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39" r:id="rId2"/>
    <p:sldId id="380" r:id="rId3"/>
    <p:sldId id="536" r:id="rId4"/>
    <p:sldId id="503" r:id="rId5"/>
    <p:sldId id="504" r:id="rId6"/>
    <p:sldId id="506" r:id="rId7"/>
    <p:sldId id="508" r:id="rId8"/>
    <p:sldId id="509" r:id="rId9"/>
    <p:sldId id="510" r:id="rId10"/>
    <p:sldId id="512" r:id="rId11"/>
    <p:sldId id="513" r:id="rId12"/>
    <p:sldId id="514" r:id="rId13"/>
    <p:sldId id="515" r:id="rId14"/>
    <p:sldId id="516" r:id="rId15"/>
    <p:sldId id="537" r:id="rId16"/>
    <p:sldId id="540" r:id="rId17"/>
    <p:sldId id="518" r:id="rId18"/>
    <p:sldId id="519" r:id="rId19"/>
    <p:sldId id="520" r:id="rId20"/>
    <p:sldId id="521" r:id="rId21"/>
    <p:sldId id="522" r:id="rId22"/>
    <p:sldId id="524" r:id="rId23"/>
    <p:sldId id="525" r:id="rId24"/>
    <p:sldId id="526" r:id="rId25"/>
    <p:sldId id="527" r:id="rId26"/>
    <p:sldId id="528" r:id="rId27"/>
    <p:sldId id="529" r:id="rId28"/>
    <p:sldId id="530" r:id="rId29"/>
    <p:sldId id="778" r:id="rId30"/>
    <p:sldId id="532" r:id="rId31"/>
    <p:sldId id="533" r:id="rId32"/>
    <p:sldId id="541" r:id="rId33"/>
    <p:sldId id="542" r:id="rId34"/>
    <p:sldId id="543"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32" userDrawn="1">
          <p15:clr>
            <a:srgbClr val="A4A3A4"/>
          </p15:clr>
        </p15:guide>
        <p15:guide id="4" orient="horz" pos="816">
          <p15:clr>
            <a:srgbClr val="A4A3A4"/>
          </p15:clr>
        </p15:guide>
        <p15:guide id="5" pos="288">
          <p15:clr>
            <a:srgbClr val="A4A3A4"/>
          </p15:clr>
        </p15:guide>
        <p15:guide id="6" pos="5472" userDrawn="1">
          <p15:clr>
            <a:srgbClr val="A4A3A4"/>
          </p15:clr>
        </p15:guide>
        <p15:guide id="7" orient="horz" pos="40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7FA3"/>
    <a:srgbClr val="D4EAE4"/>
    <a:srgbClr val="6666FF"/>
    <a:srgbClr val="3366CC"/>
    <a:srgbClr val="333399"/>
    <a:srgbClr val="2F3675"/>
    <a:srgbClr val="123D92"/>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EA426-1BAD-4EF1-9B7C-82B1DD312101}" v="1" dt="2021-10-12T10:03:24.42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48296" autoAdjust="0"/>
  </p:normalViewPr>
  <p:slideViewPr>
    <p:cSldViewPr>
      <p:cViewPr varScale="1">
        <p:scale>
          <a:sx n="69" d="100"/>
          <a:sy n="69" d="100"/>
        </p:scale>
        <p:origin x="1560" y="66"/>
      </p:cViewPr>
      <p:guideLst>
        <p:guide orient="horz" pos="2160"/>
        <p:guide pos="2880"/>
        <p:guide orient="horz" pos="432"/>
        <p:guide orient="horz" pos="816"/>
        <p:guide pos="288"/>
        <p:guide pos="5472"/>
        <p:guide orient="horz" pos="4032"/>
      </p:guideLst>
    </p:cSldViewPr>
  </p:slideViewPr>
  <p:outlineViewPr>
    <p:cViewPr>
      <p:scale>
        <a:sx n="33" d="100"/>
        <a:sy n="33" d="100"/>
      </p:scale>
      <p:origin x="0" y="-14700"/>
    </p:cViewPr>
  </p:outlin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982EA426-1BAD-4EF1-9B7C-82B1DD312101}"/>
    <pc:docChg chg="undo custSel addSld delSld modSld modMainMaster">
      <pc:chgData name="veronica bashian" userId="23daa29cce4e5f50" providerId="LiveId" clId="{982EA426-1BAD-4EF1-9B7C-82B1DD312101}" dt="2021-10-19T16:14:30.970" v="2434" actId="20577"/>
      <pc:docMkLst>
        <pc:docMk/>
      </pc:docMkLst>
      <pc:sldChg chg="modSp mod modNotesTx">
        <pc:chgData name="veronica bashian" userId="23daa29cce4e5f50" providerId="LiveId" clId="{982EA426-1BAD-4EF1-9B7C-82B1DD312101}" dt="2021-10-12T10:38:53.204" v="440" actId="6549"/>
        <pc:sldMkLst>
          <pc:docMk/>
          <pc:sldMk cId="0" sldId="503"/>
        </pc:sldMkLst>
        <pc:spChg chg="mod">
          <ac:chgData name="veronica bashian" userId="23daa29cce4e5f50" providerId="LiveId" clId="{982EA426-1BAD-4EF1-9B7C-82B1DD312101}" dt="2021-10-12T10:38:53.204" v="440" actId="6549"/>
          <ac:spMkLst>
            <pc:docMk/>
            <pc:sldMk cId="0" sldId="503"/>
            <ac:spMk id="2" creationId="{00000000-0000-0000-0000-000000000000}"/>
          </ac:spMkLst>
        </pc:spChg>
      </pc:sldChg>
      <pc:sldChg chg="modSp mod modNotes modNotesTx">
        <pc:chgData name="veronica bashian" userId="23daa29cce4e5f50" providerId="LiveId" clId="{982EA426-1BAD-4EF1-9B7C-82B1DD312101}" dt="2021-10-19T16:12:52.041" v="2417" actId="114"/>
        <pc:sldMkLst>
          <pc:docMk/>
          <pc:sldMk cId="0" sldId="504"/>
        </pc:sldMkLst>
        <pc:spChg chg="mod">
          <ac:chgData name="veronica bashian" userId="23daa29cce4e5f50" providerId="LiveId" clId="{982EA426-1BAD-4EF1-9B7C-82B1DD312101}" dt="2021-10-12T10:39:02.463" v="442" actId="6549"/>
          <ac:spMkLst>
            <pc:docMk/>
            <pc:sldMk cId="0" sldId="504"/>
            <ac:spMk id="2" creationId="{00000000-0000-0000-0000-000000000000}"/>
          </ac:spMkLst>
        </pc:spChg>
        <pc:spChg chg="mod">
          <ac:chgData name="veronica bashian" userId="23daa29cce4e5f50" providerId="LiveId" clId="{982EA426-1BAD-4EF1-9B7C-82B1DD312101}" dt="2021-10-12T10:24:23.822" v="404" actId="20577"/>
          <ac:spMkLst>
            <pc:docMk/>
            <pc:sldMk cId="0" sldId="504"/>
            <ac:spMk id="3" creationId="{00000000-0000-0000-0000-000000000000}"/>
          </ac:spMkLst>
        </pc:spChg>
      </pc:sldChg>
      <pc:sldChg chg="del">
        <pc:chgData name="veronica bashian" userId="23daa29cce4e5f50" providerId="LiveId" clId="{982EA426-1BAD-4EF1-9B7C-82B1DD312101}" dt="2021-10-12T10:27:03.423" v="415" actId="47"/>
        <pc:sldMkLst>
          <pc:docMk/>
          <pc:sldMk cId="0" sldId="505"/>
        </pc:sldMkLst>
      </pc:sldChg>
      <pc:sldChg chg="modSp mod modNotesTx">
        <pc:chgData name="veronica bashian" userId="23daa29cce4e5f50" providerId="LiveId" clId="{982EA426-1BAD-4EF1-9B7C-82B1DD312101}" dt="2021-10-12T10:39:11.983" v="454" actId="6549"/>
        <pc:sldMkLst>
          <pc:docMk/>
          <pc:sldMk cId="0" sldId="506"/>
        </pc:sldMkLst>
        <pc:spChg chg="mod">
          <ac:chgData name="veronica bashian" userId="23daa29cce4e5f50" providerId="LiveId" clId="{982EA426-1BAD-4EF1-9B7C-82B1DD312101}" dt="2021-10-12T10:39:11.983" v="454" actId="6549"/>
          <ac:spMkLst>
            <pc:docMk/>
            <pc:sldMk cId="0" sldId="506"/>
            <ac:spMk id="2" creationId="{00000000-0000-0000-0000-000000000000}"/>
          </ac:spMkLst>
        </pc:spChg>
        <pc:spChg chg="mod">
          <ac:chgData name="veronica bashian" userId="23daa29cce4e5f50" providerId="LiveId" clId="{982EA426-1BAD-4EF1-9B7C-82B1DD312101}" dt="2021-10-12T10:38:19.539" v="438" actId="255"/>
          <ac:spMkLst>
            <pc:docMk/>
            <pc:sldMk cId="0" sldId="506"/>
            <ac:spMk id="3" creationId="{00000000-0000-0000-0000-000000000000}"/>
          </ac:spMkLst>
        </pc:spChg>
      </pc:sldChg>
      <pc:sldChg chg="del">
        <pc:chgData name="veronica bashian" userId="23daa29cce4e5f50" providerId="LiveId" clId="{982EA426-1BAD-4EF1-9B7C-82B1DD312101}" dt="2021-10-12T10:37:48.707" v="437" actId="47"/>
        <pc:sldMkLst>
          <pc:docMk/>
          <pc:sldMk cId="0" sldId="507"/>
        </pc:sldMkLst>
      </pc:sldChg>
      <pc:sldChg chg="addSp delSp modSp mod modNotesTx">
        <pc:chgData name="veronica bashian" userId="23daa29cce4e5f50" providerId="LiveId" clId="{982EA426-1BAD-4EF1-9B7C-82B1DD312101}" dt="2021-10-12T11:09:29.573" v="465" actId="114"/>
        <pc:sldMkLst>
          <pc:docMk/>
          <pc:sldMk cId="0" sldId="508"/>
        </pc:sldMkLst>
        <pc:spChg chg="del mod">
          <ac:chgData name="veronica bashian" userId="23daa29cce4e5f50" providerId="LiveId" clId="{982EA426-1BAD-4EF1-9B7C-82B1DD312101}" dt="2021-10-12T11:07:39.264" v="457" actId="478"/>
          <ac:spMkLst>
            <pc:docMk/>
            <pc:sldMk cId="0" sldId="508"/>
            <ac:spMk id="3" creationId="{00000000-0000-0000-0000-000000000000}"/>
          </ac:spMkLst>
        </pc:spChg>
        <pc:spChg chg="add del mod">
          <ac:chgData name="veronica bashian" userId="23daa29cce4e5f50" providerId="LiveId" clId="{982EA426-1BAD-4EF1-9B7C-82B1DD312101}" dt="2021-10-12T11:07:45.592" v="458" actId="478"/>
          <ac:spMkLst>
            <pc:docMk/>
            <pc:sldMk cId="0" sldId="508"/>
            <ac:spMk id="6" creationId="{5F26A4F5-290B-4CE5-8730-50835631351A}"/>
          </ac:spMkLst>
        </pc:spChg>
        <pc:picChg chg="del">
          <ac:chgData name="veronica bashian" userId="23daa29cce4e5f50" providerId="LiveId" clId="{982EA426-1BAD-4EF1-9B7C-82B1DD312101}" dt="2021-10-12T11:07:34.153" v="455" actId="478"/>
          <ac:picMkLst>
            <pc:docMk/>
            <pc:sldMk cId="0" sldId="508"/>
            <ac:picMk id="4" creationId="{00000000-0000-0000-0000-000000000000}"/>
          </ac:picMkLst>
        </pc:picChg>
        <pc:picChg chg="add mod">
          <ac:chgData name="veronica bashian" userId="23daa29cce4e5f50" providerId="LiveId" clId="{982EA426-1BAD-4EF1-9B7C-82B1DD312101}" dt="2021-10-12T11:08:40.160" v="463" actId="1076"/>
          <ac:picMkLst>
            <pc:docMk/>
            <pc:sldMk cId="0" sldId="508"/>
            <ac:picMk id="8" creationId="{14C4F59D-504C-4ECB-8299-6441A9AE4C84}"/>
          </ac:picMkLst>
        </pc:picChg>
      </pc:sldChg>
      <pc:sldChg chg="modSp mod modNotesTx">
        <pc:chgData name="veronica bashian" userId="23daa29cce4e5f50" providerId="LiveId" clId="{982EA426-1BAD-4EF1-9B7C-82B1DD312101}" dt="2021-10-12T11:24:06.333" v="897" actId="6549"/>
        <pc:sldMkLst>
          <pc:docMk/>
          <pc:sldMk cId="0" sldId="509"/>
        </pc:sldMkLst>
        <pc:spChg chg="mod">
          <ac:chgData name="veronica bashian" userId="23daa29cce4e5f50" providerId="LiveId" clId="{982EA426-1BAD-4EF1-9B7C-82B1DD312101}" dt="2021-10-12T11:24:06.333" v="897" actId="6549"/>
          <ac:spMkLst>
            <pc:docMk/>
            <pc:sldMk cId="0" sldId="509"/>
            <ac:spMk id="2" creationId="{00000000-0000-0000-0000-000000000000}"/>
          </ac:spMkLst>
        </pc:spChg>
      </pc:sldChg>
      <pc:sldChg chg="modSp mod modNotesTx">
        <pc:chgData name="veronica bashian" userId="23daa29cce4e5f50" providerId="LiveId" clId="{982EA426-1BAD-4EF1-9B7C-82B1DD312101}" dt="2021-10-12T11:24:15.273" v="899" actId="6549"/>
        <pc:sldMkLst>
          <pc:docMk/>
          <pc:sldMk cId="0" sldId="510"/>
        </pc:sldMkLst>
        <pc:spChg chg="mod">
          <ac:chgData name="veronica bashian" userId="23daa29cce4e5f50" providerId="LiveId" clId="{982EA426-1BAD-4EF1-9B7C-82B1DD312101}" dt="2021-10-12T11:24:15.273" v="899" actId="6549"/>
          <ac:spMkLst>
            <pc:docMk/>
            <pc:sldMk cId="0" sldId="510"/>
            <ac:spMk id="2" creationId="{00000000-0000-0000-0000-000000000000}"/>
          </ac:spMkLst>
        </pc:spChg>
      </pc:sldChg>
      <pc:sldChg chg="del">
        <pc:chgData name="veronica bashian" userId="23daa29cce4e5f50" providerId="LiveId" clId="{982EA426-1BAD-4EF1-9B7C-82B1DD312101}" dt="2021-10-12T11:24:00.324" v="895" actId="47"/>
        <pc:sldMkLst>
          <pc:docMk/>
          <pc:sldMk cId="0" sldId="511"/>
        </pc:sldMkLst>
      </pc:sldChg>
      <pc:sldChg chg="modSp mod modNotes">
        <pc:chgData name="veronica bashian" userId="23daa29cce4e5f50" providerId="LiveId" clId="{982EA426-1BAD-4EF1-9B7C-82B1DD312101}" dt="2021-10-19T16:13:35.242" v="2418" actId="113"/>
        <pc:sldMkLst>
          <pc:docMk/>
          <pc:sldMk cId="0" sldId="512"/>
        </pc:sldMkLst>
        <pc:spChg chg="mod">
          <ac:chgData name="veronica bashian" userId="23daa29cce4e5f50" providerId="LiveId" clId="{982EA426-1BAD-4EF1-9B7C-82B1DD312101}" dt="2021-10-12T11:49:34.749" v="1012" actId="6549"/>
          <ac:spMkLst>
            <pc:docMk/>
            <pc:sldMk cId="0" sldId="512"/>
            <ac:spMk id="2" creationId="{00000000-0000-0000-0000-000000000000}"/>
          </ac:spMkLst>
        </pc:spChg>
      </pc:sldChg>
      <pc:sldChg chg="modSp mod modNotes modNotesTx">
        <pc:chgData name="veronica bashian" userId="23daa29cce4e5f50" providerId="LiveId" clId="{982EA426-1BAD-4EF1-9B7C-82B1DD312101}" dt="2021-10-19T16:13:55.256" v="2419" actId="6549"/>
        <pc:sldMkLst>
          <pc:docMk/>
          <pc:sldMk cId="0" sldId="513"/>
        </pc:sldMkLst>
        <pc:spChg chg="mod">
          <ac:chgData name="veronica bashian" userId="23daa29cce4e5f50" providerId="LiveId" clId="{982EA426-1BAD-4EF1-9B7C-82B1DD312101}" dt="2021-10-12T11:49:43.343" v="1014" actId="6549"/>
          <ac:spMkLst>
            <pc:docMk/>
            <pc:sldMk cId="0" sldId="513"/>
            <ac:spMk id="2" creationId="{00000000-0000-0000-0000-000000000000}"/>
          </ac:spMkLst>
        </pc:spChg>
        <pc:spChg chg="mod">
          <ac:chgData name="veronica bashian" userId="23daa29cce4e5f50" providerId="LiveId" clId="{982EA426-1BAD-4EF1-9B7C-82B1DD312101}" dt="2021-10-19T15:43:15.753" v="2359" actId="12"/>
          <ac:spMkLst>
            <pc:docMk/>
            <pc:sldMk cId="0" sldId="513"/>
            <ac:spMk id="3" creationId="{00000000-0000-0000-0000-000000000000}"/>
          </ac:spMkLst>
        </pc:spChg>
      </pc:sldChg>
      <pc:sldChg chg="addSp delSp modSp mod modNotes modNotesTx">
        <pc:chgData name="veronica bashian" userId="23daa29cce4e5f50" providerId="LiveId" clId="{982EA426-1BAD-4EF1-9B7C-82B1DD312101}" dt="2021-10-19T16:14:30.970" v="2434" actId="20577"/>
        <pc:sldMkLst>
          <pc:docMk/>
          <pc:sldMk cId="0" sldId="514"/>
        </pc:sldMkLst>
        <pc:spChg chg="mod">
          <ac:chgData name="veronica bashian" userId="23daa29cce4e5f50" providerId="LiveId" clId="{982EA426-1BAD-4EF1-9B7C-82B1DD312101}" dt="2021-10-12T11:49:49.582" v="1016" actId="6549"/>
          <ac:spMkLst>
            <pc:docMk/>
            <pc:sldMk cId="0" sldId="514"/>
            <ac:spMk id="2" creationId="{00000000-0000-0000-0000-000000000000}"/>
          </ac:spMkLst>
        </pc:spChg>
        <pc:spChg chg="del">
          <ac:chgData name="veronica bashian" userId="23daa29cce4e5f50" providerId="LiveId" clId="{982EA426-1BAD-4EF1-9B7C-82B1DD312101}" dt="2021-10-12T11:28:31.257" v="975" actId="478"/>
          <ac:spMkLst>
            <pc:docMk/>
            <pc:sldMk cId="0" sldId="514"/>
            <ac:spMk id="3" creationId="{00000000-0000-0000-0000-000000000000}"/>
          </ac:spMkLst>
        </pc:spChg>
        <pc:spChg chg="add del mod">
          <ac:chgData name="veronica bashian" userId="23daa29cce4e5f50" providerId="LiveId" clId="{982EA426-1BAD-4EF1-9B7C-82B1DD312101}" dt="2021-10-12T11:28:37.675" v="976" actId="478"/>
          <ac:spMkLst>
            <pc:docMk/>
            <pc:sldMk cId="0" sldId="514"/>
            <ac:spMk id="6" creationId="{62A6199E-56B2-4162-82F6-6882E13E9843}"/>
          </ac:spMkLst>
        </pc:spChg>
        <pc:picChg chg="del">
          <ac:chgData name="veronica bashian" userId="23daa29cce4e5f50" providerId="LiveId" clId="{982EA426-1BAD-4EF1-9B7C-82B1DD312101}" dt="2021-10-12T11:28:42.076" v="977" actId="478"/>
          <ac:picMkLst>
            <pc:docMk/>
            <pc:sldMk cId="0" sldId="514"/>
            <ac:picMk id="4" creationId="{00000000-0000-0000-0000-000000000000}"/>
          </ac:picMkLst>
        </pc:picChg>
        <pc:picChg chg="add mod">
          <ac:chgData name="veronica bashian" userId="23daa29cce4e5f50" providerId="LiveId" clId="{982EA426-1BAD-4EF1-9B7C-82B1DD312101}" dt="2021-10-12T11:29:09.789" v="980" actId="1076"/>
          <ac:picMkLst>
            <pc:docMk/>
            <pc:sldMk cId="0" sldId="514"/>
            <ac:picMk id="8" creationId="{03A993B9-8007-4AB2-BDD8-D1CF2BBC4FBC}"/>
          </ac:picMkLst>
        </pc:picChg>
      </pc:sldChg>
      <pc:sldChg chg="modSp mod">
        <pc:chgData name="veronica bashian" userId="23daa29cce4e5f50" providerId="LiveId" clId="{982EA426-1BAD-4EF1-9B7C-82B1DD312101}" dt="2021-10-19T15:40:32.434" v="2342" actId="15"/>
        <pc:sldMkLst>
          <pc:docMk/>
          <pc:sldMk cId="0" sldId="515"/>
        </pc:sldMkLst>
        <pc:spChg chg="mod">
          <ac:chgData name="veronica bashian" userId="23daa29cce4e5f50" providerId="LiveId" clId="{982EA426-1BAD-4EF1-9B7C-82B1DD312101}" dt="2021-10-12T11:49:58.611" v="1018" actId="6549"/>
          <ac:spMkLst>
            <pc:docMk/>
            <pc:sldMk cId="0" sldId="515"/>
            <ac:spMk id="2" creationId="{00000000-0000-0000-0000-000000000000}"/>
          </ac:spMkLst>
        </pc:spChg>
        <pc:spChg chg="mod">
          <ac:chgData name="veronica bashian" userId="23daa29cce4e5f50" providerId="LiveId" clId="{982EA426-1BAD-4EF1-9B7C-82B1DD312101}" dt="2021-10-19T15:40:32.434" v="2342" actId="15"/>
          <ac:spMkLst>
            <pc:docMk/>
            <pc:sldMk cId="0" sldId="515"/>
            <ac:spMk id="3" creationId="{00000000-0000-0000-0000-000000000000}"/>
          </ac:spMkLst>
        </pc:spChg>
      </pc:sldChg>
      <pc:sldChg chg="modSp mod modNotesTx">
        <pc:chgData name="veronica bashian" userId="23daa29cce4e5f50" providerId="LiveId" clId="{982EA426-1BAD-4EF1-9B7C-82B1DD312101}" dt="2021-10-19T16:07:47.071" v="2361" actId="20577"/>
        <pc:sldMkLst>
          <pc:docMk/>
          <pc:sldMk cId="0" sldId="516"/>
        </pc:sldMkLst>
        <pc:spChg chg="mod">
          <ac:chgData name="veronica bashian" userId="23daa29cce4e5f50" providerId="LiveId" clId="{982EA426-1BAD-4EF1-9B7C-82B1DD312101}" dt="2021-10-12T11:50:04.503" v="1020" actId="6549"/>
          <ac:spMkLst>
            <pc:docMk/>
            <pc:sldMk cId="0" sldId="516"/>
            <ac:spMk id="2" creationId="{00000000-0000-0000-0000-000000000000}"/>
          </ac:spMkLst>
        </pc:spChg>
        <pc:spChg chg="mod">
          <ac:chgData name="veronica bashian" userId="23daa29cce4e5f50" providerId="LiveId" clId="{982EA426-1BAD-4EF1-9B7C-82B1DD312101}" dt="2021-10-19T16:07:39.446" v="2360" actId="20577"/>
          <ac:spMkLst>
            <pc:docMk/>
            <pc:sldMk cId="0" sldId="516"/>
            <ac:spMk id="3" creationId="{00000000-0000-0000-0000-000000000000}"/>
          </ac:spMkLst>
        </pc:spChg>
      </pc:sldChg>
      <pc:sldChg chg="modSp mod">
        <pc:chgData name="veronica bashian" userId="23daa29cce4e5f50" providerId="LiveId" clId="{982EA426-1BAD-4EF1-9B7C-82B1DD312101}" dt="2021-10-12T11:50:32.770" v="1039" actId="6549"/>
        <pc:sldMkLst>
          <pc:docMk/>
          <pc:sldMk cId="0" sldId="518"/>
        </pc:sldMkLst>
        <pc:spChg chg="mod">
          <ac:chgData name="veronica bashian" userId="23daa29cce4e5f50" providerId="LiveId" clId="{982EA426-1BAD-4EF1-9B7C-82B1DD312101}" dt="2021-10-12T11:50:32.770" v="1039" actId="6549"/>
          <ac:spMkLst>
            <pc:docMk/>
            <pc:sldMk cId="0" sldId="518"/>
            <ac:spMk id="2" creationId="{00000000-0000-0000-0000-000000000000}"/>
          </ac:spMkLst>
        </pc:spChg>
      </pc:sldChg>
      <pc:sldChg chg="modNotesTx">
        <pc:chgData name="veronica bashian" userId="23daa29cce4e5f50" providerId="LiveId" clId="{982EA426-1BAD-4EF1-9B7C-82B1DD312101}" dt="2021-10-12T11:53:34.434" v="1043" actId="114"/>
        <pc:sldMkLst>
          <pc:docMk/>
          <pc:sldMk cId="0" sldId="519"/>
        </pc:sldMkLst>
      </pc:sldChg>
      <pc:sldChg chg="modSp mod modNotesTx">
        <pc:chgData name="veronica bashian" userId="23daa29cce4e5f50" providerId="LiveId" clId="{982EA426-1BAD-4EF1-9B7C-82B1DD312101}" dt="2021-10-12T12:04:03.949" v="1047" actId="6549"/>
        <pc:sldMkLst>
          <pc:docMk/>
          <pc:sldMk cId="0" sldId="520"/>
        </pc:sldMkLst>
        <pc:spChg chg="mod">
          <ac:chgData name="veronica bashian" userId="23daa29cce4e5f50" providerId="LiveId" clId="{982EA426-1BAD-4EF1-9B7C-82B1DD312101}" dt="2021-10-12T11:57:43.304" v="1044" actId="6549"/>
          <ac:spMkLst>
            <pc:docMk/>
            <pc:sldMk cId="0" sldId="520"/>
            <ac:spMk id="3" creationId="{00000000-0000-0000-0000-000000000000}"/>
          </ac:spMkLst>
        </pc:spChg>
      </pc:sldChg>
      <pc:sldChg chg="modNotesTx">
        <pc:chgData name="veronica bashian" userId="23daa29cce4e5f50" providerId="LiveId" clId="{982EA426-1BAD-4EF1-9B7C-82B1DD312101}" dt="2021-10-12T12:05:07.620" v="1049" actId="114"/>
        <pc:sldMkLst>
          <pc:docMk/>
          <pc:sldMk cId="0" sldId="521"/>
        </pc:sldMkLst>
      </pc:sldChg>
      <pc:sldChg chg="addSp delSp modSp mod modNotesTx">
        <pc:chgData name="veronica bashian" userId="23daa29cce4e5f50" providerId="LiveId" clId="{982EA426-1BAD-4EF1-9B7C-82B1DD312101}" dt="2021-10-12T12:26:49.272" v="1090" actId="6549"/>
        <pc:sldMkLst>
          <pc:docMk/>
          <pc:sldMk cId="0" sldId="522"/>
        </pc:sldMkLst>
        <pc:spChg chg="mod">
          <ac:chgData name="veronica bashian" userId="23daa29cce4e5f50" providerId="LiveId" clId="{982EA426-1BAD-4EF1-9B7C-82B1DD312101}" dt="2021-10-12T12:26:49.272" v="1090" actId="6549"/>
          <ac:spMkLst>
            <pc:docMk/>
            <pc:sldMk cId="0" sldId="522"/>
            <ac:spMk id="2" creationId="{00000000-0000-0000-0000-000000000000}"/>
          </ac:spMkLst>
        </pc:spChg>
        <pc:spChg chg="del">
          <ac:chgData name="veronica bashian" userId="23daa29cce4e5f50" providerId="LiveId" clId="{982EA426-1BAD-4EF1-9B7C-82B1DD312101}" dt="2021-10-12T12:22:22.252" v="1066" actId="478"/>
          <ac:spMkLst>
            <pc:docMk/>
            <pc:sldMk cId="0" sldId="522"/>
            <ac:spMk id="3" creationId="{00000000-0000-0000-0000-000000000000}"/>
          </ac:spMkLst>
        </pc:spChg>
        <pc:spChg chg="add del mod">
          <ac:chgData name="veronica bashian" userId="23daa29cce4e5f50" providerId="LiveId" clId="{982EA426-1BAD-4EF1-9B7C-82B1DD312101}" dt="2021-10-12T12:22:27.838" v="1067" actId="478"/>
          <ac:spMkLst>
            <pc:docMk/>
            <pc:sldMk cId="0" sldId="522"/>
            <ac:spMk id="6" creationId="{B24FC950-E387-44E7-B910-F50AAB540516}"/>
          </ac:spMkLst>
        </pc:spChg>
        <pc:picChg chg="del">
          <ac:chgData name="veronica bashian" userId="23daa29cce4e5f50" providerId="LiveId" clId="{982EA426-1BAD-4EF1-9B7C-82B1DD312101}" dt="2021-10-12T12:22:17.268" v="1065" actId="478"/>
          <ac:picMkLst>
            <pc:docMk/>
            <pc:sldMk cId="0" sldId="522"/>
            <ac:picMk id="4" creationId="{00000000-0000-0000-0000-000000000000}"/>
          </ac:picMkLst>
        </pc:picChg>
        <pc:picChg chg="add mod">
          <ac:chgData name="veronica bashian" userId="23daa29cce4e5f50" providerId="LiveId" clId="{982EA426-1BAD-4EF1-9B7C-82B1DD312101}" dt="2021-10-12T12:24:03.445" v="1070" actId="1076"/>
          <ac:picMkLst>
            <pc:docMk/>
            <pc:sldMk cId="0" sldId="522"/>
            <ac:picMk id="8" creationId="{BB0CF454-3089-4FEA-90DD-742CB28849CB}"/>
          </ac:picMkLst>
        </pc:picChg>
      </pc:sldChg>
      <pc:sldChg chg="modSp del mod">
        <pc:chgData name="veronica bashian" userId="23daa29cce4e5f50" providerId="LiveId" clId="{982EA426-1BAD-4EF1-9B7C-82B1DD312101}" dt="2021-10-12T12:26:56.353" v="1091" actId="47"/>
        <pc:sldMkLst>
          <pc:docMk/>
          <pc:sldMk cId="0" sldId="523"/>
        </pc:sldMkLst>
        <pc:spChg chg="mod">
          <ac:chgData name="veronica bashian" userId="23daa29cce4e5f50" providerId="LiveId" clId="{982EA426-1BAD-4EF1-9B7C-82B1DD312101}" dt="2021-10-12T12:25:22.180" v="1082" actId="20577"/>
          <ac:spMkLst>
            <pc:docMk/>
            <pc:sldMk cId="0" sldId="523"/>
            <ac:spMk id="2" creationId="{00000000-0000-0000-0000-000000000000}"/>
          </ac:spMkLst>
        </pc:spChg>
      </pc:sldChg>
      <pc:sldChg chg="modNotesTx">
        <pc:chgData name="veronica bashian" userId="23daa29cce4e5f50" providerId="LiveId" clId="{982EA426-1BAD-4EF1-9B7C-82B1DD312101}" dt="2021-10-12T12:30:51.757" v="1096" actId="114"/>
        <pc:sldMkLst>
          <pc:docMk/>
          <pc:sldMk cId="0" sldId="526"/>
        </pc:sldMkLst>
      </pc:sldChg>
      <pc:sldChg chg="modNotesTx">
        <pc:chgData name="veronica bashian" userId="23daa29cce4e5f50" providerId="LiveId" clId="{982EA426-1BAD-4EF1-9B7C-82B1DD312101}" dt="2021-10-12T12:33:53.541" v="1100" actId="114"/>
        <pc:sldMkLst>
          <pc:docMk/>
          <pc:sldMk cId="0" sldId="527"/>
        </pc:sldMkLst>
      </pc:sldChg>
      <pc:sldChg chg="modNotesTx">
        <pc:chgData name="veronica bashian" userId="23daa29cce4e5f50" providerId="LiveId" clId="{982EA426-1BAD-4EF1-9B7C-82B1DD312101}" dt="2021-10-12T12:33:44.759" v="1098" actId="114"/>
        <pc:sldMkLst>
          <pc:docMk/>
          <pc:sldMk cId="0" sldId="528"/>
        </pc:sldMkLst>
      </pc:sldChg>
      <pc:sldChg chg="modNotesTx">
        <pc:chgData name="veronica bashian" userId="23daa29cce4e5f50" providerId="LiveId" clId="{982EA426-1BAD-4EF1-9B7C-82B1DD312101}" dt="2021-10-12T12:34:44.705" v="1102" actId="114"/>
        <pc:sldMkLst>
          <pc:docMk/>
          <pc:sldMk cId="0" sldId="529"/>
        </pc:sldMkLst>
      </pc:sldChg>
      <pc:sldChg chg="modSp mod modNotesTx">
        <pc:chgData name="veronica bashian" userId="23daa29cce4e5f50" providerId="LiveId" clId="{982EA426-1BAD-4EF1-9B7C-82B1DD312101}" dt="2021-10-19T16:11:10.290" v="2373" actId="20577"/>
        <pc:sldMkLst>
          <pc:docMk/>
          <pc:sldMk cId="0" sldId="530"/>
        </pc:sldMkLst>
        <pc:spChg chg="mod">
          <ac:chgData name="veronica bashian" userId="23daa29cce4e5f50" providerId="LiveId" clId="{982EA426-1BAD-4EF1-9B7C-82B1DD312101}" dt="2021-10-19T16:10:56.606" v="2367" actId="20577"/>
          <ac:spMkLst>
            <pc:docMk/>
            <pc:sldMk cId="0" sldId="530"/>
            <ac:spMk id="3" creationId="{00000000-0000-0000-0000-000000000000}"/>
          </ac:spMkLst>
        </pc:spChg>
      </pc:sldChg>
      <pc:sldChg chg="addSp delSp modSp mod">
        <pc:chgData name="veronica bashian" userId="23daa29cce4e5f50" providerId="LiveId" clId="{982EA426-1BAD-4EF1-9B7C-82B1DD312101}" dt="2021-10-12T12:37:19.895" v="1108" actId="1076"/>
        <pc:sldMkLst>
          <pc:docMk/>
          <pc:sldMk cId="0" sldId="531"/>
        </pc:sldMkLst>
        <pc:spChg chg="del">
          <ac:chgData name="veronica bashian" userId="23daa29cce4e5f50" providerId="LiveId" clId="{982EA426-1BAD-4EF1-9B7C-82B1DD312101}" dt="2021-10-12T12:36:11.216" v="1104" actId="478"/>
          <ac:spMkLst>
            <pc:docMk/>
            <pc:sldMk cId="0" sldId="531"/>
            <ac:spMk id="3" creationId="{00000000-0000-0000-0000-000000000000}"/>
          </ac:spMkLst>
        </pc:spChg>
        <pc:spChg chg="add del mod">
          <ac:chgData name="veronica bashian" userId="23daa29cce4e5f50" providerId="LiveId" clId="{982EA426-1BAD-4EF1-9B7C-82B1DD312101}" dt="2021-10-12T12:36:17.114" v="1105" actId="478"/>
          <ac:spMkLst>
            <pc:docMk/>
            <pc:sldMk cId="0" sldId="531"/>
            <ac:spMk id="6" creationId="{D3F7CB4C-293E-4E2B-98E9-FB2B81F1AE0D}"/>
          </ac:spMkLst>
        </pc:spChg>
        <pc:graphicFrameChg chg="del">
          <ac:chgData name="veronica bashian" userId="23daa29cce4e5f50" providerId="LiveId" clId="{982EA426-1BAD-4EF1-9B7C-82B1DD312101}" dt="2021-10-12T12:36:05.028" v="1103" actId="478"/>
          <ac:graphicFrameMkLst>
            <pc:docMk/>
            <pc:sldMk cId="0" sldId="531"/>
            <ac:graphicFrameMk id="4" creationId="{00000000-0000-0000-0000-000000000000}"/>
          </ac:graphicFrameMkLst>
        </pc:graphicFrameChg>
        <pc:picChg chg="add mod">
          <ac:chgData name="veronica bashian" userId="23daa29cce4e5f50" providerId="LiveId" clId="{982EA426-1BAD-4EF1-9B7C-82B1DD312101}" dt="2021-10-12T12:37:19.895" v="1108" actId="1076"/>
          <ac:picMkLst>
            <pc:docMk/>
            <pc:sldMk cId="0" sldId="531"/>
            <ac:picMk id="8" creationId="{B3523006-3F1C-4F3C-9312-E0D846FE896D}"/>
          </ac:picMkLst>
        </pc:picChg>
      </pc:sldChg>
      <pc:sldChg chg="modSp mod modNotesTx">
        <pc:chgData name="veronica bashian" userId="23daa29cce4e5f50" providerId="LiveId" clId="{982EA426-1BAD-4EF1-9B7C-82B1DD312101}" dt="2021-10-12T12:49:15.602" v="1456" actId="6549"/>
        <pc:sldMkLst>
          <pc:docMk/>
          <pc:sldMk cId="0" sldId="532"/>
        </pc:sldMkLst>
        <pc:spChg chg="mod">
          <ac:chgData name="veronica bashian" userId="23daa29cce4e5f50" providerId="LiveId" clId="{982EA426-1BAD-4EF1-9B7C-82B1DD312101}" dt="2021-10-12T12:49:15.602" v="1456" actId="6549"/>
          <ac:spMkLst>
            <pc:docMk/>
            <pc:sldMk cId="0" sldId="532"/>
            <ac:spMk id="2" creationId="{00000000-0000-0000-0000-000000000000}"/>
          </ac:spMkLst>
        </pc:spChg>
        <pc:spChg chg="mod">
          <ac:chgData name="veronica bashian" userId="23daa29cce4e5f50" providerId="LiveId" clId="{982EA426-1BAD-4EF1-9B7C-82B1DD312101}" dt="2021-10-12T12:39:49.582" v="1203" actId="14100"/>
          <ac:spMkLst>
            <pc:docMk/>
            <pc:sldMk cId="0" sldId="532"/>
            <ac:spMk id="3" creationId="{00000000-0000-0000-0000-000000000000}"/>
          </ac:spMkLst>
        </pc:spChg>
      </pc:sldChg>
      <pc:sldChg chg="modSp mod modNotesTx">
        <pc:chgData name="veronica bashian" userId="23daa29cce4e5f50" providerId="LiveId" clId="{982EA426-1BAD-4EF1-9B7C-82B1DD312101}" dt="2021-10-12T12:49:21.584" v="1458" actId="6549"/>
        <pc:sldMkLst>
          <pc:docMk/>
          <pc:sldMk cId="0" sldId="533"/>
        </pc:sldMkLst>
        <pc:spChg chg="mod">
          <ac:chgData name="veronica bashian" userId="23daa29cce4e5f50" providerId="LiveId" clId="{982EA426-1BAD-4EF1-9B7C-82B1DD312101}" dt="2021-10-12T12:49:21.584" v="1458" actId="6549"/>
          <ac:spMkLst>
            <pc:docMk/>
            <pc:sldMk cId="0" sldId="533"/>
            <ac:spMk id="2" creationId="{00000000-0000-0000-0000-000000000000}"/>
          </ac:spMkLst>
        </pc:spChg>
        <pc:spChg chg="mod">
          <ac:chgData name="veronica bashian" userId="23daa29cce4e5f50" providerId="LiveId" clId="{982EA426-1BAD-4EF1-9B7C-82B1DD312101}" dt="2021-10-12T12:41:42.854" v="1222" actId="6549"/>
          <ac:spMkLst>
            <pc:docMk/>
            <pc:sldMk cId="0" sldId="533"/>
            <ac:spMk id="3" creationId="{00000000-0000-0000-0000-000000000000}"/>
          </ac:spMkLst>
        </pc:spChg>
      </pc:sldChg>
      <pc:sldChg chg="modSp mod modNotesTx">
        <pc:chgData name="veronica bashian" userId="23daa29cce4e5f50" providerId="LiveId" clId="{982EA426-1BAD-4EF1-9B7C-82B1DD312101}" dt="2021-10-12T10:14:13.466" v="314" actId="5793"/>
        <pc:sldMkLst>
          <pc:docMk/>
          <pc:sldMk cId="875271826" sldId="536"/>
        </pc:sldMkLst>
        <pc:spChg chg="mod">
          <ac:chgData name="veronica bashian" userId="23daa29cce4e5f50" providerId="LiveId" clId="{982EA426-1BAD-4EF1-9B7C-82B1DD312101}" dt="2021-10-12T10:11:42.634" v="162" actId="6549"/>
          <ac:spMkLst>
            <pc:docMk/>
            <pc:sldMk cId="875271826" sldId="536"/>
            <ac:spMk id="3" creationId="{00000000-0000-0000-0000-000000000000}"/>
          </ac:spMkLst>
        </pc:spChg>
      </pc:sldChg>
      <pc:sldChg chg="addSp delSp modSp mod modNotesTx">
        <pc:chgData name="veronica bashian" userId="23daa29cce4e5f50" providerId="LiveId" clId="{982EA426-1BAD-4EF1-9B7C-82B1DD312101}" dt="2021-10-12T11:50:11.744" v="1022" actId="6549"/>
        <pc:sldMkLst>
          <pc:docMk/>
          <pc:sldMk cId="293190619" sldId="537"/>
        </pc:sldMkLst>
        <pc:spChg chg="mod">
          <ac:chgData name="veronica bashian" userId="23daa29cce4e5f50" providerId="LiveId" clId="{982EA426-1BAD-4EF1-9B7C-82B1DD312101}" dt="2021-10-12T11:50:11.744" v="1022" actId="6549"/>
          <ac:spMkLst>
            <pc:docMk/>
            <pc:sldMk cId="293190619" sldId="537"/>
            <ac:spMk id="2" creationId="{00000000-0000-0000-0000-000000000000}"/>
          </ac:spMkLst>
        </pc:spChg>
        <pc:spChg chg="del">
          <ac:chgData name="veronica bashian" userId="23daa29cce4e5f50" providerId="LiveId" clId="{982EA426-1BAD-4EF1-9B7C-82B1DD312101}" dt="2021-10-12T11:42:59.501" v="991" actId="478"/>
          <ac:spMkLst>
            <pc:docMk/>
            <pc:sldMk cId="293190619" sldId="537"/>
            <ac:spMk id="3" creationId="{00000000-0000-0000-0000-000000000000}"/>
          </ac:spMkLst>
        </pc:spChg>
        <pc:spChg chg="del">
          <ac:chgData name="veronica bashian" userId="23daa29cce4e5f50" providerId="LiveId" clId="{982EA426-1BAD-4EF1-9B7C-82B1DD312101}" dt="2021-10-12T11:43:07.679" v="993" actId="478"/>
          <ac:spMkLst>
            <pc:docMk/>
            <pc:sldMk cId="293190619" sldId="537"/>
            <ac:spMk id="4" creationId="{00000000-0000-0000-0000-000000000000}"/>
          </ac:spMkLst>
        </pc:spChg>
        <pc:spChg chg="add del mod">
          <ac:chgData name="veronica bashian" userId="23daa29cce4e5f50" providerId="LiveId" clId="{982EA426-1BAD-4EF1-9B7C-82B1DD312101}" dt="2021-10-12T11:43:03.761" v="992" actId="478"/>
          <ac:spMkLst>
            <pc:docMk/>
            <pc:sldMk cId="293190619" sldId="537"/>
            <ac:spMk id="7" creationId="{423C1835-F5D1-4C83-88AC-086895499B73}"/>
          </ac:spMkLst>
        </pc:spChg>
        <pc:spChg chg="add del mod">
          <ac:chgData name="veronica bashian" userId="23daa29cce4e5f50" providerId="LiveId" clId="{982EA426-1BAD-4EF1-9B7C-82B1DD312101}" dt="2021-10-12T11:43:13.309" v="994" actId="478"/>
          <ac:spMkLst>
            <pc:docMk/>
            <pc:sldMk cId="293190619" sldId="537"/>
            <ac:spMk id="9" creationId="{9807CA51-05CE-4EE2-9E71-4305870A9D4A}"/>
          </ac:spMkLst>
        </pc:spChg>
        <pc:graphicFrameChg chg="del">
          <ac:chgData name="veronica bashian" userId="23daa29cce4e5f50" providerId="LiveId" clId="{982EA426-1BAD-4EF1-9B7C-82B1DD312101}" dt="2021-10-12T11:42:56.213" v="990" actId="478"/>
          <ac:graphicFrameMkLst>
            <pc:docMk/>
            <pc:sldMk cId="293190619" sldId="537"/>
            <ac:graphicFrameMk id="5" creationId="{00000000-0000-0000-0000-000000000000}"/>
          </ac:graphicFrameMkLst>
        </pc:graphicFrameChg>
        <pc:picChg chg="add mod">
          <ac:chgData name="veronica bashian" userId="23daa29cce4e5f50" providerId="LiveId" clId="{982EA426-1BAD-4EF1-9B7C-82B1DD312101}" dt="2021-10-12T11:43:55.722" v="999" actId="1076"/>
          <ac:picMkLst>
            <pc:docMk/>
            <pc:sldMk cId="293190619" sldId="537"/>
            <ac:picMk id="11" creationId="{B5FE3186-5F50-47C5-8DB1-BAEDE5FAB2A9}"/>
          </ac:picMkLst>
        </pc:picChg>
      </pc:sldChg>
      <pc:sldChg chg="del">
        <pc:chgData name="veronica bashian" userId="23daa29cce4e5f50" providerId="LiveId" clId="{982EA426-1BAD-4EF1-9B7C-82B1DD312101}" dt="2021-10-12T10:05:00.172" v="37" actId="47"/>
        <pc:sldMkLst>
          <pc:docMk/>
          <pc:sldMk cId="3466406869" sldId="538"/>
        </pc:sldMkLst>
      </pc:sldChg>
      <pc:sldChg chg="modSp add mod">
        <pc:chgData name="veronica bashian" userId="23daa29cce4e5f50" providerId="LiveId" clId="{982EA426-1BAD-4EF1-9B7C-82B1DD312101}" dt="2021-10-12T10:04:56.498" v="36" actId="20577"/>
        <pc:sldMkLst>
          <pc:docMk/>
          <pc:sldMk cId="0" sldId="539"/>
        </pc:sldMkLst>
        <pc:spChg chg="mod">
          <ac:chgData name="veronica bashian" userId="23daa29cce4e5f50" providerId="LiveId" clId="{982EA426-1BAD-4EF1-9B7C-82B1DD312101}" dt="2021-10-12T10:03:29.331" v="2" actId="6549"/>
          <ac:spMkLst>
            <pc:docMk/>
            <pc:sldMk cId="0" sldId="539"/>
            <ac:spMk id="4" creationId="{00000000-0000-0000-0000-000000000000}"/>
          </ac:spMkLst>
        </pc:spChg>
        <pc:spChg chg="mod">
          <ac:chgData name="veronica bashian" userId="23daa29cce4e5f50" providerId="LiveId" clId="{982EA426-1BAD-4EF1-9B7C-82B1DD312101}" dt="2021-10-12T10:04:56.498" v="36" actId="20577"/>
          <ac:spMkLst>
            <pc:docMk/>
            <pc:sldMk cId="0" sldId="539"/>
            <ac:spMk id="5" creationId="{00000000-0000-0000-0000-000000000000}"/>
          </ac:spMkLst>
        </pc:spChg>
      </pc:sldChg>
      <pc:sldChg chg="addSp delSp modSp add mod modNotesTx">
        <pc:chgData name="veronica bashian" userId="23daa29cce4e5f50" providerId="LiveId" clId="{982EA426-1BAD-4EF1-9B7C-82B1DD312101}" dt="2021-10-12T11:50:23.829" v="1032" actId="20577"/>
        <pc:sldMkLst>
          <pc:docMk/>
          <pc:sldMk cId="1474814251" sldId="540"/>
        </pc:sldMkLst>
        <pc:spChg chg="mod">
          <ac:chgData name="veronica bashian" userId="23daa29cce4e5f50" providerId="LiveId" clId="{982EA426-1BAD-4EF1-9B7C-82B1DD312101}" dt="2021-10-12T11:50:23.829" v="1032" actId="20577"/>
          <ac:spMkLst>
            <pc:docMk/>
            <pc:sldMk cId="1474814251" sldId="540"/>
            <ac:spMk id="2" creationId="{00000000-0000-0000-0000-000000000000}"/>
          </ac:spMkLst>
        </pc:spChg>
        <pc:picChg chg="add mod">
          <ac:chgData name="veronica bashian" userId="23daa29cce4e5f50" providerId="LiveId" clId="{982EA426-1BAD-4EF1-9B7C-82B1DD312101}" dt="2021-10-12T11:48:41.120" v="1007" actId="1076"/>
          <ac:picMkLst>
            <pc:docMk/>
            <pc:sldMk cId="1474814251" sldId="540"/>
            <ac:picMk id="4" creationId="{174D776B-E0F4-4EBE-B939-4AD0A5191C90}"/>
          </ac:picMkLst>
        </pc:picChg>
        <pc:picChg chg="del">
          <ac:chgData name="veronica bashian" userId="23daa29cce4e5f50" providerId="LiveId" clId="{982EA426-1BAD-4EF1-9B7C-82B1DD312101}" dt="2021-10-12T11:48:10.998" v="1002" actId="478"/>
          <ac:picMkLst>
            <pc:docMk/>
            <pc:sldMk cId="1474814251" sldId="540"/>
            <ac:picMk id="11" creationId="{B5FE3186-5F50-47C5-8DB1-BAEDE5FAB2A9}"/>
          </ac:picMkLst>
        </pc:picChg>
      </pc:sldChg>
      <pc:sldChg chg="modSp add mod modNotesTx">
        <pc:chgData name="veronica bashian" userId="23daa29cce4e5f50" providerId="LiveId" clId="{982EA426-1BAD-4EF1-9B7C-82B1DD312101}" dt="2021-10-12T12:49:26.388" v="1460" actId="6549"/>
        <pc:sldMkLst>
          <pc:docMk/>
          <pc:sldMk cId="2277503539" sldId="541"/>
        </pc:sldMkLst>
        <pc:spChg chg="mod">
          <ac:chgData name="veronica bashian" userId="23daa29cce4e5f50" providerId="LiveId" clId="{982EA426-1BAD-4EF1-9B7C-82B1DD312101}" dt="2021-10-12T12:49:26.388" v="1460" actId="6549"/>
          <ac:spMkLst>
            <pc:docMk/>
            <pc:sldMk cId="2277503539" sldId="541"/>
            <ac:spMk id="2" creationId="{00000000-0000-0000-0000-000000000000}"/>
          </ac:spMkLst>
        </pc:spChg>
        <pc:spChg chg="mod">
          <ac:chgData name="veronica bashian" userId="23daa29cce4e5f50" providerId="LiveId" clId="{982EA426-1BAD-4EF1-9B7C-82B1DD312101}" dt="2021-10-12T12:43:31.919" v="1236" actId="255"/>
          <ac:spMkLst>
            <pc:docMk/>
            <pc:sldMk cId="2277503539" sldId="541"/>
            <ac:spMk id="3" creationId="{00000000-0000-0000-0000-000000000000}"/>
          </ac:spMkLst>
        </pc:spChg>
      </pc:sldChg>
      <pc:sldChg chg="modSp add mod modNotesTx">
        <pc:chgData name="veronica bashian" userId="23daa29cce4e5f50" providerId="LiveId" clId="{982EA426-1BAD-4EF1-9B7C-82B1DD312101}" dt="2021-10-12T12:49:40.655" v="1462" actId="6549"/>
        <pc:sldMkLst>
          <pc:docMk/>
          <pc:sldMk cId="3080310563" sldId="542"/>
        </pc:sldMkLst>
        <pc:spChg chg="mod">
          <ac:chgData name="veronica bashian" userId="23daa29cce4e5f50" providerId="LiveId" clId="{982EA426-1BAD-4EF1-9B7C-82B1DD312101}" dt="2021-10-12T12:49:40.655" v="1462" actId="6549"/>
          <ac:spMkLst>
            <pc:docMk/>
            <pc:sldMk cId="3080310563" sldId="542"/>
            <ac:spMk id="2" creationId="{00000000-0000-0000-0000-000000000000}"/>
          </ac:spMkLst>
        </pc:spChg>
        <pc:spChg chg="mod">
          <ac:chgData name="veronica bashian" userId="23daa29cce4e5f50" providerId="LiveId" clId="{982EA426-1BAD-4EF1-9B7C-82B1DD312101}" dt="2021-10-12T12:45:40.517" v="1252" actId="255"/>
          <ac:spMkLst>
            <pc:docMk/>
            <pc:sldMk cId="3080310563" sldId="542"/>
            <ac:spMk id="3" creationId="{00000000-0000-0000-0000-000000000000}"/>
          </ac:spMkLst>
        </pc:spChg>
      </pc:sldChg>
      <pc:sldChg chg="modSp add mod modNotesTx">
        <pc:chgData name="veronica bashian" userId="23daa29cce4e5f50" providerId="LiveId" clId="{982EA426-1BAD-4EF1-9B7C-82B1DD312101}" dt="2021-10-19T16:11:53.738" v="2415" actId="20577"/>
        <pc:sldMkLst>
          <pc:docMk/>
          <pc:sldMk cId="1213932880" sldId="543"/>
        </pc:sldMkLst>
        <pc:spChg chg="mod">
          <ac:chgData name="veronica bashian" userId="23daa29cce4e5f50" providerId="LiveId" clId="{982EA426-1BAD-4EF1-9B7C-82B1DD312101}" dt="2021-10-12T12:47:00.338" v="1288" actId="20577"/>
          <ac:spMkLst>
            <pc:docMk/>
            <pc:sldMk cId="1213932880" sldId="543"/>
            <ac:spMk id="2" creationId="{00000000-0000-0000-0000-000000000000}"/>
          </ac:spMkLst>
        </pc:spChg>
        <pc:spChg chg="mod">
          <ac:chgData name="veronica bashian" userId="23daa29cce4e5f50" providerId="LiveId" clId="{982EA426-1BAD-4EF1-9B7C-82B1DD312101}" dt="2021-10-19T16:11:53.738" v="2415" actId="20577"/>
          <ac:spMkLst>
            <pc:docMk/>
            <pc:sldMk cId="1213932880" sldId="543"/>
            <ac:spMk id="3" creationId="{00000000-0000-0000-0000-000000000000}"/>
          </ac:spMkLst>
        </pc:spChg>
      </pc:sldChg>
      <pc:sldMasterChg chg="modSp mod modSldLayout">
        <pc:chgData name="veronica bashian" userId="23daa29cce4e5f50" providerId="LiveId" clId="{982EA426-1BAD-4EF1-9B7C-82B1DD312101}" dt="2021-10-12T10:06:07.461" v="40"/>
        <pc:sldMasterMkLst>
          <pc:docMk/>
          <pc:sldMasterMk cId="3691570016" sldId="2147483648"/>
        </pc:sldMasterMkLst>
        <pc:spChg chg="mod">
          <ac:chgData name="veronica bashian" userId="23daa29cce4e5f50" providerId="LiveId" clId="{982EA426-1BAD-4EF1-9B7C-82B1DD312101}" dt="2021-10-12T10:05:27.127" v="38"/>
          <ac:spMkLst>
            <pc:docMk/>
            <pc:sldMasterMk cId="3691570016" sldId="2147483648"/>
            <ac:spMk id="9" creationId="{00000000-0000-0000-0000-000000000000}"/>
          </ac:spMkLst>
        </pc:spChg>
        <pc:sldLayoutChg chg="modSp mod">
          <pc:chgData name="veronica bashian" userId="23daa29cce4e5f50" providerId="LiveId" clId="{982EA426-1BAD-4EF1-9B7C-82B1DD312101}" dt="2021-10-12T10:05:37.070" v="39"/>
          <pc:sldLayoutMkLst>
            <pc:docMk/>
            <pc:sldMasterMk cId="3691570016" sldId="2147483648"/>
            <pc:sldLayoutMk cId="887980693" sldId="2147483649"/>
          </pc:sldLayoutMkLst>
          <pc:spChg chg="mod">
            <ac:chgData name="veronica bashian" userId="23daa29cce4e5f50" providerId="LiveId" clId="{982EA426-1BAD-4EF1-9B7C-82B1DD312101}" dt="2021-10-12T10:05:37.070" v="39"/>
            <ac:spMkLst>
              <pc:docMk/>
              <pc:sldMasterMk cId="3691570016" sldId="2147483648"/>
              <pc:sldLayoutMk cId="887980693" sldId="2147483649"/>
              <ac:spMk id="13" creationId="{00000000-0000-0000-0000-000000000000}"/>
            </ac:spMkLst>
          </pc:spChg>
        </pc:sldLayoutChg>
        <pc:sldLayoutChg chg="modSp mod">
          <pc:chgData name="veronica bashian" userId="23daa29cce4e5f50" providerId="LiveId" clId="{982EA426-1BAD-4EF1-9B7C-82B1DD312101}" dt="2021-10-12T10:06:07.461" v="40"/>
          <pc:sldLayoutMkLst>
            <pc:docMk/>
            <pc:sldMasterMk cId="3691570016" sldId="2147483648"/>
            <pc:sldLayoutMk cId="2203796096" sldId="2147483658"/>
          </pc:sldLayoutMkLst>
          <pc:spChg chg="mod">
            <ac:chgData name="veronica bashian" userId="23daa29cce4e5f50" providerId="LiveId" clId="{982EA426-1BAD-4EF1-9B7C-82B1DD312101}" dt="2021-10-12T10:06:07.461" v="40"/>
            <ac:spMkLst>
              <pc:docMk/>
              <pc:sldMasterMk cId="3691570016" sldId="2147483648"/>
              <pc:sldLayoutMk cId="2203796096" sldId="2147483658"/>
              <ac:spMk id="1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All groups have </a:t>
            </a:r>
            <a:r>
              <a:rPr lang="en-US" b="1" dirty="0">
                <a:ea typeface="ＭＳ Ｐゴシック" pitchFamily="34" charset="-128"/>
              </a:rPr>
              <a:t>norms</a:t>
            </a:r>
            <a:r>
              <a:rPr lang="en-US" dirty="0">
                <a:ea typeface="ＭＳ Ｐゴシック" pitchFamily="34" charset="-128"/>
              </a:rPr>
              <a:t>, or acceptable standards of behavior that are shared by the group’s members. Norms tell members what they ought and ought not to do under certain circumstances.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380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Norms can dictate the experience of emotions for the individuals and for the groups</a:t>
            </a:r>
            <a:r>
              <a:rPr lang="en-IN" sz="1200" b="0" i="0" u="none" strike="noStrike" kern="1200" baseline="0" dirty="0">
                <a:solidFill>
                  <a:schemeClr val="tx1"/>
                </a:solidFill>
                <a:latin typeface="+mn-lt"/>
                <a:ea typeface="+mn-ea"/>
                <a:cs typeface="+mn-cs"/>
              </a:rPr>
              <a:t>—</a:t>
            </a:r>
            <a:r>
              <a:rPr lang="en-US" dirty="0"/>
              <a:t>in other words, people grow to interpret their shared emotions in the same way.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88186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There is considerable evidence that groups can place strong pressures on individual members to change their attitudes and behaviors to conform to the group’s standard. The pressure that group exerts for </a:t>
            </a:r>
            <a:r>
              <a:rPr lang="en-US" b="1" dirty="0">
                <a:ea typeface="ＭＳ Ｐゴシック" pitchFamily="34" charset="-128"/>
              </a:rPr>
              <a:t>conformity</a:t>
            </a:r>
            <a:r>
              <a:rPr lang="en-US" dirty="0">
                <a:ea typeface="ＭＳ Ｐゴシック" pitchFamily="34" charset="-128"/>
              </a:rPr>
              <a:t> was demonstrated by Solomon Asch.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Groups of seven or eight people were asked to compare two cards held by the experimenter, as shown in Exhibit 9-2. One card had one line; the other had three lines of varying length. Under ordinary conditions, subjects made less than one percent error.</a:t>
            </a:r>
            <a:r>
              <a:rPr lang="en-US" baseline="0" dirty="0">
                <a:ea typeface="ＭＳ Ｐゴシック" pitchFamily="34" charset="-128"/>
              </a:rPr>
              <a:t> </a:t>
            </a:r>
            <a:r>
              <a:rPr lang="en-US" dirty="0">
                <a:ea typeface="ＭＳ Ｐゴシック" pitchFamily="34" charset="-128"/>
              </a:rPr>
              <a:t>The experiment began with several sets of matching exercises. All the subjects gave the right answers. On the third set, however, the first subject gave an obviously wrong answer, the next subject gave the same wrong answer, and so did the others until it got to the unknowing subject.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results obtained by Asch demonstrated that over many experiments and many trials, subjects conformed in about 37% of the trials; the subjects gave answers that they knew were wrong but that were consistent with the replies of other group members. Has time altered the validity of these findings of nearly 50 years ago, and are they generalizable across cultures? Yes, levels of conformity have steadily declined. Furthermore, Asch’s findings are culture-bound. Conformity to social norms is higher in collectivist cultures than in individualist cultures.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Individuals conform to the important groups to which they belong or hope to belong. However, all groups do not impose equal </a:t>
            </a:r>
            <a:r>
              <a:rPr lang="en-US" b="0" dirty="0">
                <a:ea typeface="ＭＳ Ｐゴシック" pitchFamily="34" charset="-128"/>
              </a:rPr>
              <a:t>conformity</a:t>
            </a:r>
            <a:r>
              <a:rPr lang="en-US" dirty="0">
                <a:ea typeface="ＭＳ Ｐゴシック" pitchFamily="34" charset="-128"/>
              </a:rPr>
              <a:t> pressures on their members. Important groups are referred to as </a:t>
            </a:r>
            <a:r>
              <a:rPr lang="en-US" b="1" i="0" dirty="0">
                <a:ea typeface="ＭＳ Ｐゴシック" pitchFamily="34" charset="-128"/>
              </a:rPr>
              <a:t>reference groups</a:t>
            </a:r>
            <a:r>
              <a:rPr lang="en-US" dirty="0">
                <a:ea typeface="ＭＳ Ｐゴシック" pitchFamily="34" charset="-128"/>
              </a:rPr>
              <a:t>. The reference group is characterized as one where the person is aware of the others; the person defines themselves as a member, or would like to be a member; and the person feels that the group members are significant to them.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There are two cards. The first card has one line in medium length and is labeled X. The second card has three lines in which the first line is the longest and is labeled A, the second line is of medium length and is labeled B, and the third line is the shortest and is labeled C.</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31105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Norms in the workplace significantly influence employee behavior. </a:t>
            </a:r>
            <a:r>
              <a:rPr lang="en-US" dirty="0"/>
              <a:t>Experiments conducted between 1924 and 1932 by Elton Mayo at Western Electric at the company’s Hawthorne Works in Chicago. The Hawthorne researchers began by examining the relationship between the physical environment and productivity. Illumination and other working conditions were selected to represent this physical environment. </a:t>
            </a:r>
          </a:p>
          <a:p>
            <a:r>
              <a:rPr lang="en-US" dirty="0"/>
              <a:t>The researchers’ initial findings contradicted their anticipated results. As a follow-up, the researchers began a second set of experiments in the relay assembly test room at Western Electric. Observations covering a multiyear period found this small group’s output increased steadily. It became evident this group’s performance was significantly influenced by its status as “special.” In essence, workers in both the illumination and assembly-test-room experiments were reacting to the increased attention they received.</a:t>
            </a:r>
          </a:p>
          <a:p>
            <a:r>
              <a:rPr lang="en-US" dirty="0"/>
              <a:t>A third study, in the bank wiring observation room, was introduced to ascertain the effect of a sophisticated wage incentive plan. The most important finding of this study was that employees did not individually maximize their outputs. Their output became controlled by a group norm that determined what was a proper day’s work.</a:t>
            </a:r>
          </a:p>
          <a:p>
            <a:r>
              <a:rPr lang="en-US" dirty="0"/>
              <a:t>Interviews determined the group was operating well below its capability and was leveling output to protect itself.</a:t>
            </a:r>
          </a:p>
          <a:p>
            <a:r>
              <a:rPr lang="en-US" dirty="0"/>
              <a:t>Members were afraid that if they significantly increased their output, the unit incentive rate would be cut, the expected daily output would be increased, layoffs might occur, or slower workers would be reprimanded.</a:t>
            </a:r>
          </a:p>
          <a:p>
            <a:r>
              <a:rPr lang="en-US" dirty="0"/>
              <a:t>The norms the group established included a number of “don’ts”:</a:t>
            </a:r>
          </a:p>
          <a:p>
            <a:pPr marL="171450" indent="-171450">
              <a:buFont typeface="Arial" panose="020B0604020202020204" pitchFamily="34" charset="0"/>
              <a:buChar char="•"/>
            </a:pPr>
            <a:r>
              <a:rPr lang="en-US" i="1" dirty="0"/>
              <a:t>Don’t </a:t>
            </a:r>
            <a:r>
              <a:rPr lang="en-US" dirty="0"/>
              <a:t>be a rate-buster, turning out too much work.</a:t>
            </a:r>
          </a:p>
          <a:p>
            <a:pPr marL="171450" indent="-171450">
              <a:buFont typeface="Arial" panose="020B0604020202020204" pitchFamily="34" charset="0"/>
              <a:buChar char="•"/>
            </a:pPr>
            <a:r>
              <a:rPr lang="en-US" i="1" dirty="0"/>
              <a:t>Don’t </a:t>
            </a:r>
            <a:r>
              <a:rPr lang="en-US" dirty="0"/>
              <a:t>be a chiseler, turning out too little work. </a:t>
            </a:r>
          </a:p>
          <a:p>
            <a:pPr marL="171450" indent="-171450">
              <a:buFont typeface="Arial" panose="020B0604020202020204" pitchFamily="34" charset="0"/>
              <a:buChar char="•"/>
            </a:pPr>
            <a:r>
              <a:rPr lang="en-US" i="1" dirty="0"/>
              <a:t>Don’t </a:t>
            </a:r>
            <a:r>
              <a:rPr lang="en-US" dirty="0"/>
              <a:t>squeal on any of your peers. </a:t>
            </a:r>
          </a:p>
          <a:p>
            <a:r>
              <a:rPr lang="en-US" dirty="0"/>
              <a:t>How did the group enforce these norms?</a:t>
            </a:r>
          </a:p>
          <a:p>
            <a:pPr marL="171450" indent="-171450">
              <a:buFont typeface="Arial" panose="020B0604020202020204" pitchFamily="34" charset="0"/>
              <a:buChar char="•"/>
            </a:pPr>
            <a:r>
              <a:rPr lang="en-US" dirty="0"/>
              <a:t>The methods included sarcasm, name-calling, ridicule, and even punches to the upper arm of any member who violated the group’s norms. </a:t>
            </a:r>
          </a:p>
          <a:p>
            <a:pPr marL="171450" indent="-171450">
              <a:buFont typeface="Arial" panose="020B0604020202020204" pitchFamily="34" charset="0"/>
              <a:buChar char="•"/>
            </a:pPr>
            <a:r>
              <a:rPr lang="en-US" dirty="0"/>
              <a:t>Members also ostracized individuals whose behavior was against the group’s interest.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421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goal of every organization with corporate social responsibility (CSR) initiatives is for its values to hold normative sway over employees. After all, if employees aligned their thinking with positive norms, these norms would become stronger, and the probability of positive impact would grow exponentially.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8951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ea typeface="ＭＳ Ｐゴシック" pitchFamily="34" charset="-128"/>
              </a:rPr>
              <a:t>Deviant workplace behavior</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also known as antisocial behavior or workplace incivility</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refers to voluntary behavior that violates significant organizational norms and, in doing so, threatens the well-being of the organization or its members. Exhibit 9.3 shows a typology of deviant workplace behaviors.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9931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OB Poll illustrates some of the most common forms of unethical, deviant behavior in organizations.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ea typeface="ＭＳ Ｐゴシック" pitchFamily="34" charset="-128"/>
              </a:rPr>
              <a:t>The data from the pie chart in the format types of workplace deviance: its percentage is as follows. Rule violations: 29 percent. Lying: 27 percent. Creating an unhealthy work environment: 27 percent. Sacrificing safety: 9 percent. Discrimination: 3 percent. Stealing: 3 percent. Bullying: 2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5911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latin typeface="Times New Roman" panose="02020603050405020304" pitchFamily="18" charset="0"/>
                <a:cs typeface="Times New Roman" panose="02020603050405020304" pitchFamily="18" charset="0"/>
              </a:rPr>
              <a:t>Do people in collectivist cultures have different norms than people in individualist cultures? Of course they do. But did you know that our orientation may be</a:t>
            </a:r>
          </a:p>
          <a:p>
            <a:pPr>
              <a:spcBef>
                <a:spcPts val="0"/>
              </a:spcBef>
            </a:pPr>
            <a:r>
              <a:rPr lang="en-US" dirty="0">
                <a:latin typeface="Times New Roman" panose="02020603050405020304" pitchFamily="18" charset="0"/>
                <a:cs typeface="Times New Roman" panose="02020603050405020304" pitchFamily="18" charset="0"/>
              </a:rPr>
              <a:t>changed, even after years of living in one society? In a recent experiment, an organizational role-playing exercise was given to a neutral group of subjects; the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exercise stressed either collectivist or individualist norms. Subjects were then given a task of their personal choice or were assigned one by an ingroup or outgroup</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person. When the individualist-primed subjects were allowed personal choice of the task, or the collectivist-primed subjects were assigned the task by</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ingroup person, they became more highly motivated.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630598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Status</a:t>
            </a:r>
            <a:r>
              <a:rPr lang="en-US" dirty="0">
                <a:ea typeface="ＭＳ Ｐゴシック" pitchFamily="34" charset="-128"/>
              </a:rPr>
              <a:t> is a socially defined position or rank given to groups or group members by others. </a:t>
            </a:r>
          </a:p>
          <a:p>
            <a:pPr eaLnBrk="1" hangingPunct="1">
              <a:spcBef>
                <a:spcPct val="0"/>
              </a:spcBef>
            </a:pPr>
            <a:endParaRPr lang="en-US" i="1" dirty="0">
              <a:ea typeface="ＭＳ Ｐゴシック" pitchFamily="34" charset="-128"/>
            </a:endParaRPr>
          </a:p>
          <a:p>
            <a:pPr eaLnBrk="1" hangingPunct="1">
              <a:spcBef>
                <a:spcPct val="0"/>
              </a:spcBef>
            </a:pPr>
            <a:r>
              <a:rPr lang="en-US" b="1" i="0" dirty="0">
                <a:ea typeface="ＭＳ Ｐゴシック" pitchFamily="34" charset="-128"/>
              </a:rPr>
              <a:t>Status characteristics theory </a:t>
            </a:r>
            <a:r>
              <a:rPr lang="en-US" dirty="0">
                <a:ea typeface="ＭＳ Ｐゴシック" pitchFamily="34" charset="-128"/>
              </a:rPr>
              <a:t>suggests that differences in status characteristics create status hierarchies within groups. Status is derived from one of three sources. First is the power a person wields over others. Second is a person’s ability to contribute to a group’s goals. And third is an individual’s personal characteristics.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78941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Status and norms can influence behavior in organizations. High-status members of groups often are given more freedom to deviate from norms than other group members. High-status people also are better able to resist conformity pressures. This explains why many star athletes, famous actors, top-performing salespeople, and outstanding academics seem oblivious to appearance or social norms.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77011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Distinguish between the different types of groups.</a:t>
            </a:r>
          </a:p>
          <a:p>
            <a:pPr marL="171450" lvl="0" indent="-171450">
              <a:buFont typeface="Arial" panose="020B0604020202020204" pitchFamily="34" charset="0"/>
              <a:buChar char="•"/>
            </a:pPr>
            <a:r>
              <a:rPr lang="en-US" dirty="0"/>
              <a:t>Describe the punctuated-equilibrium model of group development.</a:t>
            </a:r>
          </a:p>
          <a:p>
            <a:pPr marL="171450" lvl="0" indent="-171450">
              <a:buFont typeface="Arial" panose="020B0604020202020204" pitchFamily="34" charset="0"/>
              <a:buChar char="•"/>
            </a:pPr>
            <a:r>
              <a:rPr lang="en-US" dirty="0"/>
              <a:t>Show how role requirements change in different situations.</a:t>
            </a:r>
          </a:p>
          <a:p>
            <a:pPr marL="171450" lvl="0" indent="-171450">
              <a:buFont typeface="Arial" panose="020B0604020202020204" pitchFamily="34" charset="0"/>
              <a:buChar char="•"/>
            </a:pPr>
            <a:r>
              <a:rPr lang="en-US" dirty="0"/>
              <a:t>Demonstrate how norms exert influence on an individual’s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 size of a group affects the group’s overall behavior, but the effect depends on the dependent variables.</a:t>
            </a:r>
            <a:r>
              <a:rPr lang="en-US" baseline="0" dirty="0">
                <a:ea typeface="ＭＳ Ｐゴシック" pitchFamily="34" charset="-128"/>
              </a:rPr>
              <a:t> </a:t>
            </a:r>
            <a:r>
              <a:rPr lang="en-US" dirty="0">
                <a:ea typeface="ＭＳ Ｐゴシック" pitchFamily="34" charset="-128"/>
              </a:rPr>
              <a:t>Large groups of a dozen or more members are good for gaining diverse input. Smaller groups of about seven members are better at doing something productive with that input.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One of the most important findings about the size of a group concerns </a:t>
            </a:r>
            <a:r>
              <a:rPr lang="en-US" b="1" i="0" dirty="0">
                <a:ea typeface="ＭＳ Ｐゴシック" pitchFamily="34" charset="-128"/>
              </a:rPr>
              <a:t>social loafing</a:t>
            </a:r>
            <a:r>
              <a:rPr lang="en-US" dirty="0">
                <a:ea typeface="ＭＳ Ｐゴシック" pitchFamily="34" charset="-128"/>
              </a:rPr>
              <a:t>, or the tendency for individuals to expend less effort when working collectively than alone.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289137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Groups differ in their </a:t>
            </a:r>
            <a:r>
              <a:rPr lang="en-US" b="1" i="0" dirty="0">
                <a:ea typeface="ＭＳ Ｐゴシック" pitchFamily="34" charset="-128"/>
              </a:rPr>
              <a:t>cohesiveness</a:t>
            </a:r>
            <a:r>
              <a:rPr lang="en-US" dirty="0">
                <a:ea typeface="ＭＳ Ｐゴシック" pitchFamily="34" charset="-128"/>
              </a:rPr>
              <a:t>, or the degree to which members are attracted to each other and are motivated to stay in the group. Cohesiveness is important because it’s related to the group’s productivity. As shown here in Exhibit 9.4, the relationship of cohesiveness and productivity depends on the performance-related norms established by the group. If performance-related norms are high, a cohesive group will be more productive. If cohesiveness is high and performance norms are low, productivity will be low.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Encourage group cohesiveness by:</a:t>
            </a:r>
          </a:p>
          <a:p>
            <a:pPr marL="171450" indent="-171450" eaLnBrk="1" hangingPunct="1">
              <a:spcBef>
                <a:spcPct val="0"/>
              </a:spcBef>
              <a:buFont typeface="Arial" panose="020B0604020202020204" pitchFamily="34" charset="0"/>
              <a:buChar char="•"/>
            </a:pPr>
            <a:r>
              <a:rPr lang="en-US" dirty="0">
                <a:ea typeface="ＭＳ Ｐゴシック" pitchFamily="34" charset="-128"/>
              </a:rPr>
              <a:t>Making the group smaller</a:t>
            </a:r>
          </a:p>
          <a:p>
            <a:pPr marL="171450" indent="-171450" eaLnBrk="1" hangingPunct="1">
              <a:spcBef>
                <a:spcPct val="0"/>
              </a:spcBef>
              <a:buFont typeface="Arial" panose="020B0604020202020204" pitchFamily="34" charset="0"/>
              <a:buChar char="•"/>
            </a:pPr>
            <a:r>
              <a:rPr lang="en-US" dirty="0">
                <a:ea typeface="ＭＳ Ｐゴシック" pitchFamily="34" charset="-128"/>
              </a:rPr>
              <a:t>Encouraging agreement with group goals</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time members spend together</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status of the group and the perceived difficulty of attaining membership in the group</a:t>
            </a:r>
          </a:p>
          <a:p>
            <a:pPr marL="171450" indent="-171450" eaLnBrk="1" hangingPunct="1">
              <a:spcBef>
                <a:spcPct val="0"/>
              </a:spcBef>
              <a:buFont typeface="Arial" panose="020B0604020202020204" pitchFamily="34" charset="0"/>
              <a:buChar char="•"/>
            </a:pPr>
            <a:r>
              <a:rPr lang="en-US" dirty="0">
                <a:ea typeface="ＭＳ Ｐゴシック" pitchFamily="34" charset="-128"/>
              </a:rPr>
              <a:t>Stimulating competition with other groups</a:t>
            </a:r>
          </a:p>
          <a:p>
            <a:pPr marL="171450" indent="-171450" eaLnBrk="1" hangingPunct="1">
              <a:spcBef>
                <a:spcPct val="0"/>
              </a:spcBef>
              <a:buFont typeface="Arial" panose="020B0604020202020204" pitchFamily="34" charset="0"/>
              <a:buChar char="•"/>
            </a:pPr>
            <a:r>
              <a:rPr lang="en-US" dirty="0">
                <a:ea typeface="ＭＳ Ｐゴシック" pitchFamily="34" charset="-128"/>
              </a:rPr>
              <a:t>Giving rewards to the group rather than to individual members</a:t>
            </a:r>
          </a:p>
          <a:p>
            <a:pPr marL="171450" indent="-171450" eaLnBrk="1" hangingPunct="1">
              <a:spcBef>
                <a:spcPct val="0"/>
              </a:spcBef>
              <a:buFont typeface="Arial" panose="020B0604020202020204" pitchFamily="34" charset="0"/>
              <a:buChar char="•"/>
            </a:pPr>
            <a:r>
              <a:rPr lang="en-US" dirty="0">
                <a:ea typeface="ＭＳ Ｐゴシック" pitchFamily="34" charset="-128"/>
              </a:rPr>
              <a:t>Physically isolating the group</a:t>
            </a:r>
          </a:p>
          <a:p>
            <a:pPr marL="171450" indent="-171450" eaLnBrk="1" hangingPunct="1">
              <a:spcBef>
                <a:spcPct val="0"/>
              </a:spcBef>
              <a:buFont typeface="Arial" panose="020B0604020202020204" pitchFamily="34" charset="0"/>
              <a:buChar char="•"/>
            </a:pPr>
            <a:endParaRPr lang="en-US" dirty="0">
              <a:ea typeface="ＭＳ Ｐゴシック" pitchFamily="34" charset="-128"/>
            </a:endParaRPr>
          </a:p>
          <a:p>
            <a:pPr marL="0" indent="0" eaLnBrk="1" hangingPunct="1">
              <a:spcBef>
                <a:spcPct val="0"/>
              </a:spcBef>
              <a:buFont typeface="Arial" panose="020B0604020202020204" pitchFamily="34" charset="0"/>
              <a:buNone/>
            </a:pPr>
            <a:r>
              <a:rPr lang="en-US" dirty="0">
                <a:ea typeface="ＭＳ Ｐゴシック" pitchFamily="34" charset="-128"/>
              </a:rPr>
              <a:t>Long Description:</a:t>
            </a:r>
          </a:p>
          <a:p>
            <a:pPr marL="0" indent="0" eaLnBrk="1" hangingPunct="1">
              <a:spcBef>
                <a:spcPct val="0"/>
              </a:spcBef>
              <a:buFont typeface="Arial" panose="020B0604020202020204" pitchFamily="34" charset="0"/>
              <a:buNone/>
            </a:pPr>
            <a:r>
              <a:rPr lang="en-US" dirty="0"/>
              <a:t>The table consists of four columns: effectiveness criteria, interacting, type of group brainstorming, and nominal. The row entries in the format effectiveness criteria: interacting, type of group brainstorming, nominal is as follows. Row 1. Number and quality of ideas: low, moderate, high. Row 2. Social pressure: high, low, moderate. Row 3. Money costs: low, low, low. Row 4. Speed: moderate, moderate, moderate. Row 5. Task orientation: low, high, high. Row 6. Potential for interpersonal conflict: high, low, moderate. Row 7. Commitment to solution: high, not applicable, moderate. Row 8. Development of group cohesiveness: high, high, moderate.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359729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Are group decisions better than those made by individuals alone? The strengths of group decision</a:t>
            </a:r>
            <a:r>
              <a:rPr lang="en-US" baseline="0" dirty="0">
                <a:ea typeface="ＭＳ Ｐゴシック" pitchFamily="34" charset="-128"/>
              </a:rPr>
              <a:t> </a:t>
            </a:r>
            <a:r>
              <a:rPr lang="en-US" dirty="0">
                <a:ea typeface="ＭＳ Ｐゴシック" pitchFamily="34" charset="-128"/>
              </a:rPr>
              <a:t>making include: more complete information and knowledge, increased diversity of views, and increased acceptance of a solution. The weaknesses of group decision</a:t>
            </a:r>
            <a:r>
              <a:rPr lang="en-US" baseline="0" dirty="0">
                <a:ea typeface="ＭＳ Ｐゴシック" pitchFamily="34" charset="-128"/>
              </a:rPr>
              <a:t> </a:t>
            </a:r>
            <a:r>
              <a:rPr lang="en-US" dirty="0">
                <a:ea typeface="ＭＳ Ｐゴシック" pitchFamily="34" charset="-128"/>
              </a:rPr>
              <a:t>making include: the fact that it’s more time consuming;</a:t>
            </a:r>
            <a:r>
              <a:rPr lang="en-US" baseline="0" dirty="0">
                <a:ea typeface="ＭＳ Ｐゴシック" pitchFamily="34" charset="-128"/>
              </a:rPr>
              <a:t> </a:t>
            </a:r>
            <a:r>
              <a:rPr lang="en-US" dirty="0">
                <a:ea typeface="ＭＳ Ｐゴシック" pitchFamily="34" charset="-128"/>
              </a:rPr>
              <a:t>there are conformity pressures; one or a few members can dominate group discussion; and responsibility can be ambiguous.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078037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Are groups more effective and efficient at making decisions than individuals? The answer depends on how effectiveness is defined.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 decisions can be more accurate than the decisions of the average individual in the group, but less accurate than the judgments of the most accurate. Individuals are quicker at making decisions, but groups can be more creative and may be better at accepting the final solution.</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 summary, groups offer an excellent vehicle for performing many of the steps in the decision</a:t>
            </a:r>
            <a:r>
              <a:rPr lang="en-US" baseline="0" dirty="0">
                <a:ea typeface="ＭＳ Ｐゴシック" pitchFamily="34" charset="-128"/>
              </a:rPr>
              <a:t>-</a:t>
            </a:r>
            <a:r>
              <a:rPr lang="en-US" dirty="0">
                <a:ea typeface="ＭＳ Ｐゴシック" pitchFamily="34" charset="-128"/>
              </a:rPr>
              <a:t>making process. They are a source of both breadth and depth of input for information gathering. When the final solution is agreed upon, there are more people in a group decision to support and implement it. Group decisions consume time, create internal conflicts, and generate pressures toward conformity.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81436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Groupthink</a:t>
            </a:r>
            <a:r>
              <a:rPr lang="en-US" dirty="0">
                <a:ea typeface="ＭＳ Ｐゴシック" pitchFamily="34" charset="-128"/>
              </a:rPr>
              <a:t> is related to norms and affects decision making. It describes situations in which group pressures for conformity deter the group from critically appraising unusual, minority, or unpopular views.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Groupshift</a:t>
            </a:r>
            <a:r>
              <a:rPr lang="en-US" i="1" dirty="0">
                <a:ea typeface="ＭＳ Ｐゴシック" pitchFamily="34" charset="-128"/>
              </a:rPr>
              <a:t>, </a:t>
            </a:r>
            <a:r>
              <a:rPr lang="en-US" dirty="0">
                <a:ea typeface="ＭＳ Ｐゴシック" pitchFamily="34" charset="-128"/>
              </a:rPr>
              <a:t>also known as </a:t>
            </a:r>
            <a:r>
              <a:rPr lang="en-US" i="1" dirty="0">
                <a:ea typeface="ＭＳ Ｐゴシック" pitchFamily="34" charset="-128"/>
              </a:rPr>
              <a:t>group polarization</a:t>
            </a:r>
            <a:r>
              <a:rPr lang="en-US" dirty="0">
                <a:ea typeface="ＭＳ Ｐゴシック" pitchFamily="34" charset="-128"/>
              </a:rPr>
              <a:t>, describes the way of discussing a given set of alternatives and arriving at a solution</a:t>
            </a:r>
            <a:r>
              <a:rPr lang="en-US" baseline="0" dirty="0">
                <a:ea typeface="ＭＳ Ｐゴシック" pitchFamily="34" charset="-128"/>
              </a:rPr>
              <a:t> whereby </a:t>
            </a:r>
            <a:r>
              <a:rPr lang="en-US" dirty="0">
                <a:ea typeface="ＭＳ Ｐゴシック" pitchFamily="34" charset="-128"/>
              </a:rPr>
              <a:t>group members tend to exaggerate the initial positions they hold. Groups </a:t>
            </a:r>
            <a:r>
              <a:rPr lang="en-US" sz="1200" dirty="0">
                <a:effectLst/>
                <a:ea typeface="ＭＳ Ｐゴシック" pitchFamily="34" charset="-128"/>
              </a:rPr>
              <a:t>generally shift toward a more extreme version of the group’s original position</a:t>
            </a:r>
            <a:r>
              <a:rPr lang="en-US" dirty="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7529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Most group decision</a:t>
            </a:r>
            <a:r>
              <a:rPr lang="en-US" baseline="0" dirty="0">
                <a:ea typeface="ＭＳ Ｐゴシック" pitchFamily="34" charset="-128"/>
              </a:rPr>
              <a:t> </a:t>
            </a:r>
            <a:r>
              <a:rPr lang="en-US" dirty="0">
                <a:ea typeface="ＭＳ Ｐゴシック" pitchFamily="34" charset="-128"/>
              </a:rPr>
              <a:t>making takes place in </a:t>
            </a:r>
            <a:r>
              <a:rPr lang="en-US" b="1" i="0" dirty="0">
                <a:ea typeface="ＭＳ Ｐゴシック" pitchFamily="34" charset="-128"/>
              </a:rPr>
              <a:t>interacting groups</a:t>
            </a:r>
            <a:r>
              <a:rPr lang="en-US" dirty="0">
                <a:ea typeface="ＭＳ Ｐゴシック" pitchFamily="34" charset="-128"/>
              </a:rPr>
              <a:t>. In these groups, members meet face-to-face and rely on both verbal and nonverbal interaction to communicate with each other. Interacting groups often censor themselves and pressure individual members toward conformity of opinion.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028539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Brainstorming</a:t>
            </a:r>
            <a:r>
              <a:rPr lang="en-US" dirty="0">
                <a:ea typeface="ＭＳ Ｐゴシック" pitchFamily="34" charset="-128"/>
              </a:rPr>
              <a:t> and the </a:t>
            </a:r>
            <a:r>
              <a:rPr lang="en-US" i="1" dirty="0">
                <a:ea typeface="ＭＳ Ｐゴシック" pitchFamily="34" charset="-128"/>
              </a:rPr>
              <a:t>nominal group technique </a:t>
            </a:r>
            <a:r>
              <a:rPr lang="en-US" dirty="0">
                <a:ea typeface="ＭＳ Ｐゴシック" pitchFamily="34" charset="-128"/>
              </a:rPr>
              <a:t>(discussed in the next slide) can reduce problems inherent in the traditional interacting group.</a:t>
            </a:r>
            <a:r>
              <a:rPr lang="en-US" baseline="0" dirty="0">
                <a:ea typeface="ＭＳ Ｐゴシック" pitchFamily="34" charset="-128"/>
              </a:rPr>
              <a:t> </a:t>
            </a:r>
            <a:r>
              <a:rPr lang="en-US" dirty="0">
                <a:ea typeface="ＭＳ Ｐゴシック" pitchFamily="34" charset="-128"/>
              </a:rPr>
              <a:t>Brainstorming is meant to overcome pressures for conformity in the interacting group that dampens the development of creative alternatives. In a typical brainstorming session, a half dozen to a dozen people sit around a table,</a:t>
            </a:r>
            <a:r>
              <a:rPr lang="en-US" baseline="0" dirty="0">
                <a:ea typeface="ＭＳ Ｐゴシック" pitchFamily="34" charset="-128"/>
              </a:rPr>
              <a:t> t</a:t>
            </a:r>
            <a:r>
              <a:rPr lang="en-US" dirty="0">
                <a:ea typeface="ＭＳ Ｐゴシック" pitchFamily="34" charset="-128"/>
              </a:rPr>
              <a:t>he group leader states the problem clearly,</a:t>
            </a:r>
            <a:r>
              <a:rPr lang="en-US" baseline="0" dirty="0">
                <a:ea typeface="ＭＳ Ｐゴシック" pitchFamily="34" charset="-128"/>
              </a:rPr>
              <a:t> and m</a:t>
            </a:r>
            <a:r>
              <a:rPr lang="en-US" dirty="0">
                <a:ea typeface="ＭＳ Ｐゴシック" pitchFamily="34" charset="-128"/>
              </a:rPr>
              <a:t>embers then “free-wheel” as many alternatives as they can in a given length of time. No criticism is allowed, and all the alternatives are recorded for later discussion and analysis. One idea stimulates others, and group members are encouraged to “think the unusual.”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80774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 </a:t>
            </a:r>
            <a:r>
              <a:rPr lang="en-US" b="1" i="0" dirty="0">
                <a:ea typeface="ＭＳ Ｐゴシック" pitchFamily="34" charset="-128"/>
              </a:rPr>
              <a:t>nominal group technique </a:t>
            </a:r>
            <a:r>
              <a:rPr lang="en-US" dirty="0">
                <a:ea typeface="ＭＳ Ｐゴシック" pitchFamily="34" charset="-128"/>
              </a:rPr>
              <a:t>is different. It restricts discussion or interpersonal communication during the decision-making process. Group members are all physically present, but members operate independently.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chief advantage of the nominal group technique is that it permits the group to meet formally but does not restrict independent thinking, as does the interacting group.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Research shows that the nominal group is generally more effective than the brainstorming group.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922090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Here are the steps in the nominal</a:t>
            </a:r>
            <a:r>
              <a:rPr lang="en-US" baseline="0" dirty="0">
                <a:ea typeface="ＭＳ Ｐゴシック" pitchFamily="34" charset="-128"/>
              </a:rPr>
              <a:t> group technique. </a:t>
            </a:r>
            <a:r>
              <a:rPr lang="en-US" dirty="0">
                <a:ea typeface="ＭＳ Ｐゴシック" pitchFamily="34" charset="-128"/>
              </a:rPr>
              <a:t>First,</a:t>
            </a:r>
            <a:r>
              <a:rPr lang="en-US" baseline="0" dirty="0">
                <a:ea typeface="ＭＳ Ｐゴシック" pitchFamily="34" charset="-128"/>
              </a:rPr>
              <a:t> a</a:t>
            </a:r>
            <a:r>
              <a:rPr lang="en-US" dirty="0">
                <a:ea typeface="ＭＳ Ｐゴシック" pitchFamily="34" charset="-128"/>
              </a:rPr>
              <a:t> problem is presented, and then each member independently writes down their ideas on the problem. After this silent period, each member presents one idea to the group. Each member takes his or her turn. The group now discusses the ideas for clarity and evaluates them. Each group member silently and independently rank-orders the ideas. The idea with the highest aggregate ranking determines the final decision.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627528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Exhibit 9.5 shows that each of the group-decision techniques has its own set of strengths and weaknesses. The choice depends on what criteria you want to emphasize and the cost-benefit trade-off.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9787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lvl="0" indent="-171450">
              <a:buFont typeface="Arial" panose="020B0604020202020204" pitchFamily="34" charset="0"/>
              <a:buChar char="•"/>
            </a:pPr>
            <a:r>
              <a:rPr lang="en-US" dirty="0"/>
              <a:t>Show how status and size differences affect group performance.</a:t>
            </a:r>
          </a:p>
          <a:p>
            <a:pPr marL="171450" lvl="0" indent="-171450">
              <a:buFont typeface="Arial" panose="020B0604020202020204" pitchFamily="34" charset="0"/>
              <a:buChar char="•"/>
            </a:pPr>
            <a:r>
              <a:rPr lang="en-US" dirty="0"/>
              <a:t>Describe how cohesion is related to group effectiveness.</a:t>
            </a:r>
          </a:p>
          <a:p>
            <a:pPr marL="171450" lvl="0" indent="-171450">
              <a:buFont typeface="Arial" panose="020B0604020202020204" pitchFamily="34" charset="0"/>
              <a:buChar char="•"/>
            </a:pPr>
            <a:r>
              <a:rPr lang="en-US" dirty="0"/>
              <a:t>Contrast the strengths and weaknesses of group decision making.</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599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SzPct val="100000"/>
              <a:buFont typeface="Arial" panose="020B0604020202020204" pitchFamily="34" charset="0"/>
              <a:buChar char="•"/>
            </a:pPr>
            <a:r>
              <a:rPr lang="en-US" sz="1200" dirty="0"/>
              <a:t>How can you expect group members to contribute toward or act as a part of the group if they do not identify with the group? Managers would do well to promote group members’ identification and manage identity threats while at the same time avoiding biased ingroup favoritism.</a:t>
            </a:r>
          </a:p>
          <a:p>
            <a:pPr marL="256032" indent="-256032">
              <a:buSzPct val="100000"/>
              <a:buFont typeface="Arial" panose="020B0604020202020204" pitchFamily="34" charset="0"/>
              <a:buChar char="•"/>
            </a:pPr>
            <a:r>
              <a:rPr lang="en-US" sz="1200" dirty="0"/>
              <a:t>When forming new work groups, try to consider and anticipate the “group life cycle” and the phases groups move through. Groups rarely are immediately effective without careful placement, training, and onboarding. Recognizing the current stage of any given group can help managers provide the support and assistance they need to aid the group and address any problems that arise.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4119279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In addition: </a:t>
            </a:r>
          </a:p>
          <a:p>
            <a:pPr marL="171450" indent="-171450">
              <a:buSzPct val="100000"/>
              <a:buFont typeface="Arial" panose="020B0604020202020204" pitchFamily="34" charset="0"/>
              <a:buChar char="•"/>
            </a:pPr>
            <a:r>
              <a:rPr lang="en-US" sz="1200" dirty="0"/>
              <a:t>Role clarity through aligned role expectations and perceptions is essential for group members to understand what is expected of them. </a:t>
            </a:r>
          </a:p>
          <a:p>
            <a:pPr marL="171450" indent="-171450">
              <a:buSzPct val="100000"/>
              <a:buFont typeface="Arial" panose="020B0604020202020204" pitchFamily="34" charset="0"/>
              <a:buChar char="•"/>
            </a:pPr>
            <a:r>
              <a:rPr lang="en-US" sz="1200" dirty="0"/>
              <a:t>Managers should establish clear psychological contracts within groups, fulfill their part of the contract, and rebuild trust when it is broken. </a:t>
            </a:r>
          </a:p>
          <a:p>
            <a:pPr marL="171450" indent="-171450">
              <a:buSzPct val="100000"/>
              <a:buFont typeface="Arial" panose="020B0604020202020204" pitchFamily="34" charset="0"/>
              <a:buChar char="•"/>
            </a:pPr>
            <a:r>
              <a:rPr lang="en-US" sz="1200" dirty="0"/>
              <a:t>When experiencing role conflict, try to be creative in how you approach it. Often when you are able to adapt there are creative solutions that enable both roles to be fulfilled. Also, for employees experiencing role conflict, management support and resources can help balance competing demands.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09119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In addition: </a:t>
            </a:r>
          </a:p>
          <a:p>
            <a:pPr marL="171450" indent="-171450">
              <a:buSzPct val="100000"/>
              <a:buFont typeface="Arial" panose="020B0604020202020204" pitchFamily="34" charset="0"/>
              <a:buChar char="•"/>
            </a:pPr>
            <a:r>
              <a:rPr lang="en-US" sz="1200" dirty="0"/>
              <a:t>Role clarity through aligned role expectations and perceptions is essential for Norms can have a powerful influence on behavior in organizations, and sometimes we are not even aware of them (or that they are directing behavior). Try to keep a pulse on norms in your work group (and the example you are setting). </a:t>
            </a:r>
          </a:p>
          <a:p>
            <a:pPr marL="171450" indent="-171450">
              <a:buSzPct val="100000"/>
              <a:buFont typeface="Arial" panose="020B0604020202020204" pitchFamily="34" charset="0"/>
              <a:buChar char="•"/>
            </a:pPr>
            <a:r>
              <a:rPr lang="en-US" sz="1200" dirty="0"/>
              <a:t>Managers should be mindful of status differences in their work groups. They should establish checks and balances so leaders do not justify unethical behavior or unethically try to maintain their status. They should actively encourage lower-status members to contribute and provide a psychologically safe environment for them to voice their ideas, thoughts, and concerns.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964476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Finally: </a:t>
            </a:r>
          </a:p>
          <a:p>
            <a:pPr marL="171450" indent="-171450">
              <a:buSzPct val="100000"/>
              <a:buFont typeface="Arial" panose="020B0604020202020204" pitchFamily="34" charset="0"/>
              <a:buChar char="•"/>
            </a:pPr>
            <a:r>
              <a:rPr lang="en-US" dirty="0"/>
              <a:t>Design work groups of the appropriate size for the group’s function to avoid social loafing. </a:t>
            </a:r>
          </a:p>
          <a:p>
            <a:pPr marL="171450" indent="-171450">
              <a:buSzPct val="100000"/>
              <a:buFont typeface="Arial" panose="020B0604020202020204" pitchFamily="34" charset="0"/>
              <a:buChar char="•"/>
            </a:pPr>
            <a:r>
              <a:rPr lang="en-US" dirty="0"/>
              <a:t>Consider building your work group’s cohesion to reduce turnover and increase the group’s effectiveness. </a:t>
            </a:r>
          </a:p>
          <a:p>
            <a:pPr marL="171450" indent="-171450">
              <a:buSzPct val="100000"/>
              <a:buFont typeface="Arial" panose="020B0604020202020204" pitchFamily="34" charset="0"/>
              <a:buChar char="•"/>
            </a:pPr>
            <a:r>
              <a:rPr lang="en-US" dirty="0"/>
              <a:t>Some decisions are better left to individuals. But if the group must make the decision collaboratively, the group should strive to avoid groupthink and </a:t>
            </a:r>
            <a:r>
              <a:rPr lang="en-US" dirty="0" err="1"/>
              <a:t>groupshift</a:t>
            </a:r>
            <a:r>
              <a:rPr lang="en-US" dirty="0"/>
              <a:t>, encourage open communication among members, and take on a structured approach to fulfill its purpose (e.g., nominal group technique).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340637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478814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 </a:t>
            </a:r>
            <a:r>
              <a:rPr lang="en-US" b="1" i="0" dirty="0">
                <a:ea typeface="ＭＳ Ｐゴシック" pitchFamily="34" charset="-128"/>
              </a:rPr>
              <a:t>group</a:t>
            </a:r>
            <a:r>
              <a:rPr lang="en-US" dirty="0">
                <a:ea typeface="ＭＳ Ｐゴシック" pitchFamily="34" charset="-128"/>
              </a:rPr>
              <a:t> is defined as two or more individuals, interacting and interdependent, who have come together to achieve particular objectives. Groups can be either formal or informal.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Formal groups,</a:t>
            </a:r>
            <a:r>
              <a:rPr lang="en-US" dirty="0">
                <a:ea typeface="ＭＳ Ｐゴシック" pitchFamily="34" charset="-128"/>
              </a:rPr>
              <a:t> like an airline flight crew, are those defined by the organization’s structure, with designated work assignments establishing tasks. The behaviors that one should engage in are stipulated by and directed toward organizational goals.</a:t>
            </a:r>
            <a:r>
              <a:rPr lang="en-US" baseline="0" dirty="0">
                <a:ea typeface="ＭＳ Ｐゴシック" pitchFamily="34" charset="-128"/>
              </a:rPr>
              <a:t> </a:t>
            </a:r>
            <a:r>
              <a:rPr lang="en-US" dirty="0">
                <a:ea typeface="ＭＳ Ｐゴシック" pitchFamily="34" charset="-128"/>
              </a:rPr>
              <a:t>In contrast, </a:t>
            </a:r>
            <a:r>
              <a:rPr lang="en-US" b="1" i="0" dirty="0">
                <a:ea typeface="ＭＳ Ｐゴシック" pitchFamily="34" charset="-128"/>
              </a:rPr>
              <a:t>informal groups </a:t>
            </a:r>
            <a:r>
              <a:rPr lang="en-US" dirty="0">
                <a:ea typeface="ＭＳ Ｐゴシック" pitchFamily="34" charset="-128"/>
              </a:rPr>
              <a:t>are alliances that are neither formally structured nor organizationally determined, but instead are natural formations in the work environment in response to the need for social contact. So, for example, three employees from different departments who regularly eat lunch together is an informal group.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6185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Why do people form groups? Our tendency to take personal pride or offense for the accomplishments of a group is the territory of </a:t>
            </a:r>
            <a:r>
              <a:rPr lang="en-US" b="1" dirty="0">
                <a:ea typeface="ＭＳ Ｐゴシック" pitchFamily="34" charset="-128"/>
              </a:rPr>
              <a:t>social identity theory</a:t>
            </a:r>
            <a:r>
              <a:rPr lang="en-US" dirty="0">
                <a:ea typeface="ＭＳ Ｐゴシック" pitchFamily="34" charset="-128"/>
              </a:rPr>
              <a:t>. </a:t>
            </a:r>
          </a:p>
          <a:p>
            <a:pPr eaLnBrk="1" hangingPunct="1">
              <a:spcBef>
                <a:spcPct val="0"/>
              </a:spcBef>
            </a:pPr>
            <a:r>
              <a:rPr lang="en-US" dirty="0">
                <a:ea typeface="ＭＳ Ｐゴシック" pitchFamily="34" charset="-128"/>
              </a:rPr>
              <a:t>Social identity theory proposes that people have emotional reactions to the failure or success of their group because their self-esteem gets tied into the performance of the group. </a:t>
            </a:r>
          </a:p>
          <a:p>
            <a:pPr eaLnBrk="1" hangingPunct="1">
              <a:spcBef>
                <a:spcPct val="0"/>
              </a:spcBef>
            </a:pPr>
            <a:endParaRPr lang="en-US" dirty="0">
              <a:ea typeface="ＭＳ Ｐゴシック" pitchFamily="34" charset="-128"/>
            </a:endParaRPr>
          </a:p>
          <a:p>
            <a:pPr eaLnBrk="1" hangingPunct="1">
              <a:spcBef>
                <a:spcPct val="0"/>
              </a:spcBef>
            </a:pPr>
            <a:r>
              <a:rPr lang="en-US" dirty="0"/>
              <a:t>Within our organizations and groups, we develop many identities through (1) </a:t>
            </a:r>
            <a:r>
              <a:rPr lang="en-US" i="1" dirty="0"/>
              <a:t>relational identification</a:t>
            </a:r>
            <a:r>
              <a:rPr lang="en-US" dirty="0"/>
              <a:t>, when we connect with others because of our roles, and (2) </a:t>
            </a:r>
            <a:r>
              <a:rPr lang="en-US" i="1" dirty="0"/>
              <a:t>collective identification</a:t>
            </a:r>
            <a:r>
              <a:rPr lang="en-US" dirty="0"/>
              <a:t>, when we connect with the aggregate characteristics of our groups. </a:t>
            </a:r>
            <a:endParaRPr lang="en-US"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462684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As we described in the chapter on diversity, social categorization (and social identity) processes can sometimes lead people to think of people who share their social identity as the ingroup and people from different groups as outgroups. In the diversity chapter, we described how this can be a strong source of prejudice and discrimination. People fall into the dangerous trap of believing that those who belong to different outgroups are “all the same,” contributing to the polarization of people.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7351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Temporary groups with deadlines don’t seem to follow the usual five-stage model. Studies indicate they have their own unique sequencing of actions (or inaction). Their first meeting sets the group’s direction. This first phase of group activity is one of inertia. A transition takes place at the end of this phase, which occurs exactly when the group has used up half its allotted time. A transition initiates major changes.</a:t>
            </a:r>
            <a:r>
              <a:rPr lang="en-US" baseline="0" dirty="0">
                <a:ea typeface="ＭＳ Ｐゴシック" pitchFamily="34" charset="-128"/>
              </a:rPr>
              <a:t> </a:t>
            </a:r>
            <a:r>
              <a:rPr lang="en-US" dirty="0">
                <a:ea typeface="ＭＳ Ｐゴシック" pitchFamily="34" charset="-128"/>
              </a:rPr>
              <a:t>A second phase of inertia follows the transition, and the group’s last meeting is characterized by markedly accelerated activity. This pattern, called the </a:t>
            </a:r>
            <a:r>
              <a:rPr lang="en-US" b="1" i="0" dirty="0">
                <a:ea typeface="ＭＳ Ｐゴシック" pitchFamily="34" charset="-128"/>
              </a:rPr>
              <a:t>punctuated-equilibrium model</a:t>
            </a:r>
            <a:r>
              <a:rPr lang="en-US" dirty="0">
                <a:ea typeface="ＭＳ Ｐゴシック" pitchFamily="34" charset="-128"/>
              </a:rPr>
              <a:t>, is shown in Exhibit 9.1.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first meeting sets the group’s direction. A framework of behavioral patterns and assumptions emerges. These lasting patterns can appear as early as the first few seconds of the group’s life. Once set, the group’s direction is solidified and is unlikely to be reexamined throughout the first half of its life. This is a period of inertia—the group tends to stand still or become locked into a fixed course of action even if it gains new insights that challenge initial patterns and assumptions.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Then a transition takes place when the group has used up half its allotted time. The midpoint appears to work like an alarm clock, heightening members’ awareness that their time is limited and that they need to “get moving.” A transition initiates major changes. This ends Phase 1 and is characterized by a concentrated burst of changes, dropping of old patterns, and adoption of new perspectives. The transition sets a revised direction for Phase 2. Phase 2 is a new equilibrium or period of inertia. In this phase, the group executes plans created during the transition period. The group’s last meeting is characterized by markedly accelerated activity. </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is labeled time. The vertical axis is labeled performance and ranges from low to high performance. The data from the graph is as follows. The first meeting starts at a point corresponding to value A on the horizontal axis, continues with the phase 1 at a constant performance, and then the transition occurs at the end of phase 1, where the performance increases with time fluctuations, and then phase 2 begins with a constant performance. There is a slight increase in the performance when nearing completion which is at a value B on the horizontal axis. The transition state occurs at a value corresponding to half of the sum of A and B on the horizontal axis.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1037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All group members are actors, each playing a </a:t>
            </a:r>
            <a:r>
              <a:rPr lang="en-US" b="1" i="0" dirty="0">
                <a:ea typeface="ＭＳ Ｐゴシック" pitchFamily="34" charset="-128"/>
              </a:rPr>
              <a:t>role</a:t>
            </a:r>
            <a:r>
              <a:rPr lang="en-US" dirty="0">
                <a:ea typeface="ＭＳ Ｐゴシック" pitchFamily="34" charset="-128"/>
              </a:rPr>
              <a:t>. We are required to play a number of diverse roles, both on and off our jobs. Many of these roles are compatible; some create conflicts. Different groups impose different role requirements on individuals.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Role perception</a:t>
            </a:r>
            <a:r>
              <a:rPr lang="en-US" b="1" i="1" dirty="0">
                <a:ea typeface="ＭＳ Ｐゴシック" pitchFamily="34" charset="-128"/>
              </a:rPr>
              <a:t> </a:t>
            </a:r>
            <a:r>
              <a:rPr lang="en-US" dirty="0">
                <a:ea typeface="ＭＳ Ｐゴシック" pitchFamily="34" charset="-128"/>
              </a:rPr>
              <a:t>refers to one’s view of how one is supposed to act in a given situation. We get these perceptions from stimuli all around us—friends, books, YouTube, etc. </a:t>
            </a:r>
          </a:p>
          <a:p>
            <a:pPr eaLnBrk="1" hangingPunct="1">
              <a:spcBef>
                <a:spcPct val="0"/>
              </a:spcBef>
            </a:pPr>
            <a:endParaRPr lang="en-US" i="1" dirty="0">
              <a:ea typeface="ＭＳ Ｐゴシック" pitchFamily="34" charset="-128"/>
            </a:endParaRPr>
          </a:p>
          <a:p>
            <a:pPr eaLnBrk="1" hangingPunct="1">
              <a:spcBef>
                <a:spcPct val="0"/>
              </a:spcBef>
            </a:pPr>
            <a:r>
              <a:rPr lang="en-US" b="1" i="0" dirty="0">
                <a:ea typeface="ＭＳ Ｐゴシック" pitchFamily="34" charset="-128"/>
              </a:rPr>
              <a:t>Role expectations </a:t>
            </a:r>
            <a:r>
              <a:rPr lang="en-US" dirty="0">
                <a:ea typeface="ＭＳ Ｐゴシック" pitchFamily="34" charset="-128"/>
              </a:rPr>
              <a:t>refers to how others believe you should act in a given situation. The </a:t>
            </a:r>
            <a:r>
              <a:rPr lang="en-US" b="1" i="0" dirty="0">
                <a:ea typeface="ＭＳ Ｐゴシック" pitchFamily="34" charset="-128"/>
              </a:rPr>
              <a:t>psychological contract </a:t>
            </a:r>
            <a:r>
              <a:rPr lang="en-US" dirty="0">
                <a:ea typeface="ＭＳ Ｐゴシック" pitchFamily="34" charset="-128"/>
              </a:rPr>
              <a:t>is an unwritten agreement that exists between employees and their employer. It sets out mutual expectations—what management expects from workers, and vice versa. It defines the behavioral expectations that go with every role. If role expectations as implied are not met, expect negative repercussions from the offended party.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6974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Role conflict: </a:t>
            </a:r>
            <a:r>
              <a:rPr lang="en-US" dirty="0"/>
              <a:t>At the extreme, two or more role expectations are mutually contradictory. It exists when compliance with one role requirement may make more difficult the compliance with another. </a:t>
            </a:r>
          </a:p>
          <a:p>
            <a:r>
              <a:rPr lang="en-US" dirty="0"/>
              <a:t>We can experience </a:t>
            </a:r>
            <a:r>
              <a:rPr lang="en-US" b="1" i="0" dirty="0"/>
              <a:t>interrole conflict </a:t>
            </a:r>
            <a:r>
              <a:rPr lang="en-US" dirty="0"/>
              <a:t>when the expectations of our different, separate groups are in opposition. </a:t>
            </a:r>
          </a:p>
          <a:p>
            <a:r>
              <a:rPr lang="en-US" dirty="0"/>
              <a:t>During mergers and acquisitions, employees can be torn between their identities as members of their original organization and of the new parent company.</a:t>
            </a:r>
          </a:p>
          <a:p>
            <a:r>
              <a:rPr lang="en-US" dirty="0"/>
              <a:t>Multinational organizations also have been shown to lead to dual identification—with the local division and with the international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077370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ltLang="en-US" sz="1200" dirty="0">
                <a:latin typeface="Verdana" panose="020B0604030504040204" pitchFamily="34" charset="0"/>
                <a:ea typeface="Verdana" panose="020B0604030504040204" pitchFamily="34" charset="0"/>
                <a:cs typeface="Verdana" panose="020B0604030504040204" pitchFamily="34" charset="0"/>
              </a:rPr>
              <a:t>Copyright © 2019, 2017, 2015, 2013 Pearson Education, Inc. All Rights Reserved.</a:t>
            </a:r>
            <a:endParaRPr lang="en-IN" dirty="0"/>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ltLang="en-US" sz="1200" dirty="0">
                <a:latin typeface="Verdana" panose="020B0604030504040204" pitchFamily="34" charset="0"/>
                <a:ea typeface="Verdana" panose="020B0604030504040204" pitchFamily="34" charset="0"/>
                <a:cs typeface="Verdana" panose="020B0604030504040204" pitchFamily="34" charset="0"/>
              </a:rPr>
              <a:t>Copyright © 2019, 2017, 2015, 2013 Pearson Education, Inc. All Rights Reserved.</a:t>
            </a:r>
            <a:endParaRPr lang="en-IN" dirty="0"/>
          </a:p>
        </p:txBody>
      </p:sp>
      <p:sp>
        <p:nvSpPr>
          <p:cNvPr id="4" name="Picture Placeholder 3"/>
          <p:cNvSpPr>
            <a:spLocks noGrp="1"/>
          </p:cNvSpPr>
          <p:nvPr>
            <p:ph type="pic" sz="quarter" idx="17"/>
          </p:nvPr>
        </p:nvSpPr>
        <p:spPr>
          <a:xfrm>
            <a:off x="609600" y="1828800"/>
            <a:ext cx="3505200" cy="3200400"/>
          </a:xfrm>
        </p:spPr>
        <p:txBody>
          <a:bodyPr/>
          <a:lstStyle/>
          <a:p>
            <a:endParaRPr lang="en-US"/>
          </a:p>
        </p:txBody>
      </p:sp>
      <p:sp>
        <p:nvSpPr>
          <p:cNvPr id="6" name="Picture Placeholder 5"/>
          <p:cNvSpPr>
            <a:spLocks noGrp="1"/>
          </p:cNvSpPr>
          <p:nvPr>
            <p:ph type="pic" sz="quarter" idx="18"/>
          </p:nvPr>
        </p:nvSpPr>
        <p:spPr>
          <a:xfrm>
            <a:off x="609600" y="5257800"/>
            <a:ext cx="2362200" cy="1143000"/>
          </a:xfrm>
        </p:spPr>
        <p:txBody>
          <a:bodyPr/>
          <a:lstStyle/>
          <a:p>
            <a:endParaRPr lang="en-US"/>
          </a:p>
        </p:txBody>
      </p:sp>
    </p:spTree>
    <p:extLst>
      <p:ext uri="{BB962C8B-B14F-4D97-AF65-F5344CB8AC3E}">
        <p14:creationId xmlns:p14="http://schemas.microsoft.com/office/powerpoint/2010/main" val="120419480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1/17/2022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8479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066800" y="2209800"/>
            <a:ext cx="7086600" cy="3276600"/>
          </a:xfrm>
        </p:spPr>
        <p:txBody>
          <a:bodyPr/>
          <a:lstStyle/>
          <a:p>
            <a:endParaRPr lang="en-US" dirty="0"/>
          </a:p>
        </p:txBody>
      </p:sp>
      <p:sp>
        <p:nvSpPr>
          <p:cNvPr id="3" name="Content Placeholder 2"/>
          <p:cNvSpPr>
            <a:spLocks noGrp="1"/>
          </p:cNvSpPr>
          <p:nvPr>
            <p:ph sz="quarter" idx="14"/>
          </p:nvPr>
        </p:nvSpPr>
        <p:spPr>
          <a:xfrm>
            <a:off x="457200" y="14478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E53C8AA-578A-4AC5-A5ED-B75995263B40}"/>
              </a:ext>
            </a:extLst>
          </p:cNvPr>
          <p:cNvSpPr>
            <a:spLocks noGrp="1"/>
          </p:cNvSpPr>
          <p:nvPr>
            <p:ph sz="quarter" idx="15"/>
          </p:nvPr>
        </p:nvSpPr>
        <p:spPr>
          <a:xfrm>
            <a:off x="276849" y="5562600"/>
            <a:ext cx="8229600" cy="152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E99731CB-CF7A-4281-8E02-442540E3A6B6}"/>
              </a:ext>
            </a:extLst>
          </p:cNvPr>
          <p:cNvSpPr>
            <a:spLocks noGrp="1"/>
          </p:cNvSpPr>
          <p:nvPr>
            <p:ph sz="quarter" idx="16"/>
          </p:nvPr>
        </p:nvSpPr>
        <p:spPr>
          <a:xfrm>
            <a:off x="228600" y="5867400"/>
            <a:ext cx="8382000" cy="15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32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58" r:id="rId8"/>
    <p:sldLayoutId id="2147483660" r:id="rId9"/>
    <p:sldLayoutId id="2147483662" r:id="rId10"/>
    <p:sldLayoutId id="2147483651" r:id="rId11"/>
    <p:sldLayoutId id="2147483654" r:id="rId12"/>
    <p:sldLayoutId id="2147483655" r:id="rId13"/>
    <p:sldLayoutId id="2147483663" r:id="rId14"/>
    <p:sldLayoutId id="2147483667"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hbr.org/2020/03/how-common-is-unethical-behavior-in-u-s-organizatio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774"/>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27142"/>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57200" y="1665944"/>
            <a:ext cx="3569137" cy="4582456"/>
          </a:xfrm>
        </p:spPr>
      </p:pic>
      <p:sp>
        <p:nvSpPr>
          <p:cNvPr id="4" name="Text Placeholder 3"/>
          <p:cNvSpPr>
            <a:spLocks noGrp="1"/>
          </p:cNvSpPr>
          <p:nvPr>
            <p:ph type="body" sz="quarter" idx="14"/>
          </p:nvPr>
        </p:nvSpPr>
        <p:spPr>
          <a:xfrm>
            <a:off x="4543331" y="2930984"/>
            <a:ext cx="41148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9</a:t>
            </a:r>
          </a:p>
        </p:txBody>
      </p:sp>
      <p:sp>
        <p:nvSpPr>
          <p:cNvPr id="5" name="Text Placeholder 4"/>
          <p:cNvSpPr>
            <a:spLocks noGrp="1"/>
          </p:cNvSpPr>
          <p:nvPr>
            <p:ph type="body" sz="quarter" idx="15"/>
          </p:nvPr>
        </p:nvSpPr>
        <p:spPr>
          <a:xfrm>
            <a:off x="4572000" y="3582266"/>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Foundations of Group Behavior</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32819" y="6431280"/>
            <a:ext cx="920496" cy="274320"/>
          </a:xfrm>
        </p:spPr>
      </p:pic>
      <p:sp>
        <p:nvSpPr>
          <p:cNvPr id="6" name="Text Placeholder 5"/>
          <p:cNvSpPr>
            <a:spLocks noGrp="1"/>
          </p:cNvSpPr>
          <p:nvPr>
            <p:ph type="body" sz="quarter" idx="16"/>
          </p:nvPr>
        </p:nvSpPr>
        <p:spPr>
          <a:xfrm>
            <a:off x="1828800" y="6473171"/>
            <a:ext cx="6858000" cy="221018"/>
          </a:xfrm>
        </p:spPr>
        <p:txBody>
          <a:bodyPr tIns="18000" bIns="18000" anchor="ctr" anchorCtr="0">
            <a:spAutoFit/>
          </a:bodyPr>
          <a:lstStyle/>
          <a:p>
            <a:r>
              <a:rPr lang="en-US" altLang="en-US" dirty="0">
                <a:latin typeface="Verdana"/>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(1 of 8)</a:t>
            </a:r>
            <a:endParaRPr lang="en-US" sz="2800" dirty="0">
              <a:latin typeface="+mj-lt"/>
            </a:endParaRPr>
          </a:p>
        </p:txBody>
      </p:sp>
      <p:sp>
        <p:nvSpPr>
          <p:cNvPr id="3" name="Content Placeholder 2"/>
          <p:cNvSpPr>
            <a:spLocks noGrp="1"/>
          </p:cNvSpPr>
          <p:nvPr>
            <p:ph idx="1"/>
          </p:nvPr>
        </p:nvSpPr>
        <p:spPr>
          <a:xfrm>
            <a:off x="457200" y="1789655"/>
            <a:ext cx="8229600" cy="1221291"/>
          </a:xfrm>
        </p:spPr>
        <p:txBody>
          <a:bodyPr>
            <a:spAutoFit/>
          </a:bodyPr>
          <a:lstStyle/>
          <a:p>
            <a:pPr marL="256032" indent="-256032">
              <a:buSzPct val="100000"/>
            </a:pPr>
            <a:r>
              <a:rPr lang="en-US" sz="2400" b="1" dirty="0">
                <a:ea typeface="ＭＳ Ｐゴシック" pitchFamily="34" charset="-128"/>
              </a:rPr>
              <a:t>Norms:</a:t>
            </a:r>
            <a:endParaRPr lang="en-US" sz="2400" dirty="0">
              <a:ea typeface="ＭＳ Ｐゴシック" pitchFamily="34" charset="-128"/>
            </a:endParaRPr>
          </a:p>
          <a:p>
            <a:pPr marL="740664" lvl="1"/>
            <a:r>
              <a:rPr lang="en-US" sz="2400" dirty="0">
                <a:ea typeface="ＭＳ Ｐゴシック" pitchFamily="34" charset="-128"/>
              </a:rPr>
              <a:t>Acceptable standards of behavior within a group that are shared by the group’s members.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(2 of 8)</a:t>
            </a:r>
            <a:endParaRPr lang="en-US" sz="2800" dirty="0">
              <a:latin typeface="+mj-lt"/>
            </a:endParaRPr>
          </a:p>
        </p:txBody>
      </p:sp>
      <p:sp>
        <p:nvSpPr>
          <p:cNvPr id="3" name="Content Placeholder 2"/>
          <p:cNvSpPr>
            <a:spLocks noGrp="1"/>
          </p:cNvSpPr>
          <p:nvPr>
            <p:ph idx="1"/>
          </p:nvPr>
        </p:nvSpPr>
        <p:spPr>
          <a:xfrm>
            <a:off x="457200" y="1763223"/>
            <a:ext cx="8229600" cy="1959955"/>
          </a:xfrm>
        </p:spPr>
        <p:txBody>
          <a:bodyPr>
            <a:spAutoFit/>
          </a:bodyPr>
          <a:lstStyle/>
          <a:p>
            <a:pPr marL="256032" indent="-256032">
              <a:buSzPct val="100000"/>
            </a:pPr>
            <a:r>
              <a:rPr lang="en-US" sz="2400" b="1" dirty="0"/>
              <a:t>Norms and Emotions</a:t>
            </a:r>
          </a:p>
          <a:p>
            <a:pPr marL="740664" lvl="1"/>
            <a:r>
              <a:rPr lang="en-US" sz="2400" dirty="0"/>
              <a:t>Norms can dictate the experience of emotions for the individuals and for the groups</a:t>
            </a:r>
            <a:r>
              <a:rPr lang="en-IN" dirty="0"/>
              <a:t>—</a:t>
            </a:r>
            <a:r>
              <a:rPr lang="en-US" sz="2400" dirty="0"/>
              <a:t>in other words, people grow to interpret their shared emotions in the same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(3 of 8)</a:t>
            </a:r>
            <a:endParaRPr lang="en-US" sz="2800" dirty="0">
              <a:latin typeface="+mj-lt"/>
            </a:endParaRPr>
          </a:p>
        </p:txBody>
      </p:sp>
      <p:sp>
        <p:nvSpPr>
          <p:cNvPr id="3" name="Content Placeholder 2"/>
          <p:cNvSpPr>
            <a:spLocks noGrp="1"/>
          </p:cNvSpPr>
          <p:nvPr>
            <p:ph sz="quarter" idx="14"/>
          </p:nvPr>
        </p:nvSpPr>
        <p:spPr>
          <a:xfrm>
            <a:off x="457200" y="1511658"/>
            <a:ext cx="8229600" cy="405683"/>
          </a:xfrm>
        </p:spPr>
        <p:txBody>
          <a:bodyPr>
            <a:spAutoFit/>
          </a:bodyPr>
          <a:lstStyle/>
          <a:p>
            <a:pPr marL="0" indent="0">
              <a:buNone/>
            </a:pPr>
            <a:r>
              <a:rPr lang="en-US" b="1" dirty="0"/>
              <a:t>Exhibit 9.2</a:t>
            </a:r>
            <a:r>
              <a:rPr lang="en-US" dirty="0"/>
              <a:t> Examples of Cards Used in Asch’s Study</a:t>
            </a:r>
          </a:p>
        </p:txBody>
      </p:sp>
      <p:pic>
        <p:nvPicPr>
          <p:cNvPr id="5" name="Picture Placeholder 4" descr="An image shows the examples of cards that are used in Asch’s study.&#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093669" y="2327177"/>
            <a:ext cx="6956662" cy="334667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(4 of 8)</a:t>
            </a:r>
            <a:endParaRPr lang="en-US" sz="2800" dirty="0">
              <a:latin typeface="+mj-lt"/>
            </a:endParaRPr>
          </a:p>
        </p:txBody>
      </p:sp>
      <p:sp>
        <p:nvSpPr>
          <p:cNvPr id="3" name="Content Placeholder 2"/>
          <p:cNvSpPr>
            <a:spLocks noGrp="1"/>
          </p:cNvSpPr>
          <p:nvPr>
            <p:ph idx="1"/>
          </p:nvPr>
        </p:nvSpPr>
        <p:spPr>
          <a:xfrm>
            <a:off x="457200" y="1724751"/>
            <a:ext cx="8229600" cy="2036899"/>
          </a:xfrm>
        </p:spPr>
        <p:txBody>
          <a:bodyPr>
            <a:spAutoFit/>
          </a:bodyPr>
          <a:lstStyle/>
          <a:p>
            <a:pPr marL="256032" indent="-256032">
              <a:buSzPct val="100000"/>
            </a:pPr>
            <a:r>
              <a:rPr lang="en-US" sz="2400" dirty="0"/>
              <a:t>Norms and Behavior</a:t>
            </a:r>
          </a:p>
          <a:p>
            <a:pPr marL="740664" lvl="1"/>
            <a:r>
              <a:rPr lang="en-US" sz="2400" dirty="0"/>
              <a:t>A recent study found that, in a task group, individuals’ emotions influenced the group’s emotions and vice versa.</a:t>
            </a:r>
          </a:p>
          <a:p>
            <a:pPr marL="1313751" lvl="2"/>
            <a:r>
              <a:rPr lang="en-US" sz="2400" dirty="0"/>
              <a:t>Hawthorne Studies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(5 of 8)</a:t>
            </a:r>
            <a:endParaRPr lang="en-US" sz="2800" dirty="0">
              <a:latin typeface="+mj-lt"/>
            </a:endParaRPr>
          </a:p>
        </p:txBody>
      </p:sp>
      <p:sp>
        <p:nvSpPr>
          <p:cNvPr id="3" name="Content Placeholder 2"/>
          <p:cNvSpPr>
            <a:spLocks noGrp="1"/>
          </p:cNvSpPr>
          <p:nvPr>
            <p:ph idx="1"/>
          </p:nvPr>
        </p:nvSpPr>
        <p:spPr>
          <a:xfrm>
            <a:off x="457200" y="1524000"/>
            <a:ext cx="8229600" cy="2775563"/>
          </a:xfrm>
        </p:spPr>
        <p:txBody>
          <a:bodyPr>
            <a:spAutoFit/>
          </a:bodyPr>
          <a:lstStyle/>
          <a:p>
            <a:pPr marL="256032" indent="-256032">
              <a:buSzPct val="100000"/>
            </a:pPr>
            <a:r>
              <a:rPr lang="en-US" sz="2400" dirty="0"/>
              <a:t>Positive Norms and Group Outcomes</a:t>
            </a:r>
          </a:p>
          <a:p>
            <a:pPr marL="740664" lvl="1"/>
            <a:r>
              <a:rPr lang="en-US" sz="2400" dirty="0"/>
              <a:t>One goal of every organization with corporate social responsibility (</a:t>
            </a:r>
            <a:r>
              <a:rPr lang="en-US" sz="2400" spc="-300" dirty="0"/>
              <a:t>C S </a:t>
            </a:r>
            <a:r>
              <a:rPr lang="en-US" sz="2400" dirty="0"/>
              <a:t>R) initiatives is for its values to hold normative sway over employees.</a:t>
            </a:r>
          </a:p>
          <a:p>
            <a:pPr marL="740664" lvl="1"/>
            <a:r>
              <a:rPr lang="en-US" sz="2400" dirty="0"/>
              <a:t>If employees aligned their thinking with positive norms, these norms would become stronger, and the probability of positive impact would grow exponentially.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945"/>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(6 of 8)</a:t>
            </a:r>
            <a:endParaRPr lang="en-US" sz="2800" dirty="0">
              <a:latin typeface="+mj-lt"/>
            </a:endParaRPr>
          </a:p>
        </p:txBody>
      </p:sp>
      <p:sp>
        <p:nvSpPr>
          <p:cNvPr id="3" name="Content Placeholder 2"/>
          <p:cNvSpPr>
            <a:spLocks noGrp="1"/>
          </p:cNvSpPr>
          <p:nvPr>
            <p:ph sz="quarter" idx="14"/>
          </p:nvPr>
        </p:nvSpPr>
        <p:spPr>
          <a:xfrm>
            <a:off x="457200" y="1443838"/>
            <a:ext cx="8229600" cy="775015"/>
          </a:xfrm>
        </p:spPr>
        <p:txBody>
          <a:bodyPr>
            <a:spAutoFit/>
          </a:bodyPr>
          <a:lstStyle/>
          <a:p>
            <a:pPr marL="0" indent="0">
              <a:buNone/>
            </a:pPr>
            <a:r>
              <a:rPr lang="en-US" b="1" dirty="0"/>
              <a:t>Exhibit 9.3</a:t>
            </a:r>
            <a:r>
              <a:rPr lang="en-US" dirty="0"/>
              <a:t> Typology of Unethical or Deviant Workplace Behavior</a:t>
            </a:r>
          </a:p>
        </p:txBody>
      </p:sp>
      <p:graphicFrame>
        <p:nvGraphicFramePr>
          <p:cNvPr id="4" name="Table 4">
            <a:extLst>
              <a:ext uri="{FF2B5EF4-FFF2-40B4-BE49-F238E27FC236}">
                <a16:creationId xmlns:a16="http://schemas.microsoft.com/office/drawing/2014/main" id="{0071B284-CF56-4A15-A827-2C519C13DB08}"/>
              </a:ext>
            </a:extLst>
          </p:cNvPr>
          <p:cNvGraphicFramePr>
            <a:graphicFrameLocks noGrp="1"/>
          </p:cNvGraphicFramePr>
          <p:nvPr>
            <p:extLst>
              <p:ext uri="{D42A27DB-BD31-4B8C-83A1-F6EECF244321}">
                <p14:modId xmlns:p14="http://schemas.microsoft.com/office/powerpoint/2010/main" val="3470884848"/>
              </p:ext>
            </p:extLst>
          </p:nvPr>
        </p:nvGraphicFramePr>
        <p:xfrm>
          <a:off x="475306" y="2306972"/>
          <a:ext cx="8196404" cy="2834640"/>
        </p:xfrm>
        <a:graphic>
          <a:graphicData uri="http://schemas.openxmlformats.org/drawingml/2006/table">
            <a:tbl>
              <a:tblPr firstRow="1" bandRow="1">
                <a:tableStyleId>{3B4B98B0-60AC-42C2-AFA5-B58CD77FA1E5}</a:tableStyleId>
              </a:tblPr>
              <a:tblGrid>
                <a:gridCol w="4098202">
                  <a:extLst>
                    <a:ext uri="{9D8B030D-6E8A-4147-A177-3AD203B41FA5}">
                      <a16:colId xmlns:a16="http://schemas.microsoft.com/office/drawing/2014/main" val="1814672287"/>
                    </a:ext>
                  </a:extLst>
                </a:gridCol>
                <a:gridCol w="4098202">
                  <a:extLst>
                    <a:ext uri="{9D8B030D-6E8A-4147-A177-3AD203B41FA5}">
                      <a16:colId xmlns:a16="http://schemas.microsoft.com/office/drawing/2014/main" val="871097868"/>
                    </a:ext>
                  </a:extLst>
                </a:gridCol>
              </a:tblGrid>
              <a:tr h="255633">
                <a:tc>
                  <a:txBody>
                    <a:bodyPr/>
                    <a:lstStyle/>
                    <a:p>
                      <a:r>
                        <a:rPr lang="en-US" sz="1200" b="1" i="0" u="none" strike="noStrike" kern="1200" baseline="0" dirty="0">
                          <a:solidFill>
                            <a:schemeClr val="bg1"/>
                          </a:solidFill>
                          <a:latin typeface="+mn-lt"/>
                          <a:ea typeface="+mn-ea"/>
                          <a:cs typeface="+mn-cs"/>
                        </a:rPr>
                        <a:t>Category</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b="1" i="0" u="none" strike="noStrike" kern="1200" baseline="0" dirty="0">
                          <a:solidFill>
                            <a:schemeClr val="bg1"/>
                          </a:solidFill>
                          <a:latin typeface="+mn-lt"/>
                          <a:ea typeface="+mn-ea"/>
                          <a:cs typeface="+mn-cs"/>
                        </a:rPr>
                        <a:t>Examples</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64691586"/>
                  </a:ext>
                </a:extLst>
              </a:tr>
              <a:tr h="627462">
                <a:tc>
                  <a:txBody>
                    <a:bodyPr/>
                    <a:lstStyle/>
                    <a:p>
                      <a:r>
                        <a:rPr lang="en-US" sz="1200" b="0" i="0" u="none" strike="noStrike" kern="1200" baseline="0" dirty="0">
                          <a:solidFill>
                            <a:schemeClr val="tx1"/>
                          </a:solidFill>
                          <a:latin typeface="+mn-lt"/>
                          <a:ea typeface="+mn-ea"/>
                          <a:cs typeface="+mn-cs"/>
                        </a:rPr>
                        <a:t>Production</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Leaving early</a:t>
                      </a:r>
                    </a:p>
                    <a:p>
                      <a:r>
                        <a:rPr lang="en-US" sz="1200" b="0" i="0" u="none" strike="noStrike" kern="1200" baseline="0" dirty="0">
                          <a:solidFill>
                            <a:schemeClr val="tx1"/>
                          </a:solidFill>
                          <a:latin typeface="+mn-lt"/>
                          <a:ea typeface="+mn-ea"/>
                          <a:cs typeface="+mn-cs"/>
                        </a:rPr>
                        <a:t>Intentionally working slowly</a:t>
                      </a:r>
                    </a:p>
                    <a:p>
                      <a:r>
                        <a:rPr lang="en-US" sz="1200" b="0" i="0" u="none" strike="noStrike" kern="1200" baseline="0" dirty="0">
                          <a:solidFill>
                            <a:schemeClr val="tx1"/>
                          </a:solidFill>
                          <a:latin typeface="+mn-lt"/>
                          <a:ea typeface="+mn-ea"/>
                          <a:cs typeface="+mn-cs"/>
                        </a:rPr>
                        <a:t>Wasting resources</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5145555"/>
                  </a:ext>
                </a:extLst>
              </a:tr>
              <a:tr h="627462">
                <a:tc>
                  <a:txBody>
                    <a:bodyPr/>
                    <a:lstStyle/>
                    <a:p>
                      <a:r>
                        <a:rPr lang="en-US" sz="1200" b="0" i="0" u="none" strike="noStrike" kern="1200" baseline="0" dirty="0">
                          <a:solidFill>
                            <a:schemeClr val="tx1"/>
                          </a:solidFill>
                          <a:latin typeface="+mn-lt"/>
                          <a:ea typeface="+mn-ea"/>
                          <a:cs typeface="+mn-cs"/>
                        </a:rPr>
                        <a:t>Property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Sabotage</a:t>
                      </a:r>
                    </a:p>
                    <a:p>
                      <a:r>
                        <a:rPr lang="en-US" sz="1200" b="0" i="0" u="none" strike="noStrike" kern="1200" baseline="0" dirty="0">
                          <a:solidFill>
                            <a:schemeClr val="tx1"/>
                          </a:solidFill>
                          <a:latin typeface="+mn-lt"/>
                          <a:ea typeface="+mn-ea"/>
                          <a:cs typeface="+mn-cs"/>
                        </a:rPr>
                        <a:t>Lying about hours worked</a:t>
                      </a:r>
                    </a:p>
                    <a:p>
                      <a:r>
                        <a:rPr lang="en-US" sz="1200" b="0" i="0" u="none" strike="noStrike" kern="1200" baseline="0" dirty="0">
                          <a:solidFill>
                            <a:schemeClr val="tx1"/>
                          </a:solidFill>
                          <a:latin typeface="+mn-lt"/>
                          <a:ea typeface="+mn-ea"/>
                          <a:cs typeface="+mn-cs"/>
                        </a:rPr>
                        <a:t>Stealing from the organization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r h="627462">
                <a:tc>
                  <a:txBody>
                    <a:bodyPr/>
                    <a:lstStyle/>
                    <a:p>
                      <a:r>
                        <a:rPr lang="en-US" sz="1200" b="0" i="0" u="none" strike="noStrike" kern="1200" baseline="0" dirty="0">
                          <a:solidFill>
                            <a:schemeClr val="tx1"/>
                          </a:solidFill>
                          <a:latin typeface="+mn-lt"/>
                          <a:ea typeface="+mn-ea"/>
                          <a:cs typeface="+mn-cs"/>
                        </a:rPr>
                        <a:t>Political</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Showing favoritism</a:t>
                      </a:r>
                    </a:p>
                    <a:p>
                      <a:r>
                        <a:rPr lang="en-US" sz="1200" b="0" i="0" u="none" strike="noStrike" kern="1200" baseline="0" dirty="0">
                          <a:solidFill>
                            <a:schemeClr val="tx1"/>
                          </a:solidFill>
                          <a:latin typeface="+mn-lt"/>
                          <a:ea typeface="+mn-ea"/>
                          <a:cs typeface="+mn-cs"/>
                        </a:rPr>
                        <a:t>Gossiping and spreading rumors</a:t>
                      </a:r>
                    </a:p>
                    <a:p>
                      <a:r>
                        <a:rPr lang="en-US" sz="1200" b="0" i="0" u="none" strike="noStrike" kern="1200" baseline="0" dirty="0">
                          <a:solidFill>
                            <a:schemeClr val="tx1"/>
                          </a:solidFill>
                          <a:latin typeface="+mn-lt"/>
                          <a:ea typeface="+mn-ea"/>
                          <a:cs typeface="+mn-cs"/>
                        </a:rPr>
                        <a:t>Blaming coworkers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86005532"/>
                  </a:ext>
                </a:extLst>
              </a:tr>
              <a:tr h="627462">
                <a:tc>
                  <a:txBody>
                    <a:bodyPr/>
                    <a:lstStyle/>
                    <a:p>
                      <a:r>
                        <a:rPr lang="en-US" sz="1200" b="0" i="0" u="none" strike="noStrike" kern="1200" baseline="0" dirty="0">
                          <a:solidFill>
                            <a:schemeClr val="tx1"/>
                          </a:solidFill>
                          <a:latin typeface="+mn-lt"/>
                          <a:ea typeface="+mn-ea"/>
                          <a:cs typeface="+mn-cs"/>
                        </a:rPr>
                        <a:t>Personal aggression</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Sexual harassment</a:t>
                      </a:r>
                    </a:p>
                    <a:p>
                      <a:r>
                        <a:rPr lang="en-US" sz="1200" b="0" i="0" u="none" strike="noStrike" kern="1200" baseline="0" dirty="0">
                          <a:solidFill>
                            <a:schemeClr val="tx1"/>
                          </a:solidFill>
                          <a:latin typeface="+mn-lt"/>
                          <a:ea typeface="+mn-ea"/>
                          <a:cs typeface="+mn-cs"/>
                        </a:rPr>
                        <a:t>Verbal abuse</a:t>
                      </a:r>
                    </a:p>
                    <a:p>
                      <a:r>
                        <a:rPr lang="en-US" sz="1200" b="0" i="0" u="none" strike="noStrike" kern="1200" baseline="0" dirty="0">
                          <a:solidFill>
                            <a:schemeClr val="tx1"/>
                          </a:solidFill>
                          <a:latin typeface="+mn-lt"/>
                          <a:ea typeface="+mn-ea"/>
                          <a:cs typeface="+mn-cs"/>
                        </a:rPr>
                        <a:t>Stealing from coworkers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70139043"/>
                  </a:ext>
                </a:extLst>
              </a:tr>
            </a:tbl>
          </a:graphicData>
        </a:graphic>
      </p:graphicFrame>
      <p:sp>
        <p:nvSpPr>
          <p:cNvPr id="9" name="Content Placeholder 8">
            <a:extLst>
              <a:ext uri="{FF2B5EF4-FFF2-40B4-BE49-F238E27FC236}">
                <a16:creationId xmlns:a16="http://schemas.microsoft.com/office/drawing/2014/main" id="{D19F98A4-FE53-4FDD-A5A9-6E3BAFD929CE}"/>
              </a:ext>
            </a:extLst>
          </p:cNvPr>
          <p:cNvSpPr>
            <a:spLocks noGrp="1"/>
          </p:cNvSpPr>
          <p:nvPr>
            <p:ph sz="quarter" idx="15"/>
          </p:nvPr>
        </p:nvSpPr>
        <p:spPr>
          <a:xfrm>
            <a:off x="457199" y="5334000"/>
            <a:ext cx="8229601" cy="984885"/>
          </a:xfrm>
        </p:spPr>
        <p:txBody>
          <a:bodyPr>
            <a:spAutoFit/>
          </a:bodyPr>
          <a:lstStyle/>
          <a:p>
            <a:pPr marL="0" indent="0" algn="l">
              <a:buNone/>
            </a:pPr>
            <a:r>
              <a:rPr lang="en-US" i="1" u="none" strike="noStrike" baseline="0" dirty="0">
                <a:latin typeface="Arial" panose="020B0604020202020204" pitchFamily="34" charset="0"/>
                <a:cs typeface="Arial" panose="020B0604020202020204" pitchFamily="34" charset="0"/>
              </a:rPr>
              <a:t>Sources: </a:t>
            </a:r>
            <a:r>
              <a:rPr lang="en-US" b="0" i="0" u="none" strike="noStrike" baseline="0" dirty="0">
                <a:latin typeface="Arial" panose="020B0604020202020204" pitchFamily="34" charset="0"/>
                <a:cs typeface="Arial" panose="020B0604020202020204" pitchFamily="34" charset="0"/>
              </a:rPr>
              <a:t>Based on S. H. Appelbaum, G. D. </a:t>
            </a:r>
            <a:r>
              <a:rPr lang="en-US" b="0" i="0" u="none" strike="noStrike" baseline="0" dirty="0" err="1">
                <a:latin typeface="Arial" panose="020B0604020202020204" pitchFamily="34" charset="0"/>
                <a:cs typeface="Arial" panose="020B0604020202020204" pitchFamily="34" charset="0"/>
              </a:rPr>
              <a:t>Iaconi</a:t>
            </a:r>
            <a:r>
              <a:rPr lang="en-US" b="0" i="0" u="none" strike="noStrike" baseline="0" dirty="0">
                <a:latin typeface="Arial" panose="020B0604020202020204" pitchFamily="34" charset="0"/>
                <a:cs typeface="Arial" panose="020B0604020202020204" pitchFamily="34" charset="0"/>
              </a:rPr>
              <a:t>, and A. </a:t>
            </a:r>
            <a:r>
              <a:rPr lang="en-US" b="0" i="0" u="none" strike="noStrike" baseline="0" dirty="0" err="1">
                <a:latin typeface="Arial" panose="020B0604020202020204" pitchFamily="34" charset="0"/>
                <a:cs typeface="Arial" panose="020B0604020202020204" pitchFamily="34" charset="0"/>
              </a:rPr>
              <a:t>Matousek</a:t>
            </a:r>
            <a:r>
              <a:rPr lang="en-US" b="0" i="0" u="none" strike="noStrike" baseline="0" dirty="0">
                <a:latin typeface="Arial" panose="020B0604020202020204" pitchFamily="34" charset="0"/>
                <a:cs typeface="Arial" panose="020B0604020202020204" pitchFamily="34" charset="0"/>
              </a:rPr>
              <a:t>, “Positive and Negative Deviant Workplace Behaviors: Causes, Impacts, and Solutions,” </a:t>
            </a:r>
            <a:r>
              <a:rPr lang="en-US" b="0" i="1" u="none" strike="noStrike" baseline="0" dirty="0">
                <a:latin typeface="Arial" panose="020B0604020202020204" pitchFamily="34" charset="0"/>
                <a:cs typeface="Arial" panose="020B0604020202020204" pitchFamily="34" charset="0"/>
              </a:rPr>
              <a:t>Corporate Governance </a:t>
            </a:r>
            <a:r>
              <a:rPr lang="en-US" b="0" i="0" u="none" strike="noStrike" baseline="0" dirty="0">
                <a:latin typeface="Arial" panose="020B0604020202020204" pitchFamily="34" charset="0"/>
                <a:cs typeface="Arial" panose="020B0604020202020204" pitchFamily="34" charset="0"/>
              </a:rPr>
              <a:t>7, no. 5 (2007): 586–98; and R. W. Griffin and A. O’Leary-Kelly, </a:t>
            </a:r>
            <a:r>
              <a:rPr lang="en-US" b="0" i="1" u="none" strike="noStrike" baseline="0" dirty="0">
                <a:latin typeface="Arial" panose="020B0604020202020204" pitchFamily="34" charset="0"/>
                <a:cs typeface="Arial" panose="020B0604020202020204" pitchFamily="34" charset="0"/>
              </a:rPr>
              <a:t>The Dark Side of Organizational Behavior </a:t>
            </a:r>
            <a:r>
              <a:rPr lang="en-US" b="0" i="0" u="none" strike="noStrike" baseline="0" dirty="0">
                <a:latin typeface="Arial" panose="020B0604020202020204" pitchFamily="34" charset="0"/>
                <a:cs typeface="Arial" panose="020B0604020202020204" pitchFamily="34" charset="0"/>
              </a:rPr>
              <a:t>(New York: Wiley, 2004).</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9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(7 of 8)</a:t>
            </a:r>
            <a:endParaRPr lang="en-US" sz="2800" dirty="0">
              <a:latin typeface="+mj-lt"/>
            </a:endParaRPr>
          </a:p>
        </p:txBody>
      </p:sp>
      <p:sp>
        <p:nvSpPr>
          <p:cNvPr id="3" name="Content Placeholder 2"/>
          <p:cNvSpPr>
            <a:spLocks noGrp="1"/>
          </p:cNvSpPr>
          <p:nvPr>
            <p:ph sz="quarter" idx="14"/>
          </p:nvPr>
        </p:nvSpPr>
        <p:spPr>
          <a:xfrm>
            <a:off x="457200" y="1433470"/>
            <a:ext cx="8229600" cy="775015"/>
          </a:xfrm>
        </p:spPr>
        <p:txBody>
          <a:bodyPr>
            <a:spAutoFit/>
          </a:bodyPr>
          <a:lstStyle/>
          <a:p>
            <a:pPr marL="0" indent="0">
              <a:buNone/>
            </a:pPr>
            <a:r>
              <a:rPr lang="en-US" b="1" dirty="0"/>
              <a:t>OB POLL </a:t>
            </a:r>
            <a:r>
              <a:rPr lang="en-US" dirty="0"/>
              <a:t>What Types of Workplace Deviance Are Most Common?</a:t>
            </a:r>
          </a:p>
        </p:txBody>
      </p:sp>
      <p:pic>
        <p:nvPicPr>
          <p:cNvPr id="6" name="Picture Placeholder 5" descr="A pic chart shows the O B Poll which illustrates some of the most common forms of unethical, deviant behavior in organizations.&#10;Long description is available in notes, press F6"/>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3438850" y="2302231"/>
            <a:ext cx="2271424" cy="3051312"/>
          </a:xfrm>
          <a:prstGeom prst="rect">
            <a:avLst/>
          </a:prstGeom>
        </p:spPr>
      </p:pic>
      <p:sp>
        <p:nvSpPr>
          <p:cNvPr id="5" name="Content Placeholder 4">
            <a:extLst>
              <a:ext uri="{FF2B5EF4-FFF2-40B4-BE49-F238E27FC236}">
                <a16:creationId xmlns:a16="http://schemas.microsoft.com/office/drawing/2014/main" id="{2BDC8DC4-BB95-493F-8F3D-2C60D2D50E76}"/>
              </a:ext>
            </a:extLst>
          </p:cNvPr>
          <p:cNvSpPr>
            <a:spLocks noGrp="1"/>
          </p:cNvSpPr>
          <p:nvPr>
            <p:ph sz="quarter" idx="15"/>
          </p:nvPr>
        </p:nvSpPr>
        <p:spPr>
          <a:xfrm>
            <a:off x="457200" y="5455466"/>
            <a:ext cx="8229600" cy="528794"/>
          </a:xfrm>
        </p:spPr>
        <p:txBody>
          <a:bodyPr tIns="18000" bIns="18000">
            <a:spAutoFit/>
          </a:bodyPr>
          <a:lstStyle/>
          <a:p>
            <a:pPr marL="0" indent="0" algn="l">
              <a:buNone/>
            </a:pPr>
            <a:r>
              <a:rPr lang="en-US" i="1" u="none" strike="noStrike" baseline="0" dirty="0">
                <a:latin typeface="Arial" panose="020B0604020202020204" pitchFamily="34" charset="0"/>
                <a:cs typeface="Arial" panose="020B0604020202020204" pitchFamily="34" charset="0"/>
              </a:rPr>
              <a:t>Source: </a:t>
            </a:r>
            <a:r>
              <a:rPr lang="en-US" b="0" i="0" u="none" strike="noStrike" baseline="0" dirty="0">
                <a:latin typeface="Arial" panose="020B0604020202020204" pitchFamily="34" charset="0"/>
                <a:cs typeface="Arial" panose="020B0604020202020204" pitchFamily="34" charset="0"/>
              </a:rPr>
              <a:t>Based on Z. </a:t>
            </a:r>
            <a:r>
              <a:rPr lang="en-US" b="0" i="0" u="none" strike="noStrike" baseline="0" dirty="0" err="1">
                <a:latin typeface="Arial" panose="020B0604020202020204" pitchFamily="34" charset="0"/>
                <a:cs typeface="Arial" panose="020B0604020202020204" pitchFamily="34" charset="0"/>
              </a:rPr>
              <a:t>Ivcevic</a:t>
            </a:r>
            <a:r>
              <a:rPr lang="en-US" b="0" i="0" u="none" strike="noStrike" baseline="0" dirty="0">
                <a:latin typeface="Arial" panose="020B0604020202020204" pitchFamily="34" charset="0"/>
                <a:cs typeface="Arial" panose="020B0604020202020204" pitchFamily="34" charset="0"/>
              </a:rPr>
              <a:t>, J. I. Menges, and A. Miller, “How Common Is Unethical Behavior in US Organizations?,” </a:t>
            </a:r>
            <a:r>
              <a:rPr lang="en-US" b="0" i="1" u="none" strike="noStrike" baseline="0" dirty="0">
                <a:latin typeface="Arial" panose="020B0604020202020204" pitchFamily="34" charset="0"/>
                <a:cs typeface="Arial" panose="020B0604020202020204" pitchFamily="34" charset="0"/>
              </a:rPr>
              <a:t>Harvard Business Review </a:t>
            </a:r>
            <a:r>
              <a:rPr lang="en-US" b="0" i="0" u="none" strike="noStrike" baseline="0" dirty="0">
                <a:latin typeface="Arial" panose="020B0604020202020204" pitchFamily="34" charset="0"/>
                <a:cs typeface="Arial" panose="020B0604020202020204" pitchFamily="34" charset="0"/>
              </a:rPr>
              <a:t>, March 20, 2020,</a:t>
            </a:r>
            <a:endParaRPr lang="en-US" sz="14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0BEAE336-3167-4B58-98E3-8D955CF301CC}"/>
              </a:ext>
            </a:extLst>
          </p:cNvPr>
          <p:cNvSpPr>
            <a:spLocks noGrp="1"/>
          </p:cNvSpPr>
          <p:nvPr>
            <p:ph sz="quarter" idx="16"/>
          </p:nvPr>
        </p:nvSpPr>
        <p:spPr>
          <a:xfrm>
            <a:off x="457200" y="6045451"/>
            <a:ext cx="8229600" cy="282573"/>
          </a:xfrm>
        </p:spPr>
        <p:txBody>
          <a:bodyPr tIns="18000" bIns="18000">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4" tooltip="https://hbr.org/2020/03/how-common-is-unethical-behavior-in-u-s-organizations"/>
              </a:rPr>
              <a:t>https://hbr.org/2020/03/how-common-is-unethical-behavior-in-u-s-organizations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8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(8 of 8)</a:t>
            </a:r>
            <a:endParaRPr lang="en-US" sz="2800" dirty="0">
              <a:latin typeface="+mj-lt"/>
            </a:endParaRPr>
          </a:p>
        </p:txBody>
      </p:sp>
      <p:sp>
        <p:nvSpPr>
          <p:cNvPr id="3" name="Content Placeholder 2"/>
          <p:cNvSpPr>
            <a:spLocks noGrp="1"/>
          </p:cNvSpPr>
          <p:nvPr>
            <p:ph idx="1"/>
          </p:nvPr>
        </p:nvSpPr>
        <p:spPr>
          <a:xfrm>
            <a:off x="457200" y="1468301"/>
            <a:ext cx="8229600" cy="2036899"/>
          </a:xfrm>
        </p:spPr>
        <p:txBody>
          <a:bodyPr>
            <a:spAutoFit/>
          </a:bodyPr>
          <a:lstStyle/>
          <a:p>
            <a:pPr marL="256032" indent="-256032">
              <a:buSzPct val="100000"/>
            </a:pPr>
            <a:r>
              <a:rPr lang="en-US" sz="2400" dirty="0"/>
              <a:t>Norms and Culture</a:t>
            </a:r>
          </a:p>
          <a:p>
            <a:pPr marL="740664" lvl="1"/>
            <a:r>
              <a:rPr lang="en-US" sz="2400" dirty="0"/>
              <a:t>Do people in collectivist cultures have different norms than people in individualist cultures? Of course they do.</a:t>
            </a:r>
          </a:p>
          <a:p>
            <a:pPr marL="740664" lvl="1"/>
            <a:r>
              <a:rPr lang="en-US" sz="2400" dirty="0"/>
              <a:t>But did you know that our orientation may be changed, even after years of living in one society.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62"/>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(1 of 3)</a:t>
            </a:r>
            <a:endParaRPr lang="en-US" sz="2800" dirty="0">
              <a:latin typeface="+mj-lt"/>
            </a:endParaRPr>
          </a:p>
        </p:txBody>
      </p:sp>
      <p:sp>
        <p:nvSpPr>
          <p:cNvPr id="3" name="Content Placeholder 2"/>
          <p:cNvSpPr>
            <a:spLocks noGrp="1"/>
          </p:cNvSpPr>
          <p:nvPr>
            <p:ph idx="1"/>
          </p:nvPr>
        </p:nvSpPr>
        <p:spPr>
          <a:xfrm>
            <a:off x="457200" y="2175949"/>
            <a:ext cx="8229600" cy="2929451"/>
          </a:xfrm>
        </p:spPr>
        <p:txBody>
          <a:bodyPr>
            <a:spAutoFit/>
          </a:bodyPr>
          <a:lstStyle/>
          <a:p>
            <a:pPr marL="256032" indent="-256032">
              <a:buSzPct val="100000"/>
            </a:pPr>
            <a:r>
              <a:rPr lang="en-US" sz="2400" b="1" dirty="0">
                <a:ea typeface="ＭＳ Ｐゴシック" pitchFamily="34" charset="-128"/>
                <a:cs typeface="Arial" charset="0"/>
              </a:rPr>
              <a:t>Status:</a:t>
            </a:r>
            <a:r>
              <a:rPr lang="en-US" sz="2400" dirty="0">
                <a:ea typeface="ＭＳ Ｐゴシック" pitchFamily="34" charset="-128"/>
                <a:cs typeface="Arial" charset="0"/>
              </a:rPr>
              <a:t> a socially defined position or rank given to groups or group members by others.</a:t>
            </a:r>
          </a:p>
          <a:p>
            <a:pPr marL="740664" lvl="1"/>
            <a:r>
              <a:rPr lang="en-US" sz="2400" b="1" dirty="0">
                <a:ea typeface="ＭＳ Ｐゴシック" pitchFamily="34" charset="-128"/>
                <a:cs typeface="Arial" charset="0"/>
              </a:rPr>
              <a:t>Status characteristics theory:</a:t>
            </a:r>
            <a:r>
              <a:rPr lang="en-US" sz="2400" dirty="0">
                <a:ea typeface="ＭＳ Ｐゴシック" pitchFamily="34" charset="-128"/>
                <a:cs typeface="Arial" charset="0"/>
              </a:rPr>
              <a:t> status is derived from one of three sources:</a:t>
            </a:r>
          </a:p>
          <a:p>
            <a:pPr lvl="2"/>
            <a:r>
              <a:rPr lang="en-US" sz="2400" dirty="0">
                <a:ea typeface="ＭＳ Ｐゴシック" pitchFamily="34" charset="-128"/>
                <a:cs typeface="Arial" charset="0"/>
              </a:rPr>
              <a:t>The power a person wields over others.</a:t>
            </a:r>
          </a:p>
          <a:p>
            <a:pPr lvl="2"/>
            <a:r>
              <a:rPr lang="en-US" sz="2400" dirty="0">
                <a:ea typeface="ＭＳ Ｐゴシック" pitchFamily="34" charset="-128"/>
                <a:cs typeface="Arial" charset="0"/>
              </a:rPr>
              <a:t>A person’s ability to contribute to a group’s goals.</a:t>
            </a:r>
          </a:p>
          <a:p>
            <a:pPr lvl="2"/>
            <a:r>
              <a:rPr lang="en-US" sz="2400" dirty="0">
                <a:ea typeface="ＭＳ Ｐゴシック" pitchFamily="34" charset="-128"/>
                <a:cs typeface="Arial" charset="0"/>
              </a:rPr>
              <a:t>An individual’s personal characteristics.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438"/>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(2 of 3)</a:t>
            </a:r>
            <a:endParaRPr lang="en-US" sz="2800" dirty="0">
              <a:latin typeface="+mj-lt"/>
            </a:endParaRPr>
          </a:p>
        </p:txBody>
      </p:sp>
      <p:sp>
        <p:nvSpPr>
          <p:cNvPr id="3" name="Content Placeholder 2"/>
          <p:cNvSpPr>
            <a:spLocks noGrp="1"/>
          </p:cNvSpPr>
          <p:nvPr>
            <p:ph idx="1"/>
          </p:nvPr>
        </p:nvSpPr>
        <p:spPr>
          <a:xfrm>
            <a:off x="457200" y="2239736"/>
            <a:ext cx="8229600" cy="2637064"/>
          </a:xfrm>
        </p:spPr>
        <p:txBody>
          <a:bodyPr>
            <a:spAutoFit/>
          </a:bodyPr>
          <a:lstStyle/>
          <a:p>
            <a:pPr marL="256032" indent="-256032">
              <a:buSzPct val="100000"/>
            </a:pPr>
            <a:r>
              <a:rPr lang="en-US" sz="2400" b="1" dirty="0">
                <a:ea typeface="ＭＳ Ｐゴシック" pitchFamily="34" charset="-128"/>
              </a:rPr>
              <a:t>Status and Norms:</a:t>
            </a:r>
            <a:r>
              <a:rPr lang="en-US" sz="2400" dirty="0">
                <a:ea typeface="ＭＳ Ｐゴシック" pitchFamily="34" charset="-128"/>
              </a:rPr>
              <a:t> high status individuals often have more freedom to deviate from norms.</a:t>
            </a:r>
          </a:p>
          <a:p>
            <a:pPr marL="256032" indent="-256032">
              <a:buSzPct val="100000"/>
            </a:pPr>
            <a:r>
              <a:rPr lang="en-US" sz="2400" b="1" dirty="0">
                <a:ea typeface="ＭＳ Ｐゴシック" pitchFamily="34" charset="-128"/>
              </a:rPr>
              <a:t>Status and Group Interaction:</a:t>
            </a:r>
            <a:r>
              <a:rPr lang="en-US" sz="2400" dirty="0">
                <a:ea typeface="ＭＳ Ｐゴシック" pitchFamily="34" charset="-128"/>
              </a:rPr>
              <a:t> high status people are often more assertive.</a:t>
            </a:r>
          </a:p>
          <a:p>
            <a:pPr marL="256032" indent="-256032">
              <a:buSzPct val="100000"/>
            </a:pPr>
            <a:r>
              <a:rPr lang="en-US" sz="2400" b="1" dirty="0">
                <a:ea typeface="ＭＳ Ｐゴシック" pitchFamily="34" charset="-128"/>
              </a:rPr>
              <a:t>Status Inequity:</a:t>
            </a:r>
            <a:r>
              <a:rPr lang="en-US" sz="2400" dirty="0">
                <a:ea typeface="ＭＳ Ｐゴシック" pitchFamily="34" charset="-128"/>
              </a:rPr>
              <a:t> perceived inequity creates disequilibrium and can lead to resentment and corrective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930239"/>
            <a:ext cx="8229600" cy="2955961"/>
          </a:xfrm>
        </p:spPr>
        <p:txBody>
          <a:bodyPr>
            <a:spAutoFit/>
          </a:bodyPr>
          <a:lstStyle/>
          <a:p>
            <a:pPr marL="623888" lvl="0" indent="-623888">
              <a:spcBef>
                <a:spcPts val="600"/>
              </a:spcBef>
              <a:buClr>
                <a:schemeClr val="bg2"/>
              </a:buClr>
              <a:buSzPct val="100000"/>
              <a:buNone/>
            </a:pPr>
            <a:r>
              <a:rPr lang="en-US" sz="2400" b="1" dirty="0">
                <a:solidFill>
                  <a:schemeClr val="bg2"/>
                </a:solidFill>
              </a:rPr>
              <a:t>9.1	</a:t>
            </a:r>
            <a:r>
              <a:rPr lang="en-US" sz="2400" dirty="0"/>
              <a:t>Distinguish between the different types of groups.</a:t>
            </a:r>
          </a:p>
          <a:p>
            <a:pPr marL="623888" lvl="0" indent="-623888">
              <a:spcBef>
                <a:spcPts val="600"/>
              </a:spcBef>
              <a:buClr>
                <a:schemeClr val="bg2"/>
              </a:buClr>
              <a:buSzPct val="100000"/>
              <a:buNone/>
            </a:pPr>
            <a:r>
              <a:rPr lang="en-US" sz="2400" b="1" dirty="0">
                <a:solidFill>
                  <a:schemeClr val="bg2"/>
                </a:solidFill>
              </a:rPr>
              <a:t>9.2	</a:t>
            </a:r>
            <a:r>
              <a:rPr lang="en-US" sz="2400" dirty="0"/>
              <a:t>Describe the punctuated-equilibrium model of group development.</a:t>
            </a:r>
          </a:p>
          <a:p>
            <a:pPr marL="623888" lvl="0" indent="-623888">
              <a:spcBef>
                <a:spcPts val="600"/>
              </a:spcBef>
              <a:buClr>
                <a:schemeClr val="bg2"/>
              </a:buClr>
              <a:buSzPct val="100000"/>
              <a:buNone/>
            </a:pPr>
            <a:r>
              <a:rPr lang="en-US" sz="2400" b="1" dirty="0">
                <a:solidFill>
                  <a:schemeClr val="bg2"/>
                </a:solidFill>
              </a:rPr>
              <a:t>9.3	</a:t>
            </a:r>
            <a:r>
              <a:rPr lang="en-US" sz="2400" dirty="0"/>
              <a:t>Show how role requirements change in different situations.</a:t>
            </a:r>
          </a:p>
          <a:p>
            <a:pPr marL="623888" lvl="0" indent="-623888">
              <a:spcBef>
                <a:spcPts val="600"/>
              </a:spcBef>
              <a:buClr>
                <a:schemeClr val="bg2"/>
              </a:buClr>
              <a:buSzPct val="100000"/>
              <a:buNone/>
            </a:pPr>
            <a:r>
              <a:rPr lang="en-US" sz="2400" b="1" dirty="0">
                <a:solidFill>
                  <a:schemeClr val="bg2"/>
                </a:solidFill>
              </a:rPr>
              <a:t>9.4	</a:t>
            </a:r>
            <a:r>
              <a:rPr lang="en-US" sz="2400" dirty="0"/>
              <a:t>Demonstrate how norms exert influence on an individual’s behavior.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(3 of 3)</a:t>
            </a:r>
            <a:endParaRPr lang="en-US" sz="2800" dirty="0">
              <a:latin typeface="+mj-lt"/>
            </a:endParaRPr>
          </a:p>
        </p:txBody>
      </p:sp>
      <p:sp>
        <p:nvSpPr>
          <p:cNvPr id="3" name="Content Placeholder 2"/>
          <p:cNvSpPr>
            <a:spLocks noGrp="1"/>
          </p:cNvSpPr>
          <p:nvPr>
            <p:ph idx="1"/>
          </p:nvPr>
        </p:nvSpPr>
        <p:spPr>
          <a:xfrm>
            <a:off x="457200" y="2266540"/>
            <a:ext cx="8229600" cy="2229260"/>
          </a:xfrm>
        </p:spPr>
        <p:txBody>
          <a:bodyPr wrap="square">
            <a:spAutoFit/>
          </a:bodyPr>
          <a:lstStyle/>
          <a:p>
            <a:pPr marL="256032" indent="-256032">
              <a:buSzPct val="100000"/>
            </a:pPr>
            <a:r>
              <a:rPr lang="en-US" sz="2400" dirty="0">
                <a:ea typeface="ＭＳ Ｐゴシック" pitchFamily="34" charset="-128"/>
              </a:rPr>
              <a:t>Group size affects the group’s overall behavior.</a:t>
            </a:r>
          </a:p>
          <a:p>
            <a:pPr marL="740664" lvl="1" indent="-283464"/>
            <a:r>
              <a:rPr lang="en-US" sz="2400" dirty="0">
                <a:ea typeface="ＭＳ Ｐゴシック" pitchFamily="34" charset="-128"/>
              </a:rPr>
              <a:t>Large groups are good for gaining diverse input.</a:t>
            </a:r>
          </a:p>
          <a:p>
            <a:pPr marL="740664" lvl="1" indent="-283464"/>
            <a:r>
              <a:rPr lang="en-US" sz="2400" dirty="0">
                <a:ea typeface="ＭＳ Ｐゴシック" pitchFamily="34" charset="-128"/>
              </a:rPr>
              <a:t>Smaller groups are better doing something with input.</a:t>
            </a:r>
          </a:p>
          <a:p>
            <a:pPr marL="256032" indent="-256032">
              <a:buSzPct val="100000"/>
            </a:pPr>
            <a:r>
              <a:rPr lang="en-US" sz="2400" b="1" dirty="0">
                <a:ea typeface="ＭＳ Ｐゴシック" pitchFamily="34" charset="-128"/>
              </a:rPr>
              <a:t>Social loafing: </a:t>
            </a:r>
            <a:r>
              <a:rPr lang="en-US" sz="2400" dirty="0">
                <a:ea typeface="ＭＳ Ｐゴシック" pitchFamily="34" charset="-128"/>
              </a:rPr>
              <a:t>the tendency for individuals to expend less effort when working collectively than alone.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Cohesion and Group Effectiveness </a:t>
            </a:r>
            <a:endParaRPr lang="en-US" b="0" dirty="0">
              <a:latin typeface="+mj-lt"/>
            </a:endParaRPr>
          </a:p>
        </p:txBody>
      </p:sp>
      <p:sp>
        <p:nvSpPr>
          <p:cNvPr id="3" name="Content Placeholder 2"/>
          <p:cNvSpPr>
            <a:spLocks noGrp="1"/>
          </p:cNvSpPr>
          <p:nvPr>
            <p:ph sz="quarter" idx="14"/>
          </p:nvPr>
        </p:nvSpPr>
        <p:spPr>
          <a:xfrm>
            <a:off x="474552" y="990600"/>
            <a:ext cx="8229600" cy="775015"/>
          </a:xfrm>
        </p:spPr>
        <p:txBody>
          <a:bodyPr>
            <a:spAutoFit/>
          </a:bodyPr>
          <a:lstStyle/>
          <a:p>
            <a:pPr marL="0" indent="0">
              <a:buNone/>
            </a:pPr>
            <a:r>
              <a:rPr lang="en-US" b="1" dirty="0"/>
              <a:t>Exhibit 9.4</a:t>
            </a:r>
            <a:r>
              <a:rPr lang="en-US" dirty="0"/>
              <a:t> Relationship Among Group Cohesion, Performance Norms, and Productivity</a:t>
            </a:r>
          </a:p>
        </p:txBody>
      </p:sp>
      <p:pic>
        <p:nvPicPr>
          <p:cNvPr id="6" name="Picture Placeholder 5" descr="A table lists different criteria to evaluate a group’s effectiveness.&#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512983" y="2316623"/>
            <a:ext cx="6137395" cy="347277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(1 of 8)</a:t>
            </a:r>
            <a:endParaRPr lang="en-US" sz="2800" dirty="0">
              <a:latin typeface="+mj-lt"/>
            </a:endParaRPr>
          </a:p>
        </p:txBody>
      </p:sp>
      <p:sp>
        <p:nvSpPr>
          <p:cNvPr id="3" name="Content Placeholder 2"/>
          <p:cNvSpPr>
            <a:spLocks noGrp="1"/>
          </p:cNvSpPr>
          <p:nvPr>
            <p:ph idx="1"/>
          </p:nvPr>
        </p:nvSpPr>
        <p:spPr>
          <a:xfrm>
            <a:off x="457200" y="954387"/>
            <a:ext cx="8229600" cy="4091308"/>
          </a:xfrm>
        </p:spPr>
        <p:txBody>
          <a:bodyPr>
            <a:spAutoFit/>
          </a:bodyPr>
          <a:lstStyle/>
          <a:p>
            <a:pPr marL="256032" indent="-256032">
              <a:buSzPct val="100000"/>
            </a:pPr>
            <a:r>
              <a:rPr lang="en-US" sz="2400" b="1" dirty="0">
                <a:ea typeface="ＭＳ Ｐゴシック" pitchFamily="34" charset="-128"/>
                <a:cs typeface="Arial" charset="0"/>
              </a:rPr>
              <a:t>Strengths of group decision making:</a:t>
            </a:r>
          </a:p>
          <a:p>
            <a:pPr marL="740664" lvl="1"/>
            <a:r>
              <a:rPr lang="en-US" sz="2400" dirty="0">
                <a:ea typeface="ＭＳ Ｐゴシック" pitchFamily="34" charset="-128"/>
                <a:cs typeface="Arial" charset="0"/>
              </a:rPr>
              <a:t>More complete information and knowledge</a:t>
            </a:r>
          </a:p>
          <a:p>
            <a:pPr marL="740664" lvl="1"/>
            <a:r>
              <a:rPr lang="en-US" sz="2400" dirty="0">
                <a:ea typeface="ＭＳ Ｐゴシック" pitchFamily="34" charset="-128"/>
                <a:cs typeface="Arial" charset="0"/>
              </a:rPr>
              <a:t>Increased diversity of views</a:t>
            </a:r>
          </a:p>
          <a:p>
            <a:pPr marL="740664" lvl="1"/>
            <a:r>
              <a:rPr lang="en-US" sz="2400" dirty="0">
                <a:ea typeface="ＭＳ Ｐゴシック" pitchFamily="34" charset="-128"/>
                <a:cs typeface="Arial" charset="0"/>
              </a:rPr>
              <a:t>Increased acceptance of solutions</a:t>
            </a:r>
          </a:p>
          <a:p>
            <a:pPr marL="256032" indent="-256032">
              <a:buSzPct val="100000"/>
            </a:pPr>
            <a:r>
              <a:rPr lang="en-US" sz="2400" b="1" dirty="0">
                <a:ea typeface="ＭＳ Ｐゴシック" pitchFamily="34" charset="-128"/>
                <a:cs typeface="Arial" charset="0"/>
              </a:rPr>
              <a:t>Weaknesses of group decision making:</a:t>
            </a:r>
          </a:p>
          <a:p>
            <a:pPr marL="740664" lvl="1"/>
            <a:r>
              <a:rPr lang="en-US" sz="2400" dirty="0">
                <a:ea typeface="ＭＳ Ｐゴシック" pitchFamily="34" charset="-128"/>
                <a:cs typeface="Arial" charset="0"/>
              </a:rPr>
              <a:t>Time consuming</a:t>
            </a:r>
          </a:p>
          <a:p>
            <a:pPr marL="740664" lvl="1"/>
            <a:r>
              <a:rPr lang="en-US" sz="2400" dirty="0">
                <a:ea typeface="ＭＳ Ｐゴシック" pitchFamily="34" charset="-128"/>
                <a:cs typeface="Arial" charset="0"/>
              </a:rPr>
              <a:t>Conformity pressures</a:t>
            </a:r>
          </a:p>
          <a:p>
            <a:pPr marL="740664" lvl="1"/>
            <a:r>
              <a:rPr lang="en-US" sz="2400" dirty="0">
                <a:ea typeface="ＭＳ Ｐゴシック" pitchFamily="34" charset="-128"/>
                <a:cs typeface="Arial" charset="0"/>
              </a:rPr>
              <a:t>Dominance of a few members</a:t>
            </a:r>
          </a:p>
          <a:p>
            <a:pPr marL="740664" lvl="1"/>
            <a:r>
              <a:rPr lang="en-US" sz="2400" dirty="0">
                <a:ea typeface="ＭＳ Ｐゴシック" pitchFamily="34" charset="-128"/>
                <a:cs typeface="Arial" charset="0"/>
              </a:rPr>
              <a:t>Ambiguous responsibility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(2 of 8)</a:t>
            </a:r>
            <a:endParaRPr lang="en-US" sz="2800" dirty="0">
              <a:latin typeface="+mj-lt"/>
            </a:endParaRPr>
          </a:p>
        </p:txBody>
      </p:sp>
      <p:sp>
        <p:nvSpPr>
          <p:cNvPr id="3" name="Content Placeholder 2"/>
          <p:cNvSpPr>
            <a:spLocks noGrp="1"/>
          </p:cNvSpPr>
          <p:nvPr>
            <p:ph idx="1"/>
          </p:nvPr>
        </p:nvSpPr>
        <p:spPr>
          <a:xfrm>
            <a:off x="460218" y="968718"/>
            <a:ext cx="8229600" cy="2190788"/>
          </a:xfrm>
        </p:spPr>
        <p:txBody>
          <a:bodyPr>
            <a:spAutoFit/>
          </a:bodyPr>
          <a:lstStyle/>
          <a:p>
            <a:pPr marL="256032" indent="-256032">
              <a:buSzPct val="100000"/>
            </a:pPr>
            <a:r>
              <a:rPr lang="en-US" sz="2400" dirty="0">
                <a:ea typeface="ＭＳ Ｐゴシック" pitchFamily="34" charset="-128"/>
              </a:rPr>
              <a:t>Effectiveness and efficiency of group decisions:</a:t>
            </a:r>
          </a:p>
          <a:p>
            <a:pPr marL="740664" lvl="1"/>
            <a:r>
              <a:rPr lang="en-US" sz="2400" dirty="0">
                <a:ea typeface="ＭＳ Ｐゴシック" pitchFamily="34" charset="-128"/>
              </a:rPr>
              <a:t>Accuracy</a:t>
            </a:r>
          </a:p>
          <a:p>
            <a:pPr marL="740664" lvl="1"/>
            <a:r>
              <a:rPr lang="en-US" sz="2400" dirty="0">
                <a:ea typeface="ＭＳ Ｐゴシック" pitchFamily="34" charset="-128"/>
              </a:rPr>
              <a:t>Speed</a:t>
            </a:r>
          </a:p>
          <a:p>
            <a:pPr marL="740664" lvl="1"/>
            <a:r>
              <a:rPr lang="en-US" sz="2400" dirty="0">
                <a:ea typeface="ＭＳ Ｐゴシック" pitchFamily="34" charset="-128"/>
              </a:rPr>
              <a:t>Creativity</a:t>
            </a:r>
          </a:p>
          <a:p>
            <a:pPr marL="740664" lvl="1"/>
            <a:r>
              <a:rPr lang="en-US" sz="2400" dirty="0">
                <a:ea typeface="ＭＳ Ｐゴシック" pitchFamily="34" charset="-128"/>
              </a:rPr>
              <a:t>Acceptance</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(3 of 8)</a:t>
            </a:r>
            <a:endParaRPr lang="en-US" sz="2800" dirty="0">
              <a:latin typeface="+mj-lt"/>
            </a:endParaRPr>
          </a:p>
        </p:txBody>
      </p:sp>
      <p:sp>
        <p:nvSpPr>
          <p:cNvPr id="3" name="Content Placeholder 2"/>
          <p:cNvSpPr>
            <a:spLocks noGrp="1"/>
          </p:cNvSpPr>
          <p:nvPr>
            <p:ph idx="1"/>
          </p:nvPr>
        </p:nvSpPr>
        <p:spPr>
          <a:xfrm>
            <a:off x="457200" y="968719"/>
            <a:ext cx="8229600" cy="2444703"/>
          </a:xfrm>
        </p:spPr>
        <p:txBody>
          <a:bodyPr wrap="square">
            <a:spAutoFit/>
          </a:bodyPr>
          <a:lstStyle/>
          <a:p>
            <a:pPr marL="256032" indent="-256032">
              <a:buSzPct val="100000"/>
            </a:pPr>
            <a:r>
              <a:rPr lang="en-US" sz="2400" b="1" dirty="0">
                <a:ea typeface="ＭＳ Ｐゴシック" pitchFamily="34" charset="-128"/>
                <a:cs typeface="Arial" charset="0"/>
              </a:rPr>
              <a:t>Groupthink: </a:t>
            </a:r>
            <a:r>
              <a:rPr lang="en-US" sz="2400" dirty="0">
                <a:ea typeface="ＭＳ Ｐゴシック" pitchFamily="34" charset="-128"/>
                <a:cs typeface="Arial" charset="0"/>
              </a:rPr>
              <a:t>situations in which group pressures for conformity deter the group from critically appraising unusual, minority, or unpopular views.</a:t>
            </a:r>
          </a:p>
          <a:p>
            <a:pPr marL="256032" indent="-256032">
              <a:buSzPct val="100000"/>
            </a:pPr>
            <a:r>
              <a:rPr lang="en-US" sz="2400" b="1" dirty="0">
                <a:ea typeface="ＭＳ Ｐゴシック" pitchFamily="34" charset="-128"/>
                <a:cs typeface="Arial" charset="0"/>
              </a:rPr>
              <a:t>Groupshift:</a:t>
            </a:r>
            <a:r>
              <a:rPr lang="en-US" sz="2400" dirty="0">
                <a:ea typeface="ＭＳ Ｐゴシック" pitchFamily="34" charset="-128"/>
                <a:cs typeface="Arial" charset="0"/>
              </a:rPr>
              <a:t> a</a:t>
            </a:r>
            <a:r>
              <a:rPr lang="en-US" sz="2400" dirty="0">
                <a:ea typeface="ＭＳ Ｐゴシック" pitchFamily="34" charset="-128"/>
              </a:rPr>
              <a:t> change between a group’s decision and an individual decision that a member within the group would make.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(4 of 8)</a:t>
            </a:r>
            <a:endParaRPr lang="en-US" sz="2800" dirty="0">
              <a:latin typeface="+mj-lt"/>
            </a:endParaRPr>
          </a:p>
        </p:txBody>
      </p:sp>
      <p:sp>
        <p:nvSpPr>
          <p:cNvPr id="3" name="Content Placeholder 2"/>
          <p:cNvSpPr>
            <a:spLocks noGrp="1"/>
          </p:cNvSpPr>
          <p:nvPr>
            <p:ph idx="1"/>
          </p:nvPr>
        </p:nvSpPr>
        <p:spPr>
          <a:xfrm>
            <a:off x="457200" y="968062"/>
            <a:ext cx="8229600" cy="2890979"/>
          </a:xfrm>
        </p:spPr>
        <p:txBody>
          <a:bodyPr>
            <a:spAutoFit/>
          </a:bodyPr>
          <a:lstStyle/>
          <a:p>
            <a:pPr marL="256032" indent="-256032">
              <a:buSzPct val="100000"/>
            </a:pPr>
            <a:r>
              <a:rPr lang="en-US" sz="2400" dirty="0">
                <a:ea typeface="ＭＳ Ｐゴシック" pitchFamily="34" charset="-128"/>
                <a:cs typeface="Arial" charset="0"/>
              </a:rPr>
              <a:t>Most group decision making takes place in </a:t>
            </a:r>
            <a:r>
              <a:rPr lang="en-US" sz="2400" b="1" dirty="0">
                <a:ea typeface="ＭＳ Ｐゴシック" pitchFamily="34" charset="-128"/>
                <a:cs typeface="Arial" charset="0"/>
              </a:rPr>
              <a:t>interacting groups</a:t>
            </a:r>
            <a:r>
              <a:rPr lang="en-US" sz="2400" dirty="0">
                <a:ea typeface="ＭＳ Ｐゴシック" pitchFamily="34" charset="-128"/>
                <a:cs typeface="Arial" charset="0"/>
              </a:rPr>
              <a:t>.</a:t>
            </a:r>
          </a:p>
          <a:p>
            <a:pPr marL="740664" lvl="1"/>
            <a:r>
              <a:rPr lang="en-US" sz="2400" dirty="0">
                <a:ea typeface="ＭＳ Ｐゴシック" pitchFamily="34" charset="-128"/>
                <a:cs typeface="Arial" charset="0"/>
              </a:rPr>
              <a:t>Members meet face-to-face and rely on both verbal and nonverbal interaction to communicate with each other.</a:t>
            </a:r>
          </a:p>
          <a:p>
            <a:pPr marL="256032" indent="-256032">
              <a:buSzPct val="100000"/>
            </a:pPr>
            <a:r>
              <a:rPr lang="en-US" sz="2400" dirty="0">
                <a:ea typeface="ＭＳ Ｐゴシック" pitchFamily="34" charset="-128"/>
                <a:cs typeface="Arial" charset="0"/>
              </a:rPr>
              <a:t>Interacting groups often censor themselves and pressure individual members toward conformity of opinion.</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(5 of 8)</a:t>
            </a:r>
            <a:endParaRPr lang="en-US" sz="2800" dirty="0">
              <a:latin typeface="+mj-lt"/>
            </a:endParaRPr>
          </a:p>
        </p:txBody>
      </p:sp>
      <p:sp>
        <p:nvSpPr>
          <p:cNvPr id="3" name="Content Placeholder 2"/>
          <p:cNvSpPr>
            <a:spLocks noGrp="1"/>
          </p:cNvSpPr>
          <p:nvPr>
            <p:ph idx="1"/>
          </p:nvPr>
        </p:nvSpPr>
        <p:spPr>
          <a:xfrm>
            <a:off x="457200" y="932506"/>
            <a:ext cx="8229600" cy="3505200"/>
          </a:xfrm>
        </p:spPr>
        <p:txBody>
          <a:bodyPr>
            <a:spAutoFit/>
          </a:bodyPr>
          <a:lstStyle/>
          <a:p>
            <a:pPr marL="256032" indent="-256032">
              <a:buSzPct val="100000"/>
            </a:pPr>
            <a:r>
              <a:rPr lang="en-US" sz="2400" b="1" dirty="0">
                <a:ea typeface="ＭＳ Ｐゴシック" pitchFamily="34" charset="-128"/>
                <a:cs typeface="Arial" charset="0"/>
              </a:rPr>
              <a:t>Brainstorming</a:t>
            </a:r>
            <a:r>
              <a:rPr lang="en-US" sz="2400" dirty="0">
                <a:ea typeface="ＭＳ Ｐゴシック" pitchFamily="34" charset="-128"/>
                <a:cs typeface="Arial" charset="0"/>
              </a:rPr>
              <a:t> can overcome pressures for conformity. </a:t>
            </a:r>
          </a:p>
          <a:p>
            <a:pPr marL="740664" lvl="1"/>
            <a:r>
              <a:rPr lang="en-US" sz="2400" dirty="0">
                <a:ea typeface="ＭＳ Ｐゴシック" pitchFamily="34" charset="-128"/>
                <a:cs typeface="Arial" charset="0"/>
              </a:rPr>
              <a:t>In a brainstorming session:</a:t>
            </a:r>
          </a:p>
          <a:p>
            <a:pPr lvl="2"/>
            <a:r>
              <a:rPr lang="en-US" sz="2400" dirty="0">
                <a:ea typeface="ＭＳ Ｐゴシック" pitchFamily="34" charset="-128"/>
                <a:cs typeface="Arial" charset="0"/>
              </a:rPr>
              <a:t>The group leader states the problem.</a:t>
            </a:r>
          </a:p>
          <a:p>
            <a:pPr lvl="2"/>
            <a:r>
              <a:rPr lang="en-US" sz="2400" dirty="0">
                <a:ea typeface="ＭＳ Ｐゴシック" pitchFamily="34" charset="-128"/>
                <a:cs typeface="Arial" charset="0"/>
              </a:rPr>
              <a:t>Members then “free-wheel” as many alternatives as they can.</a:t>
            </a:r>
          </a:p>
          <a:p>
            <a:pPr lvl="2"/>
            <a:r>
              <a:rPr lang="en-US" sz="2400" dirty="0">
                <a:ea typeface="ＭＳ Ｐゴシック" pitchFamily="34" charset="-128"/>
                <a:cs typeface="Arial" charset="0"/>
              </a:rPr>
              <a:t>No criticism is allowed.</a:t>
            </a:r>
          </a:p>
          <a:p>
            <a:pPr lvl="2"/>
            <a:r>
              <a:rPr lang="en-US" sz="2400" dirty="0">
                <a:ea typeface="ＭＳ Ｐゴシック" pitchFamily="34" charset="-128"/>
                <a:cs typeface="Arial" charset="0"/>
              </a:rPr>
              <a:t>One idea stimulates others, and group members are encouraged to “think the unusual.”</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(6 of 8)</a:t>
            </a:r>
            <a:endParaRPr lang="en-US" sz="2800" dirty="0">
              <a:latin typeface="+mj-lt"/>
            </a:endParaRPr>
          </a:p>
        </p:txBody>
      </p:sp>
      <p:sp>
        <p:nvSpPr>
          <p:cNvPr id="3" name="Content Placeholder 2"/>
          <p:cNvSpPr>
            <a:spLocks noGrp="1"/>
          </p:cNvSpPr>
          <p:nvPr>
            <p:ph idx="1"/>
          </p:nvPr>
        </p:nvSpPr>
        <p:spPr>
          <a:xfrm>
            <a:off x="476816" y="914400"/>
            <a:ext cx="8229600" cy="3429000"/>
          </a:xfrm>
        </p:spPr>
        <p:txBody>
          <a:bodyPr>
            <a:spAutoFit/>
          </a:bodyPr>
          <a:lstStyle/>
          <a:p>
            <a:pPr marL="256032" indent="-256032">
              <a:buSzPct val="100000"/>
            </a:pPr>
            <a:r>
              <a:rPr lang="en-US" sz="2400" dirty="0">
                <a:ea typeface="ＭＳ Ｐゴシック" pitchFamily="34" charset="-128"/>
                <a:cs typeface="Arial" charset="0"/>
              </a:rPr>
              <a:t>The </a:t>
            </a:r>
            <a:r>
              <a:rPr lang="en-US" sz="2400" b="1" dirty="0">
                <a:ea typeface="ＭＳ Ｐゴシック" pitchFamily="34" charset="-128"/>
                <a:cs typeface="Arial" charset="0"/>
              </a:rPr>
              <a:t>nominal group technique:</a:t>
            </a:r>
            <a:r>
              <a:rPr lang="en-US" sz="2400" dirty="0">
                <a:ea typeface="ＭＳ Ｐゴシック" pitchFamily="34" charset="-128"/>
                <a:cs typeface="Arial" charset="0"/>
              </a:rPr>
              <a:t> restricts discussion or interpersonal communication during the decision making process.</a:t>
            </a:r>
          </a:p>
          <a:p>
            <a:pPr marL="740664" lvl="1"/>
            <a:r>
              <a:rPr lang="en-US" sz="2400" dirty="0">
                <a:ea typeface="ＭＳ Ｐゴシック" pitchFamily="34" charset="-128"/>
                <a:cs typeface="Arial" charset="0"/>
              </a:rPr>
              <a:t>Group members are all physically present, but members operate independently.</a:t>
            </a:r>
          </a:p>
          <a:p>
            <a:pPr marL="740664" lvl="1"/>
            <a:r>
              <a:rPr lang="en-US" sz="2400" dirty="0">
                <a:ea typeface="ＭＳ Ｐゴシック" pitchFamily="34" charset="-128"/>
                <a:cs typeface="Arial" charset="0"/>
              </a:rPr>
              <a:t>Permits the group to meet formally but does not restrict independent thinking, as does the interacting group.</a:t>
            </a:r>
          </a:p>
          <a:p>
            <a:pPr marL="256032" indent="-256032">
              <a:buSzPct val="100000"/>
            </a:pPr>
            <a:r>
              <a:rPr lang="en-US" sz="2400" dirty="0">
                <a:ea typeface="ＭＳ Ｐゴシック" pitchFamily="34" charset="-128"/>
                <a:cs typeface="Arial" charset="0"/>
              </a:rPr>
              <a:t>Nominal groups outperform brainstorming groups.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(7 of 8)</a:t>
            </a:r>
            <a:endParaRPr lang="en-US" sz="2800" dirty="0">
              <a:latin typeface="+mj-lt"/>
            </a:endParaRPr>
          </a:p>
        </p:txBody>
      </p:sp>
      <p:sp>
        <p:nvSpPr>
          <p:cNvPr id="3" name="Content Placeholder 2"/>
          <p:cNvSpPr>
            <a:spLocks noGrp="1"/>
          </p:cNvSpPr>
          <p:nvPr>
            <p:ph idx="1"/>
          </p:nvPr>
        </p:nvSpPr>
        <p:spPr>
          <a:xfrm>
            <a:off x="457200" y="923454"/>
            <a:ext cx="8229600" cy="3886199"/>
          </a:xfrm>
        </p:spPr>
        <p:txBody>
          <a:bodyPr>
            <a:spAutoFit/>
          </a:bodyPr>
          <a:lstStyle/>
          <a:p>
            <a:pPr marL="256032" indent="-256032">
              <a:buSzPct val="100000"/>
            </a:pPr>
            <a:r>
              <a:rPr lang="en-US" sz="2400" dirty="0">
                <a:ea typeface="ＭＳ Ｐゴシック" pitchFamily="34" charset="-128"/>
                <a:cs typeface="Arial" charset="0"/>
              </a:rPr>
              <a:t>Steps for a nominal group:</a:t>
            </a:r>
          </a:p>
          <a:p>
            <a:pPr marL="740664" lvl="1"/>
            <a:r>
              <a:rPr lang="en-US" sz="2400" dirty="0">
                <a:ea typeface="ＭＳ Ｐゴシック" pitchFamily="34" charset="-128"/>
                <a:cs typeface="Arial" charset="0"/>
              </a:rPr>
              <a:t>Each member independently writes down their ideas on the problem.</a:t>
            </a:r>
          </a:p>
          <a:p>
            <a:pPr marL="740664" lvl="1"/>
            <a:r>
              <a:rPr lang="en-US" sz="2400" dirty="0">
                <a:ea typeface="ＭＳ Ｐゴシック" pitchFamily="34" charset="-128"/>
                <a:cs typeface="Arial" charset="0"/>
              </a:rPr>
              <a:t>After this silent period, each member presents one idea to the group.</a:t>
            </a:r>
          </a:p>
          <a:p>
            <a:pPr marL="740664" lvl="1"/>
            <a:r>
              <a:rPr lang="en-US" sz="2400" dirty="0">
                <a:ea typeface="ＭＳ Ｐゴシック" pitchFamily="34" charset="-128"/>
                <a:cs typeface="Arial" charset="0"/>
              </a:rPr>
              <a:t>The ideas are discussed for clarity.</a:t>
            </a:r>
          </a:p>
          <a:p>
            <a:pPr marL="740664" lvl="1"/>
            <a:r>
              <a:rPr lang="en-US" sz="2400" dirty="0">
                <a:ea typeface="ＭＳ Ｐゴシック" pitchFamily="34" charset="-128"/>
                <a:cs typeface="Arial" charset="0"/>
              </a:rPr>
              <a:t>Each group member rank-orders the ideas.</a:t>
            </a:r>
          </a:p>
          <a:p>
            <a:pPr marL="740664" lvl="1"/>
            <a:r>
              <a:rPr lang="en-US" sz="2400" dirty="0">
                <a:ea typeface="ＭＳ Ｐゴシック" pitchFamily="34" charset="-128"/>
                <a:cs typeface="Arial" charset="0"/>
              </a:rPr>
              <a:t>The idea with the highest aggregate ranking determines the final decision.</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82"/>
            <a:ext cx="8229600" cy="590349"/>
          </a:xfrm>
        </p:spPr>
        <p:txBody>
          <a:bodyPr wrap="square">
            <a:spAutoFit/>
          </a:bodyPr>
          <a:lstStyle/>
          <a:p>
            <a:r>
              <a:rPr lang="en-US" dirty="0">
                <a:ea typeface="ＭＳ Ｐゴシック" pitchFamily="34" charset="-128"/>
              </a:rPr>
              <a:t>Group Decision Making </a:t>
            </a:r>
            <a:r>
              <a:rPr lang="en-US" sz="2800" dirty="0">
                <a:ea typeface="ＭＳ Ｐゴシック" pitchFamily="34" charset="-128"/>
              </a:rPr>
              <a:t>(8 of 8)</a:t>
            </a:r>
            <a:endParaRPr lang="en-US" sz="2800" dirty="0">
              <a:latin typeface="+mj-lt"/>
            </a:endParaRPr>
          </a:p>
        </p:txBody>
      </p:sp>
      <p:sp>
        <p:nvSpPr>
          <p:cNvPr id="3" name="Content Placeholder 2"/>
          <p:cNvSpPr>
            <a:spLocks noGrp="1"/>
          </p:cNvSpPr>
          <p:nvPr>
            <p:ph sz="quarter" idx="14"/>
          </p:nvPr>
        </p:nvSpPr>
        <p:spPr>
          <a:xfrm>
            <a:off x="457200" y="1016478"/>
            <a:ext cx="8229600" cy="405683"/>
          </a:xfrm>
        </p:spPr>
        <p:txBody>
          <a:bodyPr>
            <a:spAutoFit/>
          </a:bodyPr>
          <a:lstStyle/>
          <a:p>
            <a:pPr marL="0" indent="0">
              <a:buNone/>
            </a:pPr>
            <a:r>
              <a:rPr lang="en-US" b="1" dirty="0"/>
              <a:t>Exhibit 9.5</a:t>
            </a:r>
            <a:r>
              <a:rPr lang="en-US" dirty="0"/>
              <a:t> Evaluating Group Effectiveness</a:t>
            </a:r>
          </a:p>
        </p:txBody>
      </p:sp>
      <p:graphicFrame>
        <p:nvGraphicFramePr>
          <p:cNvPr id="4" name="Table 4">
            <a:extLst>
              <a:ext uri="{FF2B5EF4-FFF2-40B4-BE49-F238E27FC236}">
                <a16:creationId xmlns:a16="http://schemas.microsoft.com/office/drawing/2014/main" id="{0071B284-CF56-4A15-A827-2C519C13DB08}"/>
              </a:ext>
            </a:extLst>
          </p:cNvPr>
          <p:cNvGraphicFramePr>
            <a:graphicFrameLocks noGrp="1"/>
          </p:cNvGraphicFramePr>
          <p:nvPr>
            <p:extLst>
              <p:ext uri="{D42A27DB-BD31-4B8C-83A1-F6EECF244321}">
                <p14:modId xmlns:p14="http://schemas.microsoft.com/office/powerpoint/2010/main" val="1452046966"/>
              </p:ext>
            </p:extLst>
          </p:nvPr>
        </p:nvGraphicFramePr>
        <p:xfrm>
          <a:off x="475306" y="1700828"/>
          <a:ext cx="8196404" cy="3692224"/>
        </p:xfrm>
        <a:graphic>
          <a:graphicData uri="http://schemas.openxmlformats.org/drawingml/2006/table">
            <a:tbl>
              <a:tblPr firstRow="1" bandRow="1">
                <a:tableStyleId>{3B4B98B0-60AC-42C2-AFA5-B58CD77FA1E5}</a:tableStyleId>
              </a:tblPr>
              <a:tblGrid>
                <a:gridCol w="3487094">
                  <a:extLst>
                    <a:ext uri="{9D8B030D-6E8A-4147-A177-3AD203B41FA5}">
                      <a16:colId xmlns:a16="http://schemas.microsoft.com/office/drawing/2014/main" val="1814672287"/>
                    </a:ext>
                  </a:extLst>
                </a:gridCol>
                <a:gridCol w="1371600">
                  <a:extLst>
                    <a:ext uri="{9D8B030D-6E8A-4147-A177-3AD203B41FA5}">
                      <a16:colId xmlns:a16="http://schemas.microsoft.com/office/drawing/2014/main" val="871097868"/>
                    </a:ext>
                  </a:extLst>
                </a:gridCol>
                <a:gridCol w="1828800">
                  <a:extLst>
                    <a:ext uri="{9D8B030D-6E8A-4147-A177-3AD203B41FA5}">
                      <a16:colId xmlns:a16="http://schemas.microsoft.com/office/drawing/2014/main" val="2309794839"/>
                    </a:ext>
                  </a:extLst>
                </a:gridCol>
                <a:gridCol w="1508910">
                  <a:extLst>
                    <a:ext uri="{9D8B030D-6E8A-4147-A177-3AD203B41FA5}">
                      <a16:colId xmlns:a16="http://schemas.microsoft.com/office/drawing/2014/main" val="3104961480"/>
                    </a:ext>
                  </a:extLst>
                </a:gridCol>
              </a:tblGrid>
              <a:tr h="520069">
                <a:tc>
                  <a:txBody>
                    <a:bodyPr/>
                    <a:lstStyle/>
                    <a:p>
                      <a:r>
                        <a:rPr lang="en-US" sz="1600" b="1" i="0" u="none" strike="noStrike" kern="1200" baseline="0" dirty="0">
                          <a:solidFill>
                            <a:schemeClr val="bg1"/>
                          </a:solidFill>
                          <a:latin typeface="+mn-lt"/>
                          <a:ea typeface="+mn-ea"/>
                          <a:cs typeface="+mn-cs"/>
                        </a:rPr>
                        <a:t>Effectiveness Criteria</a:t>
                      </a:r>
                      <a:endParaRPr lang="en-US" sz="1600" dirty="0">
                        <a:solidFill>
                          <a:schemeClr val="bg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b="1" i="0" u="none" strike="noStrike" kern="1200" baseline="0" dirty="0">
                          <a:solidFill>
                            <a:schemeClr val="bg1"/>
                          </a:solidFill>
                          <a:latin typeface="+mn-lt"/>
                          <a:ea typeface="+mn-ea"/>
                          <a:cs typeface="+mn-cs"/>
                        </a:rPr>
                        <a:t>Interacting</a:t>
                      </a:r>
                      <a:endParaRPr lang="en-US" sz="1600" dirty="0">
                        <a:solidFill>
                          <a:schemeClr val="bg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Type of Group Brainstorming</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Nominal</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64691586"/>
                  </a:ext>
                </a:extLst>
              </a:tr>
              <a:tr h="389138">
                <a:tc>
                  <a:txBody>
                    <a:bodyPr/>
                    <a:lstStyle/>
                    <a:p>
                      <a:r>
                        <a:rPr lang="en-US" sz="1600" b="0" i="0" u="none" strike="noStrike" kern="1200" baseline="0" dirty="0">
                          <a:solidFill>
                            <a:schemeClr val="tx1"/>
                          </a:solidFill>
                          <a:latin typeface="+mn-lt"/>
                          <a:ea typeface="+mn-ea"/>
                          <a:cs typeface="+mn-cs"/>
                        </a:rPr>
                        <a:t>Number and quality of ideas</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i="0" u="none" strike="noStrike" kern="1200" baseline="0" dirty="0">
                          <a:solidFill>
                            <a:schemeClr val="tx1"/>
                          </a:solidFill>
                          <a:latin typeface="+mn-lt"/>
                          <a:ea typeface="+mn-ea"/>
                          <a:cs typeface="+mn-cs"/>
                        </a:rPr>
                        <a:t>Low</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5145555"/>
                  </a:ext>
                </a:extLst>
              </a:tr>
              <a:tr h="389138">
                <a:tc>
                  <a:txBody>
                    <a:bodyPr/>
                    <a:lstStyle/>
                    <a:p>
                      <a:r>
                        <a:rPr lang="en-US" sz="1600" dirty="0"/>
                        <a:t>Social pressure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r h="389138">
                <a:tc>
                  <a:txBody>
                    <a:bodyPr/>
                    <a:lstStyle/>
                    <a:p>
                      <a:r>
                        <a:rPr lang="en-US" sz="1600" dirty="0"/>
                        <a:t>Money costs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86005532"/>
                  </a:ext>
                </a:extLst>
              </a:tr>
              <a:tr h="389138">
                <a:tc>
                  <a:txBody>
                    <a:bodyPr/>
                    <a:lstStyle/>
                    <a:p>
                      <a:r>
                        <a:rPr lang="en-US" sz="1600" dirty="0"/>
                        <a:t>Speed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70139043"/>
                  </a:ext>
                </a:extLst>
              </a:tr>
              <a:tr h="389138">
                <a:tc>
                  <a:txBody>
                    <a:bodyPr/>
                    <a:lstStyle/>
                    <a:p>
                      <a:r>
                        <a:rPr lang="en-US" sz="1600" dirty="0"/>
                        <a:t>Task orientation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58386477"/>
                  </a:ext>
                </a:extLst>
              </a:tr>
              <a:tr h="389138">
                <a:tc>
                  <a:txBody>
                    <a:bodyPr/>
                    <a:lstStyle/>
                    <a:p>
                      <a:r>
                        <a:rPr lang="en-US" sz="1600" dirty="0"/>
                        <a:t>Potential for interpersonal conflict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345501460"/>
                  </a:ext>
                </a:extLst>
              </a:tr>
              <a:tr h="389138">
                <a:tc>
                  <a:txBody>
                    <a:bodyPr/>
                    <a:lstStyle/>
                    <a:p>
                      <a:r>
                        <a:rPr lang="en-US" sz="1600" dirty="0"/>
                        <a:t>Commitment to solution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Not applicable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77020021"/>
                  </a:ext>
                </a:extLst>
              </a:tr>
              <a:tr h="389138">
                <a:tc>
                  <a:txBody>
                    <a:bodyPr/>
                    <a:lstStyle/>
                    <a:p>
                      <a:r>
                        <a:rPr lang="en-US" sz="1600" dirty="0"/>
                        <a:t>Development of group cohesiveness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214488"/>
                  </a:ext>
                </a:extLst>
              </a:tr>
            </a:tbl>
          </a:graphicData>
        </a:graphic>
      </p:graphicFrame>
    </p:spTree>
    <p:extLst>
      <p:ext uri="{BB962C8B-B14F-4D97-AF65-F5344CB8AC3E}">
        <p14:creationId xmlns:p14="http://schemas.microsoft.com/office/powerpoint/2010/main" val="82260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976930"/>
            <a:ext cx="8229600" cy="2406231"/>
          </a:xfrm>
        </p:spPr>
        <p:txBody>
          <a:bodyPr>
            <a:spAutoFit/>
          </a:bodyPr>
          <a:lstStyle/>
          <a:p>
            <a:pPr marL="623888" lvl="0" indent="-623888">
              <a:spcBef>
                <a:spcPts val="600"/>
              </a:spcBef>
              <a:buClr>
                <a:schemeClr val="bg2"/>
              </a:buClr>
              <a:buSzPct val="100000"/>
              <a:buNone/>
            </a:pPr>
            <a:r>
              <a:rPr lang="en-US" sz="2400" b="1" dirty="0">
                <a:solidFill>
                  <a:schemeClr val="bg2"/>
                </a:solidFill>
              </a:rPr>
              <a:t>9.5	</a:t>
            </a:r>
            <a:r>
              <a:rPr lang="en-US" sz="2400" dirty="0"/>
              <a:t>Show how status and size differences affect group performance.</a:t>
            </a:r>
          </a:p>
          <a:p>
            <a:pPr marL="623888" lvl="0" indent="-623888">
              <a:spcBef>
                <a:spcPts val="600"/>
              </a:spcBef>
              <a:buClr>
                <a:schemeClr val="bg2"/>
              </a:buClr>
              <a:buSzPct val="100000"/>
              <a:buNone/>
            </a:pPr>
            <a:r>
              <a:rPr lang="en-US" sz="2400" b="1" dirty="0">
                <a:solidFill>
                  <a:schemeClr val="bg2"/>
                </a:solidFill>
              </a:rPr>
              <a:t>9.6	</a:t>
            </a:r>
            <a:r>
              <a:rPr lang="en-US" sz="2400" dirty="0"/>
              <a:t>Describe how cohesion is related to group effectiveness.</a:t>
            </a:r>
          </a:p>
          <a:p>
            <a:pPr marL="623888" lvl="0" indent="-623888">
              <a:spcBef>
                <a:spcPts val="600"/>
              </a:spcBef>
              <a:buClr>
                <a:schemeClr val="bg2"/>
              </a:buClr>
              <a:buSzPct val="100000"/>
              <a:buNone/>
            </a:pPr>
            <a:r>
              <a:rPr lang="en-US" sz="2400" b="1" dirty="0">
                <a:solidFill>
                  <a:schemeClr val="bg2"/>
                </a:solidFill>
              </a:rPr>
              <a:t>9.7	</a:t>
            </a:r>
            <a:r>
              <a:rPr lang="en-US" sz="2400" dirty="0"/>
              <a:t>Contrast the strengths and weaknesses of group decision making.</a:t>
            </a:r>
            <a:endParaRPr lang="en-US" sz="2400" dirty="0">
              <a:ea typeface="ＭＳ Ｐゴシック" pitchFamily="34" charset="-128"/>
              <a:cs typeface="Arial" charset="0"/>
            </a:endParaRPr>
          </a:p>
        </p:txBody>
      </p:sp>
    </p:spTree>
    <p:extLst>
      <p:ext uri="{BB962C8B-B14F-4D97-AF65-F5344CB8AC3E}">
        <p14:creationId xmlns:p14="http://schemas.microsoft.com/office/powerpoint/2010/main" val="87527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(1 of 4)</a:t>
            </a:r>
            <a:endParaRPr lang="en-US" sz="2800" dirty="0">
              <a:latin typeface="+mj-lt"/>
            </a:endParaRPr>
          </a:p>
        </p:txBody>
      </p:sp>
      <p:sp>
        <p:nvSpPr>
          <p:cNvPr id="3" name="Content Placeholder 2"/>
          <p:cNvSpPr>
            <a:spLocks noGrp="1"/>
          </p:cNvSpPr>
          <p:nvPr>
            <p:ph idx="1"/>
          </p:nvPr>
        </p:nvSpPr>
        <p:spPr>
          <a:xfrm>
            <a:off x="457200" y="1403453"/>
            <a:ext cx="8229600" cy="4660694"/>
          </a:xfrm>
        </p:spPr>
        <p:txBody>
          <a:bodyPr>
            <a:spAutoFit/>
          </a:bodyPr>
          <a:lstStyle/>
          <a:p>
            <a:pPr marL="256032" indent="-256032">
              <a:buSzPct val="100000"/>
            </a:pPr>
            <a:r>
              <a:rPr lang="en-US" sz="2400" dirty="0"/>
              <a:t>How can you expect group members to contribute toward or act as a part of the group if they do not identify with the group? Managers would do well to promote group members’ identification and manage identity threats while at the same time avoiding biased ingroup favoritism.</a:t>
            </a:r>
          </a:p>
          <a:p>
            <a:pPr marL="256032" indent="-256032">
              <a:buSzPct val="100000"/>
            </a:pPr>
            <a:r>
              <a:rPr lang="en-US" sz="2400" dirty="0"/>
              <a:t>When forming new work groups, try to consider and anticipate the “group life cycle” and the phases groups move through. Groups rarely are immediately effective without careful placement, training, and onboarding. Recognizing the current stage of any given group can help managers provide the support and assistance they need to aid the group and address any problems that arise.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(2 of 4)</a:t>
            </a:r>
            <a:endParaRPr lang="en-US" sz="2800" dirty="0">
              <a:latin typeface="+mj-lt"/>
            </a:endParaRPr>
          </a:p>
        </p:txBody>
      </p:sp>
      <p:sp>
        <p:nvSpPr>
          <p:cNvPr id="3" name="Content Placeholder 2"/>
          <p:cNvSpPr>
            <a:spLocks noGrp="1"/>
          </p:cNvSpPr>
          <p:nvPr>
            <p:ph idx="1"/>
          </p:nvPr>
        </p:nvSpPr>
        <p:spPr>
          <a:xfrm>
            <a:off x="457200" y="1295400"/>
            <a:ext cx="8229600" cy="4830763"/>
          </a:xfrm>
        </p:spPr>
        <p:txBody>
          <a:bodyPr wrap="square">
            <a:spAutoFit/>
          </a:bodyPr>
          <a:lstStyle/>
          <a:p>
            <a:pPr marL="269875" indent="-269875">
              <a:buSzPct val="100000"/>
            </a:pPr>
            <a:r>
              <a:rPr lang="en-US" sz="2400" dirty="0"/>
              <a:t>Role clarity through aligned role expectations and perceptions is essential for group members to understand what is expected of them. </a:t>
            </a:r>
          </a:p>
          <a:p>
            <a:pPr marL="269875" indent="-269875">
              <a:buSzPct val="100000"/>
            </a:pPr>
            <a:r>
              <a:rPr lang="en-US" sz="2400" dirty="0"/>
              <a:t>Managers should establish clear psychological contracts within groups, fulfill their part of the contract, and rebuild trust when it is broken. </a:t>
            </a:r>
          </a:p>
          <a:p>
            <a:pPr marL="269875" indent="-269875">
              <a:buSzPct val="100000"/>
            </a:pPr>
            <a:r>
              <a:rPr lang="en-US" sz="2400" dirty="0"/>
              <a:t>When experiencing role conflict, try to be creative in how you approach it. Often when you are able to adapt there are creative solutions that enable both roles to be fulfilled. Also, for employees experiencing role conflict, management support and resources can help balance competing demands.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(3 of 4)</a:t>
            </a:r>
            <a:endParaRPr lang="en-US" sz="2800" dirty="0">
              <a:latin typeface="+mj-lt"/>
            </a:endParaRPr>
          </a:p>
        </p:txBody>
      </p:sp>
      <p:sp>
        <p:nvSpPr>
          <p:cNvPr id="3" name="Content Placeholder 2"/>
          <p:cNvSpPr>
            <a:spLocks noGrp="1"/>
          </p:cNvSpPr>
          <p:nvPr>
            <p:ph idx="1"/>
          </p:nvPr>
        </p:nvSpPr>
        <p:spPr>
          <a:xfrm>
            <a:off x="457200" y="950947"/>
            <a:ext cx="8229600" cy="4660694"/>
          </a:xfrm>
        </p:spPr>
        <p:txBody>
          <a:bodyPr>
            <a:spAutoFit/>
          </a:bodyPr>
          <a:lstStyle/>
          <a:p>
            <a:pPr marL="255600" indent="-255600">
              <a:buSzPct val="100000"/>
            </a:pPr>
            <a:r>
              <a:rPr lang="en-US" sz="2400" dirty="0"/>
              <a:t>Norms can have a powerful influence on behavior in organizations, and sometimes we are not even aware of them (or that they are directing behavior). Try to keep a pulse on norms in your work group (and the example you are setting). </a:t>
            </a:r>
          </a:p>
          <a:p>
            <a:pPr marL="255600" indent="-255600">
              <a:buSzPct val="100000"/>
            </a:pPr>
            <a:r>
              <a:rPr lang="en-US" sz="2400" dirty="0"/>
              <a:t>Managers should be mindful of status differences in their work groups. They should establish checks and balances so leaders do not justify unethical behavior or unethically try to maintain their status. They should actively encourage lower-status members to contribute and provide a psychologically safe environment for them to voice their ideas, thoughts, and concerns.</a:t>
            </a:r>
          </a:p>
        </p:txBody>
      </p:sp>
    </p:spTree>
    <p:extLst>
      <p:ext uri="{BB962C8B-B14F-4D97-AF65-F5344CB8AC3E}">
        <p14:creationId xmlns:p14="http://schemas.microsoft.com/office/powerpoint/2010/main" val="2277503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(4 of 4)</a:t>
            </a:r>
            <a:endParaRPr lang="en-US" sz="2800" dirty="0">
              <a:latin typeface="+mj-lt"/>
            </a:endParaRPr>
          </a:p>
        </p:txBody>
      </p:sp>
      <p:sp>
        <p:nvSpPr>
          <p:cNvPr id="3" name="Content Placeholder 2"/>
          <p:cNvSpPr>
            <a:spLocks noGrp="1"/>
          </p:cNvSpPr>
          <p:nvPr>
            <p:ph idx="1"/>
          </p:nvPr>
        </p:nvSpPr>
        <p:spPr>
          <a:xfrm>
            <a:off x="491150" y="945743"/>
            <a:ext cx="8229600" cy="4114391"/>
          </a:xfrm>
        </p:spPr>
        <p:txBody>
          <a:bodyPr>
            <a:spAutoFit/>
          </a:bodyPr>
          <a:lstStyle/>
          <a:p>
            <a:pPr marL="255600" indent="-255600">
              <a:buSzPct val="100000"/>
            </a:pPr>
            <a:r>
              <a:rPr lang="en-US" sz="2400" dirty="0"/>
              <a:t>Design work groups of the appropriate size for the group’s function to avoid social loafing.</a:t>
            </a:r>
          </a:p>
          <a:p>
            <a:pPr marL="255600" indent="-255600">
              <a:buSzPct val="100000"/>
            </a:pPr>
            <a:r>
              <a:rPr lang="en-US" sz="2400" dirty="0"/>
              <a:t>Consider building your work group’s cohesion to reduce turnover and increase the group’s effectiveness. </a:t>
            </a:r>
          </a:p>
          <a:p>
            <a:pPr marL="255600" indent="-255600">
              <a:buSzPct val="100000"/>
            </a:pPr>
            <a:r>
              <a:rPr lang="en-US" sz="2400" dirty="0"/>
              <a:t>Some decisions are better left to individuals. But if the group must make the decision collaboratively, the group should strive to avoid groupthink and </a:t>
            </a:r>
            <a:r>
              <a:rPr lang="en-US" sz="2400" dirty="0" err="1"/>
              <a:t>groupshift</a:t>
            </a:r>
            <a:r>
              <a:rPr lang="en-US" sz="2400" dirty="0"/>
              <a:t>, encourage open communication among members, and take on a structured approach to fulfill its purpose (e.g., nominal group technique).</a:t>
            </a:r>
          </a:p>
        </p:txBody>
      </p:sp>
    </p:spTree>
    <p:extLst>
      <p:ext uri="{BB962C8B-B14F-4D97-AF65-F5344CB8AC3E}">
        <p14:creationId xmlns:p14="http://schemas.microsoft.com/office/powerpoint/2010/main" val="3080310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Discussion Questions</a:t>
            </a:r>
            <a:endParaRPr lang="en-US" b="0" dirty="0">
              <a:latin typeface="+mj-lt"/>
            </a:endParaRPr>
          </a:p>
        </p:txBody>
      </p:sp>
      <p:sp>
        <p:nvSpPr>
          <p:cNvPr id="3" name="Content Placeholder 2"/>
          <p:cNvSpPr>
            <a:spLocks noGrp="1"/>
          </p:cNvSpPr>
          <p:nvPr>
            <p:ph idx="1"/>
          </p:nvPr>
        </p:nvSpPr>
        <p:spPr>
          <a:xfrm>
            <a:off x="457200" y="923453"/>
            <a:ext cx="8229600" cy="4191000"/>
          </a:xfrm>
        </p:spPr>
        <p:txBody>
          <a:bodyPr>
            <a:spAutoFit/>
          </a:bodyPr>
          <a:lstStyle/>
          <a:p>
            <a:pPr marL="457200" indent="-457200">
              <a:buSzPct val="100000"/>
              <a:buFont typeface="+mj-lt"/>
              <a:buAutoNum type="arabicPeriod"/>
            </a:pPr>
            <a:r>
              <a:rPr lang="en-US" sz="2400" dirty="0"/>
              <a:t>Have you experienced groupthink or </a:t>
            </a:r>
            <a:r>
              <a:rPr lang="en-US" sz="2400" dirty="0" err="1"/>
              <a:t>groupshift</a:t>
            </a:r>
            <a:r>
              <a:rPr lang="en-US" sz="2400" dirty="0"/>
              <a:t> situations in any of the student organizations in which you participate? How has it affected the organization’s goals?</a:t>
            </a:r>
          </a:p>
          <a:p>
            <a:pPr marL="457200" indent="-457200">
              <a:buSzPct val="100000"/>
              <a:buFont typeface="+mj-lt"/>
              <a:buAutoNum type="arabicPeriod"/>
            </a:pPr>
            <a:r>
              <a:rPr lang="en-US" sz="2400" dirty="0"/>
              <a:t>Imagine that you’ve been asked to participate in a group where you know social loafing has been a problem. How would you address the issue? </a:t>
            </a:r>
          </a:p>
          <a:p>
            <a:pPr marL="457200" indent="-457200">
              <a:buSzPct val="100000"/>
              <a:buFont typeface="+mj-lt"/>
              <a:buAutoNum type="arabicPeriod"/>
            </a:pPr>
            <a:r>
              <a:rPr lang="en-US" sz="2400" dirty="0"/>
              <a:t>Discuss </a:t>
            </a:r>
            <a:r>
              <a:rPr lang="en-US" sz="2400" dirty="0" err="1"/>
              <a:t>interrole</a:t>
            </a:r>
            <a:r>
              <a:rPr lang="en-US" sz="2400" dirty="0"/>
              <a:t> conflict as it applies to student athletes. How do their demands for practice and competition conflict with demands from professors and other academic entities? </a:t>
            </a:r>
          </a:p>
        </p:txBody>
      </p:sp>
    </p:spTree>
    <p:extLst>
      <p:ext uri="{BB962C8B-B14F-4D97-AF65-F5344CB8AC3E}">
        <p14:creationId xmlns:p14="http://schemas.microsoft.com/office/powerpoint/2010/main" val="121393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51965" y="219547"/>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998"/>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(1 of 3)</a:t>
            </a:r>
            <a:endParaRPr lang="en-US" sz="2800" dirty="0">
              <a:latin typeface="+mj-lt"/>
            </a:endParaRPr>
          </a:p>
        </p:txBody>
      </p:sp>
      <p:sp>
        <p:nvSpPr>
          <p:cNvPr id="3" name="Content Placeholder 2"/>
          <p:cNvSpPr>
            <a:spLocks noGrp="1"/>
          </p:cNvSpPr>
          <p:nvPr>
            <p:ph idx="1"/>
          </p:nvPr>
        </p:nvSpPr>
        <p:spPr>
          <a:xfrm>
            <a:off x="457200" y="1684172"/>
            <a:ext cx="8229600" cy="3337255"/>
          </a:xfrm>
        </p:spPr>
        <p:txBody>
          <a:bodyPr>
            <a:spAutoFit/>
          </a:bodyPr>
          <a:lstStyle/>
          <a:p>
            <a:pPr marL="256032" indent="-256032">
              <a:buSzPct val="100000"/>
            </a:pPr>
            <a:r>
              <a:rPr lang="en-US" sz="2400" dirty="0">
                <a:ea typeface="ＭＳ Ｐゴシック" pitchFamily="34" charset="-128"/>
              </a:rPr>
              <a:t>A </a:t>
            </a:r>
            <a:r>
              <a:rPr lang="en-US" sz="2400" b="1" dirty="0">
                <a:ea typeface="ＭＳ Ｐゴシック" pitchFamily="34" charset="-128"/>
              </a:rPr>
              <a:t>group</a:t>
            </a:r>
            <a:r>
              <a:rPr lang="en-US" sz="2400" dirty="0">
                <a:ea typeface="ＭＳ Ｐゴシック" pitchFamily="34" charset="-128"/>
              </a:rPr>
              <a:t> is defined as two or more individuals, interacting and interdependent, who have come together to achieve particular objectives.</a:t>
            </a:r>
          </a:p>
          <a:p>
            <a:pPr marL="256032" indent="-256032">
              <a:buSzPct val="100000"/>
            </a:pPr>
            <a:r>
              <a:rPr lang="en-US" sz="2400" dirty="0">
                <a:ea typeface="ＭＳ Ｐゴシック" pitchFamily="34" charset="-128"/>
              </a:rPr>
              <a:t>Groups can be either formal or informal.</a:t>
            </a:r>
          </a:p>
          <a:p>
            <a:pPr marL="740664" lvl="1"/>
            <a:r>
              <a:rPr lang="en-US" sz="2400" b="1" dirty="0">
                <a:ea typeface="ＭＳ Ｐゴシック" pitchFamily="34" charset="-128"/>
              </a:rPr>
              <a:t>Formal groups: </a:t>
            </a:r>
            <a:r>
              <a:rPr lang="en-US" sz="2400" dirty="0">
                <a:ea typeface="ＭＳ Ｐゴシック" pitchFamily="34" charset="-128"/>
              </a:rPr>
              <a:t>those defined by the organization’s structure.</a:t>
            </a:r>
          </a:p>
          <a:p>
            <a:pPr marL="740664" lvl="1"/>
            <a:r>
              <a:rPr lang="en-US" sz="2400" b="1" dirty="0">
                <a:ea typeface="ＭＳ Ｐゴシック" pitchFamily="34" charset="-128"/>
              </a:rPr>
              <a:t>Informal groups:</a:t>
            </a:r>
            <a:r>
              <a:rPr lang="en-US" sz="2400" dirty="0">
                <a:ea typeface="ＭＳ Ｐゴシック" pitchFamily="34" charset="-128"/>
              </a:rPr>
              <a:t> alliances that are neither formally structured nor organizationally determined.</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(2 of 3)</a:t>
            </a:r>
            <a:endParaRPr lang="en-US" sz="2800" dirty="0">
              <a:latin typeface="+mj-lt"/>
            </a:endParaRPr>
          </a:p>
        </p:txBody>
      </p:sp>
      <p:sp>
        <p:nvSpPr>
          <p:cNvPr id="3" name="Content Placeholder 2"/>
          <p:cNvSpPr>
            <a:spLocks noGrp="1"/>
          </p:cNvSpPr>
          <p:nvPr>
            <p:ph idx="1"/>
          </p:nvPr>
        </p:nvSpPr>
        <p:spPr>
          <a:xfrm>
            <a:off x="457200" y="1736047"/>
            <a:ext cx="8229600" cy="2852507"/>
          </a:xfrm>
        </p:spPr>
        <p:txBody>
          <a:bodyPr>
            <a:spAutoFit/>
          </a:bodyPr>
          <a:lstStyle/>
          <a:p>
            <a:pPr marL="256032" indent="-256032">
              <a:buSzPct val="100000"/>
            </a:pPr>
            <a:r>
              <a:rPr lang="en-US" sz="2400" b="1" dirty="0">
                <a:ea typeface="ＭＳ Ｐゴシック" pitchFamily="34" charset="-128"/>
              </a:rPr>
              <a:t>Social identity theory </a:t>
            </a:r>
            <a:r>
              <a:rPr lang="en-US" sz="2400" dirty="0">
                <a:ea typeface="ＭＳ Ｐゴシック" pitchFamily="34" charset="-128"/>
              </a:rPr>
              <a:t>considers when and why individuals consider themselves members of groups.</a:t>
            </a:r>
          </a:p>
          <a:p>
            <a:pPr marL="740664" lvl="1"/>
            <a:r>
              <a:rPr lang="en-US" dirty="0">
                <a:ea typeface="ＭＳ Ｐゴシック" pitchFamily="34" charset="-128"/>
              </a:rPr>
              <a:t>People have emotional reactions to the failure or success of their group because their self-esteem gets tied into the performance of the group.</a:t>
            </a:r>
          </a:p>
          <a:p>
            <a:pPr marL="1313751" lvl="2"/>
            <a:r>
              <a:rPr lang="en-US" sz="2400" dirty="0">
                <a:ea typeface="ＭＳ Ｐゴシック" pitchFamily="34" charset="-128"/>
              </a:rPr>
              <a:t>Relational identification</a:t>
            </a:r>
          </a:p>
          <a:p>
            <a:pPr marL="1313751" lvl="2"/>
            <a:r>
              <a:rPr lang="en-US" sz="2400" dirty="0">
                <a:ea typeface="ＭＳ Ｐゴシック" pitchFamily="34" charset="-128"/>
              </a:rPr>
              <a:t>Collective identification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(3 of 3)</a:t>
            </a:r>
            <a:endParaRPr lang="en-US" sz="2800" dirty="0">
              <a:latin typeface="+mj-lt"/>
            </a:endParaRPr>
          </a:p>
        </p:txBody>
      </p:sp>
      <p:sp>
        <p:nvSpPr>
          <p:cNvPr id="3" name="Content Placeholder 2"/>
          <p:cNvSpPr>
            <a:spLocks noGrp="1"/>
          </p:cNvSpPr>
          <p:nvPr>
            <p:ph idx="1"/>
          </p:nvPr>
        </p:nvSpPr>
        <p:spPr>
          <a:xfrm>
            <a:off x="457200" y="1687022"/>
            <a:ext cx="8077200" cy="1959955"/>
          </a:xfrm>
        </p:spPr>
        <p:txBody>
          <a:bodyPr>
            <a:spAutoFit/>
          </a:bodyPr>
          <a:lstStyle/>
          <a:p>
            <a:pPr marL="256032" indent="-256032">
              <a:buSzPct val="100000"/>
            </a:pPr>
            <a:r>
              <a:rPr lang="en-US" sz="2400" dirty="0"/>
              <a:t>Ingroups and Outgroups</a:t>
            </a:r>
          </a:p>
          <a:p>
            <a:pPr marL="740664" lvl="1"/>
            <a:r>
              <a:rPr lang="en-US" sz="2400" dirty="0"/>
              <a:t>Social categorization (and social identity) processes can sometimes lead people to think of people who share their social identity as the </a:t>
            </a:r>
            <a:r>
              <a:rPr lang="en-US" sz="2400" i="1" dirty="0"/>
              <a:t>ingroup</a:t>
            </a:r>
            <a:r>
              <a:rPr lang="en-US" sz="2400" dirty="0"/>
              <a:t> and people from different groups as </a:t>
            </a:r>
            <a:r>
              <a:rPr lang="en-US" sz="2400" i="1" dirty="0"/>
              <a:t>outgroups.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Describe the Punctuated-Equilibrium Model</a:t>
            </a:r>
            <a:endParaRPr lang="en-US" dirty="0">
              <a:latin typeface="+mj-lt"/>
            </a:endParaRPr>
          </a:p>
        </p:txBody>
      </p:sp>
      <p:sp>
        <p:nvSpPr>
          <p:cNvPr id="3" name="Content Placeholder 2"/>
          <p:cNvSpPr>
            <a:spLocks noGrp="1"/>
          </p:cNvSpPr>
          <p:nvPr>
            <p:ph sz="quarter" idx="14"/>
          </p:nvPr>
        </p:nvSpPr>
        <p:spPr>
          <a:xfrm>
            <a:off x="457200" y="1511658"/>
            <a:ext cx="8229600" cy="405683"/>
          </a:xfrm>
        </p:spPr>
        <p:txBody>
          <a:bodyPr>
            <a:spAutoFit/>
          </a:bodyPr>
          <a:lstStyle/>
          <a:p>
            <a:pPr marL="0" indent="0">
              <a:buNone/>
            </a:pPr>
            <a:r>
              <a:rPr lang="en-US" b="1" dirty="0"/>
              <a:t>Exhibit 9.1</a:t>
            </a:r>
            <a:r>
              <a:rPr lang="en-US" dirty="0"/>
              <a:t> The Punctuated-Equilibrium Model</a:t>
            </a:r>
          </a:p>
        </p:txBody>
      </p:sp>
      <p:pic>
        <p:nvPicPr>
          <p:cNvPr id="6" name="Picture Placeholder 5" descr="A graph plots the punctuated-equilibrium model and depicts the phase 1, transition phase and phase 2.&#10;Long description is available in notes, press F6&#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41323" y="2241187"/>
            <a:ext cx="7417404" cy="349758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Role Requirements Change </a:t>
            </a:r>
            <a:r>
              <a:rPr lang="en-US" sz="2800" dirty="0">
                <a:latin typeface="+mj-lt"/>
                <a:ea typeface="ＭＳ Ｐゴシック" pitchFamily="34" charset="-128"/>
              </a:rPr>
              <a:t>(1 of 2)</a:t>
            </a:r>
            <a:endParaRPr lang="en-US" sz="2800" dirty="0">
              <a:latin typeface="+mj-lt"/>
            </a:endParaRPr>
          </a:p>
        </p:txBody>
      </p:sp>
      <p:sp>
        <p:nvSpPr>
          <p:cNvPr id="3" name="Content Placeholder 2"/>
          <p:cNvSpPr>
            <a:spLocks noGrp="1"/>
          </p:cNvSpPr>
          <p:nvPr>
            <p:ph idx="1"/>
          </p:nvPr>
        </p:nvSpPr>
        <p:spPr>
          <a:xfrm>
            <a:off x="457200" y="1697947"/>
            <a:ext cx="7772400" cy="2852507"/>
          </a:xfrm>
        </p:spPr>
        <p:txBody>
          <a:bodyPr>
            <a:spAutoFit/>
          </a:bodyPr>
          <a:lstStyle/>
          <a:p>
            <a:pPr marL="256032" indent="-256032">
              <a:buSzPct val="100000"/>
            </a:pPr>
            <a:r>
              <a:rPr lang="en-US" sz="2400" b="1" dirty="0">
                <a:ea typeface="ＭＳ Ｐゴシック" pitchFamily="34" charset="-128"/>
              </a:rPr>
              <a:t>Role: </a:t>
            </a:r>
            <a:r>
              <a:rPr lang="en-US" sz="2400" dirty="0">
                <a:ea typeface="ＭＳ Ｐゴシック" pitchFamily="34" charset="-128"/>
              </a:rPr>
              <a:t>a set of expected behavior patterns attributed to someone occupying a given position in a social unit.</a:t>
            </a:r>
            <a:endParaRPr lang="en-US" sz="2400" b="1" dirty="0">
              <a:ea typeface="ＭＳ Ｐゴシック" pitchFamily="34" charset="-128"/>
            </a:endParaRPr>
          </a:p>
          <a:p>
            <a:pPr marL="740664" lvl="1" indent="-283464"/>
            <a:r>
              <a:rPr lang="en-US" sz="2400" b="1" dirty="0">
                <a:ea typeface="ＭＳ Ｐゴシック" pitchFamily="34" charset="-128"/>
              </a:rPr>
              <a:t>Role perception: </a:t>
            </a:r>
            <a:r>
              <a:rPr lang="en-US" sz="2400" dirty="0">
                <a:ea typeface="ＭＳ Ｐゴシック" pitchFamily="34" charset="-128"/>
              </a:rPr>
              <a:t>one’s perception of how to act in a given situation.</a:t>
            </a:r>
            <a:endParaRPr lang="en-US" sz="2400" b="1" dirty="0">
              <a:ea typeface="ＭＳ Ｐゴシック" pitchFamily="34" charset="-128"/>
            </a:endParaRPr>
          </a:p>
          <a:p>
            <a:pPr marL="740664" lvl="1" indent="-283464"/>
            <a:r>
              <a:rPr lang="en-US" b="1" dirty="0">
                <a:ea typeface="ＭＳ Ｐゴシック" pitchFamily="34" charset="-128"/>
              </a:rPr>
              <a:t>Role expectations: </a:t>
            </a:r>
            <a:r>
              <a:rPr lang="en-US" dirty="0">
                <a:ea typeface="ＭＳ Ｐゴシック" pitchFamily="34" charset="-128"/>
              </a:rPr>
              <a:t>how others believe one should act in a given situation.</a:t>
            </a:r>
          </a:p>
          <a:p>
            <a:pPr lvl="2"/>
            <a:r>
              <a:rPr lang="en-US" sz="2400" b="1" dirty="0">
                <a:ea typeface="ＭＳ Ｐゴシック" pitchFamily="34" charset="-128"/>
              </a:rPr>
              <a:t>Psychological contract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Role Requirements Change </a:t>
            </a:r>
            <a:r>
              <a:rPr lang="en-US" sz="2800" dirty="0">
                <a:latin typeface="+mj-lt"/>
                <a:ea typeface="ＭＳ Ｐゴシック" pitchFamily="34" charset="-128"/>
              </a:rPr>
              <a:t>(2 of 2)</a:t>
            </a:r>
            <a:endParaRPr lang="en-US" sz="2800" dirty="0">
              <a:latin typeface="+mj-lt"/>
            </a:endParaRPr>
          </a:p>
        </p:txBody>
      </p:sp>
      <p:sp>
        <p:nvSpPr>
          <p:cNvPr id="3" name="Content Placeholder 2"/>
          <p:cNvSpPr>
            <a:spLocks noGrp="1"/>
          </p:cNvSpPr>
          <p:nvPr>
            <p:ph idx="1"/>
          </p:nvPr>
        </p:nvSpPr>
        <p:spPr>
          <a:xfrm>
            <a:off x="457200" y="1725123"/>
            <a:ext cx="8229600" cy="1959955"/>
          </a:xfrm>
        </p:spPr>
        <p:txBody>
          <a:bodyPr wrap="square">
            <a:spAutoFit/>
          </a:bodyPr>
          <a:lstStyle/>
          <a:p>
            <a:pPr marL="256032" indent="-256032">
              <a:buSzPct val="100000"/>
            </a:pPr>
            <a:r>
              <a:rPr lang="en-US" sz="2400" b="1" dirty="0">
                <a:ea typeface="ＭＳ Ｐゴシック" pitchFamily="34" charset="-128"/>
              </a:rPr>
              <a:t>Role conflict: </a:t>
            </a:r>
            <a:r>
              <a:rPr lang="en-US" sz="2400" dirty="0">
                <a:ea typeface="ＭＳ Ｐゴシック" pitchFamily="34" charset="-128"/>
              </a:rPr>
              <a:t>situation in which an individual faces divergent role expectations.</a:t>
            </a:r>
            <a:endParaRPr lang="en-US" sz="2400" b="1" dirty="0">
              <a:ea typeface="ＭＳ Ｐゴシック" pitchFamily="34" charset="-128"/>
            </a:endParaRPr>
          </a:p>
          <a:p>
            <a:pPr marL="740664" lvl="1"/>
            <a:r>
              <a:rPr lang="en-US" sz="2400" dirty="0"/>
              <a:t>We can experience </a:t>
            </a:r>
            <a:r>
              <a:rPr lang="en-US" sz="2400" b="1" dirty="0"/>
              <a:t>interrole conflict </a:t>
            </a:r>
            <a:r>
              <a:rPr lang="en-US" sz="2400" dirty="0"/>
              <a:t>when the expectations of our different, separate groups are in opposition.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af811ac9ebfdebcb652552280c356126878"/>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7850</TotalTime>
  <Words>6061</Words>
  <Application>Microsoft Office PowerPoint</Application>
  <PresentationFormat>On-screen Show (4:3)</PresentationFormat>
  <Paragraphs>358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 (1 of 2)</vt:lpstr>
      <vt:lpstr>Learning Objectives (2 of 2)</vt:lpstr>
      <vt:lpstr>Distinguish Between Different Types of Groups (1 of 3)</vt:lpstr>
      <vt:lpstr>Distinguish Between Different Types of Groups (2 of 3)</vt:lpstr>
      <vt:lpstr>Distinguish Between Different Types of Groups (3 of 3)</vt:lpstr>
      <vt:lpstr>Describe the Punctuated-Equilibrium Model</vt:lpstr>
      <vt:lpstr>Show How Role Requirements Change (1 of 2)</vt:lpstr>
      <vt:lpstr>Show How Role Requirements Change (2 of 2)</vt:lpstr>
      <vt:lpstr>Show How Norms Exert Influence On an Individual’s Behavior (1 of 8)</vt:lpstr>
      <vt:lpstr>Show How Norms Exert Influence On an Individual’s Behavior (2 of 8)</vt:lpstr>
      <vt:lpstr>Show How Norms Exert Influence On an Individual’s Behavior (3 of 8)</vt:lpstr>
      <vt:lpstr>Show How Norms Exert Influence On an Individual’s Behavior (4 of 8)</vt:lpstr>
      <vt:lpstr>Show How Norms Exert Influence On an Individual’s Behavior (5 of 8)</vt:lpstr>
      <vt:lpstr>Show How Norms Exert Influence On an Individual’s Behavior (6 of 8)</vt:lpstr>
      <vt:lpstr>Show How Norms Exert Influence On an Individual’s Behavior (7 of 8)</vt:lpstr>
      <vt:lpstr>Show How Norms Exert Influence On an Individual’s Behavior (8 of 8)</vt:lpstr>
      <vt:lpstr>Show How Status and Size Differences Affect Group Performance (1 of 3)</vt:lpstr>
      <vt:lpstr>Show How Status and Size Differences Affect Group Performance (2 of 3)</vt:lpstr>
      <vt:lpstr>Show How Status and Size Differences Affect Group Performance (3 of 3)</vt:lpstr>
      <vt:lpstr>Cohesion and Group Effectiveness </vt:lpstr>
      <vt:lpstr>Group Decision Making (1 of 8)</vt:lpstr>
      <vt:lpstr>Group Decision Making (2 of 8)</vt:lpstr>
      <vt:lpstr>Group Decision Making (3 of 8)</vt:lpstr>
      <vt:lpstr>Group Decision Making (4 of 8)</vt:lpstr>
      <vt:lpstr>Group Decision Making (5 of 8)</vt:lpstr>
      <vt:lpstr>Group Decision Making (6 of 8)</vt:lpstr>
      <vt:lpstr>Group Decision Making (7 of 8)</vt:lpstr>
      <vt:lpstr>Group Decision Making (8 of 8)</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9, Foundations of Group Behavior</dc:title>
  <dc:subject/>
  <dc:creator>P. Robbins and A. Judge</dc:creator>
  <cp:keywords>Organizational Behavior</cp:keywords>
  <dc:description>Additional information may be found in the Notes Pane of each slide by pressing F6.</dc:description>
  <cp:lastModifiedBy>Network Admin</cp:lastModifiedBy>
  <cp:revision>1486</cp:revision>
  <dcterms:created xsi:type="dcterms:W3CDTF">2014-07-14T20:04:21Z</dcterms:created>
  <dcterms:modified xsi:type="dcterms:W3CDTF">2022-01-17T08:33:13Z</dcterms:modified>
  <cp:category>Organizational Behavior</cp:category>
</cp:coreProperties>
</file>