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520" r:id="rId2"/>
    <p:sldId id="380" r:id="rId3"/>
    <p:sldId id="503" r:id="rId4"/>
    <p:sldId id="504" r:id="rId5"/>
    <p:sldId id="505" r:id="rId6"/>
    <p:sldId id="506" r:id="rId7"/>
    <p:sldId id="507" r:id="rId8"/>
    <p:sldId id="508" r:id="rId9"/>
    <p:sldId id="509" r:id="rId10"/>
    <p:sldId id="510" r:id="rId11"/>
    <p:sldId id="522" r:id="rId12"/>
    <p:sldId id="511" r:id="rId13"/>
    <p:sldId id="512" r:id="rId14"/>
    <p:sldId id="513" r:id="rId15"/>
    <p:sldId id="521" r:id="rId16"/>
    <p:sldId id="523" r:id="rId17"/>
    <p:sldId id="524" r:id="rId18"/>
    <p:sldId id="525" r:id="rId19"/>
    <p:sldId id="526" r:id="rId20"/>
    <p:sldId id="514" r:id="rId21"/>
    <p:sldId id="777" r:id="rId22"/>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32" userDrawn="1">
          <p15:clr>
            <a:srgbClr val="A4A3A4"/>
          </p15:clr>
        </p15:guide>
        <p15:guide id="4" orient="horz" pos="816">
          <p15:clr>
            <a:srgbClr val="A4A3A4"/>
          </p15:clr>
        </p15:guide>
        <p15:guide id="5" pos="288">
          <p15:clr>
            <a:srgbClr val="A4A3A4"/>
          </p15:clr>
        </p15:guide>
        <p15:guide id="6"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214F0-ECDD-44E6-5B9B-457FB504CF0A}" name="veronica bashian" initials="vb" userId="23daa29cce4e5f5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CC"/>
    <a:srgbClr val="333399"/>
    <a:srgbClr val="2F3675"/>
    <a:srgbClr val="123D92"/>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0B7653-53B0-4D11-A3E3-CEBEC1E02014}" v="3" dt="2021-10-16T16:26:46.16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8" autoAdjust="0"/>
    <p:restoredTop sz="66815" autoAdjust="0"/>
  </p:normalViewPr>
  <p:slideViewPr>
    <p:cSldViewPr>
      <p:cViewPr varScale="1">
        <p:scale>
          <a:sx n="69" d="100"/>
          <a:sy n="69" d="100"/>
        </p:scale>
        <p:origin x="1560" y="66"/>
      </p:cViewPr>
      <p:guideLst>
        <p:guide orient="horz" pos="2160"/>
        <p:guide pos="2880"/>
        <p:guide orient="horz" pos="432"/>
        <p:guide orient="horz" pos="816"/>
        <p:guide pos="288"/>
        <p:guide pos="5472"/>
      </p:guideLst>
    </p:cSldViewPr>
  </p:slideViewPr>
  <p:outlineViewPr>
    <p:cViewPr>
      <p:scale>
        <a:sx n="33" d="100"/>
        <a:sy n="33" d="100"/>
      </p:scale>
      <p:origin x="0" y="-8514"/>
    </p:cViewPr>
  </p:outlineViewPr>
  <p:notesTextViewPr>
    <p:cViewPr>
      <p:scale>
        <a:sx n="1" d="1"/>
        <a:sy n="1" d="1"/>
      </p:scale>
      <p:origin x="0" y="0"/>
    </p:cViewPr>
  </p:notesTextViewPr>
  <p:notesViewPr>
    <p:cSldViewPr>
      <p:cViewPr varScale="1">
        <p:scale>
          <a:sx n="68" d="100"/>
          <a:sy n="68" d="100"/>
        </p:scale>
        <p:origin x="2526" y="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D10B7653-53B0-4D11-A3E3-CEBEC1E02014}"/>
    <pc:docChg chg="undo custSel addSld delSld modSld sldOrd modMainMaster">
      <pc:chgData name="veronica bashian" userId="23daa29cce4e5f50" providerId="LiveId" clId="{D10B7653-53B0-4D11-A3E3-CEBEC1E02014}" dt="2021-10-19T16:36:56.609" v="2682" actId="20577"/>
      <pc:docMkLst>
        <pc:docMk/>
      </pc:docMkLst>
      <pc:sldChg chg="modSp mod modNotesTx">
        <pc:chgData name="veronica bashian" userId="23daa29cce4e5f50" providerId="LiveId" clId="{D10B7653-53B0-4D11-A3E3-CEBEC1E02014}" dt="2021-10-15T08:31:01.105" v="76" actId="6549"/>
        <pc:sldMkLst>
          <pc:docMk/>
          <pc:sldMk cId="392597923" sldId="380"/>
        </pc:sldMkLst>
        <pc:spChg chg="mod">
          <ac:chgData name="veronica bashian" userId="23daa29cce4e5f50" providerId="LiveId" clId="{D10B7653-53B0-4D11-A3E3-CEBEC1E02014}" dt="2021-10-15T08:30:24.286" v="58" actId="6549"/>
          <ac:spMkLst>
            <pc:docMk/>
            <pc:sldMk cId="392597923" sldId="380"/>
            <ac:spMk id="3" creationId="{00000000-0000-0000-0000-000000000000}"/>
          </ac:spMkLst>
        </pc:spChg>
      </pc:sldChg>
      <pc:sldChg chg="del ord">
        <pc:chgData name="veronica bashian" userId="23daa29cce4e5f50" providerId="LiveId" clId="{D10B7653-53B0-4D11-A3E3-CEBEC1E02014}" dt="2021-10-16T16:31:57.871" v="2598" actId="47"/>
        <pc:sldMkLst>
          <pc:docMk/>
          <pc:sldMk cId="0" sldId="502"/>
        </pc:sldMkLst>
      </pc:sldChg>
      <pc:sldChg chg="addSp delSp modSp mod modNotesTx">
        <pc:chgData name="veronica bashian" userId="23daa29cce4e5f50" providerId="LiveId" clId="{D10B7653-53B0-4D11-A3E3-CEBEC1E02014}" dt="2021-10-15T08:33:25.188" v="97" actId="1076"/>
        <pc:sldMkLst>
          <pc:docMk/>
          <pc:sldMk cId="0" sldId="503"/>
        </pc:sldMkLst>
        <pc:spChg chg="mod">
          <ac:chgData name="veronica bashian" userId="23daa29cce4e5f50" providerId="LiveId" clId="{D10B7653-53B0-4D11-A3E3-CEBEC1E02014}" dt="2021-10-15T08:32:35.841" v="91" actId="20577"/>
          <ac:spMkLst>
            <pc:docMk/>
            <pc:sldMk cId="0" sldId="503"/>
            <ac:spMk id="2" creationId="{00000000-0000-0000-0000-000000000000}"/>
          </ac:spMkLst>
        </pc:spChg>
        <pc:spChg chg="del">
          <ac:chgData name="veronica bashian" userId="23daa29cce4e5f50" providerId="LiveId" clId="{D10B7653-53B0-4D11-A3E3-CEBEC1E02014}" dt="2021-10-15T08:33:01.904" v="93" actId="478"/>
          <ac:spMkLst>
            <pc:docMk/>
            <pc:sldMk cId="0" sldId="503"/>
            <ac:spMk id="3" creationId="{00000000-0000-0000-0000-000000000000}"/>
          </ac:spMkLst>
        </pc:spChg>
        <pc:spChg chg="add del mod">
          <ac:chgData name="veronica bashian" userId="23daa29cce4e5f50" providerId="LiveId" clId="{D10B7653-53B0-4D11-A3E3-CEBEC1E02014}" dt="2021-10-15T08:33:05.230" v="94" actId="478"/>
          <ac:spMkLst>
            <pc:docMk/>
            <pc:sldMk cId="0" sldId="503"/>
            <ac:spMk id="6" creationId="{99FE09EF-CB8D-4873-9ADE-6E439CA140C5}"/>
          </ac:spMkLst>
        </pc:spChg>
        <pc:picChg chg="del">
          <ac:chgData name="veronica bashian" userId="23daa29cce4e5f50" providerId="LiveId" clId="{D10B7653-53B0-4D11-A3E3-CEBEC1E02014}" dt="2021-10-15T08:32:58.124" v="92" actId="478"/>
          <ac:picMkLst>
            <pc:docMk/>
            <pc:sldMk cId="0" sldId="503"/>
            <ac:picMk id="4" creationId="{00000000-0000-0000-0000-000000000000}"/>
          </ac:picMkLst>
        </pc:picChg>
        <pc:picChg chg="add mod">
          <ac:chgData name="veronica bashian" userId="23daa29cce4e5f50" providerId="LiveId" clId="{D10B7653-53B0-4D11-A3E3-CEBEC1E02014}" dt="2021-10-15T08:33:25.188" v="97" actId="1076"/>
          <ac:picMkLst>
            <pc:docMk/>
            <pc:sldMk cId="0" sldId="503"/>
            <ac:picMk id="8" creationId="{52E1C186-59AF-411E-AA58-92DCE3CC31E1}"/>
          </ac:picMkLst>
        </pc:picChg>
      </pc:sldChg>
      <pc:sldChg chg="addSp delSp modSp mod modNotesTx">
        <pc:chgData name="veronica bashian" userId="23daa29cce4e5f50" providerId="LiveId" clId="{D10B7653-53B0-4D11-A3E3-CEBEC1E02014}" dt="2021-10-15T08:40:43.670" v="151" actId="114"/>
        <pc:sldMkLst>
          <pc:docMk/>
          <pc:sldMk cId="0" sldId="504"/>
        </pc:sldMkLst>
        <pc:spChg chg="del">
          <ac:chgData name="veronica bashian" userId="23daa29cce4e5f50" providerId="LiveId" clId="{D10B7653-53B0-4D11-A3E3-CEBEC1E02014}" dt="2021-10-15T08:33:52.309" v="99" actId="478"/>
          <ac:spMkLst>
            <pc:docMk/>
            <pc:sldMk cId="0" sldId="504"/>
            <ac:spMk id="3" creationId="{00000000-0000-0000-0000-000000000000}"/>
          </ac:spMkLst>
        </pc:spChg>
        <pc:spChg chg="add del mod">
          <ac:chgData name="veronica bashian" userId="23daa29cce4e5f50" providerId="LiveId" clId="{D10B7653-53B0-4D11-A3E3-CEBEC1E02014}" dt="2021-10-15T08:33:55.449" v="100" actId="478"/>
          <ac:spMkLst>
            <pc:docMk/>
            <pc:sldMk cId="0" sldId="504"/>
            <ac:spMk id="6" creationId="{1167B4F4-4B56-4638-943F-FD30F622F868}"/>
          </ac:spMkLst>
        </pc:spChg>
        <pc:picChg chg="del">
          <ac:chgData name="veronica bashian" userId="23daa29cce4e5f50" providerId="LiveId" clId="{D10B7653-53B0-4D11-A3E3-CEBEC1E02014}" dt="2021-10-15T08:33:49.317" v="98" actId="478"/>
          <ac:picMkLst>
            <pc:docMk/>
            <pc:sldMk cId="0" sldId="504"/>
            <ac:picMk id="4" creationId="{00000000-0000-0000-0000-000000000000}"/>
          </ac:picMkLst>
        </pc:picChg>
        <pc:picChg chg="add mod">
          <ac:chgData name="veronica bashian" userId="23daa29cce4e5f50" providerId="LiveId" clId="{D10B7653-53B0-4D11-A3E3-CEBEC1E02014}" dt="2021-10-15T08:34:22.511" v="104" actId="1076"/>
          <ac:picMkLst>
            <pc:docMk/>
            <pc:sldMk cId="0" sldId="504"/>
            <ac:picMk id="8" creationId="{49A960FC-707B-4DC0-B431-2905F3B5D952}"/>
          </ac:picMkLst>
        </pc:picChg>
      </pc:sldChg>
      <pc:sldChg chg="addSp delSp modSp mod addCm delCm modNotes modNotesTx">
        <pc:chgData name="veronica bashian" userId="23daa29cce4e5f50" providerId="LiveId" clId="{D10B7653-53B0-4D11-A3E3-CEBEC1E02014}" dt="2021-10-18T19:05:34.964" v="2636" actId="6549"/>
        <pc:sldMkLst>
          <pc:docMk/>
          <pc:sldMk cId="0" sldId="505"/>
        </pc:sldMkLst>
        <pc:spChg chg="mod">
          <ac:chgData name="veronica bashian" userId="23daa29cce4e5f50" providerId="LiveId" clId="{D10B7653-53B0-4D11-A3E3-CEBEC1E02014}" dt="2021-10-16T13:22:04.774" v="1047" actId="6549"/>
          <ac:spMkLst>
            <pc:docMk/>
            <pc:sldMk cId="0" sldId="505"/>
            <ac:spMk id="2" creationId="{00000000-0000-0000-0000-000000000000}"/>
          </ac:spMkLst>
        </pc:spChg>
        <pc:spChg chg="del">
          <ac:chgData name="veronica bashian" userId="23daa29cce4e5f50" providerId="LiveId" clId="{D10B7653-53B0-4D11-A3E3-CEBEC1E02014}" dt="2021-10-15T08:45:56.709" v="463" actId="478"/>
          <ac:spMkLst>
            <pc:docMk/>
            <pc:sldMk cId="0" sldId="505"/>
            <ac:spMk id="3" creationId="{00000000-0000-0000-0000-000000000000}"/>
          </ac:spMkLst>
        </pc:spChg>
        <pc:spChg chg="add del mod">
          <ac:chgData name="veronica bashian" userId="23daa29cce4e5f50" providerId="LiveId" clId="{D10B7653-53B0-4D11-A3E3-CEBEC1E02014}" dt="2021-10-15T08:46:20.298" v="464" actId="478"/>
          <ac:spMkLst>
            <pc:docMk/>
            <pc:sldMk cId="0" sldId="505"/>
            <ac:spMk id="6" creationId="{FCEDA577-776E-454C-A312-8B02AE7B8B8A}"/>
          </ac:spMkLst>
        </pc:spChg>
        <pc:picChg chg="del">
          <ac:chgData name="veronica bashian" userId="23daa29cce4e5f50" providerId="LiveId" clId="{D10B7653-53B0-4D11-A3E3-CEBEC1E02014}" dt="2021-10-15T08:45:53.339" v="462" actId="478"/>
          <ac:picMkLst>
            <pc:docMk/>
            <pc:sldMk cId="0" sldId="505"/>
            <ac:picMk id="4" creationId="{00000000-0000-0000-0000-000000000000}"/>
          </ac:picMkLst>
        </pc:picChg>
        <pc:picChg chg="add mod">
          <ac:chgData name="veronica bashian" userId="23daa29cce4e5f50" providerId="LiveId" clId="{D10B7653-53B0-4D11-A3E3-CEBEC1E02014}" dt="2021-10-15T08:46:38.209" v="470" actId="1076"/>
          <ac:picMkLst>
            <pc:docMk/>
            <pc:sldMk cId="0" sldId="505"/>
            <ac:picMk id="8" creationId="{17196B3B-4823-4F23-954F-E4CE6066F83F}"/>
          </ac:picMkLst>
        </pc:picChg>
      </pc:sldChg>
      <pc:sldChg chg="modSp mod modNotes modNotesTx">
        <pc:chgData name="veronica bashian" userId="23daa29cce4e5f50" providerId="LiveId" clId="{D10B7653-53B0-4D11-A3E3-CEBEC1E02014}" dt="2021-10-18T19:07:04.460" v="2645" actId="6549"/>
        <pc:sldMkLst>
          <pc:docMk/>
          <pc:sldMk cId="0" sldId="506"/>
        </pc:sldMkLst>
        <pc:spChg chg="mod">
          <ac:chgData name="veronica bashian" userId="23daa29cce4e5f50" providerId="LiveId" clId="{D10B7653-53B0-4D11-A3E3-CEBEC1E02014}" dt="2021-10-16T13:22:09.493" v="1049" actId="6549"/>
          <ac:spMkLst>
            <pc:docMk/>
            <pc:sldMk cId="0" sldId="506"/>
            <ac:spMk id="2" creationId="{00000000-0000-0000-0000-000000000000}"/>
          </ac:spMkLst>
        </pc:spChg>
        <pc:spChg chg="mod">
          <ac:chgData name="veronica bashian" userId="23daa29cce4e5f50" providerId="LiveId" clId="{D10B7653-53B0-4D11-A3E3-CEBEC1E02014}" dt="2021-10-15T08:55:26.501" v="714"/>
          <ac:spMkLst>
            <pc:docMk/>
            <pc:sldMk cId="0" sldId="506"/>
            <ac:spMk id="3" creationId="{00000000-0000-0000-0000-000000000000}"/>
          </ac:spMkLst>
        </pc:spChg>
      </pc:sldChg>
      <pc:sldChg chg="modSp mod modNotes">
        <pc:chgData name="veronica bashian" userId="23daa29cce4e5f50" providerId="LiveId" clId="{D10B7653-53B0-4D11-A3E3-CEBEC1E02014}" dt="2021-10-18T19:07:43.005" v="2647" actId="1076"/>
        <pc:sldMkLst>
          <pc:docMk/>
          <pc:sldMk cId="0" sldId="507"/>
        </pc:sldMkLst>
        <pc:spChg chg="mod">
          <ac:chgData name="veronica bashian" userId="23daa29cce4e5f50" providerId="LiveId" clId="{D10B7653-53B0-4D11-A3E3-CEBEC1E02014}" dt="2021-10-16T13:22:14.872" v="1051" actId="6549"/>
          <ac:spMkLst>
            <pc:docMk/>
            <pc:sldMk cId="0" sldId="507"/>
            <ac:spMk id="2" creationId="{00000000-0000-0000-0000-000000000000}"/>
          </ac:spMkLst>
        </pc:spChg>
        <pc:spChg chg="mod">
          <ac:chgData name="veronica bashian" userId="23daa29cce4e5f50" providerId="LiveId" clId="{D10B7653-53B0-4D11-A3E3-CEBEC1E02014}" dt="2021-10-18T19:02:54.559" v="2624" actId="20577"/>
          <ac:spMkLst>
            <pc:docMk/>
            <pc:sldMk cId="0" sldId="507"/>
            <ac:spMk id="3" creationId="{00000000-0000-0000-0000-000000000000}"/>
          </ac:spMkLst>
        </pc:spChg>
      </pc:sldChg>
      <pc:sldChg chg="addSp delSp modSp mod">
        <pc:chgData name="veronica bashian" userId="23daa29cce4e5f50" providerId="LiveId" clId="{D10B7653-53B0-4D11-A3E3-CEBEC1E02014}" dt="2021-10-16T13:22:27.054" v="1053" actId="6549"/>
        <pc:sldMkLst>
          <pc:docMk/>
          <pc:sldMk cId="0" sldId="508"/>
        </pc:sldMkLst>
        <pc:spChg chg="mod">
          <ac:chgData name="veronica bashian" userId="23daa29cce4e5f50" providerId="LiveId" clId="{D10B7653-53B0-4D11-A3E3-CEBEC1E02014}" dt="2021-10-16T13:22:27.054" v="1053" actId="6549"/>
          <ac:spMkLst>
            <pc:docMk/>
            <pc:sldMk cId="0" sldId="508"/>
            <ac:spMk id="2" creationId="{00000000-0000-0000-0000-000000000000}"/>
          </ac:spMkLst>
        </pc:spChg>
        <pc:spChg chg="del mod">
          <ac:chgData name="veronica bashian" userId="23daa29cce4e5f50" providerId="LiveId" clId="{D10B7653-53B0-4D11-A3E3-CEBEC1E02014}" dt="2021-10-15T09:04:08.422" v="895" actId="478"/>
          <ac:spMkLst>
            <pc:docMk/>
            <pc:sldMk cId="0" sldId="508"/>
            <ac:spMk id="3" creationId="{00000000-0000-0000-0000-000000000000}"/>
          </ac:spMkLst>
        </pc:spChg>
        <pc:spChg chg="add del mod">
          <ac:chgData name="veronica bashian" userId="23daa29cce4e5f50" providerId="LiveId" clId="{D10B7653-53B0-4D11-A3E3-CEBEC1E02014}" dt="2021-10-15T09:04:30.970" v="896" actId="478"/>
          <ac:spMkLst>
            <pc:docMk/>
            <pc:sldMk cId="0" sldId="508"/>
            <ac:spMk id="6" creationId="{E03B97C0-1F93-4FB1-B46C-1DBD0F54E0DD}"/>
          </ac:spMkLst>
        </pc:spChg>
        <pc:picChg chg="del">
          <ac:chgData name="veronica bashian" userId="23daa29cce4e5f50" providerId="LiveId" clId="{D10B7653-53B0-4D11-A3E3-CEBEC1E02014}" dt="2021-10-15T09:04:03.710" v="893" actId="478"/>
          <ac:picMkLst>
            <pc:docMk/>
            <pc:sldMk cId="0" sldId="508"/>
            <ac:picMk id="4" creationId="{00000000-0000-0000-0000-000000000000}"/>
          </ac:picMkLst>
        </pc:picChg>
        <pc:picChg chg="add mod">
          <ac:chgData name="veronica bashian" userId="23daa29cce4e5f50" providerId="LiveId" clId="{D10B7653-53B0-4D11-A3E3-CEBEC1E02014}" dt="2021-10-15T09:04:41.275" v="901" actId="1076"/>
          <ac:picMkLst>
            <pc:docMk/>
            <pc:sldMk cId="0" sldId="508"/>
            <ac:picMk id="8" creationId="{6BAF9165-56D2-4222-8725-81302505FB24}"/>
          </ac:picMkLst>
        </pc:picChg>
      </pc:sldChg>
      <pc:sldChg chg="addSp delSp modSp mod modNotes">
        <pc:chgData name="veronica bashian" userId="23daa29cce4e5f50" providerId="LiveId" clId="{D10B7653-53B0-4D11-A3E3-CEBEC1E02014}" dt="2021-10-16T13:22:32.820" v="1055" actId="6549"/>
        <pc:sldMkLst>
          <pc:docMk/>
          <pc:sldMk cId="0" sldId="509"/>
        </pc:sldMkLst>
        <pc:spChg chg="mod">
          <ac:chgData name="veronica bashian" userId="23daa29cce4e5f50" providerId="LiveId" clId="{D10B7653-53B0-4D11-A3E3-CEBEC1E02014}" dt="2021-10-16T13:22:32.820" v="1055" actId="6549"/>
          <ac:spMkLst>
            <pc:docMk/>
            <pc:sldMk cId="0" sldId="509"/>
            <ac:spMk id="2" creationId="{00000000-0000-0000-0000-000000000000}"/>
          </ac:spMkLst>
        </pc:spChg>
        <pc:spChg chg="del">
          <ac:chgData name="veronica bashian" userId="23daa29cce4e5f50" providerId="LiveId" clId="{D10B7653-53B0-4D11-A3E3-CEBEC1E02014}" dt="2021-10-15T09:05:34.612" v="903" actId="478"/>
          <ac:spMkLst>
            <pc:docMk/>
            <pc:sldMk cId="0" sldId="509"/>
            <ac:spMk id="3" creationId="{00000000-0000-0000-0000-000000000000}"/>
          </ac:spMkLst>
        </pc:spChg>
        <pc:spChg chg="add del mod">
          <ac:chgData name="veronica bashian" userId="23daa29cce4e5f50" providerId="LiveId" clId="{D10B7653-53B0-4D11-A3E3-CEBEC1E02014}" dt="2021-10-15T09:05:37.511" v="904" actId="478"/>
          <ac:spMkLst>
            <pc:docMk/>
            <pc:sldMk cId="0" sldId="509"/>
            <ac:spMk id="6" creationId="{4F4F99CE-993E-4BAF-A380-758348EAA2DB}"/>
          </ac:spMkLst>
        </pc:spChg>
        <pc:picChg chg="del">
          <ac:chgData name="veronica bashian" userId="23daa29cce4e5f50" providerId="LiveId" clId="{D10B7653-53B0-4D11-A3E3-CEBEC1E02014}" dt="2021-10-15T09:05:31.081" v="902" actId="478"/>
          <ac:picMkLst>
            <pc:docMk/>
            <pc:sldMk cId="0" sldId="509"/>
            <ac:picMk id="4" creationId="{00000000-0000-0000-0000-000000000000}"/>
          </ac:picMkLst>
        </pc:picChg>
        <pc:picChg chg="add mod">
          <ac:chgData name="veronica bashian" userId="23daa29cce4e5f50" providerId="LiveId" clId="{D10B7653-53B0-4D11-A3E3-CEBEC1E02014}" dt="2021-10-15T09:06:05.949" v="910" actId="1076"/>
          <ac:picMkLst>
            <pc:docMk/>
            <pc:sldMk cId="0" sldId="509"/>
            <ac:picMk id="8" creationId="{B3FC522E-77CA-41C2-8A7D-E2C49AEF05AF}"/>
          </ac:picMkLst>
        </pc:picChg>
      </pc:sldChg>
      <pc:sldChg chg="modSp mod modNotes">
        <pc:chgData name="veronica bashian" userId="23daa29cce4e5f50" providerId="LiveId" clId="{D10B7653-53B0-4D11-A3E3-CEBEC1E02014}" dt="2021-10-18T19:08:14.708" v="2660" actId="6549"/>
        <pc:sldMkLst>
          <pc:docMk/>
          <pc:sldMk cId="0" sldId="510"/>
        </pc:sldMkLst>
        <pc:spChg chg="mod">
          <ac:chgData name="veronica bashian" userId="23daa29cce4e5f50" providerId="LiveId" clId="{D10B7653-53B0-4D11-A3E3-CEBEC1E02014}" dt="2021-10-16T13:22:38.593" v="1057" actId="6549"/>
          <ac:spMkLst>
            <pc:docMk/>
            <pc:sldMk cId="0" sldId="510"/>
            <ac:spMk id="2" creationId="{00000000-0000-0000-0000-000000000000}"/>
          </ac:spMkLst>
        </pc:spChg>
        <pc:spChg chg="mod">
          <ac:chgData name="veronica bashian" userId="23daa29cce4e5f50" providerId="LiveId" clId="{D10B7653-53B0-4D11-A3E3-CEBEC1E02014}" dt="2021-10-16T13:35:44.102" v="1335" actId="6549"/>
          <ac:spMkLst>
            <pc:docMk/>
            <pc:sldMk cId="0" sldId="510"/>
            <ac:spMk id="3" creationId="{00000000-0000-0000-0000-000000000000}"/>
          </ac:spMkLst>
        </pc:spChg>
      </pc:sldChg>
      <pc:sldChg chg="modSp mod modNotes modNotesTx">
        <pc:chgData name="veronica bashian" userId="23daa29cce4e5f50" providerId="LiveId" clId="{D10B7653-53B0-4D11-A3E3-CEBEC1E02014}" dt="2021-10-16T16:09:09.621" v="1895" actId="6549"/>
        <pc:sldMkLst>
          <pc:docMk/>
          <pc:sldMk cId="0" sldId="511"/>
        </pc:sldMkLst>
        <pc:spChg chg="mod">
          <ac:chgData name="veronica bashian" userId="23daa29cce4e5f50" providerId="LiveId" clId="{D10B7653-53B0-4D11-A3E3-CEBEC1E02014}" dt="2021-10-16T16:06:11.925" v="1642" actId="20577"/>
          <ac:spMkLst>
            <pc:docMk/>
            <pc:sldMk cId="0" sldId="511"/>
            <ac:spMk id="3" creationId="{00000000-0000-0000-0000-000000000000}"/>
          </ac:spMkLst>
        </pc:spChg>
      </pc:sldChg>
      <pc:sldChg chg="modNotesTx">
        <pc:chgData name="veronica bashian" userId="23daa29cce4e5f50" providerId="LiveId" clId="{D10B7653-53B0-4D11-A3E3-CEBEC1E02014}" dt="2021-10-16T16:12:05.383" v="1899" actId="20577"/>
        <pc:sldMkLst>
          <pc:docMk/>
          <pc:sldMk cId="0" sldId="512"/>
        </pc:sldMkLst>
      </pc:sldChg>
      <pc:sldChg chg="modSp mod modNotesTx">
        <pc:chgData name="veronica bashian" userId="23daa29cce4e5f50" providerId="LiveId" clId="{D10B7653-53B0-4D11-A3E3-CEBEC1E02014}" dt="2021-10-16T16:30:54.688" v="2527" actId="6549"/>
        <pc:sldMkLst>
          <pc:docMk/>
          <pc:sldMk cId="0" sldId="513"/>
        </pc:sldMkLst>
        <pc:spChg chg="mod">
          <ac:chgData name="veronica bashian" userId="23daa29cce4e5f50" providerId="LiveId" clId="{D10B7653-53B0-4D11-A3E3-CEBEC1E02014}" dt="2021-10-16T16:30:54.688" v="2527" actId="6549"/>
          <ac:spMkLst>
            <pc:docMk/>
            <pc:sldMk cId="0" sldId="513"/>
            <ac:spMk id="2" creationId="{00000000-0000-0000-0000-000000000000}"/>
          </ac:spMkLst>
        </pc:spChg>
        <pc:spChg chg="mod">
          <ac:chgData name="veronica bashian" userId="23daa29cce4e5f50" providerId="LiveId" clId="{D10B7653-53B0-4D11-A3E3-CEBEC1E02014}" dt="2021-10-16T16:30:39.518" v="2525" actId="20577"/>
          <ac:spMkLst>
            <pc:docMk/>
            <pc:sldMk cId="0" sldId="513"/>
            <ac:spMk id="3" creationId="{00000000-0000-0000-0000-000000000000}"/>
          </ac:spMkLst>
        </pc:spChg>
      </pc:sldChg>
      <pc:sldChg chg="modSp mod modNotesTx">
        <pc:chgData name="veronica bashian" userId="23daa29cce4e5f50" providerId="LiveId" clId="{D10B7653-53B0-4D11-A3E3-CEBEC1E02014}" dt="2021-10-16T16:16:12.257" v="2384" actId="12"/>
        <pc:sldMkLst>
          <pc:docMk/>
          <pc:sldMk cId="0" sldId="514"/>
        </pc:sldMkLst>
        <pc:spChg chg="mod">
          <ac:chgData name="veronica bashian" userId="23daa29cce4e5f50" providerId="LiveId" clId="{D10B7653-53B0-4D11-A3E3-CEBEC1E02014}" dt="2021-10-15T08:41:14.111" v="173" actId="20577"/>
          <ac:spMkLst>
            <pc:docMk/>
            <pc:sldMk cId="0" sldId="514"/>
            <ac:spMk id="2" creationId="{00000000-0000-0000-0000-000000000000}"/>
          </ac:spMkLst>
        </pc:spChg>
        <pc:spChg chg="mod">
          <ac:chgData name="veronica bashian" userId="23daa29cce4e5f50" providerId="LiveId" clId="{D10B7653-53B0-4D11-A3E3-CEBEC1E02014}" dt="2021-10-16T16:16:12.257" v="2384" actId="12"/>
          <ac:spMkLst>
            <pc:docMk/>
            <pc:sldMk cId="0" sldId="514"/>
            <ac:spMk id="3" creationId="{00000000-0000-0000-0000-000000000000}"/>
          </ac:spMkLst>
        </pc:spChg>
      </pc:sldChg>
      <pc:sldChg chg="del">
        <pc:chgData name="veronica bashian" userId="23daa29cce4e5f50" providerId="LiveId" clId="{D10B7653-53B0-4D11-A3E3-CEBEC1E02014}" dt="2021-10-15T08:28:49.653" v="30" actId="47"/>
        <pc:sldMkLst>
          <pc:docMk/>
          <pc:sldMk cId="646203388" sldId="519"/>
        </pc:sldMkLst>
      </pc:sldChg>
      <pc:sldChg chg="modSp add mod">
        <pc:chgData name="veronica bashian" userId="23daa29cce4e5f50" providerId="LiveId" clId="{D10B7653-53B0-4D11-A3E3-CEBEC1E02014}" dt="2021-10-19T16:36:56.609" v="2682" actId="20577"/>
        <pc:sldMkLst>
          <pc:docMk/>
          <pc:sldMk cId="0" sldId="520"/>
        </pc:sldMkLst>
        <pc:spChg chg="mod">
          <ac:chgData name="veronica bashian" userId="23daa29cce4e5f50" providerId="LiveId" clId="{D10B7653-53B0-4D11-A3E3-CEBEC1E02014}" dt="2021-10-15T08:27:35.219" v="1" actId="20577"/>
          <ac:spMkLst>
            <pc:docMk/>
            <pc:sldMk cId="0" sldId="520"/>
            <ac:spMk id="4" creationId="{00000000-0000-0000-0000-000000000000}"/>
          </ac:spMkLst>
        </pc:spChg>
        <pc:spChg chg="mod">
          <ac:chgData name="veronica bashian" userId="23daa29cce4e5f50" providerId="LiveId" clId="{D10B7653-53B0-4D11-A3E3-CEBEC1E02014}" dt="2021-10-19T16:36:56.609" v="2682" actId="20577"/>
          <ac:spMkLst>
            <pc:docMk/>
            <pc:sldMk cId="0" sldId="520"/>
            <ac:spMk id="5" creationId="{00000000-0000-0000-0000-000000000000}"/>
          </ac:spMkLst>
        </pc:spChg>
      </pc:sldChg>
      <pc:sldChg chg="modSp add mod modNotesTx">
        <pc:chgData name="veronica bashian" userId="23daa29cce4e5f50" providerId="LiveId" clId="{D10B7653-53B0-4D11-A3E3-CEBEC1E02014}" dt="2021-10-16T16:31:05.405" v="2537" actId="20577"/>
        <pc:sldMkLst>
          <pc:docMk/>
          <pc:sldMk cId="629272791" sldId="521"/>
        </pc:sldMkLst>
        <pc:spChg chg="mod">
          <ac:chgData name="veronica bashian" userId="23daa29cce4e5f50" providerId="LiveId" clId="{D10B7653-53B0-4D11-A3E3-CEBEC1E02014}" dt="2021-10-16T16:31:05.405" v="2537" actId="20577"/>
          <ac:spMkLst>
            <pc:docMk/>
            <pc:sldMk cId="629272791" sldId="521"/>
            <ac:spMk id="2" creationId="{00000000-0000-0000-0000-000000000000}"/>
          </ac:spMkLst>
        </pc:spChg>
        <pc:spChg chg="mod">
          <ac:chgData name="veronica bashian" userId="23daa29cce4e5f50" providerId="LiveId" clId="{D10B7653-53B0-4D11-A3E3-CEBEC1E02014}" dt="2021-10-16T16:20:36.076" v="2424" actId="6549"/>
          <ac:spMkLst>
            <pc:docMk/>
            <pc:sldMk cId="629272791" sldId="521"/>
            <ac:spMk id="3" creationId="{00000000-0000-0000-0000-000000000000}"/>
          </ac:spMkLst>
        </pc:spChg>
      </pc:sldChg>
      <pc:sldChg chg="modSp add mod modNotes modNotesTx">
        <pc:chgData name="veronica bashian" userId="23daa29cce4e5f50" providerId="LiveId" clId="{D10B7653-53B0-4D11-A3E3-CEBEC1E02014}" dt="2021-10-18T19:10:37.813" v="2680" actId="6549"/>
        <pc:sldMkLst>
          <pc:docMk/>
          <pc:sldMk cId="674256732" sldId="522"/>
        </pc:sldMkLst>
        <pc:spChg chg="mod">
          <ac:chgData name="veronica bashian" userId="23daa29cce4e5f50" providerId="LiveId" clId="{D10B7653-53B0-4D11-A3E3-CEBEC1E02014}" dt="2021-10-16T13:22:50.124" v="1061" actId="6549"/>
          <ac:spMkLst>
            <pc:docMk/>
            <pc:sldMk cId="674256732" sldId="522"/>
            <ac:spMk id="2" creationId="{00000000-0000-0000-0000-000000000000}"/>
          </ac:spMkLst>
        </pc:spChg>
        <pc:spChg chg="mod">
          <ac:chgData name="veronica bashian" userId="23daa29cce4e5f50" providerId="LiveId" clId="{D10B7653-53B0-4D11-A3E3-CEBEC1E02014}" dt="2021-10-16T13:36:49.756" v="1336" actId="6549"/>
          <ac:spMkLst>
            <pc:docMk/>
            <pc:sldMk cId="674256732" sldId="522"/>
            <ac:spMk id="3" creationId="{00000000-0000-0000-0000-000000000000}"/>
          </ac:spMkLst>
        </pc:spChg>
      </pc:sldChg>
      <pc:sldChg chg="modSp add mod modNotesTx">
        <pc:chgData name="veronica bashian" userId="23daa29cce4e5f50" providerId="LiveId" clId="{D10B7653-53B0-4D11-A3E3-CEBEC1E02014}" dt="2021-10-16T16:31:14.351" v="2549" actId="6549"/>
        <pc:sldMkLst>
          <pc:docMk/>
          <pc:sldMk cId="196091118" sldId="523"/>
        </pc:sldMkLst>
        <pc:spChg chg="mod">
          <ac:chgData name="veronica bashian" userId="23daa29cce4e5f50" providerId="LiveId" clId="{D10B7653-53B0-4D11-A3E3-CEBEC1E02014}" dt="2021-10-16T16:31:14.351" v="2549" actId="6549"/>
          <ac:spMkLst>
            <pc:docMk/>
            <pc:sldMk cId="196091118" sldId="523"/>
            <ac:spMk id="2" creationId="{00000000-0000-0000-0000-000000000000}"/>
          </ac:spMkLst>
        </pc:spChg>
        <pc:spChg chg="mod">
          <ac:chgData name="veronica bashian" userId="23daa29cce4e5f50" providerId="LiveId" clId="{D10B7653-53B0-4D11-A3E3-CEBEC1E02014}" dt="2021-10-16T16:21:03.699" v="2426" actId="6549"/>
          <ac:spMkLst>
            <pc:docMk/>
            <pc:sldMk cId="196091118" sldId="523"/>
            <ac:spMk id="3" creationId="{00000000-0000-0000-0000-000000000000}"/>
          </ac:spMkLst>
        </pc:spChg>
      </pc:sldChg>
      <pc:sldChg chg="modSp add mod modNotesTx">
        <pc:chgData name="veronica bashian" userId="23daa29cce4e5f50" providerId="LiveId" clId="{D10B7653-53B0-4D11-A3E3-CEBEC1E02014}" dt="2021-10-16T16:32:23.055" v="2602" actId="6549"/>
        <pc:sldMkLst>
          <pc:docMk/>
          <pc:sldMk cId="2687928404" sldId="524"/>
        </pc:sldMkLst>
        <pc:spChg chg="mod">
          <ac:chgData name="veronica bashian" userId="23daa29cce4e5f50" providerId="LiveId" clId="{D10B7653-53B0-4D11-A3E3-CEBEC1E02014}" dt="2021-10-16T16:32:23.055" v="2602" actId="6549"/>
          <ac:spMkLst>
            <pc:docMk/>
            <pc:sldMk cId="2687928404" sldId="524"/>
            <ac:spMk id="2" creationId="{00000000-0000-0000-0000-000000000000}"/>
          </ac:spMkLst>
        </pc:spChg>
        <pc:spChg chg="mod">
          <ac:chgData name="veronica bashian" userId="23daa29cce4e5f50" providerId="LiveId" clId="{D10B7653-53B0-4D11-A3E3-CEBEC1E02014}" dt="2021-10-16T16:22:20.321" v="2432" actId="255"/>
          <ac:spMkLst>
            <pc:docMk/>
            <pc:sldMk cId="2687928404" sldId="524"/>
            <ac:spMk id="3" creationId="{00000000-0000-0000-0000-000000000000}"/>
          </ac:spMkLst>
        </pc:spChg>
      </pc:sldChg>
      <pc:sldChg chg="modSp add mod modNotesTx">
        <pc:chgData name="veronica bashian" userId="23daa29cce4e5f50" providerId="LiveId" clId="{D10B7653-53B0-4D11-A3E3-CEBEC1E02014}" dt="2021-10-16T16:32:32.611" v="2611" actId="6549"/>
        <pc:sldMkLst>
          <pc:docMk/>
          <pc:sldMk cId="2449506271" sldId="525"/>
        </pc:sldMkLst>
        <pc:spChg chg="mod">
          <ac:chgData name="veronica bashian" userId="23daa29cce4e5f50" providerId="LiveId" clId="{D10B7653-53B0-4D11-A3E3-CEBEC1E02014}" dt="2021-10-16T16:32:32.611" v="2611" actId="6549"/>
          <ac:spMkLst>
            <pc:docMk/>
            <pc:sldMk cId="2449506271" sldId="525"/>
            <ac:spMk id="2" creationId="{00000000-0000-0000-0000-000000000000}"/>
          </ac:spMkLst>
        </pc:spChg>
        <pc:spChg chg="mod">
          <ac:chgData name="veronica bashian" userId="23daa29cce4e5f50" providerId="LiveId" clId="{D10B7653-53B0-4D11-A3E3-CEBEC1E02014}" dt="2021-10-16T16:23:21.986" v="2435" actId="255"/>
          <ac:spMkLst>
            <pc:docMk/>
            <pc:sldMk cId="2449506271" sldId="525"/>
            <ac:spMk id="3" creationId="{00000000-0000-0000-0000-000000000000}"/>
          </ac:spMkLst>
        </pc:spChg>
      </pc:sldChg>
      <pc:sldChg chg="modSp add mod modNotesTx">
        <pc:chgData name="veronica bashian" userId="23daa29cce4e5f50" providerId="LiveId" clId="{D10B7653-53B0-4D11-A3E3-CEBEC1E02014}" dt="2021-10-16T16:32:43.625" v="2623" actId="6549"/>
        <pc:sldMkLst>
          <pc:docMk/>
          <pc:sldMk cId="3787252015" sldId="526"/>
        </pc:sldMkLst>
        <pc:spChg chg="mod">
          <ac:chgData name="veronica bashian" userId="23daa29cce4e5f50" providerId="LiveId" clId="{D10B7653-53B0-4D11-A3E3-CEBEC1E02014}" dt="2021-10-16T16:32:43.625" v="2623" actId="6549"/>
          <ac:spMkLst>
            <pc:docMk/>
            <pc:sldMk cId="3787252015" sldId="526"/>
            <ac:spMk id="2" creationId="{00000000-0000-0000-0000-000000000000}"/>
          </ac:spMkLst>
        </pc:spChg>
        <pc:spChg chg="mod">
          <ac:chgData name="veronica bashian" userId="23daa29cce4e5f50" providerId="LiveId" clId="{D10B7653-53B0-4D11-A3E3-CEBEC1E02014}" dt="2021-10-16T16:25:21.583" v="2445" actId="255"/>
          <ac:spMkLst>
            <pc:docMk/>
            <pc:sldMk cId="3787252015" sldId="526"/>
            <ac:spMk id="3" creationId="{00000000-0000-0000-0000-000000000000}"/>
          </ac:spMkLst>
        </pc:spChg>
      </pc:sldChg>
      <pc:sldMasterChg chg="modSp mod modSldLayout">
        <pc:chgData name="veronica bashian" userId="23daa29cce4e5f50" providerId="LiveId" clId="{D10B7653-53B0-4D11-A3E3-CEBEC1E02014}" dt="2021-10-15T08:28:38.542" v="29"/>
        <pc:sldMasterMkLst>
          <pc:docMk/>
          <pc:sldMasterMk cId="3691570016" sldId="2147483648"/>
        </pc:sldMasterMkLst>
        <pc:spChg chg="mod">
          <ac:chgData name="veronica bashian" userId="23daa29cce4e5f50" providerId="LiveId" clId="{D10B7653-53B0-4D11-A3E3-CEBEC1E02014}" dt="2021-10-15T08:28:03.501" v="26"/>
          <ac:spMkLst>
            <pc:docMk/>
            <pc:sldMasterMk cId="3691570016" sldId="2147483648"/>
            <ac:spMk id="9" creationId="{00000000-0000-0000-0000-000000000000}"/>
          </ac:spMkLst>
        </pc:spChg>
        <pc:sldLayoutChg chg="modSp mod">
          <pc:chgData name="veronica bashian" userId="23daa29cce4e5f50" providerId="LiveId" clId="{D10B7653-53B0-4D11-A3E3-CEBEC1E02014}" dt="2021-10-15T08:28:11.558" v="27"/>
          <pc:sldLayoutMkLst>
            <pc:docMk/>
            <pc:sldMasterMk cId="3691570016" sldId="2147483648"/>
            <pc:sldLayoutMk cId="887980693" sldId="2147483649"/>
          </pc:sldLayoutMkLst>
          <pc:spChg chg="mod">
            <ac:chgData name="veronica bashian" userId="23daa29cce4e5f50" providerId="LiveId" clId="{D10B7653-53B0-4D11-A3E3-CEBEC1E02014}" dt="2021-10-15T08:28:11.558" v="27"/>
            <ac:spMkLst>
              <pc:docMk/>
              <pc:sldMasterMk cId="3691570016" sldId="2147483648"/>
              <pc:sldLayoutMk cId="887980693" sldId="2147483649"/>
              <ac:spMk id="11" creationId="{00000000-0000-0000-0000-000000000000}"/>
            </ac:spMkLst>
          </pc:spChg>
        </pc:sldLayoutChg>
        <pc:sldLayoutChg chg="modSp mod">
          <pc:chgData name="veronica bashian" userId="23daa29cce4e5f50" providerId="LiveId" clId="{D10B7653-53B0-4D11-A3E3-CEBEC1E02014}" dt="2021-10-15T08:28:38.542" v="29"/>
          <pc:sldLayoutMkLst>
            <pc:docMk/>
            <pc:sldMasterMk cId="3691570016" sldId="2147483648"/>
            <pc:sldLayoutMk cId="3711136687" sldId="2147483655"/>
          </pc:sldLayoutMkLst>
          <pc:spChg chg="mod">
            <ac:chgData name="veronica bashian" userId="23daa29cce4e5f50" providerId="LiveId" clId="{D10B7653-53B0-4D11-A3E3-CEBEC1E02014}" dt="2021-10-15T08:28:38.542" v="29"/>
            <ac:spMkLst>
              <pc:docMk/>
              <pc:sldMasterMk cId="3691570016" sldId="2147483648"/>
              <pc:sldLayoutMk cId="3711136687" sldId="2147483655"/>
              <ac:spMk id="9" creationId="{00000000-0000-0000-0000-000000000000}"/>
            </ac:spMkLst>
          </pc:spChg>
        </pc:sldLayoutChg>
        <pc:sldLayoutChg chg="modSp mod">
          <pc:chgData name="veronica bashian" userId="23daa29cce4e5f50" providerId="LiveId" clId="{D10B7653-53B0-4D11-A3E3-CEBEC1E02014}" dt="2021-10-15T08:28:25.397" v="28"/>
          <pc:sldLayoutMkLst>
            <pc:docMk/>
            <pc:sldMasterMk cId="3691570016" sldId="2147483648"/>
            <pc:sldLayoutMk cId="2203796096" sldId="2147483658"/>
          </pc:sldLayoutMkLst>
          <pc:spChg chg="mod">
            <ac:chgData name="veronica bashian" userId="23daa29cce4e5f50" providerId="LiveId" clId="{D10B7653-53B0-4D11-A3E3-CEBEC1E02014}" dt="2021-10-15T08:28:25.397" v="28"/>
            <ac:spMkLst>
              <pc:docMk/>
              <pc:sldMasterMk cId="3691570016" sldId="2147483648"/>
              <pc:sldLayoutMk cId="2203796096" sldId="2147483658"/>
              <ac:spMk id="9"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The team process starts with a common plan and purpose. Effective teams begin by analyzing the team’s mission, developing goals to achieve that mission, and creating strategies for achieving the goals. Teams that establish a clear sense of what needs to be done and how consistently perform better. Effective teams show </a:t>
            </a:r>
            <a:r>
              <a:rPr lang="en-US" b="1" dirty="0"/>
              <a:t>reflexivity,</a:t>
            </a:r>
            <a:r>
              <a:rPr lang="en-US" dirty="0"/>
              <a:t> meaning they reflect on and adjust their master plan when necessary.</a:t>
            </a:r>
          </a:p>
          <a:p>
            <a:pPr>
              <a:spcBef>
                <a:spcPct val="0"/>
              </a:spcBef>
            </a:pPr>
            <a:endParaRPr lang="en-US" dirty="0"/>
          </a:p>
          <a:p>
            <a:pPr>
              <a:spcBef>
                <a:spcPct val="0"/>
              </a:spcBef>
            </a:pPr>
            <a:r>
              <a:rPr lang="en-US" dirty="0"/>
              <a:t>The members of an effective team share accurate </a:t>
            </a:r>
            <a:r>
              <a:rPr lang="en-US" b="1" dirty="0"/>
              <a:t>mental models</a:t>
            </a:r>
            <a:r>
              <a:rPr lang="en-US" dirty="0"/>
              <a:t>. In other words, they share an understanding of the key elements within their task environment. Teams should also develop </a:t>
            </a:r>
            <a:r>
              <a:rPr lang="en-US" i="1" dirty="0"/>
              <a:t>transactive memory systems</a:t>
            </a:r>
            <a:r>
              <a:rPr lang="en-US" dirty="0"/>
              <a:t>, which represent the ways in which team members collect, integrate, generate, and distribute knowledge to develop a shared understanding of their environment.</a:t>
            </a:r>
          </a:p>
          <a:p>
            <a:pPr>
              <a:spcBef>
                <a:spcPct val="0"/>
              </a:spcBef>
            </a:pPr>
            <a:endParaRPr lang="en-US" dirty="0"/>
          </a:p>
          <a:p>
            <a:pPr>
              <a:spcBef>
                <a:spcPct val="0"/>
              </a:spcBef>
            </a:pPr>
            <a:r>
              <a:rPr lang="en-US" dirty="0"/>
              <a:t>Conflict on a team isn’t necessarily bad. </a:t>
            </a:r>
            <a:r>
              <a:rPr lang="en-US" i="1" dirty="0"/>
              <a:t>Relationship conflicts</a:t>
            </a:r>
            <a:r>
              <a:rPr lang="en-US" dirty="0"/>
              <a:t>—those based on interpersonal incompatibilities, tension, and animosity toward others—are almost always dysfunctional. When teams are performing nonroutine activities, disagreements about task content (called </a:t>
            </a:r>
            <a:r>
              <a:rPr lang="en-US" i="1" dirty="0"/>
              <a:t>task conflicts</a:t>
            </a:r>
            <a:r>
              <a:rPr lang="en-US" dirty="0"/>
              <a:t>) stimulate discussion, promote critical assessment of problems and options, and can lead to better team decisions. Finally, a newer form of </a:t>
            </a:r>
            <a:r>
              <a:rPr lang="en-US" i="1" dirty="0"/>
              <a:t>ethical conflict </a:t>
            </a:r>
            <a:r>
              <a:rPr lang="en-US" dirty="0"/>
              <a:t>describes the ways in which team members disagree about ethical issues.</a:t>
            </a:r>
          </a:p>
          <a:p>
            <a:pPr>
              <a:spcBef>
                <a:spcPct val="0"/>
              </a:spcBef>
            </a:pPr>
            <a:endParaRPr lang="en-US" dirty="0"/>
          </a:p>
          <a:p>
            <a:pPr>
              <a:spcBef>
                <a:spcPct val="0"/>
              </a:spcBef>
            </a:pPr>
            <a:r>
              <a:rPr lang="en-US" dirty="0"/>
              <a:t>Finally,</a:t>
            </a:r>
            <a:r>
              <a:rPr lang="en-US" baseline="0" dirty="0"/>
              <a:t> s</a:t>
            </a:r>
            <a:r>
              <a:rPr lang="en-US" dirty="0"/>
              <a:t>ocial loafing occurs when individuals hide inside a group. Effective teams undermine this tendency by making members individually and jointly accountable for the team’s purpose, goals, and approach. Members should be clear on what they are individually and jointly responsible for.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70642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19600"/>
            <a:ext cx="5486400" cy="3733800"/>
          </a:xfrm>
        </p:spPr>
        <p:txBody>
          <a:bodyPr/>
          <a:lstStyle/>
          <a:p>
            <a:pPr>
              <a:spcBef>
                <a:spcPct val="0"/>
              </a:spcBef>
            </a:pPr>
            <a:r>
              <a:rPr lang="en-US" dirty="0"/>
              <a:t>Emergent states are also critical to team effectiveness. These collective attitudinal, emotional, and motivational states are important because they guide how team members approach teamwork. The context, structure, and processes within a team can all be in place, but without positive emergent states, team members may be less motivated to work together.</a:t>
            </a:r>
          </a:p>
          <a:p>
            <a:pPr>
              <a:spcBef>
                <a:spcPct val="0"/>
              </a:spcBef>
            </a:pPr>
            <a:endParaRPr lang="en-US" dirty="0"/>
          </a:p>
          <a:p>
            <a:pPr>
              <a:spcBef>
                <a:spcPct val="0"/>
              </a:spcBef>
            </a:pPr>
            <a:r>
              <a:rPr lang="en-US" dirty="0"/>
              <a:t>Motivational factors beyond goals matter for team effectiveness. For instance, beyond goal setting, the actual experience of striving toward a goal involves wins, setbacks, and conservation of energy. Teams that are geared toward achievement tend to perform better over time.</a:t>
            </a:r>
          </a:p>
          <a:p>
            <a:pPr>
              <a:spcBef>
                <a:spcPct val="0"/>
              </a:spcBef>
            </a:pPr>
            <a:endParaRPr lang="en-US" dirty="0"/>
          </a:p>
          <a:p>
            <a:pPr>
              <a:spcBef>
                <a:spcPct val="0"/>
              </a:spcBef>
            </a:pPr>
            <a:r>
              <a:rPr lang="en-US" dirty="0"/>
              <a:t>Effective teams have confidence in themselves and believe they can succeed—this is </a:t>
            </a:r>
            <a:r>
              <a:rPr lang="en-US" b="1" i="0" dirty="0"/>
              <a:t>team efficacy</a:t>
            </a:r>
            <a:r>
              <a:rPr lang="en-US" dirty="0"/>
              <a:t>. Management can increase team efficacy by helping the team to achieve small successes and skill training. Small successes build team confidence. The greater the abilities of team members, the greater the likelihood that the team will develop confidence and the capability to deliver that confidence.</a:t>
            </a:r>
          </a:p>
          <a:p>
            <a:pPr>
              <a:spcBef>
                <a:spcPct val="0"/>
              </a:spcBef>
            </a:pPr>
            <a:endParaRPr lang="en-US" dirty="0"/>
          </a:p>
          <a:p>
            <a:pPr marL="0" lvl="3">
              <a:spcBef>
                <a:spcPct val="0"/>
              </a:spcBef>
            </a:pPr>
            <a:r>
              <a:rPr lang="en-US" sz="1300" dirty="0"/>
              <a:t>By recognizing individuals’ specific skills and abilities, as well as creating a climate of respect and inclusion, leaders and members can foster positive </a:t>
            </a:r>
            <a:r>
              <a:rPr lang="en-US" sz="1300" b="1" i="0" dirty="0"/>
              <a:t>team identity </a:t>
            </a:r>
            <a:r>
              <a:rPr lang="en-US" sz="1300" dirty="0"/>
              <a:t>and improved team outcomes. The term </a:t>
            </a:r>
            <a:r>
              <a:rPr lang="en-US" sz="1300" b="1" i="1" dirty="0"/>
              <a:t>team cohesion </a:t>
            </a:r>
            <a:r>
              <a:rPr lang="en-US" sz="1300" dirty="0"/>
              <a:t>means members are emotionally attached to one another and motivated toward the team because of their attachment. </a:t>
            </a:r>
          </a:p>
          <a:p>
            <a:pPr marL="0" lvl="3">
              <a:spcBef>
                <a:spcPct val="0"/>
              </a:spcBef>
            </a:pPr>
            <a:endParaRPr lang="en-US" sz="1000" dirty="0"/>
          </a:p>
          <a:p>
            <a:pPr marL="0" lvl="3">
              <a:spcBef>
                <a:spcPct val="0"/>
              </a:spcBef>
            </a:pPr>
            <a:r>
              <a:rPr lang="en-US" dirty="0"/>
              <a:t>Finally, trust in teams entails a mutual, positive state of positive expectations between team members. When you trust a team member, you believe in their reliability and dependability and are genuinely concerned for their welfare. Team trust evolves over time as members share with one another, put effort into the team, and monitor one another’s performance. Team trust has been shown to have a sizeable effect on team performance, especially in virtual teams.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127590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How can organizations create effective teams? </a:t>
            </a:r>
          </a:p>
          <a:p>
            <a:pPr>
              <a:spcBef>
                <a:spcPct val="0"/>
              </a:spcBef>
            </a:pPr>
            <a:endParaRPr lang="en-US" dirty="0"/>
          </a:p>
          <a:p>
            <a:pPr>
              <a:spcBef>
                <a:spcPct val="0"/>
              </a:spcBef>
            </a:pPr>
            <a:r>
              <a:rPr lang="en-US" dirty="0"/>
              <a:t>First, managers should be sure to hire applicants who have the highest potential to perform well in a team and strategically place them in teams where they are most likely to work well with the other team members. Some managers today are engaging in </a:t>
            </a:r>
            <a:r>
              <a:rPr lang="en-US" i="1" dirty="0"/>
              <a:t>cluster hiring</a:t>
            </a:r>
            <a:r>
              <a:rPr lang="en-US" dirty="0"/>
              <a:t>, or the selection of an already-existing team to work in a new role.</a:t>
            </a:r>
          </a:p>
          <a:p>
            <a:pPr>
              <a:spcBef>
                <a:spcPct val="0"/>
              </a:spcBef>
            </a:pPr>
            <a:endParaRPr lang="en-US" dirty="0"/>
          </a:p>
          <a:p>
            <a:pPr>
              <a:spcBef>
                <a:spcPct val="0"/>
              </a:spcBef>
            </a:pPr>
            <a:r>
              <a:rPr lang="en-US" dirty="0"/>
              <a:t>Second, create team players. Training specialists conduct exercises that allow employees to experience the satisfaction teamwork can provide. Keep in mind that developing an effective team doesn’t happen overnight—it takes time.</a:t>
            </a:r>
          </a:p>
          <a:p>
            <a:pPr>
              <a:spcBef>
                <a:spcPct val="0"/>
              </a:spcBef>
            </a:pPr>
            <a:endParaRPr lang="en-US" dirty="0"/>
          </a:p>
          <a:p>
            <a:pPr>
              <a:spcBef>
                <a:spcPct val="0"/>
              </a:spcBef>
            </a:pPr>
            <a:r>
              <a:rPr lang="en-US" dirty="0"/>
              <a:t>Finally, provide rewards as incentives to be a good team player. An organization’s reward system must be reworked to encourage cooperative efforts rather than competitive ones. Promotions, pay raises, and other forms of recognition should be given to individuals who work effectively as team members by training new colleagues, sharing information, helping resolve team conflicts, and mastering needed new skills. Finally, don’t forget the intrinsic rewards, such as camaraderie, that employees can receive from teamwork. The opportunity for personal development of self and teammates can be a very satisfying and rewarding experience.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773227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Teams are not always the answer to organizational productivity. </a:t>
            </a:r>
          </a:p>
          <a:p>
            <a:pPr>
              <a:spcBef>
                <a:spcPct val="0"/>
              </a:spcBef>
            </a:pPr>
            <a:endParaRPr lang="en-US" dirty="0"/>
          </a:p>
          <a:p>
            <a:pPr>
              <a:spcBef>
                <a:spcPct val="0"/>
              </a:spcBef>
            </a:pPr>
            <a:r>
              <a:rPr lang="en-US" dirty="0"/>
              <a:t>How do you know whether the work of your group would be better done in teams? You can apply three tests to see whether a team fits your situation:</a:t>
            </a:r>
          </a:p>
          <a:p>
            <a:pPr marL="228600" indent="-228600">
              <a:spcBef>
                <a:spcPct val="0"/>
              </a:spcBef>
              <a:buAutoNum type="arabicPeriod"/>
            </a:pPr>
            <a:r>
              <a:rPr lang="en-US" baseline="0" dirty="0"/>
              <a:t>C</a:t>
            </a:r>
            <a:r>
              <a:rPr lang="en-US" dirty="0"/>
              <a:t>an the work be done better by more than one person? A good indicator is the complexity of the work and the need for different perspectives. Simple tasks that don’t require diverse input are probably better left to individuals. </a:t>
            </a:r>
          </a:p>
          <a:p>
            <a:pPr marL="228600" indent="-228600">
              <a:spcBef>
                <a:spcPct val="0"/>
              </a:spcBef>
              <a:buAutoNum type="arabicPeriod"/>
            </a:pPr>
            <a:r>
              <a:rPr lang="en-US" dirty="0"/>
              <a:t>Does the work create a common purpose or set of goals for the people in the group that is more than the aggregate of individual goals? Many service departments of new-vehicle dealers have introduced teams that link customer-service people, mechanics, parts specialists, and sales representatives. Such teams can better manage collective responsibility for ensuring customer needs are properly met. </a:t>
            </a:r>
          </a:p>
          <a:p>
            <a:pPr marL="228600" indent="-228600">
              <a:spcBef>
                <a:spcPct val="0"/>
              </a:spcBef>
              <a:buAutoNum type="arabicPeriod"/>
            </a:pPr>
            <a:r>
              <a:rPr lang="en-US" dirty="0"/>
              <a:t>Are the members of the group interdependent? Using teams makes sense when there is interdependence between tasks—the success of the whole depends on the success of each one, </a:t>
            </a:r>
            <a:r>
              <a:rPr lang="en-US" i="1" dirty="0"/>
              <a:t>and </a:t>
            </a:r>
            <a:r>
              <a:rPr lang="en-US" dirty="0"/>
              <a:t>the success of each one depends on the success of the others. Soccer, for instance, is an obvious </a:t>
            </a:r>
            <a:r>
              <a:rPr lang="en-US" i="1" dirty="0"/>
              <a:t>team</a:t>
            </a:r>
            <a:r>
              <a:rPr lang="en-US" dirty="0"/>
              <a:t> sport. Success requires a great deal of coordination between interdependent players. Conversely, except possibly for relays, swim teams are not really teams;</a:t>
            </a:r>
            <a:r>
              <a:rPr lang="en-US" baseline="0" dirty="0"/>
              <a:t> rather, t</a:t>
            </a:r>
            <a:r>
              <a:rPr lang="en-US" dirty="0"/>
              <a:t>hey</a:t>
            </a:r>
            <a:r>
              <a:rPr lang="en-US" baseline="0" dirty="0"/>
              <a:t> a</a:t>
            </a:r>
            <a:r>
              <a:rPr lang="en-US" dirty="0"/>
              <a:t>re groups of individuals performing individually, whose total performance is the aggregate summation of their individual performances.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877368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dirty="0"/>
              <a:t>Always start with the work to be accomplished. Begin with the mission, goals, and nature of the work to be completed and determine whether the work is best accomplished by individuals, groups, or teams.</a:t>
            </a:r>
          </a:p>
          <a:p>
            <a:pPr marL="171450" lvl="0" indent="-171450">
              <a:buFont typeface="Arial" panose="020B0604020202020204" pitchFamily="34" charset="0"/>
              <a:buChar char="•"/>
            </a:pPr>
            <a:r>
              <a:rPr lang="en-US" sz="1200" dirty="0"/>
              <a:t>If a team is essential for fulfilling a particular mission or set of goals, select a team type or structure best suited toward meeting that goal.</a:t>
            </a:r>
          </a:p>
          <a:p>
            <a:pPr marL="171450" lvl="0" indent="-171450">
              <a:buFont typeface="Arial" panose="020B0604020202020204" pitchFamily="34" charset="0"/>
              <a:buChar char="•"/>
            </a:pPr>
            <a:r>
              <a:rPr lang="en-US" sz="1200" dirty="0"/>
              <a:t>Sometimes, multiple teams are needed, and managers should consider how they will interact and coordinate.</a:t>
            </a:r>
            <a:endParaRPr lang="en-US" dirty="0"/>
          </a:p>
          <a:p>
            <a:pPr marL="0"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194854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Managers need to establish contexts in which effective teams can flourish. By providing adequate resources to teams to fulfill their objectives, developing strong leadership and structure (essential in crises), monitoring and rewarding team performance, and establishing policies and practices that ensure mutual trust among team members, managers can nurture the conditions for team success.</a:t>
            </a:r>
          </a:p>
          <a:p>
            <a:pPr marL="0"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896778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t>Furthermore: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Building a team is incredibly complex, and it is difficult to predict how they will fare over time. Managers can do their part by keeping team size relatively small (between five and nine members is ideal) and taking the personality, preferences, and abilities of team members into account when building the team. Also, managers should match these individual differences to the work to be done, allocating roles to members who are best suited to these individual differences.</a:t>
            </a:r>
            <a:endParaRPr lang="en-US" dirty="0"/>
          </a:p>
          <a:p>
            <a:pPr marL="0"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4222226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t>Remember:</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Although team diversity can initially hurt team performance, sometimes teams experience “growing pains” as members learn to interact with one another. As a manager, do your best to support the team during these times, especially if the team will be interacting with one another long-term. These early investments may pay off in a cohesive, synergistic team that can leverage diverse strengths and experiences to meet organizational demands.</a:t>
            </a:r>
          </a:p>
          <a:p>
            <a:pPr marL="0"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58771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t>Keep in mind that:</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Team leaders play a vital role in creating processes that guide the team toward effective performance. Ensure team leaders establish a common plan and purpose, set aside time to reflect on and adjust this purpose when necessary, make sure team members are “on the same page” in the team (e.g., shared mental models), and appropriately resolve conflict and issues of social loafing when needed. These leaders should also foster a sense of motivation, efficacy, identity, cohesion, and trust in their teams.</a:t>
            </a:r>
          </a:p>
          <a:p>
            <a:pPr marL="0"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105925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t>Finally:</a:t>
            </a:r>
          </a:p>
          <a:p>
            <a:pPr marL="171450" lvl="0" indent="-171450">
              <a:buFont typeface="Arial" panose="020B0604020202020204" pitchFamily="34" charset="0"/>
              <a:buChar char="•"/>
            </a:pPr>
            <a:r>
              <a:rPr lang="en-US" sz="1200" dirty="0"/>
              <a:t>Select individuals who have the interpersonal skills to be effective team players, provide training to develop teamwork skills, and reward individuals for cooperative efforts.</a:t>
            </a:r>
          </a:p>
          <a:p>
            <a:pPr marL="171450" lvl="0" indent="-171450">
              <a:buFont typeface="Arial" panose="020B0604020202020204" pitchFamily="34" charset="0"/>
              <a:buChar char="•"/>
            </a:pPr>
            <a:r>
              <a:rPr lang="en-US" sz="1200" dirty="0"/>
              <a:t>Do not assume that teams are always needed. When tasks do not benefit from interdependency, individuals may be the better choice.</a:t>
            </a:r>
          </a:p>
          <a:p>
            <a:pPr marL="0"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72754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studying this chapter, you should be able to:</a:t>
            </a:r>
          </a:p>
          <a:p>
            <a:pPr marL="171450" indent="-171450">
              <a:buFont typeface="Arial"/>
              <a:buChar char="•"/>
            </a:pPr>
            <a:r>
              <a:rPr lang="en-US" sz="1200" dirty="0">
                <a:effectLst/>
                <a:cs typeface="Arial" charset="0"/>
              </a:rPr>
              <a:t>Contrast groups and teams.</a:t>
            </a:r>
          </a:p>
          <a:p>
            <a:pPr marL="171450" indent="-171450">
              <a:buFont typeface="Arial"/>
              <a:buChar char="•"/>
            </a:pPr>
            <a:r>
              <a:rPr lang="en-US" sz="1200" dirty="0">
                <a:effectLst/>
                <a:cs typeface="Arial" charset="0"/>
              </a:rPr>
              <a:t>Contrast the five types of team</a:t>
            </a:r>
            <a:r>
              <a:rPr lang="en-US" sz="1200" baseline="0" dirty="0">
                <a:effectLst/>
                <a:cs typeface="Arial" charset="0"/>
              </a:rPr>
              <a:t> arrangements</a:t>
            </a:r>
            <a:r>
              <a:rPr lang="en-US" sz="1200" dirty="0">
                <a:effectLst/>
                <a:cs typeface="Arial" charset="0"/>
              </a:rPr>
              <a:t>.</a:t>
            </a:r>
          </a:p>
          <a:p>
            <a:pPr marL="171450" indent="-171450">
              <a:buFont typeface="Arial"/>
              <a:buChar char="•"/>
            </a:pPr>
            <a:r>
              <a:rPr lang="en-US" sz="1200" dirty="0">
                <a:effectLst/>
                <a:cs typeface="Arial" charset="0"/>
              </a:rPr>
              <a:t>Identify the characteristics of effective teams.</a:t>
            </a:r>
          </a:p>
          <a:p>
            <a:pPr marL="171450" indent="-171450">
              <a:buFont typeface="Arial"/>
              <a:buChar char="•"/>
            </a:pPr>
            <a:r>
              <a:rPr lang="en-US" sz="1200" dirty="0">
                <a:effectLst/>
                <a:cs typeface="Arial" charset="0"/>
              </a:rPr>
              <a:t>Explain how organizations can create effective teams.</a:t>
            </a:r>
          </a:p>
          <a:p>
            <a:pPr marL="171450" indent="-171450">
              <a:buFont typeface="Arial"/>
              <a:buChar char="•"/>
            </a:pPr>
            <a:r>
              <a:rPr lang="en-US" sz="1200" dirty="0">
                <a:effectLst/>
                <a:cs typeface="Arial" charset="0"/>
              </a:rPr>
              <a:t>Decide when to use individuals instead of teams.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499215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21</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Groups and teams are not the same thing. Exhibit 10.1 shows that a </a:t>
            </a:r>
            <a:r>
              <a:rPr lang="en-US" b="1" i="0" dirty="0"/>
              <a:t>work group </a:t>
            </a:r>
            <a:r>
              <a:rPr lang="en-US" dirty="0"/>
              <a:t>interacts primarily to share information and make decisions to help members perform within his or her area of responsibility. In contrast, a </a:t>
            </a:r>
            <a:r>
              <a:rPr lang="en-US" b="1" i="0" dirty="0"/>
              <a:t>work team </a:t>
            </a:r>
            <a:r>
              <a:rPr lang="en-US" dirty="0"/>
              <a:t>generates positive synergy through coordinated effort. Individual efforts result in a level of performance that is greater than the sum of those individual inputs.</a:t>
            </a:r>
          </a:p>
          <a:p>
            <a:pPr>
              <a:spcBef>
                <a:spcPct val="0"/>
              </a:spcBef>
            </a:pPr>
            <a:endParaRPr lang="en-US" dirty="0"/>
          </a:p>
          <a:p>
            <a:r>
              <a:rPr lang="en-US" dirty="0"/>
              <a:t>Long Description:</a:t>
            </a:r>
          </a:p>
          <a:p>
            <a:r>
              <a:rPr lang="en-US" dirty="0"/>
              <a:t>Work group consists of five groups and each group is placed in each corner of a pentagon shape. </a:t>
            </a:r>
          </a:p>
          <a:p>
            <a:r>
              <a:rPr lang="en-US" dirty="0"/>
              <a:t>Work teams consists of five groups and each group is placed in each corner of a pentagon shape and each team is connected with the other four teams through lines. </a:t>
            </a:r>
          </a:p>
          <a:p>
            <a:r>
              <a:rPr lang="en-US" dirty="0"/>
              <a:t>The goal influences sharing information of the work groups and collective performance of the work teams. </a:t>
            </a:r>
          </a:p>
          <a:p>
            <a:r>
              <a:rPr lang="en-US" dirty="0"/>
              <a:t>Synergy is neutral and sometimes negative in work groups and positive in work teams.</a:t>
            </a:r>
          </a:p>
          <a:p>
            <a:r>
              <a:rPr lang="en-US" dirty="0"/>
              <a:t>Accountability is on an individual basis in work groups and on an individual and mutual basis in work teams. </a:t>
            </a:r>
          </a:p>
          <a:p>
            <a:r>
              <a:rPr lang="en-US" dirty="0"/>
              <a:t>Skills are random and varied in work groups and complementary in work teams.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3106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Exhibit 10.2 identifies four common types of teams. In addition, we’ll also describe </a:t>
            </a:r>
            <a:r>
              <a:rPr lang="en-US" i="1" dirty="0"/>
              <a:t>multiteam</a:t>
            </a:r>
            <a:r>
              <a:rPr lang="en-US" dirty="0"/>
              <a:t> </a:t>
            </a:r>
            <a:r>
              <a:rPr lang="en-US" i="1" dirty="0"/>
              <a:t>systems</a:t>
            </a:r>
            <a:r>
              <a:rPr lang="en-US" dirty="0"/>
              <a:t>. </a:t>
            </a:r>
          </a:p>
          <a:p>
            <a:pPr>
              <a:spcBef>
                <a:spcPct val="0"/>
              </a:spcBef>
            </a:pPr>
            <a:endParaRPr lang="en-US" dirty="0"/>
          </a:p>
          <a:p>
            <a:pPr>
              <a:spcBef>
                <a:spcPct val="0"/>
              </a:spcBef>
            </a:pPr>
            <a:r>
              <a:rPr lang="en-US" dirty="0"/>
              <a:t>First are </a:t>
            </a:r>
            <a:r>
              <a:rPr lang="en-US" b="1" i="0" dirty="0"/>
              <a:t>problem-solving</a:t>
            </a:r>
            <a:r>
              <a:rPr lang="en-US" i="1" dirty="0"/>
              <a:t> </a:t>
            </a:r>
            <a:r>
              <a:rPr lang="en-US" b="1" dirty="0"/>
              <a:t>teams</a:t>
            </a:r>
            <a:r>
              <a:rPr lang="en-US" dirty="0"/>
              <a:t>. This type of team has been in use for many years. Originally seen most often in manufacturing plants, these were permanent teams that generally met at a regular time, sometimes weekly or daily, to address quality standards and any problems with the products made. Problem-solving teams rarely have the authority to implement their suggested actions.</a:t>
            </a:r>
            <a:r>
              <a:rPr lang="en-US" baseline="0" dirty="0"/>
              <a:t> </a:t>
            </a:r>
          </a:p>
          <a:p>
            <a:pPr>
              <a:spcBef>
                <a:spcPct val="0"/>
              </a:spcBef>
            </a:pPr>
            <a:endParaRPr lang="en-US" baseline="0" dirty="0"/>
          </a:p>
          <a:p>
            <a:pPr>
              <a:spcBef>
                <a:spcPct val="0"/>
              </a:spcBef>
            </a:pPr>
            <a:r>
              <a:rPr lang="en-US" baseline="0" dirty="0"/>
              <a:t>Long Description;</a:t>
            </a:r>
          </a:p>
          <a:p>
            <a:pPr>
              <a:spcBef>
                <a:spcPct val="0"/>
              </a:spcBef>
            </a:pPr>
            <a:r>
              <a:rPr lang="en-US" baseline="0" dirty="0"/>
              <a:t>Problem-solving team. Five different groups denoted by five dots come towards the center of the query. </a:t>
            </a:r>
          </a:p>
          <a:p>
            <a:pPr>
              <a:spcBef>
                <a:spcPct val="0"/>
              </a:spcBef>
            </a:pPr>
            <a:r>
              <a:rPr lang="en-US" baseline="0" dirty="0"/>
              <a:t>Self-managed team. It consists of five groups and each group is placed in each corner of a pentagon shape. Each team is connected with the other four teams through lines. </a:t>
            </a:r>
          </a:p>
          <a:p>
            <a:pPr>
              <a:spcBef>
                <a:spcPct val="0"/>
              </a:spcBef>
            </a:pPr>
            <a:r>
              <a:rPr lang="en-US" baseline="0" dirty="0"/>
              <a:t>Cross-functional team consists of two work areas. The first work area consists of five team member under a head. The second work area consists of five groups and each group is placed in each corner of a pentagon shape and each team is connected with the other four teams through lines. Each employee from the first work area work together with each employee of the second work area to accomplish a task. </a:t>
            </a:r>
          </a:p>
          <a:p>
            <a:pPr>
              <a:spcBef>
                <a:spcPct val="0"/>
              </a:spcBef>
            </a:pPr>
            <a:r>
              <a:rPr lang="en-US" baseline="0" dirty="0"/>
              <a:t>Virtual team uses computer technology to tie together physically dispersed members in order to achieve a common goal.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13441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Exhibit 10.3 summarizes what we know about what makes teams effective. </a:t>
            </a:r>
          </a:p>
          <a:p>
            <a:pPr>
              <a:spcBef>
                <a:spcPct val="0"/>
              </a:spcBef>
            </a:pPr>
            <a:endParaRPr lang="en-US" dirty="0"/>
          </a:p>
          <a:p>
            <a:pPr>
              <a:spcBef>
                <a:spcPct val="0"/>
              </a:spcBef>
            </a:pPr>
            <a:r>
              <a:rPr lang="en-US" dirty="0"/>
              <a:t>We can organize the key components of effective teams into three general categories: </a:t>
            </a:r>
          </a:p>
          <a:p>
            <a:pPr>
              <a:spcBef>
                <a:spcPct val="0"/>
              </a:spcBef>
            </a:pPr>
            <a:r>
              <a:rPr lang="en-US" dirty="0"/>
              <a:t>First are the resources and other contextual influences that make teams effective. </a:t>
            </a:r>
          </a:p>
          <a:p>
            <a:pPr>
              <a:spcBef>
                <a:spcPct val="0"/>
              </a:spcBef>
            </a:pPr>
            <a:r>
              <a:rPr lang="en-US" dirty="0"/>
              <a:t>The second relates to the team’s composition. </a:t>
            </a:r>
          </a:p>
          <a:p>
            <a:pPr>
              <a:spcBef>
                <a:spcPct val="0"/>
              </a:spcBef>
            </a:pPr>
            <a:r>
              <a:rPr lang="en-US" dirty="0"/>
              <a:t>Finally, process and state variables are events within the team that influence effectiveness. We will explore each of these components next. </a:t>
            </a:r>
          </a:p>
          <a:p>
            <a:pPr>
              <a:spcBef>
                <a:spcPct val="0"/>
              </a:spcBef>
            </a:pPr>
            <a:endParaRPr lang="en-US" dirty="0"/>
          </a:p>
          <a:p>
            <a:pPr>
              <a:spcBef>
                <a:spcPct val="0"/>
              </a:spcBef>
            </a:pPr>
            <a:r>
              <a:rPr lang="en-US" dirty="0"/>
              <a:t>Keep in mind two points. </a:t>
            </a:r>
          </a:p>
          <a:p>
            <a:pPr>
              <a:spcBef>
                <a:spcPct val="0"/>
              </a:spcBef>
            </a:pPr>
            <a:r>
              <a:rPr lang="en-US" dirty="0"/>
              <a:t>First, as we have discussed, teams differ in form and structure. The model attempts to generalize across all varieties of teams but avoids rigidly applying its predictions to all teams. Use it as a guide. </a:t>
            </a:r>
          </a:p>
          <a:p>
            <a:pPr>
              <a:spcBef>
                <a:spcPct val="0"/>
              </a:spcBef>
            </a:pPr>
            <a:r>
              <a:rPr lang="en-US" dirty="0"/>
              <a:t>Second, consider what team effectiveness means in this model. Typically, team effectiveness includes objective measures of the team’s productivity, managers’ ratings of the team’s performance, and aggregate measures of member satisfaction.</a:t>
            </a:r>
          </a:p>
          <a:p>
            <a:pPr>
              <a:spcBef>
                <a:spcPct val="0"/>
              </a:spcBef>
            </a:pPr>
            <a:endParaRPr lang="en-US" dirty="0"/>
          </a:p>
          <a:p>
            <a:pPr>
              <a:spcBef>
                <a:spcPct val="0"/>
              </a:spcBef>
            </a:pPr>
            <a:r>
              <a:rPr lang="en-US" dirty="0"/>
              <a:t>Long Description:</a:t>
            </a:r>
          </a:p>
          <a:p>
            <a:pPr>
              <a:spcBef>
                <a:spcPct val="0"/>
              </a:spcBef>
            </a:pPr>
            <a:r>
              <a:rPr lang="en-US" dirty="0"/>
              <a:t>The components of context is as follows. Adequate resources, leadership and structure, culture and climate, performance evaluation and reward systems, technology or virtuality, interdependence, crises and extreme contexts, and norms.</a:t>
            </a:r>
          </a:p>
          <a:p>
            <a:pPr>
              <a:spcBef>
                <a:spcPct val="0"/>
              </a:spcBef>
            </a:pPr>
            <a:r>
              <a:rPr lang="en-US" dirty="0"/>
              <a:t>The components of composition is as follows. Abilities of members, personality, allocating roles, diversity, cultural differences, team size, and member preferences. </a:t>
            </a:r>
          </a:p>
          <a:p>
            <a:pPr>
              <a:spcBef>
                <a:spcPct val="0"/>
              </a:spcBef>
            </a:pPr>
            <a:r>
              <a:rPr lang="en-US" dirty="0"/>
              <a:t>The components of processes and states is as follows. Common purpose, motivation, team efficacy, team identity, team cohesion, mental models, conflicts, social loafing, and trust.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11701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What factors determine whether teams are successful? There are four contextual factors that are most significant to team performance.</a:t>
            </a:r>
          </a:p>
          <a:p>
            <a:pPr>
              <a:spcBef>
                <a:spcPct val="0"/>
              </a:spcBef>
            </a:pPr>
            <a:endParaRPr lang="en-US" dirty="0"/>
          </a:p>
          <a:p>
            <a:pPr>
              <a:spcBef>
                <a:spcPct val="0"/>
              </a:spcBef>
            </a:pPr>
            <a:r>
              <a:rPr lang="en-US" dirty="0"/>
              <a:t>First, adequate resources are needed. All work teams rely on resources outside the group to sustain it. A scarcity of resources directly reduces the ability of the team to perform its job effectively. </a:t>
            </a:r>
          </a:p>
          <a:p>
            <a:pPr>
              <a:spcBef>
                <a:spcPct val="0"/>
              </a:spcBef>
            </a:pPr>
            <a:endParaRPr lang="en-US" dirty="0"/>
          </a:p>
          <a:p>
            <a:pPr>
              <a:spcBef>
                <a:spcPct val="0"/>
              </a:spcBef>
            </a:pPr>
            <a:r>
              <a:rPr lang="en-US" dirty="0"/>
              <a:t>Second, leadership and structure must be present. Teams can’t function if they can’t agree on who is to do what and ensure all members share the workload. Leadership is especially important in multiteam systems, in which different teams coordinate their efforts to produce a desired outcome. </a:t>
            </a:r>
          </a:p>
          <a:p>
            <a:pPr>
              <a:spcBef>
                <a:spcPct val="0"/>
              </a:spcBef>
            </a:pPr>
            <a:endParaRPr lang="en-US" dirty="0"/>
          </a:p>
          <a:p>
            <a:pPr>
              <a:spcBef>
                <a:spcPct val="0"/>
              </a:spcBef>
            </a:pPr>
            <a:r>
              <a:rPr lang="en-US" dirty="0"/>
              <a:t>Third, culture and climate matter. A shared sense of vision, a sense of being able to share and collaborate in a nonthreatening environment, a concern for performance quality, encouragement of creative and innovative solutions, and practicing regular, frequent interaction are the most important factors for team climate.</a:t>
            </a:r>
          </a:p>
          <a:p>
            <a:pPr>
              <a:spcBef>
                <a:spcPct val="0"/>
              </a:spcBef>
            </a:pPr>
            <a:endParaRPr lang="en-US" dirty="0"/>
          </a:p>
          <a:p>
            <a:pPr>
              <a:spcBef>
                <a:spcPct val="0"/>
              </a:spcBef>
            </a:pPr>
            <a:r>
              <a:rPr lang="en-US" dirty="0"/>
              <a:t>Next, a performance evaluation and reward system must be in place. Individual performance evaluations and incentives may not be consistent with the development of high-performance teams. In addition to evaluating and rewarding employees for their individual contributions, management should modify the traditional, individually oriented evaluation and reward system to reflect team performance and focus on hybrid systems that recognize individual members for their exceptional contributions and reward the entire group for positive outcomes. </a:t>
            </a:r>
          </a:p>
          <a:p>
            <a:pPr>
              <a:spcBef>
                <a:spcPct val="0"/>
              </a:spcBef>
            </a:pPr>
            <a:endParaRPr lang="en-US" dirty="0"/>
          </a:p>
          <a:p>
            <a:pPr>
              <a:spcBef>
                <a:spcPct val="0"/>
              </a:spcBef>
            </a:pPr>
            <a:r>
              <a:rPr lang="en-US" dirty="0"/>
              <a:t>Finally, crises and extreme contexts are a crucible in which the merits of teams can be put to the test. Several factors play a role in influencing team success during crises. Leaders are extremely important. Structure also plays an important role. At the individual level, positive affectivity is important to buffer the negative impact of the crisis. Lastly, informed decision making is critical.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207339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09600"/>
            <a:ext cx="4572000" cy="3429000"/>
          </a:xfrm>
        </p:spPr>
      </p:sp>
      <p:sp>
        <p:nvSpPr>
          <p:cNvPr id="3" name="Notes Placeholder 2"/>
          <p:cNvSpPr>
            <a:spLocks noGrp="1"/>
          </p:cNvSpPr>
          <p:nvPr>
            <p:ph type="body" idx="1"/>
          </p:nvPr>
        </p:nvSpPr>
        <p:spPr>
          <a:xfrm>
            <a:off x="838200" y="4419600"/>
            <a:ext cx="5486400" cy="4191000"/>
          </a:xfrm>
        </p:spPr>
        <p:txBody>
          <a:bodyPr/>
          <a:lstStyle/>
          <a:p>
            <a:pPr>
              <a:spcBef>
                <a:spcPct val="0"/>
              </a:spcBef>
            </a:pPr>
            <a:r>
              <a:rPr lang="en-US" dirty="0"/>
              <a:t>Factors to consider when staffing a team are the abilities of members, personalities, allocating roles, diversity, team size, and member preferences. Let’s look at each of these, beginning with abilities of members.</a:t>
            </a:r>
          </a:p>
          <a:p>
            <a:pPr>
              <a:spcBef>
                <a:spcPct val="0"/>
              </a:spcBef>
            </a:pPr>
            <a:endParaRPr lang="en-US" dirty="0"/>
          </a:p>
          <a:p>
            <a:pPr>
              <a:spcBef>
                <a:spcPct val="0"/>
              </a:spcBef>
            </a:pPr>
            <a:r>
              <a:rPr lang="en-US" dirty="0"/>
              <a:t>Part of a team’s performance depends on the knowledge, skills, and abilities of its individual members. Research suggests that a number of groups of abilities are helpful to be an effective team member, namely conflict resolution, collaborative problem solving, communication, goal setting, and planning abilities/skills.</a:t>
            </a:r>
          </a:p>
          <a:p>
            <a:pPr>
              <a:spcBef>
                <a:spcPct val="0"/>
              </a:spcBef>
            </a:pPr>
            <a:endParaRPr lang="en-US" dirty="0"/>
          </a:p>
          <a:p>
            <a:pPr>
              <a:spcBef>
                <a:spcPct val="0"/>
              </a:spcBef>
            </a:pPr>
            <a:r>
              <a:rPr lang="en-US" dirty="0"/>
              <a:t>Second is personality of members. Many of the dimensions identified in the Big Five personality model have shown to be relevant to team effectiveness. Teams that rate higher on mean levels of conscientiousness and openness to experience tend to perform better, and the minimum level of team member agreeableness also matters. Teams did worse when they had one or more highly disagreeable members. </a:t>
            </a:r>
          </a:p>
          <a:p>
            <a:pPr>
              <a:spcBef>
                <a:spcPct val="0"/>
              </a:spcBef>
            </a:pPr>
            <a:endParaRPr lang="en-US" dirty="0"/>
          </a:p>
          <a:p>
            <a:pPr>
              <a:spcBef>
                <a:spcPct val="0"/>
              </a:spcBef>
            </a:pPr>
            <a:r>
              <a:rPr lang="en-US" dirty="0"/>
              <a:t>Third</a:t>
            </a:r>
            <a:r>
              <a:rPr lang="en-US" baseline="0" dirty="0"/>
              <a:t> is </a:t>
            </a:r>
            <a:r>
              <a:rPr lang="en-US" dirty="0"/>
              <a:t>allocating roles. Teams have different needs, and people should be selected for a team to ensure that there is diversity and that all various roles are filled. Managers need to understand the individual strengths that each person can bring to a team, select members with their strengths in mind, and allocate work assignments accordingly. Put your most able, experienced, and conscientious workers in the most central roles in a team. </a:t>
            </a:r>
          </a:p>
          <a:p>
            <a:pPr>
              <a:spcBef>
                <a:spcPct val="0"/>
              </a:spcBef>
            </a:pPr>
            <a:endParaRPr lang="en-US" dirty="0"/>
          </a:p>
          <a:p>
            <a:pPr>
              <a:spcBef>
                <a:spcPct val="0"/>
              </a:spcBef>
            </a:pPr>
            <a:r>
              <a:rPr lang="en-US" dirty="0"/>
              <a:t>Fourth</a:t>
            </a:r>
            <a:r>
              <a:rPr lang="en-US" baseline="0" dirty="0"/>
              <a:t> is the </a:t>
            </a:r>
            <a:r>
              <a:rPr lang="en-US" dirty="0"/>
              <a:t>diversity of members. If the diverse team sticks it out and stays together over time, they can reach desirable performance levels. Moreover, they are less likely to fall victim to conformity, are more likely to share more information with one another, make fewer errors, and may be more creative than non-diverse teams.</a:t>
            </a:r>
          </a:p>
          <a:p>
            <a:pPr>
              <a:spcBef>
                <a:spcPct val="0"/>
              </a:spcBef>
            </a:pPr>
            <a:endParaRPr lang="en-US" dirty="0"/>
          </a:p>
          <a:p>
            <a:pPr marL="0" lvl="2"/>
            <a:r>
              <a:rPr lang="en-US" dirty="0"/>
              <a:t>Fifth is cultural differences. We have discussed research on team diversity in race or gender. But what about diversity created by national differences? Like the earlier research, evidence here indicates these elements of diversity interfere with team processes, at least in the short term. Cultural diversity does seem to be an asset for tasks that call for a variety of viewpoints. But culturally heterogeneous teams have more difficulty learning to work with each other and solving problems. The good news is that these difficulties seem to dissipate with time. Although newly formed culturally diverse teams underperform newly formed culturally homogeneous teams, the differences disappear after about three months. </a:t>
            </a:r>
          </a:p>
          <a:p>
            <a:pPr>
              <a:spcBef>
                <a:spcPct val="0"/>
              </a:spcBef>
            </a:pPr>
            <a:endParaRPr lang="en-US" dirty="0"/>
          </a:p>
          <a:p>
            <a:pPr>
              <a:spcBef>
                <a:spcPct val="0"/>
              </a:spcBef>
            </a:pPr>
            <a:r>
              <a:rPr lang="en-US" dirty="0"/>
              <a:t>When</a:t>
            </a:r>
            <a:r>
              <a:rPr lang="en-US" baseline="0" dirty="0"/>
              <a:t> it comes to the s</a:t>
            </a:r>
            <a:r>
              <a:rPr lang="en-US" dirty="0"/>
              <a:t>ize of teams,</a:t>
            </a:r>
            <a:r>
              <a:rPr lang="en-US" baseline="0" dirty="0"/>
              <a:t> m</a:t>
            </a:r>
            <a:r>
              <a:rPr lang="en-US" dirty="0"/>
              <a:t>ost experts agree</a:t>
            </a:r>
            <a:r>
              <a:rPr lang="en-US" baseline="0" dirty="0"/>
              <a:t> that</a:t>
            </a:r>
            <a:r>
              <a:rPr lang="en-US" dirty="0"/>
              <a:t> keeping teams small is a key to improving group effectiveness. When teams have excess members, cohesiveness and mutual accountability decline, social loafing increases, and more people communicate less. </a:t>
            </a:r>
          </a:p>
          <a:p>
            <a:pPr>
              <a:spcBef>
                <a:spcPct val="0"/>
              </a:spcBef>
            </a:pPr>
            <a:endParaRPr lang="en-US" dirty="0"/>
          </a:p>
          <a:p>
            <a:pPr>
              <a:spcBef>
                <a:spcPct val="0"/>
              </a:spcBef>
            </a:pPr>
            <a:r>
              <a:rPr lang="en-US" dirty="0"/>
              <a:t>Finally, we come to the</a:t>
            </a:r>
            <a:r>
              <a:rPr lang="en-US" baseline="0" dirty="0"/>
              <a:t> issue of </a:t>
            </a:r>
            <a:r>
              <a:rPr lang="en-US" dirty="0"/>
              <a:t>member preferences. Not every employee is a team player. Given the option, many employees will select themselves out of team participation. High performing teams are likely to be composed of people who prefer working as part of a group.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36116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Nine roles of potential teams members are shown in Exhibit 10.4</a:t>
            </a:r>
            <a:r>
              <a:rPr lang="en-US" baseline="0" dirty="0"/>
              <a:t> above</a:t>
            </a:r>
            <a:r>
              <a:rPr lang="en-US" dirty="0"/>
              <a:t>.</a:t>
            </a:r>
          </a:p>
          <a:p>
            <a:pPr>
              <a:spcBef>
                <a:spcPct val="0"/>
              </a:spcBef>
            </a:pPr>
            <a:endParaRPr lang="en-US" dirty="0"/>
          </a:p>
          <a:p>
            <a:pPr>
              <a:spcBef>
                <a:spcPct val="0"/>
              </a:spcBef>
            </a:pPr>
            <a:r>
              <a:rPr lang="en-US" dirty="0"/>
              <a:t>Long Description:</a:t>
            </a:r>
          </a:p>
          <a:p>
            <a:pPr>
              <a:spcBef>
                <a:spcPct val="0"/>
              </a:spcBef>
            </a:pPr>
            <a:r>
              <a:rPr lang="en-US" dirty="0"/>
              <a:t>Team is placed at the center and an arrow from each of the below team member point toward the team. </a:t>
            </a:r>
          </a:p>
          <a:p>
            <a:pPr>
              <a:spcBef>
                <a:spcPct val="0"/>
              </a:spcBef>
            </a:pPr>
            <a:r>
              <a:rPr lang="en-US" dirty="0"/>
              <a:t>The nine roles of potential teams members are:</a:t>
            </a:r>
          </a:p>
          <a:p>
            <a:pPr>
              <a:spcBef>
                <a:spcPct val="0"/>
              </a:spcBef>
            </a:pPr>
            <a:r>
              <a:rPr lang="en-US" dirty="0"/>
              <a:t>A leader who guides and facilitates.</a:t>
            </a:r>
          </a:p>
          <a:p>
            <a:pPr>
              <a:spcBef>
                <a:spcPct val="0"/>
              </a:spcBef>
            </a:pPr>
            <a:r>
              <a:rPr lang="en-US" dirty="0"/>
              <a:t>A motivator who encourages and energizes. </a:t>
            </a:r>
          </a:p>
          <a:p>
            <a:pPr>
              <a:spcBef>
                <a:spcPct val="0"/>
              </a:spcBef>
            </a:pPr>
            <a:r>
              <a:rPr lang="en-US" dirty="0"/>
              <a:t>A socializer who praises, supports, and empathizes. </a:t>
            </a:r>
          </a:p>
          <a:p>
            <a:pPr>
              <a:spcBef>
                <a:spcPct val="0"/>
              </a:spcBef>
            </a:pPr>
            <a:r>
              <a:rPr lang="en-US" dirty="0"/>
              <a:t>A coordinator who organizes, plans, and arranges. </a:t>
            </a:r>
          </a:p>
          <a:p>
            <a:pPr>
              <a:spcBef>
                <a:spcPct val="0"/>
              </a:spcBef>
            </a:pPr>
            <a:r>
              <a:rPr lang="en-US" dirty="0"/>
              <a:t>A cooperator who participates, listens, and enhances. </a:t>
            </a:r>
          </a:p>
          <a:p>
            <a:pPr>
              <a:spcBef>
                <a:spcPct val="0"/>
              </a:spcBef>
            </a:pPr>
            <a:r>
              <a:rPr lang="en-US" dirty="0"/>
              <a:t>A shepherd who guides and facilitates group inputs, processes, and output. </a:t>
            </a:r>
          </a:p>
          <a:p>
            <a:pPr>
              <a:spcBef>
                <a:spcPct val="0"/>
              </a:spcBef>
            </a:pPr>
            <a:r>
              <a:rPr lang="en-US" dirty="0"/>
              <a:t>An evaluator who monitors performance and progress.</a:t>
            </a:r>
          </a:p>
          <a:p>
            <a:pPr>
              <a:spcBef>
                <a:spcPct val="0"/>
              </a:spcBef>
            </a:pPr>
            <a:r>
              <a:rPr lang="en-US" dirty="0"/>
              <a:t>A problem-solver who innovates and clarifies. </a:t>
            </a:r>
          </a:p>
          <a:p>
            <a:pPr>
              <a:spcBef>
                <a:spcPct val="0"/>
              </a:spcBef>
            </a:pPr>
            <a:r>
              <a:rPr lang="en-US" dirty="0"/>
              <a:t>A producer who performs and executes.</a:t>
            </a:r>
          </a:p>
          <a:p>
            <a:pPr>
              <a:spcBef>
                <a:spcPct val="0"/>
              </a:spcBef>
            </a:pPr>
            <a:r>
              <a:rPr lang="en-US" dirty="0"/>
              <a:t>The other roles are as follows. </a:t>
            </a:r>
          </a:p>
          <a:p>
            <a:pPr>
              <a:spcBef>
                <a:spcPct val="0"/>
              </a:spcBef>
            </a:pPr>
            <a:r>
              <a:rPr lang="en-US" dirty="0"/>
              <a:t>A dominator who domineers, aggravates, and defies. </a:t>
            </a:r>
          </a:p>
          <a:p>
            <a:pPr>
              <a:spcBef>
                <a:spcPct val="0"/>
              </a:spcBef>
            </a:pPr>
            <a:r>
              <a:rPr lang="en-US" dirty="0"/>
              <a:t>A critic who antagonizes and criticizes. </a:t>
            </a:r>
          </a:p>
          <a:p>
            <a:pPr>
              <a:spcBef>
                <a:spcPct val="0"/>
              </a:spcBef>
            </a:pPr>
            <a:r>
              <a:rPr lang="en-US" dirty="0"/>
              <a:t>A shirker who avoids responsibilities and seeks empathy.</a:t>
            </a:r>
          </a:p>
          <a:p>
            <a:pPr>
              <a:spcBef>
                <a:spcPct val="0"/>
              </a:spcBef>
            </a:pPr>
            <a:r>
              <a:rPr lang="en-US" dirty="0"/>
              <a:t>A detractor who withdraws, complains, and downplays.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279046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spcBef>
                <a:spcPct val="0"/>
              </a:spcBef>
            </a:pPr>
            <a:r>
              <a:rPr lang="en-US" dirty="0"/>
              <a:t>The final category related to team effectiveness includes processes, for example, procedures, activities, and behaviors, and team states including collective emotional, attitudinal, or motivational states such as member commitment to a common plan and purpose, motivation, team efficacy, team identity, team cohesion, mental models, conflict, social loafing, and trust. </a:t>
            </a:r>
          </a:p>
          <a:p>
            <a:pPr>
              <a:spcBef>
                <a:spcPct val="0"/>
              </a:spcBef>
            </a:pPr>
            <a:endParaRPr lang="en-US" dirty="0"/>
          </a:p>
          <a:p>
            <a:pPr>
              <a:spcBef>
                <a:spcPct val="0"/>
              </a:spcBef>
            </a:pPr>
            <a:r>
              <a:rPr lang="en-US" dirty="0"/>
              <a:t>These characteristics tend to be excellent predictors of team performance and team member attitudes. They are especially important in larger teams and in teams that are highly interdependent.</a:t>
            </a:r>
          </a:p>
          <a:p>
            <a:pPr>
              <a:spcBef>
                <a:spcPct val="0"/>
              </a:spcBef>
            </a:pPr>
            <a:endParaRPr lang="en-US" dirty="0"/>
          </a:p>
          <a:p>
            <a:pPr>
              <a:spcBef>
                <a:spcPct val="0"/>
              </a:spcBef>
            </a:pPr>
            <a:r>
              <a:rPr lang="en-US" dirty="0"/>
              <a:t>Exhibit 10.5 illustrates how group processes can have an impact on a group’s actual effectiveness.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687002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1"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ltLang="en-US" sz="1200" dirty="0">
                <a:latin typeface="Verdana" panose="020B0604030504040204" pitchFamily="34" charset="0"/>
                <a:ea typeface="Verdana" panose="020B0604030504040204" pitchFamily="34" charset="0"/>
                <a:cs typeface="Verdana" panose="020B0604030504040204" pitchFamily="34" charset="0"/>
              </a:rPr>
              <a:t>Copyright © 2019, 2017, 2015, 2013 Pearson Education, Inc. All Rights Reserved.</a:t>
            </a:r>
            <a:endParaRPr lang="en-IN" dirty="0"/>
          </a:p>
        </p:txBody>
      </p:sp>
      <p:sp>
        <p:nvSpPr>
          <p:cNvPr id="4" name="Picture Placeholder 3"/>
          <p:cNvSpPr>
            <a:spLocks noGrp="1"/>
          </p:cNvSpPr>
          <p:nvPr>
            <p:ph type="pic" sz="quarter" idx="17"/>
          </p:nvPr>
        </p:nvSpPr>
        <p:spPr>
          <a:xfrm>
            <a:off x="533400" y="1752600"/>
            <a:ext cx="3048000" cy="3200400"/>
          </a:xfrm>
        </p:spPr>
        <p:txBody>
          <a:bodyPr/>
          <a:lstStyle/>
          <a:p>
            <a:endParaRPr lang="en-US"/>
          </a:p>
        </p:txBody>
      </p:sp>
      <p:sp>
        <p:nvSpPr>
          <p:cNvPr id="6" name="Picture Placeholder 5"/>
          <p:cNvSpPr>
            <a:spLocks noGrp="1"/>
          </p:cNvSpPr>
          <p:nvPr>
            <p:ph type="pic" sz="quarter" idx="18"/>
          </p:nvPr>
        </p:nvSpPr>
        <p:spPr>
          <a:xfrm>
            <a:off x="533400" y="5105400"/>
            <a:ext cx="2362200" cy="1295400"/>
          </a:xfrm>
        </p:spPr>
        <p:txBody>
          <a:bodyPr/>
          <a:lstStyle/>
          <a:p>
            <a:endParaRPr lang="en-US"/>
          </a:p>
        </p:txBody>
      </p:sp>
    </p:spTree>
    <p:extLst>
      <p:ext uri="{BB962C8B-B14F-4D97-AF65-F5344CB8AC3E}">
        <p14:creationId xmlns:p14="http://schemas.microsoft.com/office/powerpoint/2010/main" val="182088152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1/17/2022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216580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a:buClr>
                <a:srgbClr val="007FA3"/>
              </a:buClr>
              <a:buSzPct val="100000"/>
              <a:defRPr sz="2400">
                <a:latin typeface="+mj-lt"/>
              </a:defRPr>
            </a:lvl1pPr>
            <a:lvl2pPr>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p:cNvSpPr>
            <a:spLocks noGrp="1"/>
          </p:cNvSpPr>
          <p:nvPr>
            <p:ph type="pic" sz="quarter" idx="13"/>
          </p:nvPr>
        </p:nvSpPr>
        <p:spPr>
          <a:xfrm>
            <a:off x="1295400" y="1905000"/>
            <a:ext cx="6629400" cy="3200400"/>
          </a:xfrm>
        </p:spPr>
        <p:txBody>
          <a:bodyPr/>
          <a:lstStyle/>
          <a:p>
            <a:endParaRPr lang="en-US"/>
          </a:p>
        </p:txBody>
      </p:sp>
      <p:sp>
        <p:nvSpPr>
          <p:cNvPr id="3" name="Content Placeholder 2"/>
          <p:cNvSpPr>
            <a:spLocks noGrp="1"/>
          </p:cNvSpPr>
          <p:nvPr>
            <p:ph sz="quarter" idx="14"/>
          </p:nvPr>
        </p:nvSpPr>
        <p:spPr>
          <a:xfrm>
            <a:off x="457200" y="1447800"/>
            <a:ext cx="8229600" cy="457200"/>
          </a:xfrm>
        </p:spPr>
        <p:txBody>
          <a:bodyPr tIns="18000" bIns="18000" anchor="ctr" anchorCtr="0"/>
          <a:lstStyle>
            <a:lvl1pPr>
              <a:defRPr sz="2400">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6E779CE0-3D26-4D70-9645-DA01B63E37A0}"/>
              </a:ext>
            </a:extLst>
          </p:cNvPr>
          <p:cNvSpPr>
            <a:spLocks noGrp="1"/>
          </p:cNvSpPr>
          <p:nvPr>
            <p:ph sz="quarter" idx="15"/>
          </p:nvPr>
        </p:nvSpPr>
        <p:spPr>
          <a:xfrm>
            <a:off x="304800" y="5562600"/>
            <a:ext cx="8229600" cy="38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1663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marL="118872" indent="-118872">
              <a:buClr>
                <a:srgbClr val="007FA3"/>
              </a:buClr>
              <a:buSzPct val="25000"/>
              <a:defRPr sz="2400">
                <a:latin typeface="+mj-lt"/>
              </a:defRPr>
            </a:lvl1pPr>
            <a:lvl2pPr marL="569913" indent="-285750">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9" name="Text Placeholder 2"/>
          <p:cNvSpPr txBox="1">
            <a:spLocks/>
          </p:cNvSpPr>
          <p:nvPr userDrawn="1"/>
        </p:nvSpPr>
        <p:spPr>
          <a:xfrm>
            <a:off x="1828800" y="6446520"/>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500"/>
              </a:spcBef>
              <a:spcAft>
                <a:spcPts val="0"/>
              </a:spcAft>
              <a:buClr>
                <a:srgbClr val="007FA3"/>
              </a:buClr>
              <a:buSzTx/>
              <a:buFont typeface="Arial" panose="020B0604020202020204" pitchFamily="34" charset="0"/>
              <a:buNone/>
              <a:tabLst/>
              <a:defRPr/>
            </a:pPr>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65" r:id="rId6"/>
    <p:sldLayoutId id="2147483659" r:id="rId7"/>
    <p:sldLayoutId id="2147483658" r:id="rId8"/>
    <p:sldLayoutId id="2147483660" r:id="rId9"/>
    <p:sldLayoutId id="2147483662" r:id="rId10"/>
    <p:sldLayoutId id="2147483651" r:id="rId11"/>
    <p:sldLayoutId id="2147483654" r:id="rId12"/>
    <p:sldLayoutId id="2147483655" r:id="rId13"/>
    <p:sldLayoutId id="2147483663" r:id="rId14"/>
    <p:sldLayoutId id="2147483666"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tIns="18000" bIns="18000" anchor="ctr" anchorCtr="0">
            <a:spAutoFit/>
          </a:bodyPr>
          <a:lstStyle/>
          <a:p>
            <a:r>
              <a:rPr lang="en-US" sz="3600" dirty="0">
                <a:latin typeface="+mj-lt"/>
              </a:rPr>
              <a:t>Organizational Behavior</a:t>
            </a:r>
          </a:p>
        </p:txBody>
      </p:sp>
      <p:sp>
        <p:nvSpPr>
          <p:cNvPr id="3" name="Text Placeholder 2"/>
          <p:cNvSpPr>
            <a:spLocks noGrp="1"/>
          </p:cNvSpPr>
          <p:nvPr>
            <p:ph type="body" sz="quarter" idx="13"/>
          </p:nvPr>
        </p:nvSpPr>
        <p:spPr>
          <a:xfrm>
            <a:off x="457200" y="1009036"/>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0" name="Picture Placeholder 9" descr="Front Cover: Organizational Behavior Nineteenth Edition by P. Robbins and A. Judge"/>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4694" y="1524000"/>
            <a:ext cx="3498811" cy="4492163"/>
          </a:xfrm>
        </p:spPr>
      </p:pic>
      <p:sp>
        <p:nvSpPr>
          <p:cNvPr id="4" name="Text Placeholder 3"/>
          <p:cNvSpPr>
            <a:spLocks noGrp="1"/>
          </p:cNvSpPr>
          <p:nvPr>
            <p:ph type="body" sz="quarter" idx="14"/>
          </p:nvPr>
        </p:nvSpPr>
        <p:spPr>
          <a:xfrm>
            <a:off x="4572000" y="2875191"/>
            <a:ext cx="41148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10</a:t>
            </a:r>
          </a:p>
        </p:txBody>
      </p:sp>
      <p:sp>
        <p:nvSpPr>
          <p:cNvPr id="5" name="Text Placeholder 4"/>
          <p:cNvSpPr>
            <a:spLocks noGrp="1"/>
          </p:cNvSpPr>
          <p:nvPr>
            <p:ph type="body" sz="quarter" idx="15"/>
          </p:nvPr>
        </p:nvSpPr>
        <p:spPr>
          <a:xfrm>
            <a:off x="4554506" y="3721606"/>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Understanding Work Teams</a:t>
            </a:r>
          </a:p>
        </p:txBody>
      </p:sp>
      <p:pic>
        <p:nvPicPr>
          <p:cNvPr id="9" name="Picture Placeholder 8" descr="Pearson Logo"/>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1104" y="6431280"/>
            <a:ext cx="920496" cy="274320"/>
          </a:xfrm>
        </p:spPr>
      </p:pic>
      <p:sp>
        <p:nvSpPr>
          <p:cNvPr id="6" name="Text Placeholder 5"/>
          <p:cNvSpPr>
            <a:spLocks noGrp="1"/>
          </p:cNvSpPr>
          <p:nvPr>
            <p:ph type="body" sz="quarter" idx="16"/>
          </p:nvPr>
        </p:nvSpPr>
        <p:spPr>
          <a:xfrm>
            <a:off x="2723104" y="6473171"/>
            <a:ext cx="5867400" cy="221018"/>
          </a:xfrm>
        </p:spPr>
        <p:txBody>
          <a:bodyPr lIns="0" tIns="18000" rIns="0" bIns="18000" anchor="ctr" anchorCtr="0">
            <a:spAutoFit/>
          </a:bodyPr>
          <a:lstStyle/>
          <a:p>
            <a:r>
              <a:rPr lang="en-US" altLang="en-US" dirty="0">
                <a:latin typeface="Verdana"/>
              </a:rPr>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091"/>
            <a:ext cx="8458200" cy="1144347"/>
          </a:xfrm>
        </p:spPr>
        <p:txBody>
          <a:bodyPr>
            <a:spAutoFit/>
          </a:bodyPr>
          <a:lstStyle/>
          <a:p>
            <a:r>
              <a:rPr lang="en-US" dirty="0"/>
              <a:t>Identify the Characteristics of Effective Teams </a:t>
            </a:r>
            <a:r>
              <a:rPr lang="en-US" sz="2800" dirty="0"/>
              <a:t>(6 of 7)</a:t>
            </a:r>
          </a:p>
        </p:txBody>
      </p:sp>
      <p:sp>
        <p:nvSpPr>
          <p:cNvPr id="3" name="Content Placeholder 2"/>
          <p:cNvSpPr>
            <a:spLocks noGrp="1"/>
          </p:cNvSpPr>
          <p:nvPr>
            <p:ph idx="1"/>
          </p:nvPr>
        </p:nvSpPr>
        <p:spPr/>
        <p:txBody>
          <a:bodyPr>
            <a:spAutoFit/>
          </a:bodyPr>
          <a:lstStyle/>
          <a:p>
            <a:r>
              <a:rPr lang="en-US" sz="2400" dirty="0">
                <a:latin typeface="Arial" panose="020B0604020202020204" pitchFamily="34" charset="0"/>
                <a:cs typeface="Arial" panose="020B0604020202020204" pitchFamily="34" charset="0"/>
              </a:rPr>
              <a:t>Team Processes</a:t>
            </a:r>
          </a:p>
          <a:p>
            <a:pPr marL="740664" lvl="1" indent="-283464"/>
            <a:r>
              <a:rPr lang="en-US" sz="2400" dirty="0">
                <a:latin typeface="Arial" panose="020B0604020202020204" pitchFamily="34" charset="0"/>
                <a:cs typeface="Arial" panose="020B0604020202020204" pitchFamily="34" charset="0"/>
              </a:rPr>
              <a:t>Common Plan and Purpose</a:t>
            </a:r>
          </a:p>
          <a:p>
            <a:pPr marL="1140714" lvl="2" indent="-283464"/>
            <a:r>
              <a:rPr lang="en-US" sz="2400" b="1" dirty="0">
                <a:latin typeface="Arial" panose="020B0604020202020204" pitchFamily="34" charset="0"/>
                <a:cs typeface="Arial" panose="020B0604020202020204" pitchFamily="34" charset="0"/>
              </a:rPr>
              <a:t>Reflexivity</a:t>
            </a:r>
          </a:p>
          <a:p>
            <a:pPr marL="740664" lvl="1" indent="-283464"/>
            <a:r>
              <a:rPr lang="en-US" sz="2400" b="1" dirty="0">
                <a:latin typeface="Arial" panose="020B0604020202020204" pitchFamily="34" charset="0"/>
                <a:cs typeface="Arial" panose="020B0604020202020204" pitchFamily="34" charset="0"/>
              </a:rPr>
              <a:t>Mental Models</a:t>
            </a:r>
          </a:p>
          <a:p>
            <a:pPr marL="1140714" lvl="2" indent="-283464"/>
            <a:r>
              <a:rPr lang="en-US" sz="2400" dirty="0">
                <a:latin typeface="Arial" panose="020B0604020202020204" pitchFamily="34" charset="0"/>
                <a:cs typeface="Arial" panose="020B0604020202020204" pitchFamily="34" charset="0"/>
              </a:rPr>
              <a:t>Transactive memory systems</a:t>
            </a:r>
          </a:p>
          <a:p>
            <a:pPr marL="740664" lvl="1" indent="-283464"/>
            <a:r>
              <a:rPr lang="en-US" sz="2400" dirty="0">
                <a:latin typeface="Arial" panose="020B0604020202020204" pitchFamily="34" charset="0"/>
                <a:cs typeface="Arial" panose="020B0604020202020204" pitchFamily="34" charset="0"/>
              </a:rPr>
              <a:t>Team Conflict</a:t>
            </a:r>
          </a:p>
          <a:p>
            <a:pPr marL="1140714" lvl="2" indent="-283464"/>
            <a:r>
              <a:rPr lang="en-US" sz="2400" dirty="0">
                <a:latin typeface="Arial" panose="020B0604020202020204" pitchFamily="34" charset="0"/>
                <a:cs typeface="Arial" panose="020B0604020202020204" pitchFamily="34" charset="0"/>
              </a:rPr>
              <a:t>Relationship</a:t>
            </a:r>
          </a:p>
          <a:p>
            <a:pPr marL="1140714" lvl="2" indent="-283464"/>
            <a:r>
              <a:rPr lang="en-US" sz="2400" dirty="0">
                <a:latin typeface="Arial" panose="020B0604020202020204" pitchFamily="34" charset="0"/>
                <a:cs typeface="Arial" panose="020B0604020202020204" pitchFamily="34" charset="0"/>
              </a:rPr>
              <a:t>Task</a:t>
            </a:r>
          </a:p>
          <a:p>
            <a:pPr marL="1140714" lvl="2" indent="-283464"/>
            <a:r>
              <a:rPr lang="en-US" sz="2400" dirty="0">
                <a:latin typeface="Arial" panose="020B0604020202020204" pitchFamily="34" charset="0"/>
                <a:cs typeface="Arial" panose="020B0604020202020204" pitchFamily="34" charset="0"/>
              </a:rPr>
              <a:t>Ethical</a:t>
            </a:r>
          </a:p>
          <a:p>
            <a:pPr marL="740664" lvl="1" indent="-283464"/>
            <a:r>
              <a:rPr lang="en-US" sz="2400" dirty="0">
                <a:latin typeface="Arial" panose="020B0604020202020204" pitchFamily="34" charset="0"/>
                <a:cs typeface="Arial" panose="020B0604020202020204" pitchFamily="34" charset="0"/>
              </a:rPr>
              <a:t>Social Loafing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458200" cy="1144347"/>
          </a:xfrm>
        </p:spPr>
        <p:txBody>
          <a:bodyPr>
            <a:spAutoFit/>
          </a:bodyPr>
          <a:lstStyle/>
          <a:p>
            <a:r>
              <a:rPr lang="en-US" dirty="0"/>
              <a:t>Identify the Characteristics of Effective Teams </a:t>
            </a:r>
            <a:r>
              <a:rPr lang="en-US" sz="2800" dirty="0"/>
              <a:t>(7 of 7)</a:t>
            </a:r>
          </a:p>
        </p:txBody>
      </p:sp>
      <p:sp>
        <p:nvSpPr>
          <p:cNvPr id="3" name="Content Placeholder 2"/>
          <p:cNvSpPr>
            <a:spLocks noGrp="1"/>
          </p:cNvSpPr>
          <p:nvPr>
            <p:ph idx="1"/>
          </p:nvPr>
        </p:nvSpPr>
        <p:spPr>
          <a:xfrm>
            <a:off x="457200" y="1691367"/>
            <a:ext cx="8229600" cy="2637064"/>
          </a:xfrm>
        </p:spPr>
        <p:txBody>
          <a:bodyPr>
            <a:spAutoFit/>
          </a:bodyPr>
          <a:lstStyle/>
          <a:p>
            <a:pPr marL="740664" lvl="1" indent="-283464"/>
            <a:r>
              <a:rPr lang="en-US" sz="2400" dirty="0">
                <a:latin typeface="Arial" panose="020B0604020202020204" pitchFamily="34" charset="0"/>
                <a:cs typeface="Arial" panose="020B0604020202020204" pitchFamily="34" charset="0"/>
              </a:rPr>
              <a:t>Team States</a:t>
            </a:r>
          </a:p>
          <a:p>
            <a:pPr marL="740664" lvl="1" indent="-283464"/>
            <a:r>
              <a:rPr lang="en-US" sz="2400" dirty="0">
                <a:latin typeface="Arial" panose="020B0604020202020204" pitchFamily="34" charset="0"/>
                <a:cs typeface="Arial" panose="020B0604020202020204" pitchFamily="34" charset="0"/>
              </a:rPr>
              <a:t>Motivation</a:t>
            </a:r>
          </a:p>
          <a:p>
            <a:pPr marL="740664" lvl="1" indent="-283464"/>
            <a:r>
              <a:rPr lang="en-US" sz="2400" b="1" dirty="0">
                <a:latin typeface="Arial" panose="020B0604020202020204" pitchFamily="34" charset="0"/>
                <a:cs typeface="Arial" panose="020B0604020202020204" pitchFamily="34" charset="0"/>
              </a:rPr>
              <a:t>Team Efficacy</a:t>
            </a:r>
          </a:p>
          <a:p>
            <a:pPr marL="740664" lvl="1" indent="-283464"/>
            <a:r>
              <a:rPr lang="en-US" sz="2400" b="1" dirty="0">
                <a:latin typeface="Arial" panose="020B0604020202020204" pitchFamily="34" charset="0"/>
                <a:cs typeface="Arial" panose="020B0604020202020204" pitchFamily="34" charset="0"/>
              </a:rPr>
              <a:t>Team Identity</a:t>
            </a:r>
          </a:p>
          <a:p>
            <a:pPr marL="740664" lvl="1" indent="-283464"/>
            <a:r>
              <a:rPr lang="en-US" sz="2400" b="1" dirty="0">
                <a:latin typeface="Arial" panose="020B0604020202020204" pitchFamily="34" charset="0"/>
                <a:cs typeface="Arial" panose="020B0604020202020204" pitchFamily="34" charset="0"/>
              </a:rPr>
              <a:t>Team Cohesion</a:t>
            </a:r>
          </a:p>
          <a:p>
            <a:pPr marL="740664" lvl="1" indent="-283464"/>
            <a:r>
              <a:rPr lang="en-US" sz="2400" dirty="0">
                <a:latin typeface="Arial" panose="020B0604020202020204" pitchFamily="34" charset="0"/>
                <a:cs typeface="Arial" panose="020B0604020202020204" pitchFamily="34" charset="0"/>
              </a:rPr>
              <a:t>Team Trust</a:t>
            </a:r>
          </a:p>
        </p:txBody>
      </p:sp>
    </p:spTree>
    <p:extLst>
      <p:ext uri="{BB962C8B-B14F-4D97-AF65-F5344CB8AC3E}">
        <p14:creationId xmlns:p14="http://schemas.microsoft.com/office/powerpoint/2010/main" val="67425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Explain How Organizations Can Create Team Players</a:t>
            </a:r>
          </a:p>
        </p:txBody>
      </p:sp>
      <p:sp>
        <p:nvSpPr>
          <p:cNvPr id="3" name="Content Placeholder 2"/>
          <p:cNvSpPr>
            <a:spLocks noGrp="1"/>
          </p:cNvSpPr>
          <p:nvPr>
            <p:ph idx="1"/>
          </p:nvPr>
        </p:nvSpPr>
        <p:spPr>
          <a:xfrm>
            <a:off x="457200" y="1724007"/>
            <a:ext cx="8229600" cy="2190788"/>
          </a:xfrm>
        </p:spPr>
        <p:txBody>
          <a:bodyPr>
            <a:spAutoFit/>
          </a:bodyPr>
          <a:lstStyle/>
          <a:p>
            <a:r>
              <a:rPr lang="en-US" sz="2400" dirty="0">
                <a:latin typeface="Arial" panose="020B0604020202020204" pitchFamily="34" charset="0"/>
                <a:cs typeface="Arial" panose="020B0604020202020204" pitchFamily="34" charset="0"/>
              </a:rPr>
              <a:t>Creating Team Players</a:t>
            </a:r>
          </a:p>
          <a:p>
            <a:pPr lvl="1"/>
            <a:r>
              <a:rPr lang="en-US" sz="2400" b="1" dirty="0">
                <a:latin typeface="Arial" panose="020B0604020202020204" pitchFamily="34" charset="0"/>
                <a:cs typeface="Arial" panose="020B0604020202020204" pitchFamily="34" charset="0"/>
              </a:rPr>
              <a:t>Selecting:</a:t>
            </a:r>
            <a:r>
              <a:rPr lang="en-US" sz="2400" dirty="0">
                <a:latin typeface="Arial" panose="020B0604020202020204" pitchFamily="34" charset="0"/>
                <a:cs typeface="Arial" panose="020B0604020202020204" pitchFamily="34" charset="0"/>
              </a:rPr>
              <a:t> hire team players</a:t>
            </a:r>
          </a:p>
          <a:p>
            <a:pPr lvl="2"/>
            <a:r>
              <a:rPr lang="en-US" sz="2400" dirty="0">
                <a:latin typeface="Arial" panose="020B0604020202020204" pitchFamily="34" charset="0"/>
                <a:cs typeface="Arial" panose="020B0604020202020204" pitchFamily="34" charset="0"/>
              </a:rPr>
              <a:t>Cluster hiring</a:t>
            </a:r>
          </a:p>
          <a:p>
            <a:pPr lvl="1"/>
            <a:r>
              <a:rPr lang="en-US" sz="2400" b="1" dirty="0">
                <a:latin typeface="Arial" panose="020B0604020202020204" pitchFamily="34" charset="0"/>
                <a:cs typeface="Arial" panose="020B0604020202020204" pitchFamily="34" charset="0"/>
              </a:rPr>
              <a:t>Training:</a:t>
            </a:r>
            <a:r>
              <a:rPr lang="en-US" sz="2400" dirty="0">
                <a:latin typeface="Arial" panose="020B0604020202020204" pitchFamily="34" charset="0"/>
                <a:cs typeface="Arial" panose="020B0604020202020204" pitchFamily="34" charset="0"/>
              </a:rPr>
              <a:t> create team players</a:t>
            </a:r>
          </a:p>
          <a:p>
            <a:pPr lvl="1"/>
            <a:r>
              <a:rPr lang="en-US" sz="2400" b="1" dirty="0">
                <a:latin typeface="Arial" panose="020B0604020202020204" pitchFamily="34" charset="0"/>
                <a:cs typeface="Arial" panose="020B0604020202020204" pitchFamily="34" charset="0"/>
              </a:rPr>
              <a:t>Rewarding:</a:t>
            </a:r>
            <a:r>
              <a:rPr lang="en-US" sz="2400" dirty="0">
                <a:latin typeface="Arial" panose="020B0604020202020204" pitchFamily="34" charset="0"/>
                <a:cs typeface="Arial" panose="020B0604020202020204" pitchFamily="34" charset="0"/>
              </a:rPr>
              <a:t> incentives to be a good team player`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465"/>
            <a:ext cx="8229600" cy="1144347"/>
          </a:xfrm>
        </p:spPr>
        <p:txBody>
          <a:bodyPr>
            <a:spAutoFit/>
          </a:bodyPr>
          <a:lstStyle/>
          <a:p>
            <a:r>
              <a:rPr lang="en-US" dirty="0"/>
              <a:t>Decide When to Use Individuals Instead of Teams</a:t>
            </a:r>
          </a:p>
        </p:txBody>
      </p:sp>
      <p:sp>
        <p:nvSpPr>
          <p:cNvPr id="5" name="Content Placeholder 4">
            <a:extLst>
              <a:ext uri="{FF2B5EF4-FFF2-40B4-BE49-F238E27FC236}">
                <a16:creationId xmlns:a16="http://schemas.microsoft.com/office/drawing/2014/main" id="{6E1D6165-69F5-4EBD-8E74-E73C977006F6}"/>
              </a:ext>
            </a:extLst>
          </p:cNvPr>
          <p:cNvSpPr>
            <a:spLocks noGrp="1"/>
          </p:cNvSpPr>
          <p:nvPr>
            <p:ph idx="1"/>
          </p:nvPr>
        </p:nvSpPr>
        <p:spPr>
          <a:xfrm>
            <a:off x="457200" y="1684489"/>
            <a:ext cx="8229600" cy="1744511"/>
          </a:xfrm>
        </p:spPr>
        <p:txBody>
          <a:bodyPr>
            <a:spAutoFit/>
          </a:bodyPr>
          <a:lstStyle/>
          <a:p>
            <a:r>
              <a:rPr lang="en-US" dirty="0">
                <a:latin typeface="Arial" panose="020B0604020202020204" pitchFamily="34" charset="0"/>
                <a:cs typeface="Arial" panose="020B0604020202020204" pitchFamily="34" charset="0"/>
              </a:rPr>
              <a:t>Ask:</a:t>
            </a:r>
          </a:p>
          <a:p>
            <a:pPr lvl="1"/>
            <a:r>
              <a:rPr lang="en-US" dirty="0">
                <a:latin typeface="Arial" panose="020B0604020202020204" pitchFamily="34" charset="0"/>
                <a:cs typeface="Arial" panose="020B0604020202020204" pitchFamily="34" charset="0"/>
              </a:rPr>
              <a:t>Can the work be done better by one person?</a:t>
            </a:r>
          </a:p>
          <a:p>
            <a:pPr lvl="1"/>
            <a:r>
              <a:rPr lang="en-US" dirty="0">
                <a:latin typeface="Arial" panose="020B0604020202020204" pitchFamily="34" charset="0"/>
                <a:cs typeface="Arial" panose="020B0604020202020204" pitchFamily="34" charset="0"/>
              </a:rPr>
              <a:t>Does the work create a common goal or purpose?</a:t>
            </a:r>
          </a:p>
          <a:p>
            <a:pPr lvl="1"/>
            <a:r>
              <a:rPr lang="en-US" dirty="0">
                <a:latin typeface="Arial" panose="020B0604020202020204" pitchFamily="34" charset="0"/>
                <a:cs typeface="Arial" panose="020B0604020202020204" pitchFamily="34" charset="0"/>
              </a:rPr>
              <a:t>Are the members of the group interdependent?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dirty="0"/>
              <a:t>Implications for Managers</a:t>
            </a:r>
            <a:r>
              <a:rPr lang="en-US" b="0" dirty="0"/>
              <a:t> </a:t>
            </a:r>
            <a:r>
              <a:rPr lang="en-US" sz="2800" dirty="0"/>
              <a:t>(1 of 6)</a:t>
            </a:r>
          </a:p>
        </p:txBody>
      </p:sp>
      <p:sp>
        <p:nvSpPr>
          <p:cNvPr id="3" name="Content Placeholder 2"/>
          <p:cNvSpPr>
            <a:spLocks noGrp="1"/>
          </p:cNvSpPr>
          <p:nvPr>
            <p:ph idx="1"/>
          </p:nvPr>
        </p:nvSpPr>
        <p:spPr>
          <a:xfrm>
            <a:off x="457200" y="1442171"/>
            <a:ext cx="8305800" cy="3745059"/>
          </a:xfrm>
        </p:spPr>
        <p:txBody>
          <a:bodyPr>
            <a:spAutoFit/>
          </a:bodyPr>
          <a:lstStyle/>
          <a:p>
            <a:pPr lvl="0"/>
            <a:r>
              <a:rPr lang="en-US" sz="2400" dirty="0">
                <a:latin typeface="Arial" panose="020B0604020202020204" pitchFamily="34" charset="0"/>
                <a:cs typeface="Arial" panose="020B0604020202020204" pitchFamily="34" charset="0"/>
              </a:rPr>
              <a:t>Always start with the work to be accomplished. Begin with the mission, goals, and nature of the work to be completed and determine whether the work is best accomplished by individuals, groups, or teams.</a:t>
            </a:r>
          </a:p>
          <a:p>
            <a:pPr lvl="0"/>
            <a:r>
              <a:rPr lang="en-US" sz="2400" dirty="0">
                <a:latin typeface="Arial" panose="020B0604020202020204" pitchFamily="34" charset="0"/>
                <a:cs typeface="Arial" panose="020B0604020202020204" pitchFamily="34" charset="0"/>
              </a:rPr>
              <a:t>If a team is essential for fulfilling a particular mission or set of goals, select a team type or structure best suited toward meeting that goal.</a:t>
            </a:r>
          </a:p>
          <a:p>
            <a:pPr lvl="0"/>
            <a:r>
              <a:rPr lang="en-US" sz="2400" dirty="0">
                <a:latin typeface="Arial" panose="020B0604020202020204" pitchFamily="34" charset="0"/>
                <a:cs typeface="Arial" panose="020B0604020202020204" pitchFamily="34" charset="0"/>
              </a:rPr>
              <a:t>Sometimes, multiple teams are needed, and managers should consider how they will interact and coordinate.</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dirty="0"/>
              <a:t>Implications for Managers </a:t>
            </a:r>
            <a:r>
              <a:rPr lang="en-US" sz="2800" dirty="0"/>
              <a:t>(2 of 6)</a:t>
            </a:r>
          </a:p>
        </p:txBody>
      </p:sp>
      <p:sp>
        <p:nvSpPr>
          <p:cNvPr id="3" name="Content Placeholder 2"/>
          <p:cNvSpPr>
            <a:spLocks noGrp="1"/>
          </p:cNvSpPr>
          <p:nvPr>
            <p:ph idx="1"/>
          </p:nvPr>
        </p:nvSpPr>
        <p:spPr>
          <a:xfrm>
            <a:off x="457200" y="1143001"/>
            <a:ext cx="8229600" cy="3047999"/>
          </a:xfrm>
        </p:spPr>
        <p:txBody>
          <a:bodyPr wrap="square">
            <a:spAutoFit/>
          </a:bodyPr>
          <a:lstStyle/>
          <a:p>
            <a:pPr lvl="0"/>
            <a:r>
              <a:rPr lang="en-US" sz="2400" dirty="0">
                <a:latin typeface="Arial" panose="020B0604020202020204" pitchFamily="34" charset="0"/>
                <a:cs typeface="Arial" panose="020B0604020202020204" pitchFamily="34" charset="0"/>
              </a:rPr>
              <a:t>Managers need to establish contexts in which effective teams can flourish. By providing adequate resources to teams to fulfill their objectives, developing strong leadership and structure (essential in crises), monitoring and rewarding team performance, and establishing policies and practices that ensure mutual trust among team members, managers can nurture the conditions for team success.</a:t>
            </a:r>
          </a:p>
        </p:txBody>
      </p:sp>
    </p:spTree>
    <p:extLst>
      <p:ext uri="{BB962C8B-B14F-4D97-AF65-F5344CB8AC3E}">
        <p14:creationId xmlns:p14="http://schemas.microsoft.com/office/powerpoint/2010/main" val="62927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dirty="0"/>
              <a:t>Implications for Managers </a:t>
            </a:r>
            <a:r>
              <a:rPr lang="en-US" sz="2800" dirty="0"/>
              <a:t>(3 of 6)</a:t>
            </a:r>
          </a:p>
        </p:txBody>
      </p:sp>
      <p:sp>
        <p:nvSpPr>
          <p:cNvPr id="3" name="Content Placeholder 2"/>
          <p:cNvSpPr>
            <a:spLocks noGrp="1"/>
          </p:cNvSpPr>
          <p:nvPr>
            <p:ph idx="1"/>
          </p:nvPr>
        </p:nvSpPr>
        <p:spPr>
          <a:xfrm>
            <a:off x="457200" y="1265040"/>
            <a:ext cx="8305800" cy="3360338"/>
          </a:xfrm>
        </p:spPr>
        <p:txBody>
          <a:bodyPr>
            <a:spAutoFit/>
          </a:bodyPr>
          <a:lstStyle/>
          <a:p>
            <a:pPr lvl="0"/>
            <a:r>
              <a:rPr lang="en-US" sz="2400" dirty="0"/>
              <a:t>Building a team is incredibly complex, and it is difficult to predict how they will fare over time. Managers can do their part by keeping team size relatively small (between five and nine members is ideal) and taking the personality, preferences, and abilities of team members into account when building the team. Also, managers should match these individual differences to the work to be done, allocating roles to members who are best suited to these individual differences.</a:t>
            </a:r>
            <a:endParaRPr lang="en-US" dirty="0"/>
          </a:p>
        </p:txBody>
      </p:sp>
    </p:spTree>
    <p:extLst>
      <p:ext uri="{BB962C8B-B14F-4D97-AF65-F5344CB8AC3E}">
        <p14:creationId xmlns:p14="http://schemas.microsoft.com/office/powerpoint/2010/main" val="196091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dirty="0"/>
              <a:t>Implications for Managers </a:t>
            </a:r>
            <a:r>
              <a:rPr lang="en-US" sz="2800" dirty="0"/>
              <a:t>(4 of 6)</a:t>
            </a:r>
          </a:p>
        </p:txBody>
      </p:sp>
      <p:sp>
        <p:nvSpPr>
          <p:cNvPr id="3" name="Content Placeholder 2"/>
          <p:cNvSpPr>
            <a:spLocks noGrp="1"/>
          </p:cNvSpPr>
          <p:nvPr>
            <p:ph idx="1"/>
          </p:nvPr>
        </p:nvSpPr>
        <p:spPr>
          <a:xfrm>
            <a:off x="457200" y="1400097"/>
            <a:ext cx="8305800" cy="2991007"/>
          </a:xfrm>
        </p:spPr>
        <p:txBody>
          <a:bodyPr>
            <a:spAutoFit/>
          </a:bodyPr>
          <a:lstStyle/>
          <a:p>
            <a:pPr lvl="0"/>
            <a:r>
              <a:rPr lang="en-US" sz="2400" dirty="0"/>
              <a:t>Although team diversity can initially hurt team performance, sometimes teams experience “growing pains” as members learn to interact with one another. As a manager, do your best to support the team during these times, especially if the team will be interacting with one another long-term. These early investments may pay off in a cohesive, synergistic team that can leverage diverse strengths and experiences to meet organizational demands.</a:t>
            </a:r>
          </a:p>
        </p:txBody>
      </p:sp>
    </p:spTree>
    <p:extLst>
      <p:ext uri="{BB962C8B-B14F-4D97-AF65-F5344CB8AC3E}">
        <p14:creationId xmlns:p14="http://schemas.microsoft.com/office/powerpoint/2010/main" val="2687928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dirty="0"/>
              <a:t>Implications for Managers </a:t>
            </a:r>
            <a:r>
              <a:rPr lang="en-US" sz="2800" dirty="0"/>
              <a:t>(5 of 6 )</a:t>
            </a:r>
          </a:p>
        </p:txBody>
      </p:sp>
      <p:sp>
        <p:nvSpPr>
          <p:cNvPr id="3" name="Content Placeholder 2"/>
          <p:cNvSpPr>
            <a:spLocks noGrp="1"/>
          </p:cNvSpPr>
          <p:nvPr>
            <p:ph idx="1"/>
          </p:nvPr>
        </p:nvSpPr>
        <p:spPr>
          <a:xfrm>
            <a:off x="457200" y="934721"/>
            <a:ext cx="8229600" cy="3428999"/>
          </a:xfrm>
        </p:spPr>
        <p:txBody>
          <a:bodyPr>
            <a:spAutoFit/>
          </a:bodyPr>
          <a:lstStyle/>
          <a:p>
            <a:pPr lvl="0"/>
            <a:r>
              <a:rPr lang="en-US" sz="2400" dirty="0"/>
              <a:t>Team leaders play a vital role in creating processes that guide the team toward effective performance. Ensure team leaders establish a common plan and purpose, set aside time to reflect on and adjust this purpose when necessary, make sure team members are “on the same page” in the team (e.g., shared mental models), and appropriately resolve conflict and issues of social loafing when needed. These leaders should also foster a sense of motivation, efficacy, identity, cohesion, and trust in their teams.</a:t>
            </a:r>
          </a:p>
        </p:txBody>
      </p:sp>
    </p:spTree>
    <p:extLst>
      <p:ext uri="{BB962C8B-B14F-4D97-AF65-F5344CB8AC3E}">
        <p14:creationId xmlns:p14="http://schemas.microsoft.com/office/powerpoint/2010/main" val="2449506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dirty="0"/>
              <a:t>Implications for Managers </a:t>
            </a:r>
            <a:r>
              <a:rPr lang="en-US" sz="2800" dirty="0"/>
              <a:t>(6 of 6)</a:t>
            </a:r>
          </a:p>
        </p:txBody>
      </p:sp>
      <p:sp>
        <p:nvSpPr>
          <p:cNvPr id="3" name="Content Placeholder 2"/>
          <p:cNvSpPr>
            <a:spLocks noGrp="1"/>
          </p:cNvSpPr>
          <p:nvPr>
            <p:ph idx="1"/>
          </p:nvPr>
        </p:nvSpPr>
        <p:spPr>
          <a:xfrm>
            <a:off x="457200" y="990600"/>
            <a:ext cx="8305800" cy="2814035"/>
          </a:xfrm>
        </p:spPr>
        <p:txBody>
          <a:bodyPr>
            <a:spAutoFit/>
          </a:bodyPr>
          <a:lstStyle/>
          <a:p>
            <a:pPr lvl="0"/>
            <a:r>
              <a:rPr lang="en-US" dirty="0"/>
              <a:t>Select individuals who have the interpersonal skills to be effective team players, provide training to develop teamwork skills, and reward individuals for cooperative efforts.</a:t>
            </a:r>
          </a:p>
          <a:p>
            <a:pPr lvl="0"/>
            <a:r>
              <a:rPr lang="en-US" dirty="0"/>
              <a:t>Do not assume that teams are always needed. When tasks do not benefit from interdependency, individuals may be the better choice.</a:t>
            </a:r>
          </a:p>
        </p:txBody>
      </p:sp>
    </p:spTree>
    <p:extLst>
      <p:ext uri="{BB962C8B-B14F-4D97-AF65-F5344CB8AC3E}">
        <p14:creationId xmlns:p14="http://schemas.microsoft.com/office/powerpoint/2010/main" val="378725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a:xfrm>
            <a:off x="473266" y="977026"/>
            <a:ext cx="8213534" cy="2652452"/>
          </a:xfrm>
        </p:spPr>
        <p:txBody>
          <a:bodyPr>
            <a:spAutoFit/>
          </a:bodyPr>
          <a:lstStyle/>
          <a:p>
            <a:pPr marL="720725" indent="-720725">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10.1	</a:t>
            </a:r>
            <a:r>
              <a:rPr lang="en-US" sz="2400" dirty="0">
                <a:latin typeface="Arial" panose="020B0604020202020204" pitchFamily="34" charset="0"/>
                <a:cs typeface="Arial" panose="020B0604020202020204" pitchFamily="34" charset="0"/>
              </a:rPr>
              <a:t>Contrast groups and teams.</a:t>
            </a:r>
          </a:p>
          <a:p>
            <a:pPr marL="720725" indent="-720725">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10.2	</a:t>
            </a:r>
            <a:r>
              <a:rPr lang="en-US" sz="2400" dirty="0">
                <a:latin typeface="Arial" panose="020B0604020202020204" pitchFamily="34" charset="0"/>
                <a:cs typeface="Arial" panose="020B0604020202020204" pitchFamily="34" charset="0"/>
              </a:rPr>
              <a:t>Contrast the five types of team arrangements.</a:t>
            </a:r>
          </a:p>
          <a:p>
            <a:pPr marL="720725" indent="-720725">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10.3	</a:t>
            </a:r>
            <a:r>
              <a:rPr lang="en-US" sz="2400" dirty="0">
                <a:latin typeface="Arial" panose="020B0604020202020204" pitchFamily="34" charset="0"/>
                <a:cs typeface="Arial" panose="020B0604020202020204" pitchFamily="34" charset="0"/>
              </a:rPr>
              <a:t>Identify the characteristics of effective teams.</a:t>
            </a:r>
          </a:p>
          <a:p>
            <a:pPr marL="720725" indent="-720725">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10.4	</a:t>
            </a:r>
            <a:r>
              <a:rPr lang="en-US" sz="2400" dirty="0">
                <a:latin typeface="Arial" panose="020B0604020202020204" pitchFamily="34" charset="0"/>
                <a:cs typeface="Arial" panose="020B0604020202020204" pitchFamily="34" charset="0"/>
              </a:rPr>
              <a:t>Explain how organizations can create effective teams.</a:t>
            </a:r>
          </a:p>
          <a:p>
            <a:pPr marL="720725" indent="-720725">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10.5	</a:t>
            </a:r>
            <a:r>
              <a:rPr lang="en-US" sz="2400" dirty="0">
                <a:latin typeface="Arial" panose="020B0604020202020204" pitchFamily="34" charset="0"/>
                <a:cs typeface="Arial" panose="020B0604020202020204" pitchFamily="34" charset="0"/>
              </a:rPr>
              <a:t>Decide when to use individuals instead of teams.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7" y="231611"/>
            <a:ext cx="8229600" cy="590349"/>
          </a:xfrm>
        </p:spPr>
        <p:txBody>
          <a:bodyPr>
            <a:spAutoFit/>
          </a:bodyPr>
          <a:lstStyle/>
          <a:p>
            <a:r>
              <a:rPr lang="en-US" dirty="0"/>
              <a:t>Discussion Questions</a:t>
            </a:r>
            <a:endParaRPr lang="en-US" b="0" dirty="0"/>
          </a:p>
        </p:txBody>
      </p:sp>
      <p:sp>
        <p:nvSpPr>
          <p:cNvPr id="3" name="Content Placeholder 2"/>
          <p:cNvSpPr>
            <a:spLocks noGrp="1"/>
          </p:cNvSpPr>
          <p:nvPr>
            <p:ph idx="1"/>
          </p:nvPr>
        </p:nvSpPr>
        <p:spPr>
          <a:xfrm>
            <a:off x="457200" y="980440"/>
            <a:ext cx="8229600" cy="3922031"/>
          </a:xfrm>
        </p:spPr>
        <p:txBody>
          <a:bodyPr wrap="square">
            <a:spAutoFit/>
          </a:bodyPr>
          <a:lstStyle/>
          <a:p>
            <a:pPr marL="457200" lvl="0" indent="-457200">
              <a:buFont typeface="+mj-lt"/>
              <a:buAutoNum type="arabicPeriod"/>
            </a:pPr>
            <a:r>
              <a:rPr lang="en-US" sz="2400" dirty="0"/>
              <a:t>How have the different types of teams been affected by the move to remote work? Can all team types function in a work-from-home environment? Which types are more likely to thrive in the “new” workplace? </a:t>
            </a:r>
          </a:p>
          <a:p>
            <a:pPr marL="457200" lvl="0" indent="-457200">
              <a:buFont typeface="+mj-lt"/>
              <a:buAutoNum type="arabicPeriod"/>
            </a:pPr>
            <a:r>
              <a:rPr lang="en-US" sz="2400" dirty="0"/>
              <a:t>As the COVID-19 pandemic rapidly spread across the world, managers were forced to quickly make decisions without always having the time to fully consider the implications of those decisions. What are the benefits of teams in rapidly changing environments like this? Do you see any drawbacks?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75868" y="247851"/>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dirty="0"/>
              <a:t>Contrast Groups and Teams</a:t>
            </a:r>
          </a:p>
        </p:txBody>
      </p:sp>
      <p:sp>
        <p:nvSpPr>
          <p:cNvPr id="3" name="Content Placeholder 2"/>
          <p:cNvSpPr>
            <a:spLocks noGrp="1"/>
          </p:cNvSpPr>
          <p:nvPr>
            <p:ph sz="quarter" idx="14"/>
          </p:nvPr>
        </p:nvSpPr>
        <p:spPr>
          <a:xfrm>
            <a:off x="457200" y="1092558"/>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10.1</a:t>
            </a:r>
            <a:r>
              <a:rPr lang="en-US" dirty="0">
                <a:latin typeface="Arial" panose="020B0604020202020204" pitchFamily="34" charset="0"/>
                <a:cs typeface="Arial" panose="020B0604020202020204" pitchFamily="34" charset="0"/>
              </a:rPr>
              <a:t> Comparing Work Groups and Work Teams</a:t>
            </a:r>
          </a:p>
        </p:txBody>
      </p:sp>
      <p:pic>
        <p:nvPicPr>
          <p:cNvPr id="6" name="Picture Placeholder 5" descr="A figure shows the comparison between the work group and work teams. &#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56966" y="1956255"/>
            <a:ext cx="7650508" cy="338311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dirty="0"/>
              <a:t>Contrast the Five Types of Teams</a:t>
            </a:r>
          </a:p>
        </p:txBody>
      </p:sp>
      <p:sp>
        <p:nvSpPr>
          <p:cNvPr id="3" name="Content Placeholder 2"/>
          <p:cNvSpPr>
            <a:spLocks noGrp="1"/>
          </p:cNvSpPr>
          <p:nvPr>
            <p:ph sz="quarter" idx="14"/>
          </p:nvPr>
        </p:nvSpPr>
        <p:spPr>
          <a:xfrm>
            <a:off x="457200" y="983288"/>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10.2</a:t>
            </a:r>
            <a:r>
              <a:rPr lang="en-US" dirty="0">
                <a:latin typeface="Arial" panose="020B0604020202020204" pitchFamily="34" charset="0"/>
                <a:cs typeface="Arial" panose="020B0604020202020204" pitchFamily="34" charset="0"/>
              </a:rPr>
              <a:t> Four Types of Teams</a:t>
            </a:r>
          </a:p>
        </p:txBody>
      </p:sp>
      <p:pic>
        <p:nvPicPr>
          <p:cNvPr id="6" name="Picture Placeholder 5" descr="A figure identifies the four common types of teams: problem-solving, self-managed, cross-functional, and virtual.&#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57200" y="1913330"/>
            <a:ext cx="8231058" cy="166586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343"/>
            <a:ext cx="8534400" cy="1144347"/>
          </a:xfrm>
        </p:spPr>
        <p:txBody>
          <a:bodyPr>
            <a:spAutoFit/>
          </a:bodyPr>
          <a:lstStyle/>
          <a:p>
            <a:r>
              <a:rPr lang="en-US" dirty="0"/>
              <a:t>Identify the Characteristics of Effective Teams </a:t>
            </a:r>
            <a:r>
              <a:rPr lang="en-US" sz="2800" dirty="0"/>
              <a:t>(1 of 7)</a:t>
            </a:r>
          </a:p>
        </p:txBody>
      </p:sp>
      <p:sp>
        <p:nvSpPr>
          <p:cNvPr id="3" name="Content Placeholder 2"/>
          <p:cNvSpPr>
            <a:spLocks noGrp="1"/>
          </p:cNvSpPr>
          <p:nvPr>
            <p:ph sz="quarter" idx="14"/>
          </p:nvPr>
        </p:nvSpPr>
        <p:spPr>
          <a:xfrm>
            <a:off x="457200" y="1473558"/>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10.3</a:t>
            </a:r>
            <a:r>
              <a:rPr lang="en-US" dirty="0">
                <a:latin typeface="Arial" panose="020B0604020202020204" pitchFamily="34" charset="0"/>
                <a:cs typeface="Arial" panose="020B0604020202020204" pitchFamily="34" charset="0"/>
              </a:rPr>
              <a:t> Team Effectiveness Model</a:t>
            </a:r>
          </a:p>
        </p:txBody>
      </p:sp>
      <p:pic>
        <p:nvPicPr>
          <p:cNvPr id="6" name="Picture Placeholder 5" descr="A flow diagram depicts the key components of team effectiveness into three general categories: context, composition, and processes and states. &#10;Long description is available in notes, press F6"/>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838200" y="2133600"/>
            <a:ext cx="7396213" cy="38673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091"/>
            <a:ext cx="8534400" cy="1144347"/>
          </a:xfrm>
        </p:spPr>
        <p:txBody>
          <a:bodyPr>
            <a:spAutoFit/>
          </a:bodyPr>
          <a:lstStyle/>
          <a:p>
            <a:r>
              <a:rPr lang="en-US" dirty="0"/>
              <a:t>Identify the Characteristics of Effective Teams </a:t>
            </a:r>
            <a:r>
              <a:rPr lang="en-US" sz="2800" dirty="0"/>
              <a:t>(2 of 7)</a:t>
            </a:r>
          </a:p>
        </p:txBody>
      </p:sp>
      <p:sp>
        <p:nvSpPr>
          <p:cNvPr id="3" name="Content Placeholder 2"/>
          <p:cNvSpPr>
            <a:spLocks noGrp="1"/>
          </p:cNvSpPr>
          <p:nvPr>
            <p:ph idx="1"/>
          </p:nvPr>
        </p:nvSpPr>
        <p:spPr>
          <a:xfrm>
            <a:off x="452437" y="1524000"/>
            <a:ext cx="8305800" cy="4800600"/>
          </a:xfrm>
        </p:spPr>
        <p:txBody>
          <a:bodyPr>
            <a:spAutoFit/>
          </a:bodyPr>
          <a:lstStyle/>
          <a:p>
            <a:r>
              <a:rPr lang="en-US" sz="2400" b="1" dirty="0">
                <a:latin typeface="Arial" panose="020B0604020202020204" pitchFamily="34" charset="0"/>
                <a:cs typeface="Arial" panose="020B0604020202020204" pitchFamily="34" charset="0"/>
              </a:rPr>
              <a:t>Team Context:</a:t>
            </a:r>
            <a:r>
              <a:rPr lang="en-US" sz="2400" dirty="0">
                <a:latin typeface="Arial" panose="020B0604020202020204" pitchFamily="34" charset="0"/>
                <a:cs typeface="Arial" panose="020B0604020202020204" pitchFamily="34" charset="0"/>
              </a:rPr>
              <a:t> What factors determine whether teams are successful?</a:t>
            </a:r>
          </a:p>
          <a:p>
            <a:pPr lvl="1"/>
            <a:r>
              <a:rPr lang="en-US" sz="2400" dirty="0">
                <a:latin typeface="Arial" panose="020B0604020202020204" pitchFamily="34" charset="0"/>
                <a:cs typeface="Arial" panose="020B0604020202020204" pitchFamily="34" charset="0"/>
              </a:rPr>
              <a:t>Adequate resources</a:t>
            </a:r>
          </a:p>
          <a:p>
            <a:pPr lvl="1"/>
            <a:r>
              <a:rPr lang="en-US" sz="2400" dirty="0">
                <a:latin typeface="Arial" panose="020B0604020202020204" pitchFamily="34" charset="0"/>
                <a:cs typeface="Arial" panose="020B0604020202020204" pitchFamily="34" charset="0"/>
              </a:rPr>
              <a:t>Leadership and structure</a:t>
            </a:r>
          </a:p>
          <a:p>
            <a:pPr lvl="1"/>
            <a:r>
              <a:rPr lang="en-US" sz="2400" dirty="0">
                <a:latin typeface="Arial" panose="020B0604020202020204" pitchFamily="34" charset="0"/>
                <a:cs typeface="Arial" panose="020B0604020202020204" pitchFamily="34" charset="0"/>
              </a:rPr>
              <a:t>Culture and climate</a:t>
            </a:r>
          </a:p>
          <a:p>
            <a:pPr lvl="1"/>
            <a:r>
              <a:rPr lang="en-US" sz="2400" dirty="0">
                <a:latin typeface="Arial" panose="020B0604020202020204" pitchFamily="34" charset="0"/>
                <a:cs typeface="Arial" panose="020B0604020202020204" pitchFamily="34" charset="0"/>
              </a:rPr>
              <a:t>Performance evaluation and reward system</a:t>
            </a:r>
          </a:p>
          <a:p>
            <a:pPr lvl="1"/>
            <a:r>
              <a:rPr lang="en-US" sz="2400" dirty="0">
                <a:latin typeface="Arial" panose="020B0604020202020204" pitchFamily="34" charset="0"/>
                <a:cs typeface="Arial" panose="020B0604020202020204" pitchFamily="34" charset="0"/>
              </a:rPr>
              <a:t>Crises and extreme contexts</a:t>
            </a:r>
          </a:p>
          <a:p>
            <a:pPr lvl="2"/>
            <a:r>
              <a:rPr lang="en-US" sz="2400" dirty="0">
                <a:latin typeface="Arial" panose="020B0604020202020204" pitchFamily="34" charset="0"/>
                <a:cs typeface="Arial" panose="020B0604020202020204" pitchFamily="34" charset="0"/>
              </a:rPr>
              <a:t>Leadership</a:t>
            </a:r>
          </a:p>
          <a:p>
            <a:pPr lvl="2"/>
            <a:r>
              <a:rPr lang="en-US" sz="2400" dirty="0">
                <a:latin typeface="Arial" panose="020B0604020202020204" pitchFamily="34" charset="0"/>
                <a:cs typeface="Arial" panose="020B0604020202020204" pitchFamily="34" charset="0"/>
              </a:rPr>
              <a:t>Team scaffolds</a:t>
            </a:r>
          </a:p>
          <a:p>
            <a:pPr lvl="2"/>
            <a:r>
              <a:rPr lang="en-US" sz="2400" dirty="0">
                <a:latin typeface="Arial" panose="020B0604020202020204" pitchFamily="34" charset="0"/>
                <a:cs typeface="Arial" panose="020B0604020202020204" pitchFamily="34" charset="0"/>
              </a:rPr>
              <a:t>Positive affectivity</a:t>
            </a:r>
          </a:p>
          <a:p>
            <a:pPr lvl="2"/>
            <a:r>
              <a:rPr lang="en-US" sz="2400" dirty="0">
                <a:latin typeface="Arial" panose="020B0604020202020204" pitchFamily="34" charset="0"/>
                <a:cs typeface="Arial" panose="020B0604020202020204" pitchFamily="34" charset="0"/>
              </a:rPr>
              <a:t>Informed decision making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7"/>
            <a:ext cx="8458200" cy="1144347"/>
          </a:xfrm>
        </p:spPr>
        <p:txBody>
          <a:bodyPr>
            <a:spAutoFit/>
          </a:bodyPr>
          <a:lstStyle/>
          <a:p>
            <a:r>
              <a:rPr lang="en-US" dirty="0"/>
              <a:t>Identify the Characteristics of Effective Teams </a:t>
            </a:r>
            <a:r>
              <a:rPr lang="en-US" sz="2800" dirty="0"/>
              <a:t>(3 of 7)</a:t>
            </a:r>
          </a:p>
        </p:txBody>
      </p:sp>
      <p:sp>
        <p:nvSpPr>
          <p:cNvPr id="3" name="Content Placeholder 2"/>
          <p:cNvSpPr>
            <a:spLocks noGrp="1"/>
          </p:cNvSpPr>
          <p:nvPr>
            <p:ph idx="1"/>
          </p:nvPr>
        </p:nvSpPr>
        <p:spPr>
          <a:xfrm>
            <a:off x="457200" y="1600201"/>
            <a:ext cx="8229600" cy="4038600"/>
          </a:xfrm>
        </p:spPr>
        <p:txBody>
          <a:bodyPr>
            <a:spAutoFit/>
          </a:bodyPr>
          <a:lstStyle/>
          <a:p>
            <a:pPr fontAlgn="auto">
              <a:spcAft>
                <a:spcPts val="0"/>
              </a:spcAft>
              <a:defRPr/>
            </a:pPr>
            <a:r>
              <a:rPr lang="en-US" sz="2400" b="1" dirty="0">
                <a:latin typeface="Arial" panose="020B0604020202020204" pitchFamily="34" charset="0"/>
                <a:cs typeface="Arial" panose="020B0604020202020204" pitchFamily="34" charset="0"/>
              </a:rPr>
              <a:t>Team Composition:</a:t>
            </a:r>
            <a:r>
              <a:rPr lang="en-US" sz="2400" dirty="0">
                <a:latin typeface="Arial" panose="020B0604020202020204" pitchFamily="34" charset="0"/>
                <a:cs typeface="Arial" panose="020B0604020202020204" pitchFamily="34" charset="0"/>
              </a:rPr>
              <a:t> How should teams be staffed?</a:t>
            </a:r>
          </a:p>
          <a:p>
            <a:pPr lvl="1" fontAlgn="auto">
              <a:spcAft>
                <a:spcPts val="0"/>
              </a:spcAft>
              <a:defRPr/>
            </a:pPr>
            <a:r>
              <a:rPr lang="en-US" sz="2400" dirty="0">
                <a:latin typeface="Arial" panose="020B0604020202020204" pitchFamily="34" charset="0"/>
                <a:cs typeface="Arial" panose="020B0604020202020204" pitchFamily="34" charset="0"/>
              </a:rPr>
              <a:t>Abilities of members</a:t>
            </a:r>
          </a:p>
          <a:p>
            <a:pPr lvl="1" fontAlgn="auto">
              <a:spcAft>
                <a:spcPts val="0"/>
              </a:spcAft>
              <a:defRPr/>
            </a:pPr>
            <a:r>
              <a:rPr lang="en-US" sz="2400" dirty="0">
                <a:latin typeface="Arial" panose="020B0604020202020204" pitchFamily="34" charset="0"/>
                <a:cs typeface="Arial" panose="020B0604020202020204" pitchFamily="34" charset="0"/>
              </a:rPr>
              <a:t>Personality</a:t>
            </a:r>
          </a:p>
          <a:p>
            <a:pPr lvl="1" fontAlgn="auto">
              <a:spcAft>
                <a:spcPts val="0"/>
              </a:spcAft>
              <a:defRPr/>
            </a:pPr>
            <a:r>
              <a:rPr lang="en-US" sz="2400" dirty="0">
                <a:latin typeface="Arial" panose="020B0604020202020204" pitchFamily="34" charset="0"/>
                <a:cs typeface="Arial" panose="020B0604020202020204" pitchFamily="34" charset="0"/>
              </a:rPr>
              <a:t>Allocating roles</a:t>
            </a:r>
          </a:p>
          <a:p>
            <a:pPr lvl="1" fontAlgn="auto">
              <a:spcAft>
                <a:spcPts val="0"/>
              </a:spcAft>
              <a:defRPr/>
            </a:pPr>
            <a:r>
              <a:rPr lang="en-US" sz="2400" dirty="0">
                <a:latin typeface="Arial" panose="020B0604020202020204" pitchFamily="34" charset="0"/>
                <a:cs typeface="Arial" panose="020B0604020202020204" pitchFamily="34" charset="0"/>
              </a:rPr>
              <a:t>Diversity</a:t>
            </a:r>
          </a:p>
          <a:p>
            <a:pPr lvl="2">
              <a:defRPr/>
            </a:pPr>
            <a:r>
              <a:rPr lang="en-US" sz="2400" b="1" dirty="0">
                <a:latin typeface="Arial" panose="020B0604020202020204" pitchFamily="34" charset="0"/>
                <a:cs typeface="Arial" panose="020B0604020202020204" pitchFamily="34" charset="0"/>
              </a:rPr>
              <a:t>Demography</a:t>
            </a:r>
          </a:p>
          <a:p>
            <a:pPr lvl="1" fontAlgn="auto">
              <a:spcAft>
                <a:spcPts val="0"/>
              </a:spcAft>
              <a:defRPr/>
            </a:pPr>
            <a:r>
              <a:rPr lang="en-US" sz="2400" dirty="0">
                <a:latin typeface="Arial" panose="020B0604020202020204" pitchFamily="34" charset="0"/>
                <a:cs typeface="Arial" panose="020B0604020202020204" pitchFamily="34" charset="0"/>
              </a:rPr>
              <a:t>Cultural differences</a:t>
            </a:r>
          </a:p>
          <a:p>
            <a:pPr lvl="1" fontAlgn="auto">
              <a:spcAft>
                <a:spcPts val="0"/>
              </a:spcAft>
              <a:defRPr/>
            </a:pPr>
            <a:r>
              <a:rPr lang="en-US" sz="2400" dirty="0">
                <a:latin typeface="Arial" panose="020B0604020202020204" pitchFamily="34" charset="0"/>
                <a:cs typeface="Arial" panose="020B0604020202020204" pitchFamily="34" charset="0"/>
              </a:rPr>
              <a:t>Size of teams</a:t>
            </a:r>
          </a:p>
          <a:p>
            <a:pPr lvl="1" fontAlgn="auto">
              <a:spcAft>
                <a:spcPts val="0"/>
              </a:spcAft>
              <a:defRPr/>
            </a:pPr>
            <a:r>
              <a:rPr lang="en-US" sz="2400" dirty="0">
                <a:latin typeface="Arial" panose="020B0604020202020204" pitchFamily="34" charset="0"/>
                <a:cs typeface="Arial" panose="020B0604020202020204" pitchFamily="34" charset="0"/>
              </a:rPr>
              <a:t>Member preferences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a:t>Identify the Characteristics of Effective Teams </a:t>
            </a:r>
            <a:r>
              <a:rPr lang="en-US" sz="2800" dirty="0"/>
              <a:t>(4 of 7)</a:t>
            </a:r>
          </a:p>
        </p:txBody>
      </p:sp>
      <p:sp>
        <p:nvSpPr>
          <p:cNvPr id="3" name="Content Placeholder 2"/>
          <p:cNvSpPr>
            <a:spLocks noGrp="1"/>
          </p:cNvSpPr>
          <p:nvPr>
            <p:ph sz="quarter" idx="14"/>
          </p:nvPr>
        </p:nvSpPr>
        <p:spPr/>
        <p:txBody>
          <a:bodyPr>
            <a:spAutoFit/>
          </a:bodyPr>
          <a:lstStyle/>
          <a:p>
            <a:pPr marL="0" indent="0">
              <a:buNone/>
            </a:pPr>
            <a:r>
              <a:rPr lang="en-US" b="1" dirty="0">
                <a:latin typeface="Arial" panose="020B0604020202020204" pitchFamily="34" charset="0"/>
                <a:cs typeface="Arial" panose="020B0604020202020204" pitchFamily="34" charset="0"/>
              </a:rPr>
              <a:t>Exhibit 10.4</a:t>
            </a:r>
            <a:r>
              <a:rPr lang="en-US" dirty="0">
                <a:latin typeface="Arial" panose="020B0604020202020204" pitchFamily="34" charset="0"/>
                <a:cs typeface="Arial" panose="020B0604020202020204" pitchFamily="34" charset="0"/>
              </a:rPr>
              <a:t> Key Roles of Teams</a:t>
            </a:r>
          </a:p>
        </p:txBody>
      </p:sp>
      <p:pic>
        <p:nvPicPr>
          <p:cNvPr id="6" name="Picture Placeholder 5" descr="A figure shows the key roles of teams along with the nine roles of potential teams members.&#10;Long description is available in notes, press F6"/>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2258596" y="1981200"/>
            <a:ext cx="4627196" cy="3547883"/>
          </a:xfrm>
          <a:prstGeom prst="rect">
            <a:avLst/>
          </a:prstGeom>
        </p:spPr>
      </p:pic>
      <p:sp>
        <p:nvSpPr>
          <p:cNvPr id="4" name="Content Placeholder 3">
            <a:extLst>
              <a:ext uri="{FF2B5EF4-FFF2-40B4-BE49-F238E27FC236}">
                <a16:creationId xmlns:a16="http://schemas.microsoft.com/office/drawing/2014/main" id="{2B1097B1-0217-4FDB-BEFB-807A8F652D59}"/>
              </a:ext>
            </a:extLst>
          </p:cNvPr>
          <p:cNvSpPr>
            <a:spLocks noGrp="1"/>
          </p:cNvSpPr>
          <p:nvPr>
            <p:ph sz="quarter" idx="15"/>
          </p:nvPr>
        </p:nvSpPr>
        <p:spPr>
          <a:xfrm>
            <a:off x="457200" y="5755957"/>
            <a:ext cx="8229600" cy="492443"/>
          </a:xfrm>
        </p:spPr>
        <p:txBody>
          <a:bodyPr>
            <a:spAutoFit/>
          </a:bodyPr>
          <a:lstStyle/>
          <a:p>
            <a:pPr marL="0" indent="0" algn="l">
              <a:buNone/>
            </a:pPr>
            <a:r>
              <a:rPr lang="en-US" i="1" u="none" strike="noStrike" baseline="0" dirty="0">
                <a:latin typeface="Arial" panose="020B0604020202020204" pitchFamily="34" charset="0"/>
                <a:cs typeface="Arial" panose="020B0604020202020204" pitchFamily="34" charset="0"/>
              </a:rPr>
              <a:t>Sources: </a:t>
            </a:r>
            <a:r>
              <a:rPr lang="en-US" b="0" i="0" u="none" strike="noStrike" baseline="0" dirty="0">
                <a:latin typeface="Arial" panose="020B0604020202020204" pitchFamily="34" charset="0"/>
                <a:cs typeface="Arial" panose="020B0604020202020204" pitchFamily="34" charset="0"/>
              </a:rPr>
              <a:t>Based on T. Driskell, J. E. Driskell, C. Shawn Burke, and E. Salas, “Team Roles: A Review and Integration,” </a:t>
            </a:r>
            <a:r>
              <a:rPr lang="en-US" b="0" i="1" u="none" strike="noStrike" baseline="0" dirty="0">
                <a:latin typeface="Arial" panose="020B0604020202020204" pitchFamily="34" charset="0"/>
                <a:cs typeface="Arial" panose="020B0604020202020204" pitchFamily="34" charset="0"/>
              </a:rPr>
              <a:t>Small Group Research </a:t>
            </a:r>
            <a:r>
              <a:rPr lang="en-US" b="0" i="0" u="none" strike="noStrike" baseline="0" dirty="0">
                <a:latin typeface="Arial" panose="020B0604020202020204" pitchFamily="34" charset="0"/>
                <a:cs typeface="Arial" panose="020B0604020202020204" pitchFamily="34" charset="0"/>
              </a:rPr>
              <a:t>48, no. 4 (2017): 482–511.</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7"/>
            <a:ext cx="8534400" cy="1144347"/>
          </a:xfrm>
        </p:spPr>
        <p:txBody>
          <a:bodyPr>
            <a:spAutoFit/>
          </a:bodyPr>
          <a:lstStyle/>
          <a:p>
            <a:r>
              <a:rPr lang="en-US" dirty="0"/>
              <a:t>Identify the Characteristics of Effective Teams </a:t>
            </a:r>
            <a:r>
              <a:rPr lang="en-US" sz="2800" dirty="0"/>
              <a:t>(5 of 7)</a:t>
            </a:r>
          </a:p>
        </p:txBody>
      </p:sp>
      <p:sp>
        <p:nvSpPr>
          <p:cNvPr id="3" name="Content Placeholder 2"/>
          <p:cNvSpPr>
            <a:spLocks noGrp="1"/>
          </p:cNvSpPr>
          <p:nvPr>
            <p:ph sz="quarter" idx="14"/>
          </p:nvPr>
        </p:nvSpPr>
        <p:spPr>
          <a:xfrm>
            <a:off x="457200" y="1473558"/>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10.5</a:t>
            </a:r>
            <a:r>
              <a:rPr lang="en-US" dirty="0">
                <a:latin typeface="Arial" panose="020B0604020202020204" pitchFamily="34" charset="0"/>
                <a:cs typeface="Arial" panose="020B0604020202020204" pitchFamily="34" charset="0"/>
              </a:rPr>
              <a:t> Effects of Team Processes</a:t>
            </a:r>
          </a:p>
        </p:txBody>
      </p:sp>
      <p:pic>
        <p:nvPicPr>
          <p:cNvPr id="6" name="Picture Placeholder 5" descr="Potential team effectiveness plus process gains minus process losses equals the actual team effectiveness."/>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63019" y="2459090"/>
            <a:ext cx="8123781" cy="96991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83ae06d2a1815329d0455aff12c11148d1e1"/>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9771</TotalTime>
  <Words>4607</Words>
  <Application>Microsoft Office PowerPoint</Application>
  <PresentationFormat>On-screen Show (4:3)</PresentationFormat>
  <Paragraphs>250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Verdana</vt:lpstr>
      <vt:lpstr>Wingdings</vt:lpstr>
      <vt:lpstr>508 Lecture</vt:lpstr>
      <vt:lpstr>Organizational Behavior</vt:lpstr>
      <vt:lpstr>Learning Objectives</vt:lpstr>
      <vt:lpstr>Contrast Groups and Teams</vt:lpstr>
      <vt:lpstr>Contrast the Five Types of Teams</vt:lpstr>
      <vt:lpstr>Identify the Characteristics of Effective Teams (1 of 7)</vt:lpstr>
      <vt:lpstr>Identify the Characteristics of Effective Teams (2 of 7)</vt:lpstr>
      <vt:lpstr>Identify the Characteristics of Effective Teams (3 of 7)</vt:lpstr>
      <vt:lpstr>Identify the Characteristics of Effective Teams (4 of 7)</vt:lpstr>
      <vt:lpstr>Identify the Characteristics of Effective Teams (5 of 7)</vt:lpstr>
      <vt:lpstr>Identify the Characteristics of Effective Teams (6 of 7)</vt:lpstr>
      <vt:lpstr>Identify the Characteristics of Effective Teams (7 of 7)</vt:lpstr>
      <vt:lpstr>Explain How Organizations Can Create Team Players</vt:lpstr>
      <vt:lpstr>Decide When to Use Individuals Instead of Teams</vt:lpstr>
      <vt:lpstr>Implications for Managers (1 of 6)</vt:lpstr>
      <vt:lpstr>Implications for Managers (2 of 6)</vt:lpstr>
      <vt:lpstr>Implications for Managers (3 of 6)</vt:lpstr>
      <vt:lpstr>Implications for Managers (4 of 6)</vt:lpstr>
      <vt:lpstr>Implications for Managers (5 of 6 )</vt:lpstr>
      <vt:lpstr>Implications for Managers (6 of 6)</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10, Understanding Work Teams</dc:title>
  <dc:subject/>
  <dc:creator>P. Robbins and A. Judge</dc:creator>
  <cp:keywords>Organizational Behavior</cp:keywords>
  <dc:description>Additional information may be found in the Notes Pane of each slide by pressing F6.</dc:description>
  <cp:lastModifiedBy>Network Admin</cp:lastModifiedBy>
  <cp:revision>1340</cp:revision>
  <dcterms:created xsi:type="dcterms:W3CDTF">2014-07-14T20:04:21Z</dcterms:created>
  <dcterms:modified xsi:type="dcterms:W3CDTF">2022-01-17T08:34:20Z</dcterms:modified>
  <cp:category>Organizational Behavior</cp:category>
</cp:coreProperties>
</file>