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512" r:id="rId2"/>
    <p:sldId id="380" r:id="rId3"/>
    <p:sldId id="468" r:id="rId4"/>
    <p:sldId id="518" r:id="rId5"/>
    <p:sldId id="519" r:id="rId6"/>
    <p:sldId id="520" r:id="rId7"/>
    <p:sldId id="779" r:id="rId8"/>
    <p:sldId id="522" r:id="rId9"/>
    <p:sldId id="783" r:id="rId10"/>
    <p:sldId id="784" r:id="rId11"/>
    <p:sldId id="785" r:id="rId12"/>
    <p:sldId id="782" r:id="rId13"/>
    <p:sldId id="476" r:id="rId14"/>
    <p:sldId id="477" r:id="rId15"/>
    <p:sldId id="480" r:id="rId16"/>
    <p:sldId id="524" r:id="rId17"/>
    <p:sldId id="525" r:id="rId18"/>
    <p:sldId id="526" r:id="rId19"/>
    <p:sldId id="527" r:id="rId20"/>
    <p:sldId id="528" r:id="rId21"/>
    <p:sldId id="529" r:id="rId22"/>
    <p:sldId id="530" r:id="rId23"/>
    <p:sldId id="493" r:id="rId24"/>
    <p:sldId id="531" r:id="rId25"/>
    <p:sldId id="495" r:id="rId26"/>
    <p:sldId id="781" r:id="rId27"/>
    <p:sldId id="533" r:id="rId28"/>
    <p:sldId id="500" r:id="rId29"/>
    <p:sldId id="534" r:id="rId30"/>
    <p:sldId id="778" r:id="rId31"/>
    <p:sldId id="535" r:id="rId32"/>
    <p:sldId id="513" r:id="rId33"/>
    <p:sldId id="777" r:id="rId34"/>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40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00" autoAdjust="0"/>
    <p:restoredTop sz="74401" autoAdjust="0"/>
  </p:normalViewPr>
  <p:slideViewPr>
    <p:cSldViewPr>
      <p:cViewPr varScale="1">
        <p:scale>
          <a:sx n="50" d="100"/>
          <a:sy n="50" d="100"/>
        </p:scale>
        <p:origin x="2100" y="54"/>
      </p:cViewPr>
      <p:guideLst>
        <p:guide orient="horz" pos="2160"/>
        <p:guide pos="288"/>
        <p:guide pos="2880"/>
        <p:guide pos="5472"/>
        <p:guide orient="horz" pos="384"/>
        <p:guide orient="horz" pos="672"/>
        <p:guide orient="horz" pos="4080"/>
      </p:guideLst>
    </p:cSldViewPr>
  </p:slideViewPr>
  <p:outlineViewPr>
    <p:cViewPr>
      <p:scale>
        <a:sx n="33" d="100"/>
        <a:sy n="33" d="100"/>
      </p:scale>
      <p:origin x="0" y="-18234"/>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Welcome to this Organizational Behavior course that uses the 19</a:t>
            </a:r>
            <a:r>
              <a:rPr lang="en-US" baseline="30000" dirty="0">
                <a:latin typeface="Arial" panose="020B0604020202020204" pitchFamily="34" charset="0"/>
                <a:ea typeface="ＭＳ Ｐゴシック" pitchFamily="34" charset="-128"/>
                <a:cs typeface="Arial" panose="020B0604020202020204" pitchFamily="34" charset="0"/>
              </a:rPr>
              <a:t>th</a:t>
            </a:r>
            <a:r>
              <a:rPr lang="en-US" dirty="0">
                <a:latin typeface="Arial" panose="020B0604020202020204" pitchFamily="34" charset="0"/>
                <a:ea typeface="ＭＳ Ｐゴシック" pitchFamily="34" charset="-128"/>
                <a:cs typeface="Arial" panose="020B0604020202020204" pitchFamily="34" charset="0"/>
              </a:rPr>
              <a:t> edition of the textbook, </a:t>
            </a:r>
            <a:r>
              <a:rPr lang="en-US" i="1" dirty="0">
                <a:latin typeface="Arial" panose="020B0604020202020204" pitchFamily="34" charset="0"/>
                <a:ea typeface="ＭＳ Ｐゴシック" pitchFamily="34" charset="-128"/>
                <a:cs typeface="Arial" panose="020B0604020202020204" pitchFamily="34" charset="0"/>
              </a:rPr>
              <a:t>Organizational Behavior</a:t>
            </a:r>
            <a:r>
              <a:rPr lang="en-US" dirty="0">
                <a:latin typeface="Arial" panose="020B0604020202020204" pitchFamily="34" charset="0"/>
                <a:ea typeface="ＭＳ Ｐゴシック" pitchFamily="34" charset="-128"/>
                <a:cs typeface="Arial" panose="020B0604020202020204" pitchFamily="34" charset="0"/>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54472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0857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370673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latin typeface="Arial" panose="020B0604020202020204" pitchFamily="34" charset="0"/>
                <a:cs typeface="Arial" panose="020B0604020202020204" pitchFamily="34" charset="0"/>
              </a:rPr>
              <a:t>Several barriers can slow or distort effective communication. Three of the most important barriers to effective communication are information overload, communication apprehension, and crisis situations.</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When the information we must work with exceeds our processing capacity, the result is </a:t>
            </a:r>
            <a:r>
              <a:rPr lang="en-US" b="1" dirty="0">
                <a:latin typeface="Arial" panose="020B0604020202020204" pitchFamily="34" charset="0"/>
                <a:cs typeface="Arial" panose="020B0604020202020204" pitchFamily="34" charset="0"/>
              </a:rPr>
              <a:t>information overload</a:t>
            </a:r>
            <a:r>
              <a:rPr lang="en-US" dirty="0">
                <a:latin typeface="Arial" panose="020B0604020202020204" pitchFamily="34" charset="0"/>
                <a:cs typeface="Arial" panose="020B0604020202020204" pitchFamily="34" charset="0"/>
              </a:rPr>
              <a:t>. What happens when individuals have more information than they can sort and use? They tend to select, ignore, pass over, or forget it. Or they may put off further processing until the overload situation ends. In any case, lost information and less effective communication result, making it more important to deal with overload proactively.</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Surprisingly, research over the past several decades suggests that most people actually like being overloaded with information on a daily basis. Why do people feel this way? This comfort with information overload is primarily attributable to the rise in smart gadgets and devices that people use to manage large amounts of information. They feel that these devices enable them to keep up with demands, determine what information to trust more quickly, and have control over their lives. Providing technological support and equal access to devices can help forge units better equipped to manage large amounts of information. </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One barrier to effective communication, </a:t>
            </a:r>
            <a:r>
              <a:rPr lang="en-US" b="1" dirty="0">
                <a:latin typeface="Arial" panose="020B0604020202020204" pitchFamily="34" charset="0"/>
                <a:cs typeface="Arial" panose="020B0604020202020204" pitchFamily="34" charset="0"/>
              </a:rPr>
              <a:t>communication apprehension</a:t>
            </a:r>
            <a:r>
              <a:rPr lang="en-US" dirty="0">
                <a:latin typeface="Arial" panose="020B0604020202020204" pitchFamily="34" charset="0"/>
                <a:cs typeface="Arial" panose="020B0604020202020204" pitchFamily="34" charset="0"/>
              </a:rPr>
              <a:t>, results when people experience undue tension or anxiety surrounding their communication with others. Communication apprehension has a number of implications to effective communication in organizational contexts.</a:t>
            </a:r>
          </a:p>
          <a:p>
            <a:pPr lvl="0"/>
            <a:r>
              <a:rPr lang="en-US" dirty="0">
                <a:latin typeface="Arial" panose="020B0604020202020204" pitchFamily="34" charset="0"/>
                <a:cs typeface="Arial" panose="020B0604020202020204" pitchFamily="34" charset="0"/>
              </a:rPr>
              <a:t>For example, it can affect the emergence of leadership in virtual teams. Learning to regulate and cope with anxiety about communication may be one potential solution. </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The final barrier to effective communication can be found in the underlying context: Communication becomes more challenging during times of crisis. </a:t>
            </a:r>
          </a:p>
          <a:p>
            <a:pPr lvl="0"/>
            <a:r>
              <a:rPr lang="en-US" dirty="0">
                <a:latin typeface="Arial" panose="020B0604020202020204" pitchFamily="34" charset="0"/>
                <a:cs typeface="Arial" panose="020B0604020202020204" pitchFamily="34" charset="0"/>
              </a:rPr>
              <a:t>Effective communication during times of crisis involves breaking down crisis response into several stages: (1) communicating in anticipation of or preparation for crises, (2) managing responses to the crises while they are occurring, and (3) communicating with stakeholders after the crisis and catalyzing shared learning.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760150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Some communication channels are rich in that they can (1) handle multiple cues simultaneously, (2) facilitate rapid feedback, and (3) be very personal. Others are lean in that they score low on these factors. As Exhibit 11.4 illustrates, in-person conversation scores highest in channel richness because it transmits the most information per communication episode—multiple information cues, immediate feedback, and the personal touch of being present. Impersonal written media such as formal reports and bulletins rate lowest in richness.</a:t>
            </a:r>
          </a:p>
          <a:p>
            <a:pPr lvl="0"/>
            <a:endParaRPr lang="en-US" dirty="0"/>
          </a:p>
          <a:p>
            <a:pPr lvl="0"/>
            <a:r>
              <a:rPr lang="en-US" dirty="0"/>
              <a:t>Long Description:</a:t>
            </a:r>
          </a:p>
          <a:p>
            <a:pPr rtl="0"/>
            <a:r>
              <a:rPr lang="en-IN" sz="1200" b="0" i="0" u="none" strike="noStrike" kern="1200" dirty="0">
                <a:solidFill>
                  <a:schemeClr val="tx1"/>
                </a:solidFill>
                <a:latin typeface="+mn-lt"/>
                <a:ea typeface="+mn-ea"/>
                <a:cs typeface="+mn-cs"/>
              </a:rPr>
              <a:t>The channel ranges from low richness on the left to high richness on the right. The data starting from low channel richness to the high channel richness is as follows. Formal reports and bulletins, memos and letters, </a:t>
            </a:r>
            <a:r>
              <a:rPr lang="en-IN" sz="1200" b="0" i="0" u="none" strike="noStrike" kern="1200" dirty="0" err="1">
                <a:solidFill>
                  <a:schemeClr val="tx1"/>
                </a:solidFill>
                <a:latin typeface="+mn-lt"/>
                <a:ea typeface="+mn-ea"/>
                <a:cs typeface="+mn-cs"/>
              </a:rPr>
              <a:t>prerecorded</a:t>
            </a:r>
            <a:r>
              <a:rPr lang="en-IN" sz="1200" b="0" i="0" u="none" strike="noStrike" kern="1200" dirty="0">
                <a:solidFill>
                  <a:schemeClr val="tx1"/>
                </a:solidFill>
                <a:latin typeface="+mn-lt"/>
                <a:ea typeface="+mn-ea"/>
                <a:cs typeface="+mn-cs"/>
              </a:rPr>
              <a:t> speeches, e-mail, online discussion groups and groupware, voice mail, live speeches, telephone conversations, video conferences, and in-person conversations</a:t>
            </a:r>
            <a:r>
              <a:rPr lang="en-IN" sz="1200" b="0" i="0" u="none" strike="noStrike" kern="1200">
                <a:solidFill>
                  <a:schemeClr val="tx1"/>
                </a:solidFill>
                <a:latin typeface="+mn-lt"/>
                <a:ea typeface="+mn-ea"/>
                <a:cs typeface="+mn-cs"/>
              </a:rPr>
              <a:t>. </a:t>
            </a:r>
            <a:endParaRPr lang="en-IN"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650776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The COVID-19 pandemic has led to an unprecedented number of people downloading videoconferencing software and applications. In March 2020, there were a record 62 million downloads of platforms like Google Hangouts Meet, Zoom, and Microsoft Teams.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268010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Although many people monetize blogs, vlogs, and podcasts as solo entrepreneurs, organizations are also hopping onto this trend and starting their own with the hope of connecting and engaging with their audiences. In all three cases, increased access to what was once prohibitively expensive audiovisual equipment has enabled them to spread like wildfire.</a:t>
            </a:r>
          </a:p>
          <a:p>
            <a:pPr lvl="0"/>
            <a:endParaRPr lang="en-US" dirty="0"/>
          </a:p>
          <a:p>
            <a:pPr lvl="0"/>
            <a:r>
              <a:rPr lang="en-US" dirty="0"/>
              <a:t>A blog (short for “web log”) is a website by a single person, team, or company that is used to share primarily written content with others and engage them.</a:t>
            </a:r>
          </a:p>
          <a:p>
            <a:pPr lvl="0"/>
            <a:endParaRPr lang="en-US" dirty="0"/>
          </a:p>
          <a:p>
            <a:pPr lvl="0"/>
            <a:r>
              <a:rPr lang="en-US" dirty="0"/>
              <a:t>Blogging has given way to vlogging, which serves essentially the same functions as a blog, but through a different medium: video. Vlogs are especially useful to connect with customers and clients if your products are used in projects, require step-by-step instruction, or sometimes require proficiency to use properly. </a:t>
            </a:r>
          </a:p>
          <a:p>
            <a:pPr lvl="0"/>
            <a:endParaRPr lang="en-US" dirty="0"/>
          </a:p>
          <a:p>
            <a:pPr lvl="0"/>
            <a:r>
              <a:rPr lang="en-US" dirty="0"/>
              <a:t>Finally, podcasts resemble mini-radio shows, with people sharing primarily audio content to serve the same function as a written blog, but with more emphasis on in-depth discussion and storytelling.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745230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As a final category of communication medium, we turn toward e-collaboration and e-learning. These media essentially build upon corporate social media approaches, but rather than being solely devoted to social networking, these media are literal platforms through which employees do their work or train to do their work.</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4229464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rise of virtual communication has transformed the ways in which we communicate with one another. From emojis to memes to expressing ourselves with usernames and selfies, a new “language” for communicating has developed within the span of decades.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390568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About 3.5 billion people use social media, or around 45 percent of the world’s population, 68 percent of U.S. adults use Facebook to connect with others, and the average adult spends three hours on social media, primarily using mobile devices like smartphones. Combined with our earlier estimate on e-mail, this equates to six hours daily checking e-mail and social media. Worldwide, over 2.5 billion people own smartphones, with about 81 percent of Americans owning smartphones.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2341145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latin typeface="Arial" panose="020B0604020202020204" pitchFamily="34" charset="0"/>
                <a:cs typeface="Arial" panose="020B0604020202020204" pitchFamily="34" charset="0"/>
              </a:rPr>
              <a:t>After studying this chapter, you should be able to:</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Describe the types of interpersonal communication.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Evaluate how to choose communication methods and handle barriers to effective communication.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Discuss the various forms of virtual communication used in modern organizations.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Analyze the issues surrounding smartphones, social media, and cybersecurity confronting modern organizations.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Recognize how to engage in effective cross-cultural communication in organizations.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Much of the research in OB on smartphones has focused on their impact on stress, health, and well-being.</a:t>
            </a:r>
          </a:p>
          <a:p>
            <a:pPr lvl="0"/>
            <a:endParaRPr lang="en-US" dirty="0"/>
          </a:p>
          <a:p>
            <a:pPr lvl="0"/>
            <a:r>
              <a:rPr lang="en-US" dirty="0"/>
              <a:t>Smartphones have enabled people to connect with colleagues and perform relational work from just about anywhere. However, with this increased connectedness come increased threats to employee health and well-being. This situation has resulted in a paradox of sorts—although people report that the increased connection gives them a deeper sense of autonomy, that they can control when and where they work, they end up using it everywhere and all of the time, which actually strips them of autonomy.</a:t>
            </a:r>
          </a:p>
          <a:p>
            <a:pPr lvl="0"/>
            <a:endParaRPr lang="en-US" dirty="0"/>
          </a:p>
          <a:p>
            <a:pPr lvl="0"/>
            <a:r>
              <a:rPr lang="en-US" dirty="0"/>
              <a:t>Beyond smartphones, a new frontier in OB research revolves around smart-homes and digital assistants), which are voice-activated AI that are integrated with other devices in one’s environment. These devices can theoretically be employed in the work and home contexts to manage and accomplish one’s work.</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2028523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Nowhere has online communication been more transformed than in the rise of social media. For decades, businesses have been coming to grips with the reality of social media—not merely to cope with it but rather to leverage it as a part of their strategy. Furthermore, many organizations have developed their own in-house social-networking applications, known as enterprise social software, and most have their own presence on popular social media sites like Facebook, Twitter, and Instagram.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841993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Security is a huge concern for nearly all organizations with private or proprietary information about clients, customers, and employees. Organizations worry about the security of the electronic information they seek to protect, such as hospital patient data, the physical information they still keep in file cabinets, and the security of the information they entrust their employees with knowing. </a:t>
            </a:r>
          </a:p>
          <a:p>
            <a:pPr lvl="0"/>
            <a:endParaRPr lang="en-US" sz="1200" kern="1200" dirty="0">
              <a:solidFill>
                <a:schemeClr val="tx1"/>
              </a:solidFill>
              <a:effectLst/>
              <a:latin typeface="+mn-lt"/>
              <a:ea typeface="+mn-ea"/>
              <a:cs typeface="+mn-cs"/>
            </a:endParaRPr>
          </a:p>
          <a:p>
            <a:pPr lvl="0"/>
            <a:r>
              <a:rPr lang="en-US" dirty="0"/>
              <a:t>In general, cybersecurity threats can come from a variety of sources, all with various motivations: organized attackers, employees, professional hackers or criminals, and even amateurs. As employees are the only group in this list companies have direct contact with, management may monitor employee online activity and communications, which can seem invasive to employees.</a:t>
            </a:r>
          </a:p>
          <a:p>
            <a:pPr lvl="0"/>
            <a:endParaRPr lang="en-US" dirty="0"/>
          </a:p>
          <a:p>
            <a:pPr lvl="0"/>
            <a:r>
              <a:rPr lang="en-US" dirty="0"/>
              <a:t>Employees are also concerned with their privacy—as a number of organizations get caught up in massive data breaches in which their personal information is stolen.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4010448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Effective communication is difficult under the best of conditions. Effective cross-cultural communication is no different and experiences its own unique challenges stemming from the values, traditions, and beliefs that differ across people. </a:t>
            </a:r>
          </a:p>
          <a:p>
            <a:pPr lvl="0"/>
            <a:endParaRPr lang="en-US" dirty="0"/>
          </a:p>
          <a:p>
            <a:pPr lvl="0"/>
            <a:r>
              <a:rPr lang="en-US" dirty="0"/>
              <a:t>Cultures differ in the degree to which context influences the meaning individuals take from communication.</a:t>
            </a:r>
          </a:p>
          <a:p>
            <a:pPr lvl="0"/>
            <a:endParaRPr lang="en-US" dirty="0"/>
          </a:p>
          <a:p>
            <a:pPr lvl="0"/>
            <a:r>
              <a:rPr lang="en-US" dirty="0"/>
              <a:t>In </a:t>
            </a:r>
            <a:r>
              <a:rPr lang="en-US" b="1" dirty="0"/>
              <a:t>high-context cultures</a:t>
            </a:r>
            <a:r>
              <a:rPr lang="en-US" dirty="0"/>
              <a:t> people rely heavily on nonverbal and subtle cues in communicating with others, and a person’s official status, place in society, and reputation carry considerable weight. What is not said may be more significant than what is said. In contrast, people from </a:t>
            </a:r>
            <a:r>
              <a:rPr lang="en-US" b="1" dirty="0"/>
              <a:t>low-context cultures </a:t>
            </a:r>
            <a:r>
              <a:rPr lang="en-US" dirty="0"/>
              <a:t>rely essentially on spoken and written words to convey meaning; body language and formal titles are secondary. Exhibit 11.5 shows where different countries range on cultural context.</a:t>
            </a:r>
          </a:p>
          <a:p>
            <a:pPr lvl="0"/>
            <a:endParaRPr lang="en-US" dirty="0"/>
          </a:p>
          <a:p>
            <a:pPr lvl="0"/>
            <a:r>
              <a:rPr lang="en-US" dirty="0"/>
              <a:t>Long Description:</a:t>
            </a:r>
          </a:p>
          <a:p>
            <a:pPr lvl="0"/>
            <a:r>
              <a:rPr lang="en-US" dirty="0"/>
              <a:t>The data from low context to high context is as follows. U. S. A., Australia, Germany, Denmark, Poland, Brazil, Mexico, France, Russia, India, Saudi Arabia, Kenya, and Japan,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419478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There are complex dynamics surrounding cross-cultural interactions that involve not only the context and situation but also (1) an understanding of one’s own cultural approach and (2) an understanding of the interaction partner’s cultural approach. </a:t>
            </a:r>
          </a:p>
          <a:p>
            <a:pPr lvl="0"/>
            <a:endParaRPr lang="en-US" dirty="0"/>
          </a:p>
          <a:p>
            <a:pPr lvl="0"/>
            <a:r>
              <a:rPr lang="en-US" dirty="0"/>
              <a:t>As shown in Exhibit 11.6, there is a trade-off between five approaches that all vary as a function of one’s own and others’ cultural approaches. Try not to think of the interaction in terms of how both interaction partners can come to an agreement on the cultural approach given the situation. </a:t>
            </a:r>
          </a:p>
          <a:p>
            <a:pPr lvl="0"/>
            <a:r>
              <a:rPr lang="en-US" b="1" dirty="0"/>
              <a:t>• Avoiding (Low-Own/Low-Other): </a:t>
            </a:r>
            <a:r>
              <a:rPr lang="en-US" dirty="0"/>
              <a:t>Putting aside cultural preferences, values, practices, or customs, often for tactical or strategic reasons. </a:t>
            </a:r>
          </a:p>
          <a:p>
            <a:pPr lvl="0"/>
            <a:r>
              <a:rPr lang="en-US" b="1" dirty="0"/>
              <a:t>• Imposing (High-Own/Low-Other): </a:t>
            </a:r>
            <a:r>
              <a:rPr lang="en-US" dirty="0"/>
              <a:t>Asserting one’s own cultural preferences, values, practices, and customs without acknowledging others’ cultural approaches. </a:t>
            </a:r>
          </a:p>
          <a:p>
            <a:pPr lvl="0"/>
            <a:r>
              <a:rPr lang="en-US" b="1" dirty="0"/>
              <a:t>• Embracing (Low-Own/High-Other): </a:t>
            </a:r>
            <a:r>
              <a:rPr lang="en-US" dirty="0"/>
              <a:t>Putting aside one’s own cultural preferences, values, practices, and customs in order to acknowledge or embrace others’ cultural approaches. </a:t>
            </a:r>
          </a:p>
          <a:p>
            <a:pPr lvl="0"/>
            <a:r>
              <a:rPr lang="en-US" b="1" dirty="0"/>
              <a:t>• Synergizing (High-Own/High-Other): </a:t>
            </a:r>
            <a:r>
              <a:rPr lang="en-US" dirty="0"/>
              <a:t>Celebrating both interaction partners’ cultural preferences, values, practices, and customs, often in an improvisational or flexible way. </a:t>
            </a:r>
          </a:p>
          <a:p>
            <a:pPr lvl="0"/>
            <a:r>
              <a:rPr lang="en-US" b="1" dirty="0"/>
              <a:t>• Compromising (Mid-Own/Mid-Other): </a:t>
            </a:r>
            <a:r>
              <a:rPr lang="en-US" dirty="0"/>
              <a:t>Treating the cultural interaction as a give-and-take; recognizing when cultural preferences, values, practices, and customs conflict and embracing some and putting aside others in order to reduce conflict.</a:t>
            </a:r>
          </a:p>
          <a:p>
            <a:pPr lvl="0"/>
            <a:endParaRPr lang="en-US" dirty="0"/>
          </a:p>
          <a:p>
            <a:pPr lvl="0"/>
            <a:r>
              <a:rPr lang="en-US" dirty="0"/>
              <a:t>Long Description:</a:t>
            </a:r>
          </a:p>
          <a:p>
            <a:pPr lvl="0"/>
            <a:r>
              <a:rPr lang="en-US" dirty="0"/>
              <a:t>The data from the matrix is as below. </a:t>
            </a:r>
          </a:p>
          <a:p>
            <a:pPr lvl="0"/>
            <a:r>
              <a:rPr lang="en-US" dirty="0"/>
              <a:t>Avoiding takes place when both adopting others’ and own culture is less, and is represented at the bottom left of the matrix.</a:t>
            </a:r>
          </a:p>
          <a:p>
            <a:pPr lvl="0"/>
            <a:r>
              <a:rPr lang="en-US" dirty="0"/>
              <a:t>Embracing takes place when adopting other’s culture is more and adopting own culture is less, and is represented at the bottom right of the matrix.</a:t>
            </a:r>
          </a:p>
          <a:p>
            <a:pPr lvl="0"/>
            <a:r>
              <a:rPr lang="en-US" dirty="0"/>
              <a:t>Imposing takes place when adopting other’s culture is less and adopting own culture is more, and is represented at the top left of the matrix.</a:t>
            </a:r>
          </a:p>
          <a:p>
            <a:pPr lvl="0"/>
            <a:r>
              <a:rPr lang="en-US" dirty="0"/>
              <a:t>Synergizing takes place when adopting both the culture is more and is represented at the top right of the matrix.</a:t>
            </a:r>
          </a:p>
          <a:p>
            <a:pPr lvl="0"/>
            <a:r>
              <a:rPr lang="en-US" dirty="0"/>
              <a:t>Compromising is at the mid of both the cultures and is equally placed.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025407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latin typeface="Arial" panose="020B0604020202020204" pitchFamily="34" charset="0"/>
                <a:cs typeface="Arial" panose="020B0604020202020204" pitchFamily="34" charset="0"/>
              </a:rPr>
              <a:t>In cross-cultural communication, there are several aspects of others’ cultures that can lead to differences in perspectives, perceptions, and attributions.</a:t>
            </a:r>
          </a:p>
          <a:p>
            <a:pPr lvl="0"/>
            <a:endParaRPr lang="en-US" dirty="0">
              <a:latin typeface="Arial" panose="020B0604020202020204" pitchFamily="34" charset="0"/>
              <a:cs typeface="Arial" panose="020B0604020202020204" pitchFamily="34" charset="0"/>
            </a:endParaRPr>
          </a:p>
          <a:p>
            <a:pPr marL="249873" lvl="0" indent="-256032" algn="l">
              <a:buSzPct val="100000"/>
            </a:pPr>
            <a:r>
              <a:rPr lang="en-US" sz="1200" i="1" dirty="0">
                <a:latin typeface="Arial" panose="020B0604020202020204" pitchFamily="34" charset="0"/>
                <a:cs typeface="Arial" panose="020B0604020202020204" pitchFamily="34" charset="0"/>
              </a:rPr>
              <a:t>Words</a:t>
            </a:r>
            <a:r>
              <a:rPr lang="en-US" sz="1200" dirty="0">
                <a:latin typeface="Arial" panose="020B0604020202020204" pitchFamily="34" charset="0"/>
                <a:cs typeface="Arial" panose="020B0604020202020204" pitchFamily="34" charset="0"/>
              </a:rPr>
              <a:t> mean different things to different people, particularly people from</a:t>
            </a:r>
          </a:p>
          <a:p>
            <a:pPr marL="249873" lvl="0" indent="-256032" algn="l">
              <a:buSzPct val="100000"/>
            </a:pPr>
            <a:r>
              <a:rPr lang="en-US" sz="1200" dirty="0">
                <a:latin typeface="Arial" panose="020B0604020202020204" pitchFamily="34" charset="0"/>
                <a:cs typeface="Arial" panose="020B0604020202020204" pitchFamily="34" charset="0"/>
              </a:rPr>
              <a:t>different cultures.</a:t>
            </a:r>
          </a:p>
          <a:p>
            <a:pPr marL="249873" lvl="0" indent="-256032" algn="l">
              <a:buSzPct val="100000"/>
            </a:pPr>
            <a:r>
              <a:rPr lang="en-US" sz="1200" dirty="0">
                <a:latin typeface="Arial" panose="020B0604020202020204" pitchFamily="34" charset="0"/>
                <a:cs typeface="Arial" panose="020B0604020202020204" pitchFamily="34" charset="0"/>
              </a:rPr>
              <a:t>Word </a:t>
            </a:r>
            <a:r>
              <a:rPr lang="en-US" sz="1200" i="1" dirty="0">
                <a:latin typeface="Arial" panose="020B0604020202020204" pitchFamily="34" charset="0"/>
                <a:cs typeface="Arial" panose="020B0604020202020204" pitchFamily="34" charset="0"/>
              </a:rPr>
              <a:t>connotations</a:t>
            </a:r>
            <a:r>
              <a:rPr lang="en-US" sz="1200" dirty="0">
                <a:latin typeface="Arial" panose="020B0604020202020204" pitchFamily="34" charset="0"/>
                <a:cs typeface="Arial" panose="020B0604020202020204" pitchFamily="34" charset="0"/>
              </a:rPr>
              <a:t> matter in cross-cultural communication because the same</a:t>
            </a:r>
          </a:p>
          <a:p>
            <a:pPr marL="249873" lvl="0" indent="-256032" algn="l">
              <a:buSzPct val="100000"/>
            </a:pPr>
            <a:r>
              <a:rPr lang="en-US" sz="1200" dirty="0">
                <a:latin typeface="Arial" panose="020B0604020202020204" pitchFamily="34" charset="0"/>
                <a:cs typeface="Arial" panose="020B0604020202020204" pitchFamily="34" charset="0"/>
              </a:rPr>
              <a:t>word can imply different things in different languages.</a:t>
            </a:r>
          </a:p>
          <a:p>
            <a:pPr marL="249873" lvl="0" indent="-256032" algn="l">
              <a:buSzPct val="100000"/>
            </a:pPr>
            <a:r>
              <a:rPr lang="en-US" sz="1200" i="1" dirty="0">
                <a:latin typeface="Arial" panose="020B0604020202020204" pitchFamily="34" charset="0"/>
                <a:cs typeface="Arial" panose="020B0604020202020204" pitchFamily="34" charset="0"/>
              </a:rPr>
              <a:t>Tone </a:t>
            </a:r>
            <a:r>
              <a:rPr lang="en-US" sz="1200" dirty="0">
                <a:latin typeface="Arial" panose="020B0604020202020204" pitchFamily="34" charset="0"/>
                <a:cs typeface="Arial" panose="020B0604020202020204" pitchFamily="34" charset="0"/>
              </a:rPr>
              <a:t>differences can lead to emotional misconceptions during cross-cultural</a:t>
            </a:r>
          </a:p>
          <a:p>
            <a:pPr marL="249873" lvl="0" indent="-256032" algn="l">
              <a:buSzPct val="100000"/>
            </a:pPr>
            <a:r>
              <a:rPr lang="en-US" sz="1200" dirty="0">
                <a:latin typeface="Arial" panose="020B0604020202020204" pitchFamily="34" charset="0"/>
                <a:cs typeface="Arial" panose="020B0604020202020204" pitchFamily="34" charset="0"/>
              </a:rPr>
              <a:t>interactions.</a:t>
            </a:r>
          </a:p>
          <a:p>
            <a:pPr marL="249873" lvl="0" indent="-256032" algn="l">
              <a:buSzPct val="100000"/>
            </a:pPr>
            <a:r>
              <a:rPr lang="en-US" sz="1200" dirty="0">
                <a:latin typeface="Arial" panose="020B0604020202020204" pitchFamily="34" charset="0"/>
                <a:cs typeface="Arial" panose="020B0604020202020204" pitchFamily="34" charset="0"/>
              </a:rPr>
              <a:t>Cultures may differ in </a:t>
            </a:r>
            <a:r>
              <a:rPr lang="en-US" sz="1200" i="1" dirty="0">
                <a:latin typeface="Arial" panose="020B0604020202020204" pitchFamily="34" charset="0"/>
                <a:cs typeface="Arial" panose="020B0604020202020204" pitchFamily="34" charset="0"/>
              </a:rPr>
              <a:t>tolerance for conflict and methods for resolving conflicts.</a:t>
            </a:r>
          </a:p>
          <a:p>
            <a:pPr marL="249873" lvl="0" indent="-256032" algn="l">
              <a:buSzPct val="100000"/>
            </a:pPr>
            <a:r>
              <a:rPr lang="en-US" sz="1200" dirty="0">
                <a:latin typeface="Arial" panose="020B0604020202020204" pitchFamily="34" charset="0"/>
                <a:cs typeface="Arial" panose="020B0604020202020204" pitchFamily="34" charset="0"/>
              </a:rPr>
              <a:t>Cultures may differ in the </a:t>
            </a:r>
            <a:r>
              <a:rPr lang="en-US" sz="1200" i="1" dirty="0">
                <a:latin typeface="Arial" panose="020B0604020202020204" pitchFamily="34" charset="0"/>
                <a:cs typeface="Arial" panose="020B0604020202020204" pitchFamily="34" charset="0"/>
              </a:rPr>
              <a:t>types of information they communicate to others.</a:t>
            </a:r>
          </a:p>
          <a:p>
            <a:pPr marL="249873" lvl="0" indent="-256032" algn="l">
              <a:buSzPct val="100000"/>
            </a:pPr>
            <a:r>
              <a:rPr lang="en-US" dirty="0">
                <a:latin typeface="Arial" panose="020B0604020202020204" pitchFamily="34" charset="0"/>
                <a:cs typeface="Arial" panose="020B0604020202020204" pitchFamily="34" charset="0"/>
              </a:rPr>
              <a:t>Lastly, a study of Spanish-speaking Latinx people found a clear preference for</a:t>
            </a:r>
          </a:p>
          <a:p>
            <a:pPr marL="6350" lvl="0" indent="-12700">
              <a:buSzPct val="100000"/>
            </a:pPr>
            <a:r>
              <a:rPr lang="en-US" dirty="0">
                <a:latin typeface="Arial" panose="020B0604020202020204" pitchFamily="34" charset="0"/>
                <a:cs typeface="Arial" panose="020B0604020202020204" pitchFamily="34" charset="0"/>
              </a:rPr>
              <a:t>communicating with </a:t>
            </a:r>
            <a:r>
              <a:rPr lang="en-US" i="1" dirty="0">
                <a:latin typeface="Arial" panose="020B0604020202020204" pitchFamily="34" charset="0"/>
                <a:cs typeface="Arial" panose="020B0604020202020204" pitchFamily="34" charset="0"/>
              </a:rPr>
              <a:t>metaphor and analogy</a:t>
            </a:r>
            <a:r>
              <a:rPr lang="en-US" dirty="0">
                <a:latin typeface="Arial" panose="020B0604020202020204" pitchFamily="34" charset="0"/>
                <a:cs typeface="Arial" panose="020B0604020202020204" pitchFamily="34" charset="0"/>
              </a:rPr>
              <a:t>, which they found more convincing in arguments, and they liked people who used metaphor and analogy better than those who abstained from that type of language. </a:t>
            </a:r>
          </a:p>
          <a:p>
            <a:pPr marL="6350" lvl="0" indent="-12700">
              <a:buSzPct val="100000"/>
            </a:pPr>
            <a:r>
              <a:rPr lang="en-US" dirty="0">
                <a:latin typeface="Arial" panose="020B0604020202020204" pitchFamily="34" charset="0"/>
                <a:cs typeface="Arial" panose="020B0604020202020204" pitchFamily="34" charset="0"/>
              </a:rPr>
              <a:t>In addition, while all cultures identify certain words and behaviors as overly aggressive, there are certain types of behaviors that are </a:t>
            </a:r>
            <a:r>
              <a:rPr lang="en-US" i="1" dirty="0">
                <a:latin typeface="Arial" panose="020B0604020202020204" pitchFamily="34" charset="0"/>
                <a:cs typeface="Arial" panose="020B0604020202020204" pitchFamily="34" charset="0"/>
              </a:rPr>
              <a:t>more likely to be identified as negative depending on the culture</a:t>
            </a:r>
            <a:r>
              <a:rPr lang="en-US" dirty="0">
                <a:latin typeface="Arial" panose="020B0604020202020204" pitchFamily="34" charset="0"/>
                <a:cs typeface="Arial" panose="020B0604020202020204" pitchFamily="34" charset="0"/>
              </a:rPr>
              <a:t>.</a:t>
            </a:r>
            <a:endParaRPr lang="en-US" sz="1200"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1536183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According to Fred Casmir, a leading expert in intercultural communication research, we often do not communicate well with people outside our culture because we tend to generalize from only their cultural origin.</a:t>
            </a:r>
          </a:p>
          <a:p>
            <a:pPr lvl="0"/>
            <a:endParaRPr lang="en-US" dirty="0"/>
          </a:p>
          <a:p>
            <a:pPr lvl="0"/>
            <a:r>
              <a:rPr lang="en-US" dirty="0"/>
              <a:t>Because there are far too many cultures for anyone to understand completely and individuals interpret their own cultures differently, intercultural communication should be based on sensitivity and pursuit of common goals. Casmir found the ideal condition is an ad hoc “third culture” that a group can form when its members seek to incorporate aspects of each member’s cultural communication preferences. The norms that this subculture establishes through appreciating individual differences create a common ground for effective communication.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029069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When communicating with people from a different culture, what can you do to reduce misinterpretations? Casmir and other experts offer the following suggestions:</a:t>
            </a:r>
          </a:p>
          <a:p>
            <a:pPr marL="256032" indent="-256032">
              <a:buSzPct val="100000"/>
              <a:buFont typeface="Arial" panose="020B0604020202020204" pitchFamily="34" charset="0"/>
              <a:buChar char="•"/>
            </a:pPr>
            <a:r>
              <a:rPr lang="en-US" b="1" dirty="0"/>
              <a:t>Prior to Interaction</a:t>
            </a:r>
          </a:p>
          <a:p>
            <a:pPr marL="707073" lvl="1" indent="-256032">
              <a:buSzPct val="100000"/>
              <a:buFont typeface="Arial" panose="020B0604020202020204" pitchFamily="34" charset="0"/>
              <a:buChar char="•"/>
            </a:pPr>
            <a:r>
              <a:rPr lang="en-US" dirty="0"/>
              <a:t>Know yourself.</a:t>
            </a:r>
          </a:p>
          <a:p>
            <a:pPr marL="707073" lvl="1" indent="-256032">
              <a:buSzPct val="100000"/>
              <a:buFont typeface="Arial" panose="020B0604020202020204" pitchFamily="34" charset="0"/>
              <a:buChar char="•"/>
            </a:pPr>
            <a:r>
              <a:rPr lang="en-US" dirty="0"/>
              <a:t>Foster a climate of mutual respect, fairness, and  democracy.</a:t>
            </a:r>
          </a:p>
          <a:p>
            <a:pPr marL="256032" indent="-256032">
              <a:buSzPct val="100000"/>
              <a:buFont typeface="Arial" panose="020B0604020202020204" pitchFamily="34" charset="0"/>
              <a:buChar char="•"/>
            </a:pPr>
            <a:r>
              <a:rPr lang="en-US" b="1" dirty="0"/>
              <a:t>During the Interaction</a:t>
            </a:r>
          </a:p>
          <a:p>
            <a:pPr marL="707073" lvl="1" indent="-256032">
              <a:buSzPct val="100000"/>
              <a:buFont typeface="Arial" panose="020B0604020202020204" pitchFamily="34" charset="0"/>
              <a:buChar char="•"/>
            </a:pPr>
            <a:r>
              <a:rPr lang="en-US" dirty="0"/>
              <a:t>Consider the other person’s viewpoint.</a:t>
            </a:r>
          </a:p>
          <a:p>
            <a:pPr marL="707073" lvl="1" indent="-256032">
              <a:buSzPct val="100000"/>
              <a:buFont typeface="Arial" panose="020B0604020202020204" pitchFamily="34" charset="0"/>
              <a:buChar char="•"/>
            </a:pPr>
            <a:r>
              <a:rPr lang="en-US" dirty="0"/>
              <a:t>Learn from misunderstandings.</a:t>
            </a:r>
          </a:p>
          <a:p>
            <a:pPr marL="256032" indent="-256032">
              <a:buSzPct val="100000"/>
              <a:buFont typeface="Arial" panose="020B0604020202020204" pitchFamily="34" charset="0"/>
              <a:buChar char="•"/>
            </a:pPr>
            <a:r>
              <a:rPr lang="en-US" b="1" dirty="0"/>
              <a:t>After the Interaction</a:t>
            </a:r>
          </a:p>
          <a:p>
            <a:pPr marL="707073" lvl="1" indent="-256032">
              <a:buSzPct val="100000"/>
              <a:buFont typeface="Arial" panose="020B0604020202020204" pitchFamily="34" charset="0"/>
              <a:buChar char="•"/>
            </a:pPr>
            <a:r>
              <a:rPr lang="en-US" dirty="0"/>
              <a:t>Proactively maintain the identity and culture of the group.</a:t>
            </a:r>
          </a:p>
          <a:p>
            <a:pPr marL="707073" lvl="1" indent="-256032">
              <a:buSzPct val="100000"/>
              <a:buFont typeface="Arial" panose="020B0604020202020204" pitchFamily="34" charset="0"/>
              <a:buChar char="•"/>
            </a:pPr>
            <a:r>
              <a:rPr lang="en-US" dirty="0"/>
              <a:t>Learn from all intercultural interactions. </a:t>
            </a:r>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568895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lvl="0" indent="-256032">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Consider issues of (a)synchronicity when deciding how to communicate any messages. Does the message require everyone to be psychologically and physically present?</a:t>
            </a:r>
          </a:p>
          <a:p>
            <a:pPr marL="256032" lvl="0" indent="-256032">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Practice active and reflective listening to communicate more effectively and build stronger, trusting work relationships.</a:t>
            </a:r>
          </a:p>
          <a:p>
            <a:pPr marL="256032" lvl="0" indent="-256032">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Be aware of your message, language, and nonverbal communication—they can make or break an effective speech.</a:t>
            </a:r>
          </a:p>
          <a:p>
            <a:pPr marL="256032" lvl="0" indent="-256032">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Follow best practices and norms when communicating electronically to reduce stress and overload as well as to save time for you and your coworkers.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610422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kern="1200" dirty="0">
                <a:solidFill>
                  <a:schemeClr val="tx1"/>
                </a:solidFill>
                <a:effectLst/>
                <a:latin typeface="+mn-lt"/>
                <a:ea typeface="+mn-ea"/>
                <a:cs typeface="+mn-cs"/>
              </a:rPr>
              <a:t>In addition:</a:t>
            </a:r>
          </a:p>
          <a:p>
            <a:pPr marL="256032" lvl="0" indent="-256032">
              <a:buSzPct val="100000"/>
              <a:buFont typeface="Arial" panose="020B0604020202020204" pitchFamily="34" charset="0"/>
              <a:buChar char="•"/>
            </a:pPr>
            <a:r>
              <a:rPr lang="en-US" sz="1200" dirty="0"/>
              <a:t>Although we often do not have control over some of our more automatic, subtle nonverbal communication, we should be aware of how it influences the messages we are trying to convey.</a:t>
            </a:r>
          </a:p>
          <a:p>
            <a:pPr marL="256032" lvl="0" indent="-256032">
              <a:buSzPct val="100000"/>
              <a:buFont typeface="Arial" panose="020B0604020202020204" pitchFamily="34" charset="0"/>
              <a:buChar char="•"/>
            </a:pPr>
            <a:r>
              <a:rPr lang="en-US" sz="1200" dirty="0"/>
              <a:t>Reduce information overload by leveraging technology, develop personal and team awareness of information demands, and reduce the ambiguity and complexity of messages. </a:t>
            </a:r>
          </a:p>
          <a:p>
            <a:pPr marL="256032" lvl="0" indent="-256032">
              <a:buSzPct val="100000"/>
              <a:buFont typeface="Arial" panose="020B0604020202020204" pitchFamily="34" charset="0"/>
              <a:buChar char="•"/>
            </a:pPr>
            <a:r>
              <a:rPr lang="en-US" sz="1200" dirty="0"/>
              <a:t>If you are experiencing communication apprehension, develop emotion regulation techniques that enable you to cope with the increased apprehension.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98113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a:latin typeface="Arial" panose="020B0604020202020204" pitchFamily="34" charset="0"/>
                <a:cs typeface="Arial" panose="020B0604020202020204" pitchFamily="34" charset="0"/>
              </a:rPr>
              <a:t>When most of us think of communication, we most likely immediate jump to oral communication</a:t>
            </a:r>
            <a:r>
              <a:rPr lang="en-US" i="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When we think of oral communication, we often assume synchronicity, with both the sender and receiver present, aware, and focused on the communication exchange.</a:t>
            </a:r>
          </a:p>
          <a:p>
            <a:pPr marL="0" lvl="1"/>
            <a:endParaRPr lang="en-US" dirty="0">
              <a:latin typeface="Arial" panose="020B0604020202020204" pitchFamily="34" charset="0"/>
              <a:cs typeface="Arial" panose="020B0604020202020204" pitchFamily="34" charset="0"/>
            </a:endParaRPr>
          </a:p>
          <a:p>
            <a:pPr marL="0" lvl="1"/>
            <a:r>
              <a:rPr lang="en-US" dirty="0">
                <a:latin typeface="Arial" panose="020B0604020202020204" pitchFamily="34" charset="0"/>
                <a:cs typeface="Arial" panose="020B0604020202020204" pitchFamily="34" charset="0"/>
              </a:rPr>
              <a:t>The advantages of this </a:t>
            </a:r>
            <a:r>
              <a:rPr lang="en-US" b="1" dirty="0">
                <a:latin typeface="Arial" panose="020B0604020202020204" pitchFamily="34" charset="0"/>
                <a:cs typeface="Arial" panose="020B0604020202020204" pitchFamily="34" charset="0"/>
              </a:rPr>
              <a:t>synchronous communication </a:t>
            </a:r>
            <a:r>
              <a:rPr lang="en-US" dirty="0">
                <a:latin typeface="Arial" panose="020B0604020202020204" pitchFamily="34" charset="0"/>
                <a:cs typeface="Arial" panose="020B0604020202020204" pitchFamily="34" charset="0"/>
              </a:rPr>
              <a:t>are speed, feedback, and exchange. However, given the advent of technological advances in communication (which we discuss throughout this chapter), it may surprise you to learn that oral communication can also be </a:t>
            </a:r>
            <a:r>
              <a:rPr lang="en-US" b="1" dirty="0">
                <a:latin typeface="Arial" panose="020B0604020202020204" pitchFamily="34" charset="0"/>
                <a:cs typeface="Arial" panose="020B0604020202020204" pitchFamily="34" charset="0"/>
              </a:rPr>
              <a:t>asynchronous communication</a:t>
            </a:r>
            <a:r>
              <a:rPr lang="en-US" dirty="0">
                <a:latin typeface="Arial" panose="020B0604020202020204" pitchFamily="34" charset="0"/>
                <a:cs typeface="Arial" panose="020B0604020202020204" pitchFamily="34" charset="0"/>
              </a:rPr>
              <a:t>, with verbal messages sent and received outside a physically or psychologically present communication exchange. </a:t>
            </a:r>
          </a:p>
          <a:p>
            <a:pPr marL="0" lvl="1"/>
            <a:endParaRPr lang="en-US" i="0" dirty="0">
              <a:latin typeface="Arial" panose="020B0604020202020204" pitchFamily="34" charset="0"/>
              <a:cs typeface="Arial" panose="020B0604020202020204" pitchFamily="34" charset="0"/>
            </a:endParaRPr>
          </a:p>
          <a:p>
            <a:pPr marL="0" lvl="1"/>
            <a:r>
              <a:rPr lang="en-US" dirty="0">
                <a:latin typeface="Arial" panose="020B0604020202020204" pitchFamily="34" charset="0"/>
                <a:cs typeface="Arial" panose="020B0604020202020204" pitchFamily="34" charset="0"/>
              </a:rPr>
              <a:t>Regardless of whether we are psychologically and physically present when communicating with others, we should acknowledge that we are usually bad listeners. We are often prone to “listener burnout,” in which we tune the other person out, think about what we are going to say next, or rush to offer advice</a:t>
            </a:r>
            <a:r>
              <a:rPr lang="en-US" i="0" dirty="0">
                <a:latin typeface="Arial" panose="020B0604020202020204" pitchFamily="34" charset="0"/>
                <a:cs typeface="Arial" panose="020B0604020202020204" pitchFamily="34" charset="0"/>
              </a:rPr>
              <a:t>.</a:t>
            </a:r>
          </a:p>
          <a:p>
            <a:pPr marL="0" lvl="1"/>
            <a:endParaRPr lang="en-US" i="0" dirty="0">
              <a:latin typeface="Arial" panose="020B0604020202020204" pitchFamily="34" charset="0"/>
              <a:cs typeface="Arial" panose="020B0604020202020204" pitchFamily="34" charset="0"/>
            </a:endParaRPr>
          </a:p>
          <a:p>
            <a:pPr marL="0" lvl="1"/>
            <a:r>
              <a:rPr lang="en-US" b="1" dirty="0">
                <a:latin typeface="Arial" panose="020B0604020202020204" pitchFamily="34" charset="0"/>
                <a:cs typeface="Arial" panose="020B0604020202020204" pitchFamily="34" charset="0"/>
              </a:rPr>
              <a:t>Active listening</a:t>
            </a:r>
            <a:r>
              <a:rPr lang="en-US" dirty="0">
                <a:latin typeface="Arial" panose="020B0604020202020204" pitchFamily="34" charset="0"/>
                <a:cs typeface="Arial" panose="020B0604020202020204" pitchFamily="34" charset="0"/>
              </a:rPr>
              <a:t>—in which we actively engage in sensing and processing others’ communication messages (both subtle and overt) and then responding in ways that show we are actively engaged in the conversation—helps us become more present in our oral communication.</a:t>
            </a:r>
            <a:endParaRPr lang="en-US" i="0" dirty="0">
              <a:latin typeface="Arial" panose="020B0604020202020204" pitchFamily="34" charset="0"/>
              <a:cs typeface="Arial" panose="020B0604020202020204" pitchFamily="34" charset="0"/>
            </a:endParaRPr>
          </a:p>
          <a:p>
            <a:pPr marL="0" lvl="1"/>
            <a:endParaRPr lang="en-US" i="0" dirty="0">
              <a:latin typeface="Arial" panose="020B0604020202020204" pitchFamily="34" charset="0"/>
              <a:cs typeface="Arial" panose="020B0604020202020204" pitchFamily="34" charset="0"/>
            </a:endParaRPr>
          </a:p>
          <a:p>
            <a:pPr marL="0" lvl="1"/>
            <a:r>
              <a:rPr lang="en-US" dirty="0">
                <a:latin typeface="Arial" panose="020B0604020202020204" pitchFamily="34" charset="0"/>
                <a:cs typeface="Arial" panose="020B0604020202020204" pitchFamily="34" charset="0"/>
              </a:rPr>
              <a:t>In addition to active listening, </a:t>
            </a:r>
            <a:r>
              <a:rPr lang="en-US" b="1" dirty="0">
                <a:latin typeface="Arial" panose="020B0604020202020204" pitchFamily="34" charset="0"/>
                <a:cs typeface="Arial" panose="020B0604020202020204" pitchFamily="34" charset="0"/>
              </a:rPr>
              <a:t>reflective listening</a:t>
            </a:r>
            <a:r>
              <a:rPr lang="en-US" b="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acknowledging, restating, or reformulating others’ messages to provide nonjudgmental affirmation and encourage them to further elaborate or share—can also help us become better listeners.</a:t>
            </a:r>
          </a:p>
          <a:p>
            <a:pPr marL="0" lvl="1"/>
            <a:endParaRPr lang="en-US" i="0" dirty="0">
              <a:latin typeface="Arial" panose="020B0604020202020204" pitchFamily="34" charset="0"/>
              <a:cs typeface="Arial" panose="020B0604020202020204" pitchFamily="34" charset="0"/>
            </a:endParaRPr>
          </a:p>
          <a:p>
            <a:pPr marL="0" lvl="1"/>
            <a:r>
              <a:rPr lang="en-US" dirty="0">
                <a:latin typeface="Arial" panose="020B0604020202020204" pitchFamily="34" charset="0"/>
                <a:cs typeface="Arial" panose="020B0604020202020204" pitchFamily="34" charset="0"/>
              </a:rPr>
              <a:t>Meetings are often thought of as formal discussions or conversations that include two or more people and take place in almost any venue</a:t>
            </a:r>
            <a:r>
              <a:rPr lang="en-US" i="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How can OB contribute to the conversation of how organizations can make meetings more effective? Some suggestions are to only meet when it is truly needed; gather input from attendees prior to meeting; provide an agenda to attendees; delegate roles to attendees; limit distractions; and start and end meetings on time.</a:t>
            </a:r>
          </a:p>
          <a:p>
            <a:pPr marL="0" lvl="1"/>
            <a:endParaRPr lang="en-US" dirty="0">
              <a:latin typeface="Arial" panose="020B0604020202020204" pitchFamily="34" charset="0"/>
              <a:cs typeface="Arial" panose="020B0604020202020204" pitchFamily="34" charset="0"/>
            </a:endParaRPr>
          </a:p>
          <a:p>
            <a:pPr marL="0" lvl="1"/>
            <a:r>
              <a:rPr lang="en-US" dirty="0">
                <a:latin typeface="Arial" panose="020B0604020202020204" pitchFamily="34" charset="0"/>
                <a:cs typeface="Arial" panose="020B0604020202020204" pitchFamily="34" charset="0"/>
              </a:rPr>
              <a:t>Finally, executives, managers, and team leaders alike recognize the importance of speeches in influencing the motivation, perspectives, and understanding of others.</a:t>
            </a:r>
            <a:endParaRPr lang="en-US" i="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2929587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kern="1200" dirty="0">
                <a:solidFill>
                  <a:schemeClr val="tx1"/>
                </a:solidFill>
                <a:effectLst/>
                <a:latin typeface="+mn-lt"/>
                <a:ea typeface="+mn-ea"/>
                <a:cs typeface="+mn-cs"/>
              </a:rPr>
              <a:t>Further,</a:t>
            </a:r>
          </a:p>
          <a:p>
            <a:pPr marL="171450" lvl="0" indent="-171450">
              <a:buFont typeface="Arial" panose="020B0604020202020204" pitchFamily="34" charset="0"/>
              <a:buChar char="•"/>
            </a:pPr>
            <a:r>
              <a:rPr lang="en-US" dirty="0"/>
              <a:t>In crises, work together and use technology to make sense of the situation and to develop solutions to the problems the crisis produces.</a:t>
            </a:r>
          </a:p>
          <a:p>
            <a:pPr marL="171450" lvl="0" indent="-171450">
              <a:buFont typeface="Arial" panose="020B0604020202020204" pitchFamily="34" charset="0"/>
              <a:buChar char="•"/>
            </a:pPr>
            <a:r>
              <a:rPr lang="en-US" dirty="0"/>
              <a:t>Mindfully use smartphones and social media to meet your personal and professional objectives. However, always be aware of the effect they may be having on you. Take action when you recognize that their use is depleting or interfering with your well-being or health.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325049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kern="1200" dirty="0">
                <a:solidFill>
                  <a:schemeClr val="tx1"/>
                </a:solidFill>
                <a:effectLst/>
                <a:latin typeface="+mn-lt"/>
                <a:ea typeface="+mn-ea"/>
                <a:cs typeface="+mn-cs"/>
              </a:rPr>
              <a:t>Finally, </a:t>
            </a:r>
          </a:p>
          <a:p>
            <a:pPr marL="256032" lvl="0" indent="-256032">
              <a:buSzPct val="100000"/>
              <a:buFont typeface="Arial" panose="020B0604020202020204" pitchFamily="34" charset="0"/>
              <a:buChar char="•"/>
            </a:pPr>
            <a:r>
              <a:rPr lang="en-US" sz="1200" dirty="0"/>
              <a:t>Try not to see cross-cultural communication as you managing someone else’s culture. Instead, view cross-cultural communication as something collaborative and reconciled through interaction, mutual understanding, and mutual learning.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22178311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623375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33</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Exhibit 11.1 shows how active and reflective listening can be employed during the process. By using both, managers and employees may become better listeners.</a:t>
            </a:r>
          </a:p>
          <a:p>
            <a:endParaRPr lang="en-US" dirty="0"/>
          </a:p>
          <a:p>
            <a:r>
              <a:rPr lang="en-US" dirty="0"/>
              <a:t>Long Description:</a:t>
            </a:r>
          </a:p>
          <a:p>
            <a:r>
              <a:rPr lang="en-US" dirty="0"/>
              <a:t>It involves three steps which flow one after the other: sensing, processing, and responding. Responding returns to sensing through reflective listening. </a:t>
            </a:r>
          </a:p>
          <a:p>
            <a:r>
              <a:rPr lang="en-US" dirty="0"/>
              <a:t>Sensing involves actively sensing oral and nonverbal communication. </a:t>
            </a:r>
          </a:p>
          <a:p>
            <a:r>
              <a:rPr lang="en-US" dirty="0"/>
              <a:t>Processing involves assigning meaning and value to messages, and ascertaining subtle or covert messages. </a:t>
            </a:r>
          </a:p>
          <a:p>
            <a:r>
              <a:rPr lang="en-US" dirty="0"/>
              <a:t>Responding involves a timely response, expressing engagement orally and nonverbally, for example, eye contact.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061640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Written communication includes letters, e-mail, instant messaging, blogs newsletters, and any other method that conveys written words or symbols. Some of these create a digital or physical long-term record, while the advantage of others is quick, fleeting information exchange.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736871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2020, there were more than 3.9 billion active e-mail users worldwide—more than half of the world’s population—operating 5.6 billion separate accounts.</a:t>
            </a:r>
          </a:p>
          <a:p>
            <a:endParaRPr lang="en-US" dirty="0"/>
          </a:p>
          <a:p>
            <a:r>
              <a:rPr lang="en-US" dirty="0"/>
              <a:t>Exhibit 11.2 shows that employees spend an average of three hours every day checking e-mail.</a:t>
            </a:r>
          </a:p>
          <a:p>
            <a:endParaRPr lang="en-US" dirty="0"/>
          </a:p>
          <a:p>
            <a:r>
              <a:rPr lang="en-US" dirty="0"/>
              <a:t>Researchers and practitioners have a number of suggestions to manage your inbox effectively if you are struggling from e-mail overload:</a:t>
            </a:r>
          </a:p>
          <a:p>
            <a:r>
              <a:rPr lang="en-US" dirty="0"/>
              <a:t>• Turn off notifications. </a:t>
            </a:r>
          </a:p>
          <a:p>
            <a:r>
              <a:rPr lang="en-US" dirty="0"/>
              <a:t>• Check your e-mail at regular intervals (exact times during the day—for instance, every three hours). </a:t>
            </a:r>
          </a:p>
          <a:p>
            <a:r>
              <a:rPr lang="en-US" dirty="0"/>
              <a:t>• Immediately move your e-mail out of your inbox after reading.</a:t>
            </a:r>
          </a:p>
          <a:p>
            <a:r>
              <a:rPr lang="en-US" dirty="0"/>
              <a:t>• Use the search functionality and e-mail filters to find e-mails. </a:t>
            </a:r>
          </a:p>
          <a:p>
            <a:r>
              <a:rPr lang="en-US" dirty="0"/>
              <a:t>• Use shortcuts to archive e-mails in a small number of categorized folders. </a:t>
            </a:r>
          </a:p>
          <a:p>
            <a:r>
              <a:rPr lang="en-US" dirty="0"/>
              <a:t>• Single out important e-mails individually; process and treat less important e-mails in groups or batches. </a:t>
            </a:r>
          </a:p>
          <a:p>
            <a:r>
              <a:rPr lang="en-US" dirty="0"/>
              <a:t>• Use “reply all” thoughtfully and only when all people need to receive your response (to avoid clogging their inboxes). </a:t>
            </a:r>
          </a:p>
          <a:p>
            <a:r>
              <a:rPr lang="en-US" dirty="0"/>
              <a:t>• Do not treat e-mail like an in-person dialogue. </a:t>
            </a:r>
          </a:p>
          <a:p>
            <a:r>
              <a:rPr lang="en-US" dirty="0"/>
              <a:t>• Avoid the temptation to skim or skip e-mails. </a:t>
            </a:r>
          </a:p>
          <a:p>
            <a:r>
              <a:rPr lang="en-US" dirty="0"/>
              <a:t>• Think before you send.</a:t>
            </a:r>
          </a:p>
          <a:p>
            <a:endParaRPr lang="en-US" dirty="0"/>
          </a:p>
          <a:p>
            <a:r>
              <a:rPr lang="en-US" dirty="0"/>
              <a:t>Long Description:</a:t>
            </a:r>
          </a:p>
          <a:p>
            <a:r>
              <a:rPr lang="en-US" dirty="0"/>
              <a:t>The details from the chart in the format hours per weekday: percentage is as follows. 1 hour or less: 40 percent. Between 1 to 2 hours: 22 percent. Between 2 to 4 hours: 16 percent. More than 6 hours: 12 percent. Between 4 to 6 hours: 9 percent.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882467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messaging is, in some ways, a more reliable form of communication than IM as it is tied to people’s wireless and phone services. An instant message, on the other hand, involves sending a message through a third-party chat app or system such as, Messenger, Teams, or Slack. IMs can also be sent through social media networks, where they are also sometimes referred to as direct messages (DMs). </a:t>
            </a:r>
          </a:p>
          <a:p>
            <a:endParaRPr lang="en-US" dirty="0"/>
          </a:p>
          <a:p>
            <a:r>
              <a:rPr lang="en-US" dirty="0"/>
              <a:t>Unlike e-mail, instant and text messaging have a strong immediacy norm, meaning that recipients are expected to respond to incoming messages quickly and in a brief, conversational manner. Finally, data mining and artificial intelligence (AI) approaches to analyzing (and learning from) this data have benefited greatly from written business communication repositories. Through natural language processing, researchers can train algorithms to incorporate the actual words people use in e-mail, instant messages, social media, and other written communication media (including hashtags) to measure emotions, moods, personality traits, stress, and data mining and artificial intelligence (AI) approaches to analyzing (and learning from) this data have benefited greatly from written business communication repositories. Through natural language processing, researchers can train algorithms to incorporate the actual words people use in e-mail, instant messages, social media, and other written communication media (including hashtags) to measure emotions, moods, personality traits, stress, and her characteristics of employees.</a:t>
            </a:r>
          </a:p>
          <a:p>
            <a:endParaRPr lang="en-US" dirty="0"/>
          </a:p>
          <a:p>
            <a:r>
              <a:rPr lang="en-US" dirty="0"/>
              <a:t>Long Description:</a:t>
            </a:r>
          </a:p>
          <a:p>
            <a:r>
              <a:rPr lang="en-US" dirty="0"/>
              <a:t>The horizontal axis is marked with texting for work purposes. The vertical axis is labeled with percentage and ranges from 0 to 100 in increments of 20 percent. The approximate data from the graph in the format work purposes texting: percentage is as follows. Texting is appropriate for business purposes: 80 percent. Texting is appropriate for interoffice communication: 70 percent. Texting is preferable to leaving a voicemail: 90 percent. Smartphone users who use their device to text every week: 98 percent.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2584258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Nonverbal communication can be unconscious and automatic—when events happen, we react and express our emotions, and the bystanders perceiving our emotions then make appraisals based on the emotional expressions.</a:t>
            </a:r>
          </a:p>
          <a:p>
            <a:endParaRPr lang="en-US" dirty="0"/>
          </a:p>
          <a:p>
            <a:r>
              <a:rPr lang="en-US" dirty="0"/>
              <a:t>Body language can convey status, level of engagement, and emotional state, and adds to and often clarifies verbal communication. In fact, studies indicate that people read much more about another’s attitude and emotions from their nonverbal cues than their words!</a:t>
            </a:r>
          </a:p>
          <a:p>
            <a:endParaRPr lang="en-US" dirty="0"/>
          </a:p>
          <a:p>
            <a:r>
              <a:rPr lang="en-US" dirty="0"/>
              <a:t>Although we normally think of body language and movement when we think of nonverbal communication, our other senses play a major role as well. </a:t>
            </a:r>
          </a:p>
          <a:p>
            <a:endParaRPr lang="en-US" dirty="0"/>
          </a:p>
          <a:p>
            <a:r>
              <a:rPr lang="en-US" dirty="0"/>
              <a:t>First, sounds and vocal intonations, sometimes called </a:t>
            </a:r>
            <a:r>
              <a:rPr lang="en-US" i="1" dirty="0"/>
              <a:t>paralanguage</a:t>
            </a:r>
            <a:r>
              <a:rPr lang="en-US" dirty="0"/>
              <a:t>, could also be considered a sensory form of nonverbal communication that serve as their own form of communication beyond verbal messages.</a:t>
            </a:r>
          </a:p>
          <a:p>
            <a:endParaRPr lang="en-US" dirty="0"/>
          </a:p>
          <a:p>
            <a:r>
              <a:rPr lang="en-US" dirty="0"/>
              <a:t>Second, smell and odor are powerful, symbolic forms of nonverbal communication in the workplace that can elicit a number of emotions.</a:t>
            </a:r>
          </a:p>
          <a:p>
            <a:endParaRPr lang="en-US" dirty="0"/>
          </a:p>
          <a:p>
            <a:r>
              <a:rPr lang="en-US" dirty="0"/>
              <a:t>A final sensory form of nonverbal communication is contact and touch. Touch can help provide support during times of loss and need, communicate warmth and welcoming, and even lead to improved team performance through increases in cooperative intent.</a:t>
            </a:r>
          </a:p>
          <a:p>
            <a:endParaRPr lang="en-US" dirty="0"/>
          </a:p>
          <a:p>
            <a:r>
              <a:rPr lang="en-US" dirty="0"/>
              <a:t>Finally, although relatively new to OB, time and physical space also matter for nonverbal behavior. For instance, how close we stand to other people sends subtle communication signals; that we like and accept them.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673558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choice of whether to schedule a meeting or a phone chat or send an e-mail or a text is a complicated one. After determining what the norms and guidelines are in your organization, it might be helpful to match the message to the method. </a:t>
            </a:r>
            <a:r>
              <a:rPr lang="en-US"/>
              <a:t>Exhibit 11.3 </a:t>
            </a:r>
            <a:r>
              <a:rPr lang="en-US" dirty="0"/>
              <a:t>presents a guide for choosing a communication method in this way.</a:t>
            </a:r>
          </a:p>
        </p:txBody>
      </p:sp>
      <p:sp>
        <p:nvSpPr>
          <p:cNvPr id="4" name="Slide Number Placeholder 3"/>
          <p:cNvSpPr>
            <a:spLocks noGrp="1"/>
          </p:cNvSpPr>
          <p:nvPr>
            <p:ph type="sldNum" sz="quarter" idx="5"/>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652603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712624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757280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250377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359447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592508" y="5583929"/>
            <a:ext cx="6400800" cy="426575"/>
          </a:xfrm>
        </p:spPr>
        <p:txBody>
          <a:bodyPr/>
          <a:lstStyle/>
          <a:p>
            <a:endParaRPr lang="en-IN" dirty="0"/>
          </a:p>
        </p:txBody>
      </p:sp>
      <p:sp>
        <p:nvSpPr>
          <p:cNvPr id="5" name="Content Placeholder 4">
            <a:extLst>
              <a:ext uri="{FF2B5EF4-FFF2-40B4-BE49-F238E27FC236}">
                <a16:creationId xmlns:a16="http://schemas.microsoft.com/office/drawing/2014/main" id="{CAABD309-0DBD-44EF-BE1C-7E1D30FA7461}"/>
              </a:ext>
            </a:extLst>
          </p:cNvPr>
          <p:cNvSpPr>
            <a:spLocks noGrp="1"/>
          </p:cNvSpPr>
          <p:nvPr>
            <p:ph sz="quarter" idx="14"/>
          </p:nvPr>
        </p:nvSpPr>
        <p:spPr>
          <a:xfrm>
            <a:off x="457200" y="4343400"/>
            <a:ext cx="8153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68081"/>
            <a:ext cx="8229600" cy="377097"/>
          </a:xfrm>
        </p:spPr>
        <p:txBody>
          <a:bodyPr tIns="18000" bIns="18000" anchor="ctr" anchorCtr="0">
            <a:sp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037988"/>
            <a:ext cx="8229600" cy="377097"/>
          </a:xfrm>
        </p:spPr>
        <p:txBody>
          <a:bodyPr tIns="18000" bIns="18000" anchor="ctr" anchorCtr="0">
            <a:sp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5692482"/>
            <a:ext cx="914400" cy="416365"/>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5756605"/>
            <a:ext cx="1143000" cy="364319"/>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5756605"/>
            <a:ext cx="1143000" cy="364319"/>
          </a:xfrm>
        </p:spPr>
        <p:txBody>
          <a:bodyPr/>
          <a:lstStyle/>
          <a:p>
            <a:endParaRPr lang="en-IN"/>
          </a:p>
        </p:txBody>
      </p:sp>
      <p:sp>
        <p:nvSpPr>
          <p:cNvPr id="9" name="Content Placeholder 8">
            <a:extLst>
              <a:ext uri="{FF2B5EF4-FFF2-40B4-BE49-F238E27FC236}">
                <a16:creationId xmlns:a16="http://schemas.microsoft.com/office/drawing/2014/main" id="{1D53FE34-F247-4BD3-8644-F561F833435F}"/>
              </a:ext>
            </a:extLst>
          </p:cNvPr>
          <p:cNvSpPr>
            <a:spLocks noGrp="1"/>
          </p:cNvSpPr>
          <p:nvPr>
            <p:ph sz="quarter" idx="17"/>
          </p:nvPr>
        </p:nvSpPr>
        <p:spPr>
          <a:xfrm>
            <a:off x="457200" y="2636869"/>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Content Placeholder 13">
            <a:extLst>
              <a:ext uri="{FF2B5EF4-FFF2-40B4-BE49-F238E27FC236}">
                <a16:creationId xmlns:a16="http://schemas.microsoft.com/office/drawing/2014/main" id="{583990FC-F981-4F71-9D04-32864BDFBCAC}"/>
              </a:ext>
            </a:extLst>
          </p:cNvPr>
          <p:cNvSpPr>
            <a:spLocks noGrp="1"/>
          </p:cNvSpPr>
          <p:nvPr>
            <p:ph sz="quarter" idx="18"/>
          </p:nvPr>
        </p:nvSpPr>
        <p:spPr>
          <a:xfrm>
            <a:off x="457200" y="3279619"/>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5">
            <a:extLst>
              <a:ext uri="{FF2B5EF4-FFF2-40B4-BE49-F238E27FC236}">
                <a16:creationId xmlns:a16="http://schemas.microsoft.com/office/drawing/2014/main" id="{0CA21980-2F11-4EF1-9132-D8FDA6FB66BA}"/>
              </a:ext>
            </a:extLst>
          </p:cNvPr>
          <p:cNvSpPr>
            <a:spLocks noGrp="1"/>
          </p:cNvSpPr>
          <p:nvPr>
            <p:ph sz="quarter" idx="19"/>
          </p:nvPr>
        </p:nvSpPr>
        <p:spPr>
          <a:xfrm>
            <a:off x="457200" y="3872838"/>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Content Placeholder 17">
            <a:extLst>
              <a:ext uri="{FF2B5EF4-FFF2-40B4-BE49-F238E27FC236}">
                <a16:creationId xmlns:a16="http://schemas.microsoft.com/office/drawing/2014/main" id="{133DF898-F7B4-4235-BC76-59899B698ED9}"/>
              </a:ext>
            </a:extLst>
          </p:cNvPr>
          <p:cNvSpPr>
            <a:spLocks noGrp="1"/>
          </p:cNvSpPr>
          <p:nvPr>
            <p:ph sz="quarter" idx="20"/>
          </p:nvPr>
        </p:nvSpPr>
        <p:spPr>
          <a:xfrm>
            <a:off x="457200" y="4467839"/>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Content Placeholder 19">
            <a:extLst>
              <a:ext uri="{FF2B5EF4-FFF2-40B4-BE49-F238E27FC236}">
                <a16:creationId xmlns:a16="http://schemas.microsoft.com/office/drawing/2014/main" id="{AE95FBB6-3188-42CD-A23F-C5A062DBA30C}"/>
              </a:ext>
            </a:extLst>
          </p:cNvPr>
          <p:cNvSpPr>
            <a:spLocks noGrp="1"/>
          </p:cNvSpPr>
          <p:nvPr>
            <p:ph sz="quarter" idx="21"/>
          </p:nvPr>
        </p:nvSpPr>
        <p:spPr>
          <a:xfrm>
            <a:off x="457200" y="5059475"/>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Placeholder 9">
            <a:extLst>
              <a:ext uri="{FF2B5EF4-FFF2-40B4-BE49-F238E27FC236}">
                <a16:creationId xmlns:a16="http://schemas.microsoft.com/office/drawing/2014/main" id="{FD669C89-871E-41FA-999D-7B84C841312E}"/>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9" name="Text Placeholder 5">
            <a:extLst>
              <a:ext uri="{FF2B5EF4-FFF2-40B4-BE49-F238E27FC236}">
                <a16:creationId xmlns:a16="http://schemas.microsoft.com/office/drawing/2014/main" id="{AC442CF4-E793-4ADF-9A2E-CB1A2577F2FB}"/>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69" r:id="rId15"/>
    <p:sldLayoutId id="2147483670" r:id="rId16"/>
    <p:sldLayoutId id="2147483671" r:id="rId17"/>
    <p:sldLayoutId id="2147483672"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hbr.org/2021/03/stop-does-that-message-really-need-to-be-an-email"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s://www.shrm.org/resourcesandtools/hr-topics/employee-relations/pages/%20written-versus-oral-communication-.aspx"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2400"/>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827230"/>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78536" y="1286256"/>
            <a:ext cx="3864864" cy="4962144"/>
          </a:xfrm>
          <a:prstGeom prst="rect">
            <a:avLst/>
          </a:prstGeom>
        </p:spPr>
      </p:pic>
      <p:sp>
        <p:nvSpPr>
          <p:cNvPr id="4" name="Text Placeholder 3"/>
          <p:cNvSpPr>
            <a:spLocks noGrp="1"/>
          </p:cNvSpPr>
          <p:nvPr>
            <p:ph type="body" sz="quarter" idx="14"/>
          </p:nvPr>
        </p:nvSpPr>
        <p:spPr>
          <a:xfrm>
            <a:off x="4572000" y="3038477"/>
            <a:ext cx="4114800" cy="498016"/>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Chapter 11</a:t>
            </a:r>
          </a:p>
        </p:txBody>
      </p:sp>
      <p:sp>
        <p:nvSpPr>
          <p:cNvPr id="5" name="Text Placeholder 4"/>
          <p:cNvSpPr>
            <a:spLocks noGrp="1"/>
          </p:cNvSpPr>
          <p:nvPr>
            <p:ph type="body" sz="quarter" idx="15"/>
          </p:nvPr>
        </p:nvSpPr>
        <p:spPr>
          <a:xfrm>
            <a:off x="4572000" y="3892294"/>
            <a:ext cx="4114800" cy="374906"/>
          </a:xfrm>
        </p:spPr>
        <p:txBody>
          <a:bodyPr tIns="18000" bIns="18000" anchor="ctr" anchorCtr="0">
            <a:spAutoFit/>
          </a:bodyPr>
          <a:lstStyle/>
          <a:p>
            <a:r>
              <a:rPr lang="en-US" dirty="0">
                <a:latin typeface="Arial" panose="020B0604020202020204" pitchFamily="34" charset="0"/>
                <a:cs typeface="Arial" panose="020B0604020202020204" pitchFamily="34" charset="0"/>
              </a:rPr>
              <a:t>Communication</a:t>
            </a:r>
          </a:p>
        </p:txBody>
      </p:sp>
      <p:pic>
        <p:nvPicPr>
          <p:cNvPr id="10" name="Picture Placeholder 9" descr="Pearson Logo">
            <a:extLst>
              <a:ext uri="{FF2B5EF4-FFF2-40B4-BE49-F238E27FC236}">
                <a16:creationId xmlns:a16="http://schemas.microsoft.com/office/drawing/2014/main" id="{64E6330A-772B-4778-906E-45E7B2F2B1FA}"/>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6" name="Text Placeholder 5"/>
          <p:cNvSpPr>
            <a:spLocks noGrp="1"/>
          </p:cNvSpPr>
          <p:nvPr>
            <p:ph type="body" sz="quarter" idx="16"/>
          </p:nvPr>
        </p:nvSpPr>
        <p:spPr>
          <a:xfrm>
            <a:off x="1981200" y="6456008"/>
            <a:ext cx="67056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3F73D2-D436-4E31-A727-9F5A9961ED58}"/>
              </a:ext>
            </a:extLst>
          </p:cNvPr>
          <p:cNvSpPr>
            <a:spLocks noGrp="1"/>
          </p:cNvSpPr>
          <p:nvPr>
            <p:ph type="title"/>
          </p:nvPr>
        </p:nvSpPr>
        <p:spPr>
          <a:xfrm>
            <a:off x="466627" y="144704"/>
            <a:ext cx="8229600" cy="1144347"/>
          </a:xfrm>
        </p:spPr>
        <p:txBody>
          <a:bodyPr tIns="18000" bIns="18000" anchor="ctr" anchorCtr="0">
            <a:spAutoFit/>
          </a:bodyPr>
          <a:lstStyle/>
          <a:p>
            <a:r>
              <a:rPr lang="en-US" sz="3600" dirty="0">
                <a:latin typeface="+mj-lt"/>
              </a:rPr>
              <a:t>Choosing Communication Methods and Handling Barriers </a:t>
            </a:r>
            <a:r>
              <a:rPr lang="en-US" sz="2800" dirty="0">
                <a:latin typeface="+mj-lt"/>
              </a:rPr>
              <a:t>(2 of 5)</a:t>
            </a:r>
            <a:endParaRPr lang="en-IN" sz="3600" dirty="0">
              <a:latin typeface="+mj-lt"/>
            </a:endParaRPr>
          </a:p>
        </p:txBody>
      </p:sp>
      <p:graphicFrame>
        <p:nvGraphicFramePr>
          <p:cNvPr id="10" name="Table 4">
            <a:extLst>
              <a:ext uri="{FF2B5EF4-FFF2-40B4-BE49-F238E27FC236}">
                <a16:creationId xmlns:a16="http://schemas.microsoft.com/office/drawing/2014/main" id="{FDC4D48D-3BC6-4B89-BABD-AAC7601A1BE2}"/>
              </a:ext>
            </a:extLst>
          </p:cNvPr>
          <p:cNvGraphicFramePr>
            <a:graphicFrameLocks noGrp="1"/>
          </p:cNvGraphicFramePr>
          <p:nvPr>
            <p:extLst>
              <p:ext uri="{D42A27DB-BD31-4B8C-83A1-F6EECF244321}">
                <p14:modId xmlns:p14="http://schemas.microsoft.com/office/powerpoint/2010/main" val="772548120"/>
              </p:ext>
            </p:extLst>
          </p:nvPr>
        </p:nvGraphicFramePr>
        <p:xfrm>
          <a:off x="475306" y="1600200"/>
          <a:ext cx="8211494" cy="2966720"/>
        </p:xfrm>
        <a:graphic>
          <a:graphicData uri="http://schemas.openxmlformats.org/drawingml/2006/table">
            <a:tbl>
              <a:tblPr firstRow="1" bandRow="1">
                <a:tableStyleId>{3B4B98B0-60AC-42C2-AFA5-B58CD77FA1E5}</a:tableStyleId>
              </a:tblPr>
              <a:tblGrid>
                <a:gridCol w="3029894">
                  <a:extLst>
                    <a:ext uri="{9D8B030D-6E8A-4147-A177-3AD203B41FA5}">
                      <a16:colId xmlns:a16="http://schemas.microsoft.com/office/drawing/2014/main" val="1814672287"/>
                    </a:ext>
                  </a:extLst>
                </a:gridCol>
                <a:gridCol w="5181600">
                  <a:extLst>
                    <a:ext uri="{9D8B030D-6E8A-4147-A177-3AD203B41FA5}">
                      <a16:colId xmlns:a16="http://schemas.microsoft.com/office/drawing/2014/main" val="871097868"/>
                    </a:ext>
                  </a:extLst>
                </a:gridCol>
              </a:tblGrid>
              <a:tr h="389138">
                <a:tc>
                  <a:txBody>
                    <a:bodyPr/>
                    <a:lstStyle/>
                    <a:p>
                      <a:r>
                        <a:rPr lang="en-US" sz="1600" b="1" i="1" u="none" strike="noStrike" kern="1200" baseline="0" dirty="0">
                          <a:solidFill>
                            <a:schemeClr val="bg1"/>
                          </a:solidFill>
                          <a:latin typeface="+mn-lt"/>
                          <a:ea typeface="+mn-ea"/>
                          <a:cs typeface="+mn-cs"/>
                        </a:rPr>
                        <a:t>Phone calls</a:t>
                      </a:r>
                      <a:r>
                        <a:rPr lang="en-US" sz="1600" b="0" i="1" u="none" strike="noStrike" kern="1200" baseline="0" dirty="0">
                          <a:solidFill>
                            <a:schemeClr val="bg1"/>
                          </a:solidFill>
                          <a:latin typeface="+mn-lt"/>
                          <a:ea typeface="+mn-ea"/>
                          <a:cs typeface="+mn-cs"/>
                        </a:rPr>
                        <a:t> are appropriate</a:t>
                      </a:r>
                    </a:p>
                    <a:p>
                      <a:r>
                        <a:rPr lang="en-US" sz="1600" b="0" i="1" dirty="0">
                          <a:solidFill>
                            <a:schemeClr val="bg1"/>
                          </a:solidFill>
                        </a:rPr>
                        <a:t>when . .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00" dirty="0">
                          <a:solidFill>
                            <a:schemeClr val="bg1"/>
                          </a:solidFill>
                        </a:rPr>
                        <a:t>Blank</a:t>
                      </a:r>
                      <a:endParaRPr lang="en-US" sz="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365145555"/>
                  </a:ext>
                </a:extLst>
              </a:tr>
              <a:tr h="389138">
                <a:tc>
                  <a:txBody>
                    <a:bodyPr/>
                    <a:lstStyle/>
                    <a:p>
                      <a:pPr>
                        <a:spcBef>
                          <a:spcPts val="400"/>
                        </a:spcBef>
                      </a:pP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400"/>
                        </a:spcBef>
                      </a:pPr>
                      <a:r>
                        <a:rPr lang="en-US" sz="1600" dirty="0"/>
                        <a:t>You need something done or answered in the next thirty minutes (during working hours, unless it is absolutely critical).</a:t>
                      </a:r>
                    </a:p>
                    <a:p>
                      <a:pPr>
                        <a:spcBef>
                          <a:spcPts val="400"/>
                        </a:spcBef>
                      </a:pPr>
                      <a:r>
                        <a:rPr lang="en-US" sz="1600" dirty="0"/>
                        <a:t>Your question or idea requires a lot of verbal explanation.</a:t>
                      </a:r>
                    </a:p>
                    <a:p>
                      <a:pPr>
                        <a:spcBef>
                          <a:spcPts val="400"/>
                        </a:spcBef>
                      </a:pPr>
                      <a:r>
                        <a:rPr lang="en-US" sz="1600" dirty="0"/>
                        <a:t>Your message needs to be carefully conveyed, but certain obstacles present you from managing impressions effectively in person (e.g., under emotional labor).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44763949"/>
                  </a:ext>
                </a:extLst>
              </a:tr>
            </a:tbl>
          </a:graphicData>
        </a:graphic>
      </p:graphicFrame>
    </p:spTree>
    <p:extLst>
      <p:ext uri="{BB962C8B-B14F-4D97-AF65-F5344CB8AC3E}">
        <p14:creationId xmlns:p14="http://schemas.microsoft.com/office/powerpoint/2010/main" val="370715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3F73D2-D436-4E31-A727-9F5A9961ED58}"/>
              </a:ext>
            </a:extLst>
          </p:cNvPr>
          <p:cNvSpPr>
            <a:spLocks noGrp="1"/>
          </p:cNvSpPr>
          <p:nvPr>
            <p:ph type="title"/>
          </p:nvPr>
        </p:nvSpPr>
        <p:spPr>
          <a:xfrm>
            <a:off x="466627" y="144704"/>
            <a:ext cx="8229600" cy="1144347"/>
          </a:xfrm>
        </p:spPr>
        <p:txBody>
          <a:bodyPr tIns="18000" bIns="18000" anchor="ctr" anchorCtr="0">
            <a:spAutoFit/>
          </a:bodyPr>
          <a:lstStyle/>
          <a:p>
            <a:r>
              <a:rPr lang="en-US" sz="3600" dirty="0">
                <a:latin typeface="+mj-lt"/>
              </a:rPr>
              <a:t>Choosing Communication Methods and Handling Barriers </a:t>
            </a:r>
            <a:r>
              <a:rPr lang="en-US" sz="2800" dirty="0">
                <a:latin typeface="+mj-lt"/>
              </a:rPr>
              <a:t>(3 of 5)</a:t>
            </a:r>
            <a:endParaRPr lang="en-IN" sz="3600" dirty="0">
              <a:latin typeface="+mj-lt"/>
            </a:endParaRPr>
          </a:p>
        </p:txBody>
      </p:sp>
      <p:graphicFrame>
        <p:nvGraphicFramePr>
          <p:cNvPr id="10" name="Table 4">
            <a:extLst>
              <a:ext uri="{FF2B5EF4-FFF2-40B4-BE49-F238E27FC236}">
                <a16:creationId xmlns:a16="http://schemas.microsoft.com/office/drawing/2014/main" id="{FDC4D48D-3BC6-4B89-BABD-AAC7601A1BE2}"/>
              </a:ext>
            </a:extLst>
          </p:cNvPr>
          <p:cNvGraphicFramePr>
            <a:graphicFrameLocks noGrp="1"/>
          </p:cNvGraphicFramePr>
          <p:nvPr>
            <p:extLst>
              <p:ext uri="{D42A27DB-BD31-4B8C-83A1-F6EECF244321}">
                <p14:modId xmlns:p14="http://schemas.microsoft.com/office/powerpoint/2010/main" val="1544029410"/>
              </p:ext>
            </p:extLst>
          </p:nvPr>
        </p:nvGraphicFramePr>
        <p:xfrm>
          <a:off x="475306" y="1609090"/>
          <a:ext cx="8211494" cy="3799840"/>
        </p:xfrm>
        <a:graphic>
          <a:graphicData uri="http://schemas.openxmlformats.org/drawingml/2006/table">
            <a:tbl>
              <a:tblPr firstRow="1" bandRow="1">
                <a:tableStyleId>{3B4B98B0-60AC-42C2-AFA5-B58CD77FA1E5}</a:tableStyleId>
              </a:tblPr>
              <a:tblGrid>
                <a:gridCol w="3106094">
                  <a:extLst>
                    <a:ext uri="{9D8B030D-6E8A-4147-A177-3AD203B41FA5}">
                      <a16:colId xmlns:a16="http://schemas.microsoft.com/office/drawing/2014/main" val="1814672287"/>
                    </a:ext>
                  </a:extLst>
                </a:gridCol>
                <a:gridCol w="5105400">
                  <a:extLst>
                    <a:ext uri="{9D8B030D-6E8A-4147-A177-3AD203B41FA5}">
                      <a16:colId xmlns:a16="http://schemas.microsoft.com/office/drawing/2014/main" val="871097868"/>
                    </a:ext>
                  </a:extLst>
                </a:gridCol>
              </a:tblGrid>
              <a:tr h="389138">
                <a:tc>
                  <a:txBody>
                    <a:bodyPr/>
                    <a:lstStyle/>
                    <a:p>
                      <a:r>
                        <a:rPr lang="en-US" sz="1600" b="1" i="1" u="none" strike="noStrike" kern="1200" baseline="0" dirty="0">
                          <a:solidFill>
                            <a:schemeClr val="bg1"/>
                          </a:solidFill>
                          <a:latin typeface="+mn-lt"/>
                          <a:ea typeface="+mn-ea"/>
                          <a:cs typeface="+mn-cs"/>
                        </a:rPr>
                        <a:t>Texts or instant messages</a:t>
                      </a:r>
                      <a:r>
                        <a:rPr lang="en-US" sz="1600" b="0" i="1" u="none" strike="noStrike" kern="1200" baseline="0" dirty="0">
                          <a:solidFill>
                            <a:schemeClr val="bg1"/>
                          </a:solidFill>
                          <a:latin typeface="+mn-lt"/>
                          <a:ea typeface="+mn-ea"/>
                          <a:cs typeface="+mn-cs"/>
                        </a:rPr>
                        <a:t> are</a:t>
                      </a:r>
                    </a:p>
                    <a:p>
                      <a:r>
                        <a:rPr lang="en-US" sz="1600" b="0" i="1" dirty="0">
                          <a:solidFill>
                            <a:schemeClr val="bg1"/>
                          </a:solidFill>
                        </a:rPr>
                        <a:t>appropriate when . .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00" dirty="0">
                          <a:solidFill>
                            <a:schemeClr val="bg1"/>
                          </a:solidFill>
                        </a:rPr>
                        <a:t>Blank</a:t>
                      </a:r>
                      <a:endParaRPr lang="en-US" sz="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365145555"/>
                  </a:ext>
                </a:extLst>
              </a:tr>
              <a:tr h="389138">
                <a:tc>
                  <a:txBody>
                    <a:bodyPr/>
                    <a:lstStyle/>
                    <a:p>
                      <a:pPr>
                        <a:spcBef>
                          <a:spcPts val="400"/>
                        </a:spcBef>
                      </a:pP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400"/>
                        </a:spcBef>
                      </a:pPr>
                      <a:r>
                        <a:rPr lang="en-US" sz="1600" dirty="0"/>
                        <a:t>You need to share a thought on a task that has already been started.</a:t>
                      </a:r>
                    </a:p>
                    <a:p>
                      <a:pPr>
                        <a:spcBef>
                          <a:spcPts val="400"/>
                        </a:spcBef>
                      </a:pPr>
                      <a:r>
                        <a:rPr lang="en-US" sz="1600" dirty="0"/>
                        <a:t>You have a quick, noncritical question multiple people are capable of answering.</a:t>
                      </a:r>
                    </a:p>
                    <a:p>
                      <a:pPr>
                        <a:spcBef>
                          <a:spcPts val="400"/>
                        </a:spcBef>
                      </a:pPr>
                      <a:r>
                        <a:rPr lang="en-US" sz="1600" dirty="0"/>
                        <a:t>You have </a:t>
                      </a:r>
                      <a:r>
                        <a:rPr lang="en-US" sz="1600" b="1" i="1" dirty="0"/>
                        <a:t>brief, additional</a:t>
                      </a:r>
                      <a:r>
                        <a:rPr lang="en-US" sz="1600" dirty="0"/>
                        <a:t> information (e.g., “by the ways” or “for your information”) you need to notify your team about.</a:t>
                      </a:r>
                    </a:p>
                    <a:p>
                      <a:pPr>
                        <a:spcBef>
                          <a:spcPts val="400"/>
                        </a:spcBef>
                      </a:pPr>
                      <a:r>
                        <a:rPr lang="en-US" sz="1600" dirty="0"/>
                        <a:t>You are sharing information (e.g., a document or link) that multiple people need to collaborate or work on in real time.</a:t>
                      </a:r>
                    </a:p>
                    <a:p>
                      <a:pPr>
                        <a:spcBef>
                          <a:spcPts val="400"/>
                        </a:spcBef>
                      </a:pPr>
                      <a:r>
                        <a:rPr lang="en-US" sz="1600" dirty="0"/>
                        <a:t>You are asking whether another person is available for an in-person or phone meeting.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44763949"/>
                  </a:ext>
                </a:extLst>
              </a:tr>
            </a:tbl>
          </a:graphicData>
        </a:graphic>
      </p:graphicFrame>
    </p:spTree>
    <p:extLst>
      <p:ext uri="{BB962C8B-B14F-4D97-AF65-F5344CB8AC3E}">
        <p14:creationId xmlns:p14="http://schemas.microsoft.com/office/powerpoint/2010/main" val="223713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234E-54C9-40AE-87D2-92EBC2DCCE52}"/>
              </a:ext>
            </a:extLst>
          </p:cNvPr>
          <p:cNvSpPr>
            <a:spLocks noGrp="1"/>
          </p:cNvSpPr>
          <p:nvPr>
            <p:ph type="title"/>
          </p:nvPr>
        </p:nvSpPr>
        <p:spPr>
          <a:xfrm>
            <a:off x="457200" y="149255"/>
            <a:ext cx="8229600" cy="1144347"/>
          </a:xfrm>
        </p:spPr>
        <p:txBody>
          <a:bodyPr tIns="18000" bIns="18000" anchor="ctr">
            <a:spAutoFit/>
          </a:bodyPr>
          <a:lstStyle/>
          <a:p>
            <a:r>
              <a:rPr lang="en-US" sz="3600" dirty="0">
                <a:latin typeface="+mj-lt"/>
              </a:rPr>
              <a:t>Choosing Communication Methods and Handling Barriers </a:t>
            </a:r>
            <a:r>
              <a:rPr lang="en-US" sz="2800" dirty="0">
                <a:latin typeface="+mj-lt"/>
              </a:rPr>
              <a:t>(4 of 5)</a:t>
            </a:r>
          </a:p>
        </p:txBody>
      </p:sp>
      <p:graphicFrame>
        <p:nvGraphicFramePr>
          <p:cNvPr id="13" name="Table 4">
            <a:extLst>
              <a:ext uri="{FF2B5EF4-FFF2-40B4-BE49-F238E27FC236}">
                <a16:creationId xmlns:a16="http://schemas.microsoft.com/office/drawing/2014/main" id="{DF29AC21-0FEE-4E43-9135-5F8F292696FA}"/>
              </a:ext>
            </a:extLst>
          </p:cNvPr>
          <p:cNvGraphicFramePr>
            <a:graphicFrameLocks noGrp="1"/>
          </p:cNvGraphicFramePr>
          <p:nvPr>
            <p:extLst>
              <p:ext uri="{D42A27DB-BD31-4B8C-83A1-F6EECF244321}">
                <p14:modId xmlns:p14="http://schemas.microsoft.com/office/powerpoint/2010/main" val="2593174509"/>
              </p:ext>
            </p:extLst>
          </p:nvPr>
        </p:nvGraphicFramePr>
        <p:xfrm>
          <a:off x="475306" y="1380929"/>
          <a:ext cx="8211494" cy="3312160"/>
        </p:xfrm>
        <a:graphic>
          <a:graphicData uri="http://schemas.openxmlformats.org/drawingml/2006/table">
            <a:tbl>
              <a:tblPr firstRow="1" bandRow="1">
                <a:tableStyleId>{3B4B98B0-60AC-42C2-AFA5-B58CD77FA1E5}</a:tableStyleId>
              </a:tblPr>
              <a:tblGrid>
                <a:gridCol w="3106094">
                  <a:extLst>
                    <a:ext uri="{9D8B030D-6E8A-4147-A177-3AD203B41FA5}">
                      <a16:colId xmlns:a16="http://schemas.microsoft.com/office/drawing/2014/main" val="1814672287"/>
                    </a:ext>
                  </a:extLst>
                </a:gridCol>
                <a:gridCol w="5105400">
                  <a:extLst>
                    <a:ext uri="{9D8B030D-6E8A-4147-A177-3AD203B41FA5}">
                      <a16:colId xmlns:a16="http://schemas.microsoft.com/office/drawing/2014/main" val="871097868"/>
                    </a:ext>
                  </a:extLst>
                </a:gridCol>
              </a:tblGrid>
              <a:tr h="525842">
                <a:tc>
                  <a:txBody>
                    <a:bodyPr/>
                    <a:lstStyle/>
                    <a:p>
                      <a:r>
                        <a:rPr lang="en-US" sz="1600" b="1" i="1" u="none" strike="noStrike" kern="1200" baseline="0" dirty="0">
                          <a:solidFill>
                            <a:schemeClr val="bg1"/>
                          </a:solidFill>
                          <a:latin typeface="+mn-lt"/>
                          <a:ea typeface="+mn-ea"/>
                          <a:cs typeface="+mn-cs"/>
                        </a:rPr>
                        <a:t>E-mails</a:t>
                      </a:r>
                      <a:r>
                        <a:rPr lang="en-US" sz="1600" b="0" i="1" u="none" strike="noStrike" kern="1200" baseline="0" dirty="0">
                          <a:solidFill>
                            <a:schemeClr val="bg1"/>
                          </a:solidFill>
                          <a:latin typeface="+mn-lt"/>
                          <a:ea typeface="+mn-ea"/>
                          <a:cs typeface="+mn-cs"/>
                        </a:rPr>
                        <a:t> are appropriate for</a:t>
                      </a:r>
                    </a:p>
                    <a:p>
                      <a:r>
                        <a:rPr lang="en-US" sz="1600" b="0" i="1" dirty="0">
                          <a:solidFill>
                            <a:schemeClr val="bg1"/>
                          </a:solidFill>
                        </a:rPr>
                        <a:t>when . .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00" dirty="0">
                          <a:solidFill>
                            <a:schemeClr val="bg1"/>
                          </a:solidFill>
                        </a:rPr>
                        <a:t>Blank</a:t>
                      </a:r>
                      <a:endParaRPr lang="en-US" sz="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365145555"/>
                  </a:ext>
                </a:extLst>
              </a:tr>
              <a:tr h="2481607">
                <a:tc>
                  <a:txBody>
                    <a:bodyPr/>
                    <a:lstStyle/>
                    <a:p>
                      <a:pPr>
                        <a:spcBef>
                          <a:spcPts val="400"/>
                        </a:spcBef>
                      </a:pP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400"/>
                        </a:spcBef>
                      </a:pPr>
                      <a:r>
                        <a:rPr lang="en-US" sz="1600" dirty="0"/>
                        <a:t>You need to relay a message to multiple people on your team.</a:t>
                      </a:r>
                    </a:p>
                    <a:p>
                      <a:pPr>
                        <a:spcBef>
                          <a:spcPts val="400"/>
                        </a:spcBef>
                      </a:pPr>
                      <a:r>
                        <a:rPr lang="en-US" sz="1600" dirty="0"/>
                        <a:t>You need to confirm expectations or get on the same page after a meeting.</a:t>
                      </a:r>
                    </a:p>
                    <a:p>
                      <a:pPr>
                        <a:spcBef>
                          <a:spcPts val="400"/>
                        </a:spcBef>
                      </a:pPr>
                      <a:r>
                        <a:rPr lang="en-US" sz="1600" dirty="0"/>
                        <a:t>You are sharing confidential information or formal documentation.</a:t>
                      </a:r>
                    </a:p>
                    <a:p>
                      <a:pPr>
                        <a:spcBef>
                          <a:spcPts val="400"/>
                        </a:spcBef>
                      </a:pPr>
                      <a:r>
                        <a:rPr lang="en-US" sz="1600" dirty="0"/>
                        <a:t>You are giving your official approval or endorsement on a plan or decision.</a:t>
                      </a:r>
                    </a:p>
                    <a:p>
                      <a:pPr>
                        <a:spcBef>
                          <a:spcPts val="400"/>
                        </a:spcBef>
                      </a:pPr>
                      <a:r>
                        <a:rPr lang="en-US" sz="1600" dirty="0"/>
                        <a:t>You are outlining procedures, strategies, or steps others need to follow.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44763949"/>
                  </a:ext>
                </a:extLst>
              </a:tr>
            </a:tbl>
          </a:graphicData>
        </a:graphic>
      </p:graphicFrame>
      <p:sp>
        <p:nvSpPr>
          <p:cNvPr id="3" name="Content Placeholder 2">
            <a:extLst>
              <a:ext uri="{FF2B5EF4-FFF2-40B4-BE49-F238E27FC236}">
                <a16:creationId xmlns:a16="http://schemas.microsoft.com/office/drawing/2014/main" id="{77984742-723F-4608-BA6B-0312CD9B8826}"/>
              </a:ext>
            </a:extLst>
          </p:cNvPr>
          <p:cNvSpPr>
            <a:spLocks noGrp="1"/>
          </p:cNvSpPr>
          <p:nvPr>
            <p:ph idx="1"/>
          </p:nvPr>
        </p:nvSpPr>
        <p:spPr>
          <a:xfrm>
            <a:off x="457200" y="4876800"/>
            <a:ext cx="8229600" cy="282573"/>
          </a:xfrm>
        </p:spPr>
        <p:txBody>
          <a:bodyPr tIns="18000" bIns="18000">
            <a:spAutoFit/>
          </a:bodyPr>
          <a:lstStyle/>
          <a:p>
            <a:pPr marL="0" indent="0">
              <a:buNone/>
            </a:pPr>
            <a:r>
              <a:rPr lang="en-US" i="1" dirty="0"/>
              <a:t>Source:</a:t>
            </a:r>
            <a:r>
              <a:rPr lang="en-US" dirty="0"/>
              <a:t> Based on C. D. Ellis, “Stop. Does That Message Really Need to Be an Email?”</a:t>
            </a:r>
          </a:p>
        </p:txBody>
      </p:sp>
      <p:sp>
        <p:nvSpPr>
          <p:cNvPr id="4" name="Content Placeholder 3">
            <a:extLst>
              <a:ext uri="{FF2B5EF4-FFF2-40B4-BE49-F238E27FC236}">
                <a16:creationId xmlns:a16="http://schemas.microsoft.com/office/drawing/2014/main" id="{D21F76D9-C444-4AB9-81F0-FF04607E46A1}"/>
              </a:ext>
            </a:extLst>
          </p:cNvPr>
          <p:cNvSpPr>
            <a:spLocks noGrp="1"/>
          </p:cNvSpPr>
          <p:nvPr>
            <p:ph idx="13"/>
          </p:nvPr>
        </p:nvSpPr>
        <p:spPr>
          <a:xfrm>
            <a:off x="457200" y="5257800"/>
            <a:ext cx="3924000" cy="282573"/>
          </a:xfrm>
        </p:spPr>
        <p:txBody>
          <a:bodyPr wrap="square" tIns="18000" bIns="18000">
            <a:spAutoFit/>
          </a:bodyPr>
          <a:lstStyle/>
          <a:p>
            <a:pPr marL="0" indent="0">
              <a:buNone/>
            </a:pPr>
            <a:r>
              <a:rPr lang="en-US" i="1" dirty="0"/>
              <a:t>Harvard Business Review</a:t>
            </a:r>
            <a:r>
              <a:rPr lang="en-US" dirty="0"/>
              <a:t>, March 30, 2021,</a:t>
            </a:r>
          </a:p>
        </p:txBody>
      </p:sp>
      <p:sp>
        <p:nvSpPr>
          <p:cNvPr id="8" name="Content Placeholder 7">
            <a:extLst>
              <a:ext uri="{FF2B5EF4-FFF2-40B4-BE49-F238E27FC236}">
                <a16:creationId xmlns:a16="http://schemas.microsoft.com/office/drawing/2014/main" id="{A712E9AC-BE99-4352-A8FB-EE0B2B2D67A4}"/>
              </a:ext>
            </a:extLst>
          </p:cNvPr>
          <p:cNvSpPr>
            <a:spLocks noGrp="1"/>
          </p:cNvSpPr>
          <p:nvPr>
            <p:ph sz="quarter" idx="17"/>
          </p:nvPr>
        </p:nvSpPr>
        <p:spPr>
          <a:xfrm>
            <a:off x="4443414" y="5257800"/>
            <a:ext cx="3557586" cy="282573"/>
          </a:xfrm>
        </p:spPr>
        <p:txBody>
          <a:bodyPr wrap="square" tIns="18000" bIns="18000">
            <a:spAutoFit/>
          </a:bodyPr>
          <a:lstStyle/>
          <a:p>
            <a:pPr marL="0" indent="0">
              <a:buNone/>
            </a:pPr>
            <a:r>
              <a:rPr lang="en-US" dirty="0">
                <a:hlinkClick r:id="rId3"/>
              </a:rPr>
              <a:t>https://hbr.org/2021/03/stop-does-that-</a:t>
            </a:r>
            <a:endParaRPr lang="en-US" dirty="0"/>
          </a:p>
        </p:txBody>
      </p:sp>
      <p:sp>
        <p:nvSpPr>
          <p:cNvPr id="9" name="Content Placeholder 8">
            <a:extLst>
              <a:ext uri="{FF2B5EF4-FFF2-40B4-BE49-F238E27FC236}">
                <a16:creationId xmlns:a16="http://schemas.microsoft.com/office/drawing/2014/main" id="{2C6A17C5-E983-4BD9-A1BA-1CACF0C77A56}"/>
              </a:ext>
            </a:extLst>
          </p:cNvPr>
          <p:cNvSpPr>
            <a:spLocks noGrp="1"/>
          </p:cNvSpPr>
          <p:nvPr>
            <p:ph sz="quarter" idx="18"/>
          </p:nvPr>
        </p:nvSpPr>
        <p:spPr>
          <a:xfrm>
            <a:off x="457200" y="5627915"/>
            <a:ext cx="3352800" cy="282573"/>
          </a:xfrm>
        </p:spPr>
        <p:txBody>
          <a:bodyPr wrap="square" tIns="18000" bIns="18000">
            <a:spAutoFit/>
          </a:bodyPr>
          <a:lstStyle/>
          <a:p>
            <a:pPr marL="0" indent="0">
              <a:buNone/>
            </a:pPr>
            <a:r>
              <a:rPr lang="en-US" dirty="0">
                <a:hlinkClick r:id="rId3"/>
              </a:rPr>
              <a:t>message-really-need-to-be-an-email;</a:t>
            </a:r>
            <a:endParaRPr lang="en-US" dirty="0"/>
          </a:p>
        </p:txBody>
      </p:sp>
      <p:sp>
        <p:nvSpPr>
          <p:cNvPr id="10" name="Content Placeholder 9">
            <a:extLst>
              <a:ext uri="{FF2B5EF4-FFF2-40B4-BE49-F238E27FC236}">
                <a16:creationId xmlns:a16="http://schemas.microsoft.com/office/drawing/2014/main" id="{9BD0DB4E-2FA8-4D23-966A-EAE24F515332}"/>
              </a:ext>
            </a:extLst>
          </p:cNvPr>
          <p:cNvSpPr>
            <a:spLocks noGrp="1"/>
          </p:cNvSpPr>
          <p:nvPr>
            <p:ph sz="quarter" idx="19"/>
          </p:nvPr>
        </p:nvSpPr>
        <p:spPr>
          <a:xfrm>
            <a:off x="3948111" y="5627915"/>
            <a:ext cx="4205289" cy="282573"/>
          </a:xfrm>
        </p:spPr>
        <p:txBody>
          <a:bodyPr wrap="square" tIns="18000" bIns="18000">
            <a:spAutoFit/>
          </a:bodyPr>
          <a:lstStyle/>
          <a:p>
            <a:pPr marL="0" indent="0">
              <a:buNone/>
            </a:pPr>
            <a:r>
              <a:rPr lang="en-US" dirty="0"/>
              <a:t>see also A. Brodsky, “Virtual Surface Acting in</a:t>
            </a:r>
          </a:p>
        </p:txBody>
      </p:sp>
      <p:sp>
        <p:nvSpPr>
          <p:cNvPr id="11" name="Content Placeholder 10">
            <a:extLst>
              <a:ext uri="{FF2B5EF4-FFF2-40B4-BE49-F238E27FC236}">
                <a16:creationId xmlns:a16="http://schemas.microsoft.com/office/drawing/2014/main" id="{D187D18A-26B3-47F4-B56B-4D5A6250CB60}"/>
              </a:ext>
            </a:extLst>
          </p:cNvPr>
          <p:cNvSpPr>
            <a:spLocks noGrp="1"/>
          </p:cNvSpPr>
          <p:nvPr>
            <p:ph sz="quarter" idx="20"/>
          </p:nvPr>
        </p:nvSpPr>
        <p:spPr>
          <a:xfrm>
            <a:off x="457200" y="5948206"/>
            <a:ext cx="8229600" cy="528794"/>
          </a:xfrm>
        </p:spPr>
        <p:txBody>
          <a:bodyPr tIns="18000" bIns="18000">
            <a:spAutoFit/>
          </a:bodyPr>
          <a:lstStyle/>
          <a:p>
            <a:pPr marL="0" indent="0">
              <a:buNone/>
            </a:pPr>
            <a:r>
              <a:rPr lang="en-US" dirty="0"/>
              <a:t> Workplace Interactions: Choosing the Best Technology to Fit the Task,” </a:t>
            </a:r>
            <a:r>
              <a:rPr lang="en-US" i="1" dirty="0"/>
              <a:t>Journal of Applied Psychology</a:t>
            </a:r>
            <a:r>
              <a:rPr lang="en-US" dirty="0"/>
              <a:t> 106, no. 5 (2021): 714–33.</a:t>
            </a:r>
          </a:p>
        </p:txBody>
      </p:sp>
    </p:spTree>
    <p:extLst>
      <p:ext uri="{BB962C8B-B14F-4D97-AF65-F5344CB8AC3E}">
        <p14:creationId xmlns:p14="http://schemas.microsoft.com/office/powerpoint/2010/main" val="178815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40677"/>
            <a:ext cx="8217877" cy="1144347"/>
          </a:xfrm>
        </p:spPr>
        <p:txBody>
          <a:bodyPr wrap="square" tIns="18000" bIns="18000" anchor="ctr" anchorCtr="0">
            <a:spAutoFit/>
          </a:bodyPr>
          <a:lstStyle/>
          <a:p>
            <a:r>
              <a:rPr lang="en-US" sz="3600" dirty="0">
                <a:latin typeface="+mj-lt"/>
              </a:rPr>
              <a:t>Choosing Communication Methods and Handling Barriers </a:t>
            </a:r>
            <a:r>
              <a:rPr lang="en-US" sz="2800" dirty="0">
                <a:latin typeface="+mj-lt"/>
              </a:rPr>
              <a:t>(5 of 5)</a:t>
            </a:r>
          </a:p>
        </p:txBody>
      </p:sp>
      <p:sp>
        <p:nvSpPr>
          <p:cNvPr id="3" name="Content Placeholder 2"/>
          <p:cNvSpPr>
            <a:spLocks noGrp="1"/>
          </p:cNvSpPr>
          <p:nvPr>
            <p:ph idx="1"/>
          </p:nvPr>
        </p:nvSpPr>
        <p:spPr>
          <a:xfrm>
            <a:off x="466627" y="1523665"/>
            <a:ext cx="8229600" cy="4191335"/>
          </a:xfrm>
        </p:spPr>
        <p:txBody>
          <a:bodyPr tIns="18000" bIns="18000" anchor="ctr" anchorCtr="0">
            <a:spAutoFit/>
          </a:bodyPr>
          <a:lstStyle/>
          <a:p>
            <a:pPr marL="284163" indent="-284163">
              <a:buSzPct val="100000"/>
            </a:pPr>
            <a:r>
              <a:rPr lang="en-US" sz="2400" b="1" dirty="0">
                <a:latin typeface="Arial" panose="020B0604020202020204" pitchFamily="34" charset="0"/>
                <a:cs typeface="Arial" panose="020B0604020202020204" pitchFamily="34" charset="0"/>
              </a:rPr>
              <a:t>Handling Barriers to Effective Communication</a:t>
            </a:r>
          </a:p>
          <a:p>
            <a:pPr marL="793941" lvl="1" indent="-342900">
              <a:buSzPct val="100000"/>
            </a:pPr>
            <a:r>
              <a:rPr lang="en-US" sz="2400" b="1" dirty="0">
                <a:latin typeface="Arial" panose="020B0604020202020204" pitchFamily="34" charset="0"/>
                <a:cs typeface="Arial" panose="020B0604020202020204" pitchFamily="34" charset="0"/>
              </a:rPr>
              <a:t>Information overload</a:t>
            </a:r>
            <a:r>
              <a:rPr lang="en-US" sz="2400" dirty="0">
                <a:latin typeface="Arial" panose="020B0604020202020204" pitchFamily="34" charset="0"/>
                <a:cs typeface="Arial" panose="020B0604020202020204" pitchFamily="34" charset="0"/>
              </a:rPr>
              <a:t>: a condition in which information inflow exceeds an individual’s processing capacity.</a:t>
            </a:r>
          </a:p>
          <a:p>
            <a:pPr marL="793941" lvl="1" indent="-342900">
              <a:buSzPct val="100000"/>
            </a:pPr>
            <a:r>
              <a:rPr lang="en-US" sz="2400" b="1" dirty="0">
                <a:latin typeface="Arial" panose="020B0604020202020204" pitchFamily="34" charset="0"/>
                <a:cs typeface="Arial" panose="020B0604020202020204" pitchFamily="34" charset="0"/>
              </a:rPr>
              <a:t>Communication apprehension</a:t>
            </a:r>
            <a:r>
              <a:rPr lang="en-US" sz="2400" dirty="0">
                <a:latin typeface="Arial" panose="020B0604020202020204" pitchFamily="34" charset="0"/>
                <a:cs typeface="Arial" panose="020B0604020202020204" pitchFamily="34" charset="0"/>
              </a:rPr>
              <a:t>: undue tension and anxiety about communication.</a:t>
            </a:r>
          </a:p>
          <a:p>
            <a:pPr marL="793941" lvl="1" indent="-342900">
              <a:buSzPct val="100000"/>
            </a:pPr>
            <a:r>
              <a:rPr lang="en-US" sz="2400" dirty="0">
                <a:latin typeface="Arial" panose="020B0604020202020204" pitchFamily="34" charset="0"/>
                <a:cs typeface="Arial" panose="020B0604020202020204" pitchFamily="34" charset="0"/>
              </a:rPr>
              <a:t>Communicating in times of crisis</a:t>
            </a:r>
          </a:p>
          <a:p>
            <a:pPr marL="1367028" lvl="2" indent="-342900">
              <a:buSzPct val="100000"/>
            </a:pPr>
            <a:r>
              <a:rPr lang="en-US" sz="2400" dirty="0">
                <a:latin typeface="Arial" panose="020B0604020202020204" pitchFamily="34" charset="0"/>
                <a:cs typeface="Arial" panose="020B0604020202020204" pitchFamily="34" charset="0"/>
              </a:rPr>
              <a:t>Effective messaging</a:t>
            </a:r>
          </a:p>
          <a:p>
            <a:pPr marL="1367028" lvl="2" indent="-342900">
              <a:buSzPct val="100000"/>
            </a:pPr>
            <a:r>
              <a:rPr lang="en-US" sz="2400" dirty="0">
                <a:latin typeface="Arial" panose="020B0604020202020204" pitchFamily="34" charset="0"/>
                <a:cs typeface="Arial" panose="020B0604020202020204" pitchFamily="34" charset="0"/>
              </a:rPr>
              <a:t>Work together rather independently</a:t>
            </a:r>
          </a:p>
          <a:p>
            <a:pPr marL="1367028" lvl="2" indent="-342900">
              <a:buSzPct val="100000"/>
            </a:pPr>
            <a:r>
              <a:rPr lang="en-US" sz="2400" dirty="0">
                <a:latin typeface="Arial" panose="020B0604020202020204" pitchFamily="34" charset="0"/>
                <a:cs typeface="Arial" panose="020B0604020202020204" pitchFamily="34" charset="0"/>
              </a:rPr>
              <a:t>Use technology to communicate</a:t>
            </a:r>
          </a:p>
        </p:txBody>
      </p:sp>
    </p:spTree>
    <p:extLst>
      <p:ext uri="{BB962C8B-B14F-4D97-AF65-F5344CB8AC3E}">
        <p14:creationId xmlns:p14="http://schemas.microsoft.com/office/powerpoint/2010/main" val="125493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63712"/>
            <a:ext cx="8229600" cy="559572"/>
          </a:xfrm>
        </p:spPr>
        <p:txBody>
          <a:bodyPr tIns="18000" bIns="18000" anchor="ctr" anchorCtr="0">
            <a:spAutoFit/>
          </a:bodyPr>
          <a:lstStyle/>
          <a:p>
            <a:r>
              <a:rPr lang="en-US" sz="3400" dirty="0">
                <a:latin typeface="+mj-lt"/>
              </a:rPr>
              <a:t>Forms of Virtual Communication </a:t>
            </a:r>
            <a:r>
              <a:rPr lang="en-US" sz="2600" dirty="0">
                <a:latin typeface="+mj-lt"/>
              </a:rPr>
              <a:t>(1 of 5)</a:t>
            </a:r>
          </a:p>
        </p:txBody>
      </p:sp>
      <p:sp>
        <p:nvSpPr>
          <p:cNvPr id="3" name="Content Placeholder 2">
            <a:extLst>
              <a:ext uri="{FF2B5EF4-FFF2-40B4-BE49-F238E27FC236}">
                <a16:creationId xmlns:a16="http://schemas.microsoft.com/office/drawing/2014/main" id="{594A520C-07F5-46D1-945F-B267BA113A6E}"/>
              </a:ext>
            </a:extLst>
          </p:cNvPr>
          <p:cNvSpPr>
            <a:spLocks noGrp="1"/>
          </p:cNvSpPr>
          <p:nvPr>
            <p:ph idx="1"/>
          </p:nvPr>
        </p:nvSpPr>
        <p:spPr>
          <a:xfrm>
            <a:off x="466627" y="1076227"/>
            <a:ext cx="8229600" cy="775015"/>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11.4</a:t>
            </a:r>
            <a:r>
              <a:rPr lang="en-US" sz="2400">
                <a:latin typeface="Arial" panose="020B0604020202020204" pitchFamily="34" charset="0"/>
                <a:cs typeface="Arial" panose="020B0604020202020204" pitchFamily="34" charset="0"/>
              </a:rPr>
              <a:t> Information Richness and Communication Channels</a:t>
            </a:r>
          </a:p>
        </p:txBody>
      </p:sp>
      <p:pic>
        <p:nvPicPr>
          <p:cNvPr id="6" name="Picture Placeholder 5" descr="A figure illustrates the information richness and communication channels using various components. &#10;Long description is available in notes, press F6">
            <a:extLst>
              <a:ext uri="{FF2B5EF4-FFF2-40B4-BE49-F238E27FC236}">
                <a16:creationId xmlns:a16="http://schemas.microsoft.com/office/drawing/2014/main" id="{C4CDE4B7-85B4-4F78-B3E0-1D83F8D4BFFE}"/>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tretch/>
        </p:blipFill>
        <p:spPr>
          <a:xfrm>
            <a:off x="845820" y="2021107"/>
            <a:ext cx="7452360" cy="2834640"/>
          </a:xfrm>
          <a:prstGeom prst="rect">
            <a:avLst/>
          </a:prstGeom>
        </p:spPr>
      </p:pic>
      <p:sp>
        <p:nvSpPr>
          <p:cNvPr id="4" name="Content Placeholder 3">
            <a:extLst>
              <a:ext uri="{FF2B5EF4-FFF2-40B4-BE49-F238E27FC236}">
                <a16:creationId xmlns:a16="http://schemas.microsoft.com/office/drawing/2014/main" id="{F239C07F-DA3B-4E09-A69D-0FDCFF569547}"/>
              </a:ext>
            </a:extLst>
          </p:cNvPr>
          <p:cNvSpPr>
            <a:spLocks noGrp="1"/>
          </p:cNvSpPr>
          <p:nvPr>
            <p:ph sz="quarter" idx="14"/>
          </p:nvPr>
        </p:nvSpPr>
        <p:spPr>
          <a:xfrm>
            <a:off x="476053" y="5195409"/>
            <a:ext cx="8215460" cy="528794"/>
          </a:xfrm>
        </p:spPr>
        <p:txBody>
          <a:bodyPr wrap="square"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Reproduced from R. L. Daft and R. A. Noe, </a:t>
            </a:r>
            <a:r>
              <a:rPr lang="en-US" i="1" dirty="0">
                <a:latin typeface="Arial" panose="020B0604020202020204" pitchFamily="34" charset="0"/>
                <a:cs typeface="Arial" panose="020B0604020202020204" pitchFamily="34" charset="0"/>
              </a:rPr>
              <a:t>Organizational Behavior </a:t>
            </a:r>
            <a:r>
              <a:rPr lang="en-US" dirty="0">
                <a:latin typeface="Arial" panose="020B0604020202020204" pitchFamily="34" charset="0"/>
                <a:cs typeface="Arial" panose="020B0604020202020204" pitchFamily="34" charset="0"/>
              </a:rPr>
              <a:t>(Fort Worth, TX: Harcourt, 2001), 311.</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19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2" y="163961"/>
            <a:ext cx="8217877" cy="559572"/>
          </a:xfrm>
        </p:spPr>
        <p:txBody>
          <a:bodyPr wrap="square" tIns="18000" bIns="18000" anchor="ctr" anchorCtr="0">
            <a:spAutoFit/>
          </a:bodyPr>
          <a:lstStyle/>
          <a:p>
            <a:r>
              <a:rPr lang="en-US" dirty="0">
                <a:latin typeface="+mj-lt"/>
              </a:rPr>
              <a:t>Forms of Virtual Communication </a:t>
            </a:r>
            <a:r>
              <a:rPr lang="en-US" sz="2600" dirty="0">
                <a:latin typeface="+mj-lt"/>
              </a:rPr>
              <a:t>(2 of 5)</a:t>
            </a:r>
          </a:p>
        </p:txBody>
      </p:sp>
      <p:sp>
        <p:nvSpPr>
          <p:cNvPr id="3" name="Content Placeholder 2"/>
          <p:cNvSpPr>
            <a:spLocks noGrp="1"/>
          </p:cNvSpPr>
          <p:nvPr>
            <p:ph idx="1"/>
          </p:nvPr>
        </p:nvSpPr>
        <p:spPr>
          <a:xfrm>
            <a:off x="466627" y="1072298"/>
            <a:ext cx="8229600" cy="3452671"/>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Leveraging </a:t>
            </a:r>
            <a:r>
              <a:rPr lang="en-US" sz="2400" b="1" dirty="0">
                <a:latin typeface="Arial" panose="020B0604020202020204" pitchFamily="34" charset="0"/>
                <a:cs typeface="Arial" panose="020B0604020202020204" pitchFamily="34" charset="0"/>
              </a:rPr>
              <a:t>Videoconferencing</a:t>
            </a:r>
          </a:p>
          <a:p>
            <a:pPr marL="793941" lvl="1" indent="-342900">
              <a:buSzPct val="100000"/>
            </a:pPr>
            <a:r>
              <a:rPr lang="en-US" sz="2400" dirty="0">
                <a:latin typeface="Arial" panose="020B0604020202020204" pitchFamily="34" charset="0"/>
                <a:cs typeface="Arial" panose="020B0604020202020204" pitchFamily="34" charset="0"/>
              </a:rPr>
              <a:t>Be mindful of your nonverbal behavior, just as you would in person.</a:t>
            </a:r>
          </a:p>
          <a:p>
            <a:pPr marL="793941" lvl="1" indent="-342900">
              <a:buSzPct val="100000"/>
            </a:pPr>
            <a:r>
              <a:rPr lang="en-US" sz="2400" dirty="0">
                <a:latin typeface="Arial" panose="020B0604020202020204" pitchFamily="34" charset="0"/>
                <a:cs typeface="Arial" panose="020B0604020202020204" pitchFamily="34" charset="0"/>
              </a:rPr>
              <a:t>Set the stage.</a:t>
            </a:r>
          </a:p>
          <a:p>
            <a:pPr marL="793941" lvl="1" indent="-342900">
              <a:buSzPct val="100000"/>
            </a:pPr>
            <a:r>
              <a:rPr lang="en-US" sz="2400" dirty="0">
                <a:latin typeface="Arial" panose="020B0604020202020204" pitchFamily="34" charset="0"/>
                <a:cs typeface="Arial" panose="020B0604020202020204" pitchFamily="34" charset="0"/>
              </a:rPr>
              <a:t>Be aware of the other people on the call.</a:t>
            </a:r>
          </a:p>
          <a:p>
            <a:pPr marL="793941" lvl="1" indent="-342900">
              <a:buSzPct val="100000"/>
            </a:pPr>
            <a:r>
              <a:rPr lang="en-US" sz="2400" dirty="0">
                <a:latin typeface="Arial" panose="020B0604020202020204" pitchFamily="34" charset="0"/>
                <a:cs typeface="Arial" panose="020B0604020202020204" pitchFamily="34" charset="0"/>
              </a:rPr>
              <a:t>Leverage (but be sure to test) technology.</a:t>
            </a:r>
          </a:p>
          <a:p>
            <a:pPr marL="793941" lvl="1" indent="-342900">
              <a:buSzPct val="100000"/>
            </a:pPr>
            <a:r>
              <a:rPr lang="en-US" sz="2400" dirty="0">
                <a:latin typeface="Arial" panose="020B0604020202020204" pitchFamily="34" charset="0"/>
                <a:cs typeface="Arial" panose="020B0604020202020204" pitchFamily="34" charset="0"/>
              </a:rPr>
              <a:t>Manage videoconferencing fatigue.</a:t>
            </a:r>
          </a:p>
          <a:p>
            <a:pPr marL="793941" lvl="1" indent="-342900">
              <a:buSzPct val="100000"/>
            </a:pPr>
            <a:r>
              <a:rPr lang="en-US" sz="2400" dirty="0">
                <a:latin typeface="Arial" panose="020B0604020202020204" pitchFamily="34" charset="0"/>
                <a:cs typeface="Arial" panose="020B0604020202020204" pitchFamily="34" charset="0"/>
              </a:rPr>
              <a:t>Play with innovative videoconferencing applications.</a:t>
            </a:r>
          </a:p>
        </p:txBody>
      </p:sp>
    </p:spTree>
    <p:extLst>
      <p:ext uri="{BB962C8B-B14F-4D97-AF65-F5344CB8AC3E}">
        <p14:creationId xmlns:p14="http://schemas.microsoft.com/office/powerpoint/2010/main" val="2708460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63961"/>
            <a:ext cx="8217878" cy="559572"/>
          </a:xfrm>
        </p:spPr>
        <p:txBody>
          <a:bodyPr wrap="square" tIns="18000" bIns="18000" anchor="ctr" anchorCtr="0">
            <a:spAutoFit/>
          </a:bodyPr>
          <a:lstStyle/>
          <a:p>
            <a:r>
              <a:rPr lang="en-US" dirty="0">
                <a:latin typeface="+mj-lt"/>
              </a:rPr>
              <a:t>Forms of Virtual Communication </a:t>
            </a:r>
            <a:r>
              <a:rPr lang="en-US" sz="2600" dirty="0">
                <a:latin typeface="+mj-lt"/>
              </a:rPr>
              <a:t>(3 of 5)</a:t>
            </a:r>
          </a:p>
        </p:txBody>
      </p:sp>
      <p:sp>
        <p:nvSpPr>
          <p:cNvPr id="3" name="Content Placeholder 2"/>
          <p:cNvSpPr>
            <a:spLocks noGrp="1"/>
          </p:cNvSpPr>
          <p:nvPr>
            <p:ph idx="1"/>
          </p:nvPr>
        </p:nvSpPr>
        <p:spPr>
          <a:xfrm>
            <a:off x="468923" y="1075403"/>
            <a:ext cx="8217878" cy="3898947"/>
          </a:xfrm>
        </p:spPr>
        <p:txBody>
          <a:bodyPr wrap="square"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Blogging, Vlogging, and Podcasting</a:t>
            </a:r>
          </a:p>
          <a:p>
            <a:pPr marL="793941" lvl="1" indent="-342900">
              <a:buSzPct val="100000"/>
            </a:pPr>
            <a:r>
              <a:rPr lang="en-US" sz="2400" dirty="0">
                <a:latin typeface="Arial" panose="020B0604020202020204" pitchFamily="34" charset="0"/>
                <a:cs typeface="Arial" panose="020B0604020202020204" pitchFamily="34" charset="0"/>
              </a:rPr>
              <a:t>Blog</a:t>
            </a:r>
          </a:p>
          <a:p>
            <a:pPr marL="1367028" lvl="2" indent="-342900">
              <a:buSzPct val="100000"/>
            </a:pPr>
            <a:r>
              <a:rPr lang="en-US" sz="2400" dirty="0">
                <a:latin typeface="Arial" panose="020B0604020202020204" pitchFamily="34" charset="0"/>
                <a:cs typeface="Arial" panose="020B0604020202020204" pitchFamily="34" charset="0"/>
              </a:rPr>
              <a:t>Engagement</a:t>
            </a:r>
          </a:p>
          <a:p>
            <a:pPr marL="1367028" lvl="2" indent="-342900">
              <a:buSzPct val="100000"/>
            </a:pPr>
            <a:r>
              <a:rPr lang="en-US" sz="2400" dirty="0">
                <a:latin typeface="Arial" panose="020B0604020202020204" pitchFamily="34" charset="0"/>
                <a:cs typeface="Arial" panose="020B0604020202020204" pitchFamily="34" charset="0"/>
              </a:rPr>
              <a:t>Searchable content</a:t>
            </a:r>
          </a:p>
          <a:p>
            <a:pPr marL="793941" lvl="1" indent="-342900">
              <a:buSzPct val="100000"/>
            </a:pPr>
            <a:r>
              <a:rPr lang="en-US" sz="2400" dirty="0">
                <a:latin typeface="Arial" panose="020B0604020202020204" pitchFamily="34" charset="0"/>
                <a:cs typeface="Arial" panose="020B0604020202020204" pitchFamily="34" charset="0"/>
              </a:rPr>
              <a:t>Vlogging</a:t>
            </a:r>
          </a:p>
          <a:p>
            <a:pPr marL="1367028" lvl="2" indent="-342900">
              <a:buSzPct val="100000"/>
            </a:pPr>
            <a:r>
              <a:rPr lang="en-US" sz="2400" dirty="0">
                <a:latin typeface="Arial" panose="020B0604020202020204" pitchFamily="34" charset="0"/>
                <a:cs typeface="Arial" panose="020B0604020202020204" pitchFamily="34" charset="0"/>
              </a:rPr>
              <a:t>Useful when step-by-step instructions are presented.</a:t>
            </a:r>
          </a:p>
          <a:p>
            <a:pPr marL="793941" lvl="1" indent="-342900">
              <a:buSzPct val="100000"/>
            </a:pPr>
            <a:r>
              <a:rPr lang="en-US" sz="2400" dirty="0">
                <a:latin typeface="Arial" panose="020B0604020202020204" pitchFamily="34" charset="0"/>
                <a:cs typeface="Arial" panose="020B0604020202020204" pitchFamily="34" charset="0"/>
              </a:rPr>
              <a:t>Podcasts</a:t>
            </a:r>
          </a:p>
          <a:p>
            <a:pPr marL="1367028" lvl="2" indent="-342900">
              <a:buSzPct val="100000"/>
            </a:pPr>
            <a:r>
              <a:rPr lang="en-US" sz="2400" dirty="0">
                <a:latin typeface="Arial" panose="020B0604020202020204" pitchFamily="34" charset="0"/>
                <a:cs typeface="Arial" panose="020B0604020202020204" pitchFamily="34" charset="0"/>
              </a:rPr>
              <a:t>In-depth discussion and storytelling </a:t>
            </a:r>
          </a:p>
        </p:txBody>
      </p:sp>
    </p:spTree>
    <p:extLst>
      <p:ext uri="{BB962C8B-B14F-4D97-AF65-F5344CB8AC3E}">
        <p14:creationId xmlns:p14="http://schemas.microsoft.com/office/powerpoint/2010/main" val="348904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2" y="164117"/>
            <a:ext cx="8217878" cy="559572"/>
          </a:xfrm>
        </p:spPr>
        <p:txBody>
          <a:bodyPr wrap="square" tIns="18000" bIns="18000" anchor="ctr" anchorCtr="0">
            <a:spAutoFit/>
          </a:bodyPr>
          <a:lstStyle/>
          <a:p>
            <a:r>
              <a:rPr lang="en-US" sz="3400" dirty="0">
                <a:latin typeface="+mj-lt"/>
              </a:rPr>
              <a:t>Forms of Virtual Communication </a:t>
            </a:r>
            <a:r>
              <a:rPr lang="en-US" sz="2600" dirty="0">
                <a:latin typeface="+mj-lt"/>
              </a:rPr>
              <a:t>(4 of 5)</a:t>
            </a:r>
          </a:p>
        </p:txBody>
      </p:sp>
      <p:sp>
        <p:nvSpPr>
          <p:cNvPr id="6" name="Content Placeholder 5">
            <a:extLst>
              <a:ext uri="{FF2B5EF4-FFF2-40B4-BE49-F238E27FC236}">
                <a16:creationId xmlns:a16="http://schemas.microsoft.com/office/drawing/2014/main" id="{742D246B-3479-4604-AFCA-15646359F615}"/>
              </a:ext>
            </a:extLst>
          </p:cNvPr>
          <p:cNvSpPr>
            <a:spLocks noGrp="1"/>
          </p:cNvSpPr>
          <p:nvPr>
            <p:ph idx="1"/>
          </p:nvPr>
        </p:nvSpPr>
        <p:spPr>
          <a:xfrm>
            <a:off x="466627" y="1072297"/>
            <a:ext cx="8229600" cy="2637064"/>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E-collaboration and E-learning</a:t>
            </a:r>
          </a:p>
          <a:p>
            <a:pPr lvl="1"/>
            <a:r>
              <a:rPr lang="en-US" sz="2400" dirty="0">
                <a:latin typeface="Arial" panose="020B0604020202020204" pitchFamily="34" charset="0"/>
                <a:cs typeface="Arial" panose="020B0604020202020204" pitchFamily="34" charset="0"/>
              </a:rPr>
              <a:t>Create and share content</a:t>
            </a:r>
          </a:p>
          <a:p>
            <a:pPr lvl="1"/>
            <a:r>
              <a:rPr lang="en-US" sz="2400" dirty="0">
                <a:latin typeface="Arial" panose="020B0604020202020204" pitchFamily="34" charset="0"/>
                <a:cs typeface="Arial" panose="020B0604020202020204" pitchFamily="34" charset="0"/>
              </a:rPr>
              <a:t>Accomplish work tasks</a:t>
            </a:r>
          </a:p>
          <a:p>
            <a:pPr lvl="1"/>
            <a:r>
              <a:rPr lang="en-US" sz="2400" dirty="0">
                <a:latin typeface="Arial" panose="020B0604020202020204" pitchFamily="34" charset="0"/>
                <a:cs typeface="Arial" panose="020B0604020202020204" pitchFamily="34" charset="0"/>
              </a:rPr>
              <a:t>Manage projects, goals, and timelines</a:t>
            </a:r>
          </a:p>
          <a:p>
            <a:pPr lvl="1"/>
            <a:r>
              <a:rPr lang="en-US" sz="2400" dirty="0">
                <a:latin typeface="Arial" panose="020B0604020202020204" pitchFamily="34" charset="0"/>
                <a:cs typeface="Arial" panose="020B0604020202020204" pitchFamily="34" charset="0"/>
              </a:rPr>
              <a:t>Organize as teams</a:t>
            </a:r>
          </a:p>
          <a:p>
            <a:pPr lvl="1"/>
            <a:r>
              <a:rPr lang="en-US" sz="2400" dirty="0">
                <a:latin typeface="Arial" panose="020B0604020202020204" pitchFamily="34" charset="0"/>
                <a:cs typeface="Arial" panose="020B0604020202020204" pitchFamily="34" charset="0"/>
              </a:rPr>
              <a:t>Communicate with one another</a:t>
            </a:r>
          </a:p>
        </p:txBody>
      </p:sp>
    </p:spTree>
    <p:extLst>
      <p:ext uri="{BB962C8B-B14F-4D97-AF65-F5344CB8AC3E}">
        <p14:creationId xmlns:p14="http://schemas.microsoft.com/office/powerpoint/2010/main" val="2921028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2" y="169684"/>
            <a:ext cx="8227305" cy="559572"/>
          </a:xfrm>
        </p:spPr>
        <p:txBody>
          <a:bodyPr wrap="square" tIns="18000" bIns="18000" anchor="ctr" anchorCtr="0">
            <a:spAutoFit/>
          </a:bodyPr>
          <a:lstStyle/>
          <a:p>
            <a:r>
              <a:rPr lang="en-US" sz="3400" dirty="0">
                <a:latin typeface="+mj-lt"/>
              </a:rPr>
              <a:t>Forms of Virtual Communication </a:t>
            </a:r>
            <a:r>
              <a:rPr lang="en-US" sz="2600" dirty="0">
                <a:latin typeface="+mj-lt"/>
              </a:rPr>
              <a:t>(5 of 5)</a:t>
            </a:r>
          </a:p>
        </p:txBody>
      </p:sp>
      <p:sp>
        <p:nvSpPr>
          <p:cNvPr id="6" name="Content Placeholder 5">
            <a:extLst>
              <a:ext uri="{FF2B5EF4-FFF2-40B4-BE49-F238E27FC236}">
                <a16:creationId xmlns:a16="http://schemas.microsoft.com/office/drawing/2014/main" id="{742D246B-3479-4604-AFCA-15646359F615}"/>
              </a:ext>
            </a:extLst>
          </p:cNvPr>
          <p:cNvSpPr>
            <a:spLocks noGrp="1"/>
          </p:cNvSpPr>
          <p:nvPr>
            <p:ph idx="1"/>
          </p:nvPr>
        </p:nvSpPr>
        <p:spPr>
          <a:xfrm>
            <a:off x="466627" y="1072298"/>
            <a:ext cx="8229600" cy="2113843"/>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Emojis, Usernames, Selfies, etc.</a:t>
            </a:r>
          </a:p>
          <a:p>
            <a:pPr marL="797814" lvl="1" indent="-342900"/>
            <a:r>
              <a:rPr lang="en-US" sz="2400" dirty="0">
                <a:latin typeface="Arial" panose="020B0604020202020204" pitchFamily="34" charset="0"/>
                <a:cs typeface="Arial" panose="020B0604020202020204" pitchFamily="34" charset="0"/>
              </a:rPr>
              <a:t>Communicating in pictures rather than words</a:t>
            </a:r>
          </a:p>
          <a:p>
            <a:pPr marL="1428051" lvl="2" indent="-342900"/>
            <a:r>
              <a:rPr lang="en-US" sz="2400" dirty="0">
                <a:latin typeface="Arial" panose="020B0604020202020204" pitchFamily="34" charset="0"/>
                <a:cs typeface="Arial" panose="020B0604020202020204" pitchFamily="34" charset="0"/>
              </a:rPr>
              <a:t>In a work setting, following the norms of the people you are interacting with.</a:t>
            </a:r>
          </a:p>
          <a:p>
            <a:pPr marL="1428051" lvl="2" indent="-342900"/>
            <a:r>
              <a:rPr lang="en-US" sz="2400" dirty="0">
                <a:latin typeface="Arial" panose="020B0604020202020204" pitchFamily="34" charset="0"/>
                <a:cs typeface="Arial" panose="020B0604020202020204" pitchFamily="34" charset="0"/>
              </a:rPr>
              <a:t>Don’t overdo it.</a:t>
            </a:r>
          </a:p>
        </p:txBody>
      </p:sp>
    </p:spTree>
    <p:extLst>
      <p:ext uri="{BB962C8B-B14F-4D97-AF65-F5344CB8AC3E}">
        <p14:creationId xmlns:p14="http://schemas.microsoft.com/office/powerpoint/2010/main" val="969189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39330"/>
            <a:ext cx="8217877" cy="1144347"/>
          </a:xfrm>
        </p:spPr>
        <p:txBody>
          <a:bodyPr wrap="square" tIns="18000" bIns="18000" anchor="ctr" anchorCtr="0">
            <a:spAutoFit/>
          </a:bodyPr>
          <a:lstStyle/>
          <a:p>
            <a:r>
              <a:rPr lang="en-US" dirty="0"/>
              <a:t>Smartphones, Social Media, and Cybersecurity </a:t>
            </a:r>
            <a:r>
              <a:rPr lang="en-US" sz="2800" dirty="0"/>
              <a:t>(1 of 4)</a:t>
            </a:r>
            <a:endParaRPr lang="en-US" sz="2800" dirty="0">
              <a:latin typeface="+mj-lt"/>
            </a:endParaRPr>
          </a:p>
        </p:txBody>
      </p:sp>
      <p:sp>
        <p:nvSpPr>
          <p:cNvPr id="6" name="Content Placeholder 5">
            <a:extLst>
              <a:ext uri="{FF2B5EF4-FFF2-40B4-BE49-F238E27FC236}">
                <a16:creationId xmlns:a16="http://schemas.microsoft.com/office/drawing/2014/main" id="{742D246B-3479-4604-AFCA-15646359F615}"/>
              </a:ext>
            </a:extLst>
          </p:cNvPr>
          <p:cNvSpPr>
            <a:spLocks noGrp="1"/>
          </p:cNvSpPr>
          <p:nvPr>
            <p:ph idx="1"/>
          </p:nvPr>
        </p:nvSpPr>
        <p:spPr>
          <a:xfrm>
            <a:off x="457200" y="1524001"/>
            <a:ext cx="8229600" cy="3200400"/>
          </a:xfrm>
        </p:spPr>
        <p:txBody>
          <a:bodyPr tIns="18000" bIns="18000" anchor="ctr" anchorCtr="0">
            <a:spAutoFit/>
          </a:bodyPr>
          <a:lstStyle/>
          <a:p>
            <a:r>
              <a:rPr lang="en-US" sz="2400" dirty="0">
                <a:latin typeface="Arial" panose="020B0604020202020204" pitchFamily="34" charset="0"/>
                <a:cs typeface="Arial" panose="020B0604020202020204" pitchFamily="34" charset="0"/>
              </a:rPr>
              <a:t>3.5 billion people—about 45% of the world’s population—use social media.</a:t>
            </a:r>
          </a:p>
          <a:p>
            <a:r>
              <a:rPr lang="en-US" sz="2400" dirty="0">
                <a:latin typeface="Arial" panose="020B0604020202020204" pitchFamily="34" charset="0"/>
                <a:cs typeface="Arial" panose="020B0604020202020204" pitchFamily="34" charset="0"/>
              </a:rPr>
              <a:t>Worldwide, 2.5 billion people own smartphones.</a:t>
            </a:r>
          </a:p>
          <a:p>
            <a:r>
              <a:rPr lang="en-US" sz="2400" dirty="0">
                <a:latin typeface="Arial" panose="020B0604020202020204" pitchFamily="34" charset="0"/>
                <a:cs typeface="Arial" panose="020B0604020202020204" pitchFamily="34" charset="0"/>
              </a:rPr>
              <a:t>Effects</a:t>
            </a:r>
          </a:p>
          <a:p>
            <a:pPr marL="793941" lvl="1" indent="-342900">
              <a:buSzPct val="100000"/>
            </a:pPr>
            <a:r>
              <a:rPr lang="en-US" sz="2400" dirty="0">
                <a:latin typeface="Arial" panose="020B0604020202020204" pitchFamily="34" charset="0"/>
                <a:cs typeface="Arial" panose="020B0604020202020204" pitchFamily="34" charset="0"/>
              </a:rPr>
              <a:t>Blurred boundaries between work and home life.</a:t>
            </a:r>
          </a:p>
          <a:p>
            <a:pPr marL="793941" lvl="1" indent="-342900">
              <a:buSzPct val="100000"/>
            </a:pPr>
            <a:r>
              <a:rPr lang="en-US" sz="2400" dirty="0">
                <a:latin typeface="Arial" panose="020B0604020202020204" pitchFamily="34" charset="0"/>
                <a:cs typeface="Arial" panose="020B0604020202020204" pitchFamily="34" charset="0"/>
              </a:rPr>
              <a:t>Perceptions of others as being more abstract than if they were sitting across from us in an office. </a:t>
            </a:r>
          </a:p>
        </p:txBody>
      </p:sp>
    </p:spTree>
    <p:extLst>
      <p:ext uri="{BB962C8B-B14F-4D97-AF65-F5344CB8AC3E}">
        <p14:creationId xmlns:p14="http://schemas.microsoft.com/office/powerpoint/2010/main" val="18137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a:t>
            </a:r>
            <a:endParaRPr lang="en-IN" sz="2000" b="0" dirty="0">
              <a:latin typeface="+mj-lt"/>
            </a:endParaRPr>
          </a:p>
        </p:txBody>
      </p:sp>
      <p:sp>
        <p:nvSpPr>
          <p:cNvPr id="4" name="Content Placeholder 3"/>
          <p:cNvSpPr>
            <a:spLocks noGrp="1"/>
          </p:cNvSpPr>
          <p:nvPr>
            <p:ph idx="1"/>
          </p:nvPr>
        </p:nvSpPr>
        <p:spPr>
          <a:xfrm>
            <a:off x="468923" y="1072661"/>
            <a:ext cx="8217877" cy="4525963"/>
          </a:xfrm>
        </p:spPr>
        <p:txBody>
          <a:bodyPr wrap="square" tIns="18000" bIns="18000" anchor="ctr" anchorCtr="0">
            <a:spAutoFit/>
          </a:bodyPr>
          <a:lstStyle/>
          <a:p>
            <a:pPr marL="685800" lvl="0" indent="-685800">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11.1</a:t>
            </a:r>
            <a:r>
              <a:rPr lang="en-US" sz="2400" dirty="0">
                <a:latin typeface="Arial" panose="020B0604020202020204" pitchFamily="34" charset="0"/>
                <a:cs typeface="Arial" panose="020B0604020202020204" pitchFamily="34" charset="0"/>
              </a:rPr>
              <a:t> Describe the types of interpersonal communication.</a:t>
            </a:r>
          </a:p>
          <a:p>
            <a:pPr marL="685800" lvl="0" indent="-685800">
              <a:buClr>
                <a:schemeClr val="bg2"/>
              </a:buClr>
              <a:buNone/>
              <a:tabLst>
                <a:tab pos="173038" algn="l"/>
              </a:tabLst>
            </a:pPr>
            <a:r>
              <a:rPr lang="en-US" sz="2400" b="1" dirty="0">
                <a:solidFill>
                  <a:schemeClr val="bg2"/>
                </a:solidFill>
                <a:latin typeface="Arial" panose="020B0604020202020204" pitchFamily="34" charset="0"/>
                <a:cs typeface="Arial" panose="020B0604020202020204" pitchFamily="34" charset="0"/>
              </a:rPr>
              <a:t>11.2 </a:t>
            </a:r>
            <a:r>
              <a:rPr lang="en-US" sz="2400" dirty="0">
                <a:latin typeface="Arial" panose="020B0604020202020204" pitchFamily="34" charset="0"/>
                <a:cs typeface="Arial" panose="020B0604020202020204" pitchFamily="34" charset="0"/>
              </a:rPr>
              <a:t>Evaluate how to choose communication methods and handle barriers to effective communication.</a:t>
            </a:r>
          </a:p>
          <a:p>
            <a:pPr marL="685800" lvl="0" indent="-685800">
              <a:buClr>
                <a:schemeClr val="bg2"/>
              </a:buClr>
              <a:buNone/>
            </a:pPr>
            <a:r>
              <a:rPr lang="en-US" sz="2400" b="1" dirty="0">
                <a:solidFill>
                  <a:schemeClr val="bg2"/>
                </a:solidFill>
                <a:latin typeface="Arial" panose="020B0604020202020204" pitchFamily="34" charset="0"/>
                <a:cs typeface="Arial" panose="020B0604020202020204" pitchFamily="34" charset="0"/>
              </a:rPr>
              <a:t>11.3 </a:t>
            </a:r>
            <a:r>
              <a:rPr lang="en-US" sz="2400" dirty="0">
                <a:latin typeface="Arial" panose="020B0604020202020204" pitchFamily="34" charset="0"/>
                <a:cs typeface="Arial" panose="020B0604020202020204" pitchFamily="34" charset="0"/>
              </a:rPr>
              <a:t>Discuss the various forms of virtual communication used in modern organizations.</a:t>
            </a:r>
          </a:p>
          <a:p>
            <a:pPr marL="685800" lvl="0" indent="-685800">
              <a:buClr>
                <a:schemeClr val="bg2"/>
              </a:buClr>
              <a:buNone/>
            </a:pPr>
            <a:r>
              <a:rPr lang="en-US" sz="2400" b="1" dirty="0">
                <a:solidFill>
                  <a:schemeClr val="bg2"/>
                </a:solidFill>
                <a:latin typeface="Arial" panose="020B0604020202020204" pitchFamily="34" charset="0"/>
                <a:cs typeface="Arial" panose="020B0604020202020204" pitchFamily="34" charset="0"/>
              </a:rPr>
              <a:t>11.4 </a:t>
            </a:r>
            <a:r>
              <a:rPr lang="en-US" sz="2400" dirty="0">
                <a:latin typeface="Arial" panose="020B0604020202020204" pitchFamily="34" charset="0"/>
                <a:cs typeface="Arial" panose="020B0604020202020204" pitchFamily="34" charset="0"/>
              </a:rPr>
              <a:t>Analyze the issues surrounding smartphones, social media, and cybersecurity confronting modern organizations.</a:t>
            </a:r>
          </a:p>
          <a:p>
            <a:pPr marL="685800" lvl="0" indent="-685800">
              <a:buClr>
                <a:schemeClr val="bg2"/>
              </a:buClr>
              <a:buNone/>
            </a:pPr>
            <a:r>
              <a:rPr lang="en-US" sz="2400" b="1" dirty="0">
                <a:solidFill>
                  <a:schemeClr val="bg2"/>
                </a:solidFill>
                <a:latin typeface="Arial" panose="020B0604020202020204" pitchFamily="34" charset="0"/>
                <a:cs typeface="Arial" panose="020B0604020202020204" pitchFamily="34" charset="0"/>
              </a:rPr>
              <a:t>11.5 </a:t>
            </a:r>
            <a:r>
              <a:rPr lang="en-US" sz="2400" dirty="0">
                <a:latin typeface="Arial" panose="020B0604020202020204" pitchFamily="34" charset="0"/>
                <a:cs typeface="Arial" panose="020B0604020202020204" pitchFamily="34" charset="0"/>
              </a:rPr>
              <a:t>Recognize how to engage in effective cross-cultural communication in organizations.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39330"/>
            <a:ext cx="8217877" cy="1144347"/>
          </a:xfrm>
        </p:spPr>
        <p:txBody>
          <a:bodyPr wrap="square" tIns="18000" bIns="18000" anchor="ctr" anchorCtr="0">
            <a:spAutoFit/>
          </a:bodyPr>
          <a:lstStyle/>
          <a:p>
            <a:r>
              <a:rPr lang="en-US" dirty="0"/>
              <a:t>Smartphones, Social Media, and Cybersecurity </a:t>
            </a:r>
            <a:r>
              <a:rPr lang="en-US" sz="2800" dirty="0"/>
              <a:t>(2 of 4)</a:t>
            </a:r>
            <a:endParaRPr lang="en-US" sz="2800" dirty="0">
              <a:latin typeface="+mj-lt"/>
            </a:endParaRPr>
          </a:p>
        </p:txBody>
      </p:sp>
      <p:sp>
        <p:nvSpPr>
          <p:cNvPr id="6" name="Content Placeholder 5">
            <a:extLst>
              <a:ext uri="{FF2B5EF4-FFF2-40B4-BE49-F238E27FC236}">
                <a16:creationId xmlns:a16="http://schemas.microsoft.com/office/drawing/2014/main" id="{742D246B-3479-4604-AFCA-15646359F615}"/>
              </a:ext>
            </a:extLst>
          </p:cNvPr>
          <p:cNvSpPr>
            <a:spLocks noGrp="1"/>
          </p:cNvSpPr>
          <p:nvPr>
            <p:ph idx="1"/>
          </p:nvPr>
        </p:nvSpPr>
        <p:spPr>
          <a:xfrm>
            <a:off x="466627" y="1420303"/>
            <a:ext cx="8229600" cy="3581399"/>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Smartphones (and Other Smart Devices)</a:t>
            </a:r>
          </a:p>
          <a:p>
            <a:pPr marL="793941" lvl="1" indent="-342900">
              <a:buSzPct val="100000"/>
            </a:pPr>
            <a:r>
              <a:rPr lang="en-US" sz="2400" dirty="0">
                <a:latin typeface="Arial" panose="020B0604020202020204" pitchFamily="34" charset="0"/>
                <a:cs typeface="Arial" panose="020B0604020202020204" pitchFamily="34" charset="0"/>
              </a:rPr>
              <a:t> Smartphones and Stress, Health, and Well-Being</a:t>
            </a:r>
          </a:p>
          <a:p>
            <a:pPr marL="1367028" lvl="2" indent="-342900">
              <a:buSzPct val="100000"/>
            </a:pPr>
            <a:r>
              <a:rPr lang="en-US" sz="2400" dirty="0" err="1">
                <a:latin typeface="Arial" panose="020B0604020202020204" pitchFamily="34" charset="0"/>
                <a:cs typeface="Arial" panose="020B0604020202020204" pitchFamily="34" charset="0"/>
              </a:rPr>
              <a:t>Technoference</a:t>
            </a:r>
            <a:endParaRPr lang="en-US" sz="2400" dirty="0">
              <a:latin typeface="Arial" panose="020B0604020202020204" pitchFamily="34" charset="0"/>
              <a:cs typeface="Arial" panose="020B0604020202020204" pitchFamily="34" charset="0"/>
            </a:endParaRPr>
          </a:p>
          <a:p>
            <a:pPr marL="793941" lvl="1" indent="-342900">
              <a:buSzPct val="100000"/>
            </a:pPr>
            <a:r>
              <a:rPr lang="en-US" sz="2400" dirty="0">
                <a:latin typeface="Arial" panose="020B0604020202020204" pitchFamily="34" charset="0"/>
                <a:cs typeface="Arial" panose="020B0604020202020204" pitchFamily="34" charset="0"/>
              </a:rPr>
              <a:t>Other Smart Devices</a:t>
            </a:r>
          </a:p>
          <a:p>
            <a:pPr marL="1367028" lvl="2" indent="-342900">
              <a:buSzPct val="100000"/>
            </a:pPr>
            <a:r>
              <a:rPr lang="en-US" sz="2400" dirty="0">
                <a:latin typeface="Arial" panose="020B0604020202020204" pitchFamily="34" charset="0"/>
                <a:cs typeface="Arial" panose="020B0604020202020204" pitchFamily="34" charset="0"/>
              </a:rPr>
              <a:t>Smart-homes</a:t>
            </a:r>
          </a:p>
          <a:p>
            <a:pPr marL="1367028" lvl="2" indent="-342900">
              <a:buSzPct val="100000"/>
            </a:pPr>
            <a:r>
              <a:rPr lang="en-US" sz="2400" dirty="0">
                <a:latin typeface="Arial" panose="020B0604020202020204" pitchFamily="34" charset="0"/>
                <a:cs typeface="Arial" panose="020B0604020202020204" pitchFamily="34" charset="0"/>
              </a:rPr>
              <a:t>Digital assistants</a:t>
            </a:r>
          </a:p>
          <a:p>
            <a:pPr marL="1367028" lvl="2" indent="-342900">
              <a:buSzPct val="100000"/>
            </a:pPr>
            <a:r>
              <a:rPr lang="en-US" sz="2400" dirty="0">
                <a:latin typeface="Arial" panose="020B0604020202020204" pitchFamily="34" charset="0"/>
                <a:cs typeface="Arial" panose="020B0604020202020204" pitchFamily="34" charset="0"/>
              </a:rPr>
              <a:t>Wearable digital devices</a:t>
            </a:r>
          </a:p>
          <a:p>
            <a:pPr marL="1367028" lvl="2" indent="-342900">
              <a:buSzPct val="100000"/>
            </a:pPr>
            <a:r>
              <a:rPr lang="en-US" sz="2400" dirty="0">
                <a:latin typeface="Arial" panose="020B0604020202020204" pitchFamily="34" charset="0"/>
                <a:cs typeface="Arial" panose="020B0604020202020204" pitchFamily="34" charset="0"/>
              </a:rPr>
              <a:t>Sensors</a:t>
            </a:r>
          </a:p>
        </p:txBody>
      </p:sp>
    </p:spTree>
    <p:extLst>
      <p:ext uri="{BB962C8B-B14F-4D97-AF65-F5344CB8AC3E}">
        <p14:creationId xmlns:p14="http://schemas.microsoft.com/office/powerpoint/2010/main" val="3502708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3216"/>
            <a:ext cx="8229600" cy="1144347"/>
          </a:xfrm>
        </p:spPr>
        <p:txBody>
          <a:bodyPr wrap="square" tIns="18000" bIns="18000" anchor="ctr" anchorCtr="0">
            <a:spAutoFit/>
          </a:bodyPr>
          <a:lstStyle/>
          <a:p>
            <a:r>
              <a:rPr lang="en-US" dirty="0"/>
              <a:t>Smartphones, Social Media, and Cybersecurity </a:t>
            </a:r>
            <a:r>
              <a:rPr lang="en-US" sz="2800" dirty="0"/>
              <a:t>(3 of 4)</a:t>
            </a:r>
            <a:endParaRPr lang="en-US" sz="2800" dirty="0">
              <a:latin typeface="+mj-lt"/>
            </a:endParaRPr>
          </a:p>
        </p:txBody>
      </p:sp>
      <p:sp>
        <p:nvSpPr>
          <p:cNvPr id="6" name="Content Placeholder 5">
            <a:extLst>
              <a:ext uri="{FF2B5EF4-FFF2-40B4-BE49-F238E27FC236}">
                <a16:creationId xmlns:a16="http://schemas.microsoft.com/office/drawing/2014/main" id="{742D246B-3479-4604-AFCA-15646359F615}"/>
              </a:ext>
            </a:extLst>
          </p:cNvPr>
          <p:cNvSpPr>
            <a:spLocks noGrp="1"/>
          </p:cNvSpPr>
          <p:nvPr>
            <p:ph idx="1"/>
          </p:nvPr>
        </p:nvSpPr>
        <p:spPr>
          <a:xfrm>
            <a:off x="466627" y="1438373"/>
            <a:ext cx="8229600" cy="4038600"/>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Social Media</a:t>
            </a:r>
          </a:p>
          <a:p>
            <a:pPr marL="793941" lvl="1" indent="-342900">
              <a:buSzPct val="100000"/>
            </a:pPr>
            <a:r>
              <a:rPr lang="en-US" sz="2400" dirty="0">
                <a:latin typeface="Arial" panose="020B0604020202020204" pitchFamily="34" charset="0"/>
                <a:cs typeface="Arial" panose="020B0604020202020204" pitchFamily="34" charset="0"/>
              </a:rPr>
              <a:t>What is social media anyway?</a:t>
            </a:r>
          </a:p>
          <a:p>
            <a:pPr marL="1367028" lvl="2" indent="-342900">
              <a:buSzPct val="100000"/>
            </a:pPr>
            <a:r>
              <a:rPr lang="en-US" sz="2400" dirty="0">
                <a:latin typeface="Arial" panose="020B0604020202020204" pitchFamily="34" charset="0"/>
                <a:cs typeface="Arial" panose="020B0604020202020204" pitchFamily="34" charset="0"/>
              </a:rPr>
              <a:t>More of a context than a technology</a:t>
            </a:r>
          </a:p>
          <a:p>
            <a:pPr marL="793941" lvl="1" indent="-342900">
              <a:buSzPct val="100000"/>
            </a:pPr>
            <a:r>
              <a:rPr lang="en-US" sz="2400" dirty="0">
                <a:latin typeface="Arial" panose="020B0604020202020204" pitchFamily="34" charset="0"/>
                <a:cs typeface="Arial" panose="020B0604020202020204" pitchFamily="34" charset="0"/>
              </a:rPr>
              <a:t>You are what you post.</a:t>
            </a:r>
          </a:p>
          <a:p>
            <a:pPr marL="1367028" lvl="2" indent="-342900">
              <a:buSzPct val="100000"/>
            </a:pPr>
            <a:r>
              <a:rPr lang="en-US" sz="2400" dirty="0">
                <a:latin typeface="Arial" panose="020B0604020202020204" pitchFamily="34" charset="0"/>
                <a:cs typeface="Arial" panose="020B0604020202020204" pitchFamily="34" charset="0"/>
              </a:rPr>
              <a:t>Personality via social media</a:t>
            </a:r>
          </a:p>
          <a:p>
            <a:pPr marL="793941" lvl="1" indent="-342900">
              <a:buSzPct val="100000"/>
            </a:pPr>
            <a:r>
              <a:rPr lang="en-US" sz="2400" dirty="0">
                <a:latin typeface="Arial" panose="020B0604020202020204" pitchFamily="34" charset="0"/>
                <a:cs typeface="Arial" panose="020B0604020202020204" pitchFamily="34" charset="0"/>
              </a:rPr>
              <a:t>The personal and relational outcomes of social media.</a:t>
            </a:r>
          </a:p>
          <a:p>
            <a:pPr marL="1367028" lvl="2" indent="-342900">
              <a:buSzPct val="100000"/>
            </a:pPr>
            <a:r>
              <a:rPr lang="en-US" sz="2400" dirty="0">
                <a:latin typeface="Arial" panose="020B0604020202020204" pitchFamily="34" charset="0"/>
                <a:cs typeface="Arial" panose="020B0604020202020204" pitchFamily="34" charset="0"/>
              </a:rPr>
              <a:t>Shallowing hypothesis</a:t>
            </a:r>
          </a:p>
          <a:p>
            <a:pPr marL="793941" lvl="1" indent="-342900">
              <a:buSzPct val="100000"/>
            </a:pPr>
            <a:r>
              <a:rPr lang="en-US" sz="2400" dirty="0">
                <a:latin typeface="Arial" panose="020B0604020202020204" pitchFamily="34" charset="0"/>
                <a:cs typeface="Arial" panose="020B0604020202020204" pitchFamily="34" charset="0"/>
              </a:rPr>
              <a:t>The organizational outcomes of social media.</a:t>
            </a:r>
          </a:p>
          <a:p>
            <a:pPr marL="1367028" lvl="2" indent="-342900">
              <a:buSzPct val="100000"/>
            </a:pPr>
            <a:r>
              <a:rPr lang="en-US" sz="2400" dirty="0">
                <a:latin typeface="Arial" panose="020B0604020202020204" pitchFamily="34" charset="0"/>
                <a:cs typeface="Arial" panose="020B0604020202020204" pitchFamily="34" charset="0"/>
              </a:rPr>
              <a:t>Organizational reputation</a:t>
            </a:r>
          </a:p>
        </p:txBody>
      </p:sp>
    </p:spTree>
    <p:extLst>
      <p:ext uri="{BB962C8B-B14F-4D97-AF65-F5344CB8AC3E}">
        <p14:creationId xmlns:p14="http://schemas.microsoft.com/office/powerpoint/2010/main" val="140533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32199"/>
            <a:ext cx="8229600" cy="1144347"/>
          </a:xfrm>
        </p:spPr>
        <p:txBody>
          <a:bodyPr wrap="square" tIns="18000" bIns="18000" anchor="ctr" anchorCtr="0">
            <a:spAutoFit/>
          </a:bodyPr>
          <a:lstStyle/>
          <a:p>
            <a:r>
              <a:rPr lang="en-US" dirty="0"/>
              <a:t>Smartphones, Social Media, and Cybersecurity </a:t>
            </a:r>
            <a:r>
              <a:rPr lang="en-US" sz="2800" dirty="0"/>
              <a:t>(4 of 4)</a:t>
            </a:r>
            <a:endParaRPr lang="en-US" sz="2800" dirty="0">
              <a:latin typeface="+mj-lt"/>
            </a:endParaRPr>
          </a:p>
        </p:txBody>
      </p:sp>
      <p:sp>
        <p:nvSpPr>
          <p:cNvPr id="6" name="Content Placeholder 5">
            <a:extLst>
              <a:ext uri="{FF2B5EF4-FFF2-40B4-BE49-F238E27FC236}">
                <a16:creationId xmlns:a16="http://schemas.microsoft.com/office/drawing/2014/main" id="{742D246B-3479-4604-AFCA-15646359F615}"/>
              </a:ext>
            </a:extLst>
          </p:cNvPr>
          <p:cNvSpPr>
            <a:spLocks noGrp="1"/>
          </p:cNvSpPr>
          <p:nvPr>
            <p:ph idx="1"/>
          </p:nvPr>
        </p:nvSpPr>
        <p:spPr>
          <a:xfrm>
            <a:off x="457200" y="1524000"/>
            <a:ext cx="8229600" cy="3505200"/>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Cybersecurity</a:t>
            </a:r>
          </a:p>
          <a:p>
            <a:pPr marL="797814" lvl="1" indent="-342900"/>
            <a:r>
              <a:rPr lang="en-US" sz="2400" dirty="0">
                <a:latin typeface="Arial" panose="020B0604020202020204" pitchFamily="34" charset="0"/>
                <a:cs typeface="Arial" panose="020B0604020202020204" pitchFamily="34" charset="0"/>
              </a:rPr>
              <a:t>Understand the threats in order to mitigate them.</a:t>
            </a:r>
          </a:p>
          <a:p>
            <a:pPr marL="797814" lvl="1" indent="-342900"/>
            <a:r>
              <a:rPr lang="en-US" sz="2400" dirty="0">
                <a:latin typeface="Arial" panose="020B0604020202020204" pitchFamily="34" charset="0"/>
                <a:cs typeface="Arial" panose="020B0604020202020204" pitchFamily="34" charset="0"/>
              </a:rPr>
              <a:t>Build a culture that values cybersecurity.</a:t>
            </a:r>
          </a:p>
          <a:p>
            <a:pPr marL="797814" lvl="1" indent="-342900"/>
            <a:r>
              <a:rPr lang="en-US" sz="2400" dirty="0">
                <a:latin typeface="Arial" panose="020B0604020202020204" pitchFamily="34" charset="0"/>
                <a:cs typeface="Arial" panose="020B0604020202020204" pitchFamily="34" charset="0"/>
              </a:rPr>
              <a:t>Adapt to everchanging cybersecurity threats.</a:t>
            </a:r>
          </a:p>
          <a:p>
            <a:r>
              <a:rPr lang="en-US" sz="2400" dirty="0">
                <a:latin typeface="Arial" panose="020B0604020202020204" pitchFamily="34" charset="0"/>
                <a:cs typeface="Arial" panose="020B0604020202020204" pitchFamily="34" charset="0"/>
              </a:rPr>
              <a:t>Management may monitor employee online activity and communications, while employees may safeguard their own privacy by sharing less and being vigilant about the personal information they do share. </a:t>
            </a:r>
          </a:p>
        </p:txBody>
      </p:sp>
    </p:spTree>
    <p:extLst>
      <p:ext uri="{BB962C8B-B14F-4D97-AF65-F5344CB8AC3E}">
        <p14:creationId xmlns:p14="http://schemas.microsoft.com/office/powerpoint/2010/main" val="3049233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4704"/>
            <a:ext cx="8229600" cy="1144347"/>
          </a:xfrm>
        </p:spPr>
        <p:txBody>
          <a:bodyPr tIns="18000" bIns="18000" anchor="ctr" anchorCtr="0">
            <a:spAutoFit/>
          </a:bodyPr>
          <a:lstStyle/>
          <a:p>
            <a:r>
              <a:rPr lang="en-US" sz="3600" dirty="0">
                <a:latin typeface="+mj-lt"/>
              </a:rPr>
              <a:t>Engaging in Effective Cross-Cultural Communication </a:t>
            </a:r>
            <a:r>
              <a:rPr lang="en-US" sz="2800" dirty="0">
                <a:latin typeface="+mj-lt"/>
              </a:rPr>
              <a:t>(1 of 5)</a:t>
            </a:r>
          </a:p>
        </p:txBody>
      </p:sp>
      <p:sp>
        <p:nvSpPr>
          <p:cNvPr id="3" name="Content Placeholder 2">
            <a:extLst>
              <a:ext uri="{FF2B5EF4-FFF2-40B4-BE49-F238E27FC236}">
                <a16:creationId xmlns:a16="http://schemas.microsoft.com/office/drawing/2014/main" id="{6FC6C235-A623-448D-B897-9EE5FBA2629C}"/>
              </a:ext>
            </a:extLst>
          </p:cNvPr>
          <p:cNvSpPr>
            <a:spLocks noGrp="1"/>
          </p:cNvSpPr>
          <p:nvPr>
            <p:ph idx="1"/>
          </p:nvPr>
        </p:nvSpPr>
        <p:spPr>
          <a:xfrm>
            <a:off x="466627" y="1413068"/>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11.5</a:t>
            </a:r>
            <a:r>
              <a:rPr lang="en-US" sz="2400">
                <a:latin typeface="Arial" panose="020B0604020202020204" pitchFamily="34" charset="0"/>
                <a:cs typeface="Arial" panose="020B0604020202020204" pitchFamily="34" charset="0"/>
              </a:rPr>
              <a:t> High- Versus Low-Context Cultures</a:t>
            </a:r>
          </a:p>
        </p:txBody>
      </p:sp>
      <p:pic>
        <p:nvPicPr>
          <p:cNvPr id="6" name="Picture Placeholder 5" descr="A figure shows where different countries ranges on cultural context over a double headed vertical scale which has low context at the bottom and high context at the top. &#10;Long description is available in notes, press F6">
            <a:extLst>
              <a:ext uri="{FF2B5EF4-FFF2-40B4-BE49-F238E27FC236}">
                <a16:creationId xmlns:a16="http://schemas.microsoft.com/office/drawing/2014/main" id="{61C65DDF-8DB1-43D6-9283-EEDD73267C2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tretch/>
        </p:blipFill>
        <p:spPr>
          <a:xfrm>
            <a:off x="3256360" y="2051074"/>
            <a:ext cx="2631281" cy="3557874"/>
          </a:xfrm>
          <a:prstGeom prst="rect">
            <a:avLst/>
          </a:prstGeom>
        </p:spPr>
      </p:pic>
      <p:sp>
        <p:nvSpPr>
          <p:cNvPr id="4" name="Content Placeholder 3">
            <a:extLst>
              <a:ext uri="{FF2B5EF4-FFF2-40B4-BE49-F238E27FC236}">
                <a16:creationId xmlns:a16="http://schemas.microsoft.com/office/drawing/2014/main" id="{10A0B516-5CA8-45C8-91E9-45847A68A2B1}"/>
              </a:ext>
            </a:extLst>
          </p:cNvPr>
          <p:cNvSpPr>
            <a:spLocks noGrp="1"/>
          </p:cNvSpPr>
          <p:nvPr>
            <p:ph sz="quarter" idx="14"/>
          </p:nvPr>
        </p:nvSpPr>
        <p:spPr>
          <a:xfrm>
            <a:off x="466626" y="5793450"/>
            <a:ext cx="8229600" cy="528794"/>
          </a:xfrm>
        </p:spPr>
        <p:txBody>
          <a:bodyPr wrap="square"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E. Meyer, </a:t>
            </a:r>
            <a:r>
              <a:rPr lang="en-US" i="1" dirty="0">
                <a:latin typeface="Arial" panose="020B0604020202020204" pitchFamily="34" charset="0"/>
                <a:cs typeface="Arial" panose="020B0604020202020204" pitchFamily="34" charset="0"/>
              </a:rPr>
              <a:t>The Culture Map: Breaking Through the Invisible Boundaries of Global Business</a:t>
            </a:r>
            <a:r>
              <a:rPr lang="en-US" dirty="0">
                <a:latin typeface="Arial" panose="020B0604020202020204" pitchFamily="34" charset="0"/>
                <a:cs typeface="Arial" panose="020B0604020202020204" pitchFamily="34" charset="0"/>
              </a:rPr>
              <a:t> (New York, </a:t>
            </a:r>
            <a:r>
              <a:rPr lang="en-US" spc="-200" dirty="0">
                <a:latin typeface="Arial" panose="020B0604020202020204" pitchFamily="34" charset="0"/>
                <a:cs typeface="Arial" panose="020B0604020202020204" pitchFamily="34" charset="0"/>
              </a:rPr>
              <a:t>N </a:t>
            </a:r>
            <a:r>
              <a:rPr lang="en-US" dirty="0">
                <a:latin typeface="Arial" panose="020B0604020202020204" pitchFamily="34" charset="0"/>
                <a:cs typeface="Arial" panose="020B0604020202020204" pitchFamily="34" charset="0"/>
              </a:rPr>
              <a:t>Y: Perseus, 2014).</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8191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4704"/>
            <a:ext cx="8229600" cy="1144347"/>
          </a:xfrm>
        </p:spPr>
        <p:txBody>
          <a:bodyPr tIns="18000" bIns="18000" anchor="ctr" anchorCtr="0">
            <a:spAutoFit/>
          </a:bodyPr>
          <a:lstStyle/>
          <a:p>
            <a:r>
              <a:rPr lang="en-US" sz="3600" dirty="0">
                <a:latin typeface="+mj-lt"/>
              </a:rPr>
              <a:t>Engaging in Effective Cross-Cultural Communication </a:t>
            </a:r>
            <a:r>
              <a:rPr lang="en-US" sz="2800" dirty="0">
                <a:latin typeface="+mj-lt"/>
              </a:rPr>
              <a:t>(2 of 5)</a:t>
            </a:r>
          </a:p>
        </p:txBody>
      </p:sp>
      <p:sp>
        <p:nvSpPr>
          <p:cNvPr id="3" name="Content Placeholder 2">
            <a:extLst>
              <a:ext uri="{FF2B5EF4-FFF2-40B4-BE49-F238E27FC236}">
                <a16:creationId xmlns:a16="http://schemas.microsoft.com/office/drawing/2014/main" id="{C4E6F023-B6E9-4DA8-BFC3-CE372D85620B}"/>
              </a:ext>
            </a:extLst>
          </p:cNvPr>
          <p:cNvSpPr>
            <a:spLocks noGrp="1"/>
          </p:cNvSpPr>
          <p:nvPr>
            <p:ph idx="1"/>
          </p:nvPr>
        </p:nvSpPr>
        <p:spPr>
          <a:xfrm>
            <a:off x="466627" y="1411661"/>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11.6</a:t>
            </a:r>
            <a:r>
              <a:rPr lang="en-US" sz="2400">
                <a:latin typeface="Arial" panose="020B0604020202020204" pitchFamily="34" charset="0"/>
                <a:cs typeface="Arial" panose="020B0604020202020204" pitchFamily="34" charset="0"/>
              </a:rPr>
              <a:t> Cross-Cultural Interaction Approaches</a:t>
            </a:r>
          </a:p>
        </p:txBody>
      </p:sp>
      <p:pic>
        <p:nvPicPr>
          <p:cNvPr id="9" name="Picture Placeholder 8" descr="A figure shows the trade-off between five approaches that all vary as a function of one’s own and others’ cultural approaches.&#10;Long description is available in notes, press F6">
            <a:extLst>
              <a:ext uri="{FF2B5EF4-FFF2-40B4-BE49-F238E27FC236}">
                <a16:creationId xmlns:a16="http://schemas.microsoft.com/office/drawing/2014/main" id="{0AFEB046-F016-47D1-A0C7-9C6BD156A7EA}"/>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tretch/>
        </p:blipFill>
        <p:spPr>
          <a:xfrm>
            <a:off x="2240128" y="2057400"/>
            <a:ext cx="4663745" cy="3104693"/>
          </a:xfrm>
          <a:prstGeom prst="rect">
            <a:avLst/>
          </a:prstGeom>
        </p:spPr>
      </p:pic>
      <p:sp>
        <p:nvSpPr>
          <p:cNvPr id="4" name="Content Placeholder 3">
            <a:extLst>
              <a:ext uri="{FF2B5EF4-FFF2-40B4-BE49-F238E27FC236}">
                <a16:creationId xmlns:a16="http://schemas.microsoft.com/office/drawing/2014/main" id="{84AF8D47-94DA-4D43-A4CC-4B597FFB282E}"/>
              </a:ext>
            </a:extLst>
          </p:cNvPr>
          <p:cNvSpPr>
            <a:spLocks noGrp="1"/>
          </p:cNvSpPr>
          <p:nvPr>
            <p:ph sz="quarter" idx="14"/>
          </p:nvPr>
        </p:nvSpPr>
        <p:spPr>
          <a:xfrm>
            <a:off x="466627" y="5472601"/>
            <a:ext cx="8229600" cy="775015"/>
          </a:xfrm>
        </p:spPr>
        <p:txBody>
          <a:bodyPr wrap="square"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N. J. Adler and Z. </a:t>
            </a:r>
            <a:r>
              <a:rPr lang="en-US" dirty="0" err="1">
                <a:latin typeface="Arial" panose="020B0604020202020204" pitchFamily="34" charset="0"/>
                <a:cs typeface="Arial" panose="020B0604020202020204" pitchFamily="34" charset="0"/>
              </a:rPr>
              <a:t>Aycan</a:t>
            </a:r>
            <a:r>
              <a:rPr lang="en-US" dirty="0">
                <a:latin typeface="Arial" panose="020B0604020202020204" pitchFamily="34" charset="0"/>
                <a:cs typeface="Arial" panose="020B0604020202020204" pitchFamily="34" charset="0"/>
              </a:rPr>
              <a:t>, “Cross-Cultural Interaction: What We Know and What We Need to Know,” </a:t>
            </a:r>
            <a:r>
              <a:rPr lang="en-US" i="1" dirty="0">
                <a:latin typeface="Arial" panose="020B0604020202020204" pitchFamily="34" charset="0"/>
                <a:cs typeface="Arial" panose="020B0604020202020204" pitchFamily="34" charset="0"/>
              </a:rPr>
              <a:t>Annual Review of Organizational Psychology and Organizational Behavior</a:t>
            </a:r>
            <a:r>
              <a:rPr lang="en-US" dirty="0">
                <a:latin typeface="Arial" panose="020B0604020202020204" pitchFamily="34" charset="0"/>
                <a:cs typeface="Arial" panose="020B0604020202020204" pitchFamily="34" charset="0"/>
              </a:rPr>
              <a:t> 5 (2018): 307–33.</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5162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2973"/>
            <a:ext cx="8229600" cy="1144347"/>
          </a:xfrm>
        </p:spPr>
        <p:txBody>
          <a:bodyPr tIns="18000" bIns="18000" anchor="ctr" anchorCtr="0">
            <a:spAutoFit/>
          </a:bodyPr>
          <a:lstStyle/>
          <a:p>
            <a:r>
              <a:rPr lang="en-US" sz="3600" dirty="0">
                <a:latin typeface="+mj-lt"/>
              </a:rPr>
              <a:t>Engaging in Effective Cross-Cultural Communication </a:t>
            </a:r>
            <a:r>
              <a:rPr lang="en-US" sz="2800" dirty="0">
                <a:latin typeface="+mj-lt"/>
              </a:rPr>
              <a:t>(3 of 5)</a:t>
            </a:r>
          </a:p>
        </p:txBody>
      </p:sp>
      <p:sp>
        <p:nvSpPr>
          <p:cNvPr id="4" name="Content Placeholder 5">
            <a:extLst>
              <a:ext uri="{FF2B5EF4-FFF2-40B4-BE49-F238E27FC236}">
                <a16:creationId xmlns:a16="http://schemas.microsoft.com/office/drawing/2014/main" id="{2D1DFF5E-36DE-407D-AA38-1CB26E242C92}"/>
              </a:ext>
            </a:extLst>
          </p:cNvPr>
          <p:cNvSpPr>
            <a:spLocks noGrp="1"/>
          </p:cNvSpPr>
          <p:nvPr>
            <p:ph idx="1"/>
          </p:nvPr>
        </p:nvSpPr>
        <p:spPr>
          <a:xfrm>
            <a:off x="466627" y="1419937"/>
            <a:ext cx="8229600" cy="4714555"/>
          </a:xfrm>
        </p:spPr>
        <p:txBody>
          <a:bodyPr tIns="18000" bIns="18000" anchor="ctr" anchorCtr="0">
            <a:spAutoFit/>
          </a:bodyPr>
          <a:lstStyle/>
          <a:p>
            <a:pPr marL="256032" lvl="0" indent="-256032">
              <a:buSzPct val="100000"/>
            </a:pPr>
            <a:r>
              <a:rPr lang="en-US" sz="2400" b="1" dirty="0">
                <a:latin typeface="Arial" panose="020B0604020202020204" pitchFamily="34" charset="0"/>
                <a:cs typeface="Arial" panose="020B0604020202020204" pitchFamily="34" charset="0"/>
              </a:rPr>
              <a:t>Aspects of Cultural Communication</a:t>
            </a:r>
          </a:p>
          <a:p>
            <a:pPr marL="793941" lvl="1" indent="-342900">
              <a:buSzPct val="100000"/>
            </a:pPr>
            <a:r>
              <a:rPr lang="en-US" sz="2400" dirty="0">
                <a:latin typeface="Arial" panose="020B0604020202020204" pitchFamily="34" charset="0"/>
                <a:cs typeface="Arial" panose="020B0604020202020204" pitchFamily="34" charset="0"/>
              </a:rPr>
              <a:t>Cross-cultural differences: </a:t>
            </a:r>
          </a:p>
          <a:p>
            <a:pPr marL="1367028" lvl="2" indent="-342900">
              <a:buSzPct val="100000"/>
            </a:pPr>
            <a:r>
              <a:rPr lang="en-US" sz="2400" dirty="0">
                <a:latin typeface="Arial" panose="020B0604020202020204" pitchFamily="34" charset="0"/>
                <a:cs typeface="Arial" panose="020B0604020202020204" pitchFamily="34" charset="0"/>
              </a:rPr>
              <a:t>Words mean different things to different people</a:t>
            </a:r>
          </a:p>
          <a:p>
            <a:pPr marL="1367028" lvl="2" indent="-342900">
              <a:buSzPct val="100000"/>
            </a:pPr>
            <a:r>
              <a:rPr lang="en-US" sz="2400" dirty="0">
                <a:latin typeface="Arial" panose="020B0604020202020204" pitchFamily="34" charset="0"/>
                <a:cs typeface="Arial" panose="020B0604020202020204" pitchFamily="34" charset="0"/>
              </a:rPr>
              <a:t>Connotations—words imply different things in different languages </a:t>
            </a:r>
          </a:p>
          <a:p>
            <a:pPr marL="1367028" lvl="2" indent="-342900">
              <a:buSzPct val="100000"/>
            </a:pPr>
            <a:r>
              <a:rPr lang="en-US" sz="2400" dirty="0">
                <a:latin typeface="Arial" panose="020B0604020202020204" pitchFamily="34" charset="0"/>
                <a:cs typeface="Arial" panose="020B0604020202020204" pitchFamily="34" charset="0"/>
              </a:rPr>
              <a:t>Tone differences</a:t>
            </a:r>
          </a:p>
          <a:p>
            <a:pPr marL="1367028" lvl="2" indent="-342900">
              <a:buSzPct val="100000"/>
            </a:pPr>
            <a:r>
              <a:rPr lang="en-US" sz="2400" dirty="0">
                <a:latin typeface="Arial" panose="020B0604020202020204" pitchFamily="34" charset="0"/>
                <a:cs typeface="Arial" panose="020B0604020202020204" pitchFamily="34" charset="0"/>
              </a:rPr>
              <a:t>Tolerance for conflict and methods for resolving conflicts</a:t>
            </a:r>
          </a:p>
          <a:p>
            <a:pPr marL="1367028" lvl="2" indent="-342900">
              <a:buSzPct val="100000"/>
            </a:pPr>
            <a:r>
              <a:rPr lang="en-US" sz="2400" dirty="0">
                <a:latin typeface="Arial" panose="020B0604020202020204" pitchFamily="34" charset="0"/>
                <a:cs typeface="Arial" panose="020B0604020202020204" pitchFamily="34" charset="0"/>
              </a:rPr>
              <a:t>Types of information communicated to others</a:t>
            </a:r>
          </a:p>
          <a:p>
            <a:pPr marL="1367028" lvl="2" indent="-342900">
              <a:buSzPct val="100000"/>
            </a:pPr>
            <a:r>
              <a:rPr lang="en-US" sz="2400" dirty="0">
                <a:latin typeface="Arial" panose="020B0604020202020204" pitchFamily="34" charset="0"/>
                <a:cs typeface="Arial" panose="020B0604020202020204" pitchFamily="34" charset="0"/>
              </a:rPr>
              <a:t>Use of metaphor and analogy</a:t>
            </a:r>
          </a:p>
          <a:p>
            <a:pPr marL="1367028" lvl="2" indent="-342900">
              <a:buSzPct val="100000"/>
            </a:pPr>
            <a:r>
              <a:rPr lang="en-US" sz="2400" dirty="0">
                <a:latin typeface="Arial" panose="020B0604020202020204" pitchFamily="34" charset="0"/>
                <a:cs typeface="Arial" panose="020B0604020202020204" pitchFamily="34" charset="0"/>
              </a:rPr>
              <a:t>Standards for aggression</a:t>
            </a:r>
          </a:p>
        </p:txBody>
      </p:sp>
    </p:spTree>
    <p:extLst>
      <p:ext uri="{BB962C8B-B14F-4D97-AF65-F5344CB8AC3E}">
        <p14:creationId xmlns:p14="http://schemas.microsoft.com/office/powerpoint/2010/main" val="983665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4704"/>
            <a:ext cx="8229600" cy="1144347"/>
          </a:xfrm>
        </p:spPr>
        <p:txBody>
          <a:bodyPr tIns="18000" bIns="18000" anchor="ctr" anchorCtr="0">
            <a:spAutoFit/>
          </a:bodyPr>
          <a:lstStyle/>
          <a:p>
            <a:r>
              <a:rPr lang="en-US" sz="3600" dirty="0">
                <a:latin typeface="+mj-lt"/>
              </a:rPr>
              <a:t>Engaging in Effective Cross-Cultural Communication </a:t>
            </a:r>
            <a:r>
              <a:rPr lang="en-US" sz="2800" dirty="0">
                <a:latin typeface="+mj-lt"/>
              </a:rPr>
              <a:t>(4 of 5)</a:t>
            </a:r>
          </a:p>
        </p:txBody>
      </p:sp>
      <p:sp>
        <p:nvSpPr>
          <p:cNvPr id="6" name="Content Placeholder 5">
            <a:extLst>
              <a:ext uri="{FF2B5EF4-FFF2-40B4-BE49-F238E27FC236}">
                <a16:creationId xmlns:a16="http://schemas.microsoft.com/office/drawing/2014/main" id="{08E7E6A5-9998-4CA9-AE8B-59DE18D7D36F}"/>
              </a:ext>
            </a:extLst>
          </p:cNvPr>
          <p:cNvSpPr>
            <a:spLocks noGrp="1"/>
          </p:cNvSpPr>
          <p:nvPr>
            <p:ph idx="1"/>
          </p:nvPr>
        </p:nvSpPr>
        <p:spPr>
          <a:xfrm>
            <a:off x="466627" y="1432579"/>
            <a:ext cx="8229600" cy="1667567"/>
          </a:xfrm>
        </p:spPr>
        <p:txBody>
          <a:bodyPr tIns="18000" bIns="18000" anchor="ctr" anchorCtr="0">
            <a:spAutoFit/>
          </a:bodyPr>
          <a:lstStyle/>
          <a:p>
            <a:pPr>
              <a:buSzPct val="100000"/>
            </a:pPr>
            <a:r>
              <a:rPr lang="en-US" sz="2400" b="1" dirty="0">
                <a:latin typeface="Arial" panose="020B0604020202020204" pitchFamily="34" charset="0"/>
                <a:cs typeface="Arial" panose="020B0604020202020204" pitchFamily="34" charset="0"/>
              </a:rPr>
              <a:t>A Guide to Cross-Cultural Communication</a:t>
            </a:r>
          </a:p>
          <a:p>
            <a:pPr marL="793941" lvl="1" indent="-342900">
              <a:buSzPct val="100000"/>
            </a:pPr>
            <a:r>
              <a:rPr lang="en-US" sz="2400" dirty="0">
                <a:latin typeface="Arial" panose="020B0604020202020204" pitchFamily="34" charset="0"/>
                <a:cs typeface="Arial" panose="020B0604020202020204" pitchFamily="34" charset="0"/>
              </a:rPr>
              <a:t>Intercultural communication should be based on sensitivity and pursuit of common goals.</a:t>
            </a:r>
          </a:p>
          <a:p>
            <a:pPr marL="1367028" lvl="2" indent="-342900">
              <a:buSzPct val="100000"/>
            </a:pPr>
            <a:r>
              <a:rPr lang="en-US" sz="2400" dirty="0">
                <a:latin typeface="Arial" panose="020B0604020202020204" pitchFamily="34" charset="0"/>
                <a:cs typeface="Arial" panose="020B0604020202020204" pitchFamily="34" charset="0"/>
              </a:rPr>
              <a:t>Form an ad hoc “third culture”</a:t>
            </a:r>
          </a:p>
        </p:txBody>
      </p:sp>
    </p:spTree>
    <p:extLst>
      <p:ext uri="{BB962C8B-B14F-4D97-AF65-F5344CB8AC3E}">
        <p14:creationId xmlns:p14="http://schemas.microsoft.com/office/powerpoint/2010/main" val="3107399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2973"/>
            <a:ext cx="8229600" cy="1144347"/>
          </a:xfrm>
        </p:spPr>
        <p:txBody>
          <a:bodyPr tIns="18000" bIns="18000" anchor="ctr" anchorCtr="0">
            <a:spAutoFit/>
          </a:bodyPr>
          <a:lstStyle/>
          <a:p>
            <a:r>
              <a:rPr lang="en-US" sz="3600" dirty="0">
                <a:latin typeface="+mj-lt"/>
              </a:rPr>
              <a:t>Engaging in Effective Cross-Cultural Communication </a:t>
            </a:r>
            <a:r>
              <a:rPr lang="en-US" sz="2800" dirty="0">
                <a:latin typeface="+mj-lt"/>
              </a:rPr>
              <a:t>(5 of 5)</a:t>
            </a:r>
          </a:p>
        </p:txBody>
      </p:sp>
      <p:sp>
        <p:nvSpPr>
          <p:cNvPr id="4" name="Content Placeholder 5">
            <a:extLst>
              <a:ext uri="{FF2B5EF4-FFF2-40B4-BE49-F238E27FC236}">
                <a16:creationId xmlns:a16="http://schemas.microsoft.com/office/drawing/2014/main" id="{2D1DFF5E-36DE-407D-AA38-1CB26E242C92}"/>
              </a:ext>
            </a:extLst>
          </p:cNvPr>
          <p:cNvSpPr>
            <a:spLocks noGrp="1"/>
          </p:cNvSpPr>
          <p:nvPr>
            <p:ph idx="1"/>
          </p:nvPr>
        </p:nvSpPr>
        <p:spPr>
          <a:xfrm>
            <a:off x="466627" y="1369785"/>
            <a:ext cx="8229600" cy="4945388"/>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Prior to Interaction</a:t>
            </a:r>
          </a:p>
          <a:p>
            <a:pPr marL="707073" lvl="1" indent="-256032">
              <a:buSzPct val="100000"/>
            </a:pPr>
            <a:r>
              <a:rPr lang="en-US" sz="2400" dirty="0">
                <a:latin typeface="Arial" panose="020B0604020202020204" pitchFamily="34" charset="0"/>
                <a:cs typeface="Arial" panose="020B0604020202020204" pitchFamily="34" charset="0"/>
              </a:rPr>
              <a:t>Know yourself.</a:t>
            </a:r>
          </a:p>
          <a:p>
            <a:pPr marL="707073" lvl="1" indent="-256032">
              <a:buSzPct val="100000"/>
            </a:pPr>
            <a:r>
              <a:rPr lang="en-US" sz="2400" dirty="0">
                <a:latin typeface="Arial" panose="020B0604020202020204" pitchFamily="34" charset="0"/>
                <a:cs typeface="Arial" panose="020B0604020202020204" pitchFamily="34" charset="0"/>
              </a:rPr>
              <a:t>Foster a climate of mutual respect, fairness, and democracy.</a:t>
            </a:r>
          </a:p>
          <a:p>
            <a:pPr marL="256032" indent="-256032">
              <a:buSzPct val="100000"/>
            </a:pPr>
            <a:r>
              <a:rPr lang="en-US" sz="2400" b="1" dirty="0">
                <a:latin typeface="Arial" panose="020B0604020202020204" pitchFamily="34" charset="0"/>
                <a:cs typeface="Arial" panose="020B0604020202020204" pitchFamily="34" charset="0"/>
              </a:rPr>
              <a:t>During the Interaction</a:t>
            </a:r>
          </a:p>
          <a:p>
            <a:pPr marL="707073" lvl="1" indent="-256032">
              <a:buSzPct val="100000"/>
            </a:pPr>
            <a:r>
              <a:rPr lang="en-US" sz="2400" dirty="0">
                <a:latin typeface="Arial" panose="020B0604020202020204" pitchFamily="34" charset="0"/>
                <a:cs typeface="Arial" panose="020B0604020202020204" pitchFamily="34" charset="0"/>
              </a:rPr>
              <a:t>Consider the other person’s viewpoint.</a:t>
            </a:r>
          </a:p>
          <a:p>
            <a:pPr marL="707073" lvl="1" indent="-256032">
              <a:buSzPct val="100000"/>
            </a:pPr>
            <a:r>
              <a:rPr lang="en-US" sz="2400" dirty="0">
                <a:latin typeface="Arial" panose="020B0604020202020204" pitchFamily="34" charset="0"/>
                <a:cs typeface="Arial" panose="020B0604020202020204" pitchFamily="34" charset="0"/>
              </a:rPr>
              <a:t>Learn from misunderstandings.</a:t>
            </a:r>
          </a:p>
          <a:p>
            <a:pPr marL="256032" indent="-256032">
              <a:buSzPct val="100000"/>
            </a:pPr>
            <a:r>
              <a:rPr lang="en-US" sz="2400" b="1" dirty="0">
                <a:latin typeface="Arial" panose="020B0604020202020204" pitchFamily="34" charset="0"/>
                <a:cs typeface="Arial" panose="020B0604020202020204" pitchFamily="34" charset="0"/>
              </a:rPr>
              <a:t>After the Interaction</a:t>
            </a:r>
          </a:p>
          <a:p>
            <a:pPr marL="707073" lvl="1" indent="-256032">
              <a:buSzPct val="100000"/>
            </a:pPr>
            <a:r>
              <a:rPr lang="en-US" sz="2400" dirty="0">
                <a:latin typeface="Arial" panose="020B0604020202020204" pitchFamily="34" charset="0"/>
                <a:cs typeface="Arial" panose="020B0604020202020204" pitchFamily="34" charset="0"/>
              </a:rPr>
              <a:t>Proactively maintain the identity and culture of the group.</a:t>
            </a:r>
          </a:p>
          <a:p>
            <a:pPr marL="707073" lvl="1" indent="-256032">
              <a:buSzPct val="100000"/>
            </a:pPr>
            <a:r>
              <a:rPr lang="en-US" sz="2400" dirty="0">
                <a:latin typeface="Arial" panose="020B0604020202020204" pitchFamily="34" charset="0"/>
                <a:cs typeface="Arial" panose="020B0604020202020204" pitchFamily="34" charset="0"/>
              </a:rPr>
              <a:t>Learn from all intercultural interactions.</a:t>
            </a:r>
          </a:p>
        </p:txBody>
      </p:sp>
    </p:spTree>
    <p:extLst>
      <p:ext uri="{BB962C8B-B14F-4D97-AF65-F5344CB8AC3E}">
        <p14:creationId xmlns:p14="http://schemas.microsoft.com/office/powerpoint/2010/main" val="525602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50020"/>
            <a:ext cx="8217877" cy="590349"/>
          </a:xfrm>
        </p:spPr>
        <p:txBody>
          <a:bodyPr wrap="square" tIns="18000" bIns="18000" anchor="ctr" anchorCtr="0">
            <a:spAutoFit/>
          </a:bodyPr>
          <a:lstStyle/>
          <a:p>
            <a:r>
              <a:rPr lang="en-US" sz="3600" dirty="0">
                <a:latin typeface="+mj-lt"/>
              </a:rPr>
              <a:t>Implications for Managers </a:t>
            </a:r>
            <a:r>
              <a:rPr lang="en-US" sz="2800" dirty="0">
                <a:latin typeface="+mj-lt"/>
              </a:rPr>
              <a:t>(1 of 4)</a:t>
            </a:r>
          </a:p>
        </p:txBody>
      </p:sp>
      <p:sp>
        <p:nvSpPr>
          <p:cNvPr id="6" name="Content Placeholder 5">
            <a:extLst>
              <a:ext uri="{FF2B5EF4-FFF2-40B4-BE49-F238E27FC236}">
                <a16:creationId xmlns:a16="http://schemas.microsoft.com/office/drawing/2014/main" id="{495ECADE-28F0-45D6-868E-8178256A5111}"/>
              </a:ext>
            </a:extLst>
          </p:cNvPr>
          <p:cNvSpPr>
            <a:spLocks noGrp="1"/>
          </p:cNvSpPr>
          <p:nvPr>
            <p:ph idx="1"/>
          </p:nvPr>
        </p:nvSpPr>
        <p:spPr>
          <a:xfrm>
            <a:off x="468923" y="1074031"/>
            <a:ext cx="8217877" cy="5045415"/>
          </a:xfrm>
        </p:spPr>
        <p:txBody>
          <a:bodyPr wrap="square"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Consider issues of (a)synchronicity when deciding how to communicate any messages. Does the message require everyone to be psychologically and physically present?</a:t>
            </a:r>
          </a:p>
          <a:p>
            <a:pPr>
              <a:buSzPct val="100000"/>
            </a:pPr>
            <a:r>
              <a:rPr lang="en-US" sz="2400" dirty="0">
                <a:latin typeface="Arial" panose="020B0604020202020204" pitchFamily="34" charset="0"/>
                <a:cs typeface="Arial" panose="020B0604020202020204" pitchFamily="34" charset="0"/>
              </a:rPr>
              <a:t>Practice active and reflective listening to communicate more effectively and build stronger, trusting work relationships.</a:t>
            </a:r>
          </a:p>
          <a:p>
            <a:pPr>
              <a:buSzPct val="100000"/>
            </a:pPr>
            <a:r>
              <a:rPr lang="en-US" sz="2400" dirty="0">
                <a:latin typeface="Arial" panose="020B0604020202020204" pitchFamily="34" charset="0"/>
                <a:cs typeface="Arial" panose="020B0604020202020204" pitchFamily="34" charset="0"/>
              </a:rPr>
              <a:t>Be aware of your message, language, and nonverbal communication—they can make or break an effective speech.</a:t>
            </a:r>
          </a:p>
          <a:p>
            <a:pPr>
              <a:buSzPct val="100000"/>
            </a:pPr>
            <a:r>
              <a:rPr lang="en-US" sz="2400" dirty="0">
                <a:latin typeface="Arial" panose="020B0604020202020204" pitchFamily="34" charset="0"/>
                <a:cs typeface="Arial" panose="020B0604020202020204" pitchFamily="34" charset="0"/>
              </a:rPr>
              <a:t>Follow best practices and norms when communicating electronically to reduce stress and overload as well as to save time for you and your coworkers.</a:t>
            </a:r>
          </a:p>
        </p:txBody>
      </p:sp>
    </p:spTree>
    <p:extLst>
      <p:ext uri="{BB962C8B-B14F-4D97-AF65-F5344CB8AC3E}">
        <p14:creationId xmlns:p14="http://schemas.microsoft.com/office/powerpoint/2010/main" val="4234326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50020"/>
            <a:ext cx="8229600" cy="590349"/>
          </a:xfrm>
        </p:spPr>
        <p:txBody>
          <a:bodyPr tIns="18000" bIns="18000" anchor="ctr" anchorCtr="0">
            <a:spAutoFit/>
          </a:bodyPr>
          <a:lstStyle/>
          <a:p>
            <a:r>
              <a:rPr lang="en-US" sz="3600" dirty="0">
                <a:latin typeface="+mj-lt"/>
              </a:rPr>
              <a:t>Implications for Managers </a:t>
            </a:r>
            <a:r>
              <a:rPr lang="en-US" sz="2800" dirty="0">
                <a:latin typeface="+mj-lt"/>
              </a:rPr>
              <a:t>(2 of 4)</a:t>
            </a:r>
          </a:p>
        </p:txBody>
      </p:sp>
      <p:sp>
        <p:nvSpPr>
          <p:cNvPr id="6" name="Content Placeholder 5">
            <a:extLst>
              <a:ext uri="{FF2B5EF4-FFF2-40B4-BE49-F238E27FC236}">
                <a16:creationId xmlns:a16="http://schemas.microsoft.com/office/drawing/2014/main" id="{196BFB92-EF87-444C-93B5-786915CE29CC}"/>
              </a:ext>
            </a:extLst>
          </p:cNvPr>
          <p:cNvSpPr>
            <a:spLocks noGrp="1"/>
          </p:cNvSpPr>
          <p:nvPr>
            <p:ph idx="1"/>
          </p:nvPr>
        </p:nvSpPr>
        <p:spPr>
          <a:xfrm>
            <a:off x="468923" y="1072662"/>
            <a:ext cx="8217877" cy="4483723"/>
          </a:xfrm>
        </p:spPr>
        <p:txBody>
          <a:bodyPr wrap="square" tIns="18000" bIns="18000" anchor="ctr">
            <a:spAutoFit/>
          </a:bodyPr>
          <a:lstStyle/>
          <a:p>
            <a:r>
              <a:rPr lang="en-US" sz="2400" dirty="0">
                <a:latin typeface="Arial" panose="020B0604020202020204" pitchFamily="34" charset="0"/>
                <a:cs typeface="Arial" panose="020B0604020202020204" pitchFamily="34" charset="0"/>
              </a:rPr>
              <a:t>Although we often do not have control over some of our more automatic, subtle nonverbal communication, we should be aware of how it influences the messages we are trying to convey.</a:t>
            </a:r>
          </a:p>
          <a:p>
            <a:r>
              <a:rPr lang="en-US" sz="2400" dirty="0">
                <a:latin typeface="Arial" panose="020B0604020202020204" pitchFamily="34" charset="0"/>
                <a:cs typeface="Arial" panose="020B0604020202020204" pitchFamily="34" charset="0"/>
              </a:rPr>
              <a:t>Reduce information overload by leveraging technology, develop personal and team awareness of information demands, and reduce the ambiguity and complexity of messages. </a:t>
            </a:r>
          </a:p>
          <a:p>
            <a:r>
              <a:rPr lang="en-US" sz="2400" dirty="0">
                <a:latin typeface="Arial" panose="020B0604020202020204" pitchFamily="34" charset="0"/>
                <a:cs typeface="Arial" panose="020B0604020202020204" pitchFamily="34" charset="0"/>
              </a:rPr>
              <a:t>If you are experiencing communication apprehension, develop emotion regulation techniques that enable you to cope with the increased apprehension.</a:t>
            </a:r>
          </a:p>
        </p:txBody>
      </p:sp>
    </p:spTree>
    <p:extLst>
      <p:ext uri="{BB962C8B-B14F-4D97-AF65-F5344CB8AC3E}">
        <p14:creationId xmlns:p14="http://schemas.microsoft.com/office/powerpoint/2010/main" val="734578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39087"/>
            <a:ext cx="8229600" cy="1144347"/>
          </a:xfrm>
        </p:spPr>
        <p:txBody>
          <a:bodyPr tIns="18000" bIns="18000" anchor="ctr" anchorCtr="0">
            <a:spAutoFit/>
          </a:bodyPr>
          <a:lstStyle/>
          <a:p>
            <a:r>
              <a:rPr lang="en-US" sz="3600" dirty="0">
                <a:latin typeface="+mj-lt"/>
              </a:rPr>
              <a:t>Describe the Types of Interpersonal Communication </a:t>
            </a:r>
            <a:r>
              <a:rPr lang="en-US" sz="2800" dirty="0">
                <a:latin typeface="+mj-lt"/>
              </a:rPr>
              <a:t>(1 of 6)</a:t>
            </a:r>
          </a:p>
        </p:txBody>
      </p:sp>
      <p:sp>
        <p:nvSpPr>
          <p:cNvPr id="3" name="Content Placeholder 2"/>
          <p:cNvSpPr>
            <a:spLocks noGrp="1"/>
          </p:cNvSpPr>
          <p:nvPr>
            <p:ph idx="1"/>
          </p:nvPr>
        </p:nvSpPr>
        <p:spPr>
          <a:xfrm>
            <a:off x="468923" y="1600200"/>
            <a:ext cx="8229600" cy="3939540"/>
          </a:xfrm>
        </p:spPr>
        <p:txBody>
          <a:bodyPr tIns="18000" bIns="18000" anchor="ctr" anchorCtr="0">
            <a:spAutoFit/>
          </a:bodyPr>
          <a:lstStyle/>
          <a:p>
            <a:pPr marL="271463" indent="-271463">
              <a:buSzPct val="100000"/>
            </a:pPr>
            <a:r>
              <a:rPr lang="en-US" sz="2400" b="1" dirty="0">
                <a:latin typeface="Arial" panose="020B0604020202020204" pitchFamily="34" charset="0"/>
                <a:cs typeface="Arial" panose="020B0604020202020204" pitchFamily="34" charset="0"/>
              </a:rPr>
              <a:t>Oral Communication</a:t>
            </a:r>
          </a:p>
          <a:p>
            <a:pPr marL="793941" lvl="1" indent="-342900">
              <a:buSzPct val="100000"/>
            </a:pPr>
            <a:r>
              <a:rPr lang="en-US" sz="2400" dirty="0">
                <a:latin typeface="Arial" panose="020B0604020202020204" pitchFamily="34" charset="0"/>
                <a:cs typeface="Arial" panose="020B0604020202020204" pitchFamily="34" charset="0"/>
              </a:rPr>
              <a:t>Synchronicity </a:t>
            </a:r>
          </a:p>
          <a:p>
            <a:pPr marL="1367028" lvl="2" indent="-342900">
              <a:buSzPct val="100000"/>
            </a:pPr>
            <a:r>
              <a:rPr lang="en-US" sz="2400" b="1" dirty="0">
                <a:latin typeface="Arial" panose="020B0604020202020204" pitchFamily="34" charset="0"/>
                <a:cs typeface="Arial" panose="020B0604020202020204" pitchFamily="34" charset="0"/>
              </a:rPr>
              <a:t>Synchronous communication</a:t>
            </a:r>
          </a:p>
          <a:p>
            <a:pPr marL="1367028" lvl="2" indent="-342900">
              <a:buSzPct val="100000"/>
            </a:pPr>
            <a:r>
              <a:rPr lang="en-US" sz="2400" b="1" dirty="0">
                <a:latin typeface="Arial" panose="020B0604020202020204" pitchFamily="34" charset="0"/>
                <a:cs typeface="Arial" panose="020B0604020202020204" pitchFamily="34" charset="0"/>
              </a:rPr>
              <a:t>Asynchronous communication</a:t>
            </a:r>
          </a:p>
          <a:p>
            <a:pPr marL="793941" lvl="1" indent="-342900">
              <a:buSzPct val="100000"/>
            </a:pPr>
            <a:r>
              <a:rPr lang="en-US" sz="2400" dirty="0">
                <a:latin typeface="Arial" panose="020B0604020202020204" pitchFamily="34" charset="0"/>
                <a:cs typeface="Arial" panose="020B0604020202020204" pitchFamily="34" charset="0"/>
              </a:rPr>
              <a:t>Conversations, Discussions, and Listening </a:t>
            </a:r>
          </a:p>
          <a:p>
            <a:pPr marL="1367028" lvl="2" indent="-342900">
              <a:buSzPct val="100000"/>
            </a:pPr>
            <a:r>
              <a:rPr lang="en-US" sz="2400" b="1" dirty="0">
                <a:latin typeface="Arial" panose="020B0604020202020204" pitchFamily="34" charset="0"/>
                <a:cs typeface="Arial" panose="020B0604020202020204" pitchFamily="34" charset="0"/>
              </a:rPr>
              <a:t>Active listening</a:t>
            </a:r>
          </a:p>
          <a:p>
            <a:pPr marL="1367028" lvl="2" indent="-342900">
              <a:buSzPct val="100000"/>
            </a:pPr>
            <a:r>
              <a:rPr lang="en-US" sz="2400" b="1" dirty="0">
                <a:latin typeface="Arial" panose="020B0604020202020204" pitchFamily="34" charset="0"/>
                <a:cs typeface="Arial" panose="020B0604020202020204" pitchFamily="34" charset="0"/>
              </a:rPr>
              <a:t>Reflective listening </a:t>
            </a:r>
          </a:p>
          <a:p>
            <a:pPr marL="793941" lvl="1" indent="-342900">
              <a:buSzPct val="100000"/>
            </a:pPr>
            <a:r>
              <a:rPr lang="en-US" sz="2400" dirty="0">
                <a:latin typeface="Arial" panose="020B0604020202020204" pitchFamily="34" charset="0"/>
                <a:cs typeface="Arial" panose="020B0604020202020204" pitchFamily="34" charset="0"/>
              </a:rPr>
              <a:t>Meetings</a:t>
            </a:r>
          </a:p>
          <a:p>
            <a:pPr marL="793941" lvl="1" indent="-342900">
              <a:buSzPct val="100000"/>
            </a:pPr>
            <a:r>
              <a:rPr lang="en-US" sz="2400" dirty="0">
                <a:latin typeface="Arial" panose="020B0604020202020204" pitchFamily="34" charset="0"/>
                <a:cs typeface="Arial" panose="020B0604020202020204" pitchFamily="34" charset="0"/>
              </a:rPr>
              <a:t>Speeches</a:t>
            </a:r>
          </a:p>
        </p:txBody>
      </p:sp>
    </p:spTree>
    <p:extLst>
      <p:ext uri="{BB962C8B-B14F-4D97-AF65-F5344CB8AC3E}">
        <p14:creationId xmlns:p14="http://schemas.microsoft.com/office/powerpoint/2010/main" val="1630897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51770"/>
            <a:ext cx="8229600" cy="590349"/>
          </a:xfrm>
        </p:spPr>
        <p:txBody>
          <a:bodyPr tIns="18000" bIns="18000" anchor="ctr" anchorCtr="0">
            <a:spAutoFit/>
          </a:bodyPr>
          <a:lstStyle/>
          <a:p>
            <a:r>
              <a:rPr lang="en-US" sz="3600" dirty="0">
                <a:latin typeface="+mj-lt"/>
              </a:rPr>
              <a:t>Implications for Managers </a:t>
            </a:r>
            <a:r>
              <a:rPr lang="en-US" sz="2800" dirty="0">
                <a:latin typeface="+mj-lt"/>
              </a:rPr>
              <a:t>(3 of 4)</a:t>
            </a:r>
          </a:p>
        </p:txBody>
      </p:sp>
      <p:sp>
        <p:nvSpPr>
          <p:cNvPr id="7" name="Content Placeholder 6">
            <a:extLst>
              <a:ext uri="{FF2B5EF4-FFF2-40B4-BE49-F238E27FC236}">
                <a16:creationId xmlns:a16="http://schemas.microsoft.com/office/drawing/2014/main" id="{F39D19A1-2287-4CFA-9FC7-163A27314521}"/>
              </a:ext>
            </a:extLst>
          </p:cNvPr>
          <p:cNvSpPr>
            <a:spLocks noGrp="1"/>
          </p:cNvSpPr>
          <p:nvPr>
            <p:ph idx="1"/>
          </p:nvPr>
        </p:nvSpPr>
        <p:spPr>
          <a:xfrm>
            <a:off x="468923" y="1077973"/>
            <a:ext cx="8217877" cy="3183367"/>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In crises, work together and use technology to make sense of the situation and to develop solutions to the problems the crisis produces. </a:t>
            </a:r>
          </a:p>
          <a:p>
            <a:r>
              <a:rPr lang="en-US" sz="2400" dirty="0">
                <a:latin typeface="Arial" panose="020B0604020202020204" pitchFamily="34" charset="0"/>
                <a:cs typeface="Arial" panose="020B0604020202020204" pitchFamily="34" charset="0"/>
              </a:rPr>
              <a:t>Mindfully use smartphones and social media to meet your personal and professional objectives. However, always be aware of the effect they may be having on you. Take action when you recognize that their use is depleting or interfering with your well-being or health.</a:t>
            </a:r>
          </a:p>
        </p:txBody>
      </p:sp>
    </p:spTree>
    <p:extLst>
      <p:ext uri="{BB962C8B-B14F-4D97-AF65-F5344CB8AC3E}">
        <p14:creationId xmlns:p14="http://schemas.microsoft.com/office/powerpoint/2010/main" val="4200194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50020"/>
            <a:ext cx="8229600" cy="590349"/>
          </a:xfrm>
        </p:spPr>
        <p:txBody>
          <a:bodyPr tIns="18000" bIns="18000" anchor="ctr" anchorCtr="0">
            <a:spAutoFit/>
          </a:bodyPr>
          <a:lstStyle/>
          <a:p>
            <a:r>
              <a:rPr lang="en-US" sz="3600" dirty="0">
                <a:latin typeface="+mj-lt"/>
              </a:rPr>
              <a:t>Implications for Managers </a:t>
            </a:r>
            <a:r>
              <a:rPr lang="en-US" sz="2800" dirty="0">
                <a:latin typeface="+mj-lt"/>
              </a:rPr>
              <a:t>(4 of 4)</a:t>
            </a:r>
          </a:p>
        </p:txBody>
      </p:sp>
      <p:sp>
        <p:nvSpPr>
          <p:cNvPr id="6" name="Content Placeholder 5">
            <a:extLst>
              <a:ext uri="{FF2B5EF4-FFF2-40B4-BE49-F238E27FC236}">
                <a16:creationId xmlns:a16="http://schemas.microsoft.com/office/drawing/2014/main" id="{2A16A38F-423F-432D-8A50-98C0A0862652}"/>
              </a:ext>
            </a:extLst>
          </p:cNvPr>
          <p:cNvSpPr>
            <a:spLocks noGrp="1"/>
          </p:cNvSpPr>
          <p:nvPr>
            <p:ph idx="1"/>
          </p:nvPr>
        </p:nvSpPr>
        <p:spPr>
          <a:xfrm>
            <a:off x="468923" y="1080728"/>
            <a:ext cx="8217877" cy="1883011"/>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Try not to see cross-cultural communication as you managing someone else’s culture. Instead, view cross-cultural communication as something collaborative and reconciled through interaction, mutual understanding, and mutual learning.</a:t>
            </a:r>
          </a:p>
        </p:txBody>
      </p:sp>
    </p:spTree>
    <p:extLst>
      <p:ext uri="{BB962C8B-B14F-4D97-AF65-F5344CB8AC3E}">
        <p14:creationId xmlns:p14="http://schemas.microsoft.com/office/powerpoint/2010/main" val="1645359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Discussion Questions</a:t>
            </a:r>
            <a:endParaRPr lang="en-US" sz="2000" b="0" dirty="0">
              <a:latin typeface="+mj-lt"/>
            </a:endParaRPr>
          </a:p>
        </p:txBody>
      </p:sp>
      <p:sp>
        <p:nvSpPr>
          <p:cNvPr id="3" name="Content Placeholder 2"/>
          <p:cNvSpPr>
            <a:spLocks noGrp="1"/>
          </p:cNvSpPr>
          <p:nvPr>
            <p:ph idx="1"/>
          </p:nvPr>
        </p:nvSpPr>
        <p:spPr>
          <a:xfrm>
            <a:off x="468923" y="1051895"/>
            <a:ext cx="8217877" cy="4483723"/>
          </a:xfrm>
        </p:spPr>
        <p:txBody>
          <a:bodyPr wrap="square" tIns="18000" bIns="18000" anchor="ctr" anchorCtr="0">
            <a:spAutoFit/>
          </a:bodyPr>
          <a:lstStyle/>
          <a:p>
            <a:pPr marL="256032" lvl="0" indent="-256032">
              <a:buSzPct val="100000"/>
            </a:pPr>
            <a:r>
              <a:rPr lang="en-US" sz="2400" dirty="0">
                <a:latin typeface="Arial" panose="020B0604020202020204" pitchFamily="34" charset="0"/>
                <a:cs typeface="Arial" panose="020B0604020202020204" pitchFamily="34" charset="0"/>
              </a:rPr>
              <a:t>If you’re like many people, you probably suffered from Zoom fatigue when college classes moved online in the spring of 2020. How did you manage your Zoom fatigue? How will the skills you developed help you in the workplace? </a:t>
            </a:r>
          </a:p>
          <a:p>
            <a:pPr marL="256032" lvl="0" indent="-256032">
              <a:buSzPct val="100000"/>
            </a:pPr>
            <a:r>
              <a:rPr lang="en-US" sz="2400" dirty="0">
                <a:latin typeface="Arial" panose="020B0604020202020204" pitchFamily="34" charset="0"/>
                <a:cs typeface="Arial" panose="020B0604020202020204" pitchFamily="34" charset="0"/>
              </a:rPr>
              <a:t>When do you think it’s appropriate to use emojis and memes in a workplace setting? Have you ever deleted or added an emoji or meme prior to sending an email to your boss or professor? Why?</a:t>
            </a:r>
          </a:p>
          <a:p>
            <a:pPr marL="256032" lvl="0" indent="-256032">
              <a:buSzPct val="100000"/>
            </a:pPr>
            <a:r>
              <a:rPr lang="en-US" sz="2400" dirty="0">
                <a:latin typeface="Arial" panose="020B0604020202020204" pitchFamily="34" charset="0"/>
                <a:cs typeface="Arial" panose="020B0604020202020204" pitchFamily="34" charset="0"/>
              </a:rPr>
              <a:t>How can you improve your ability to be effective in cross-cultural communication?</a:t>
            </a:r>
          </a:p>
        </p:txBody>
      </p:sp>
    </p:spTree>
    <p:extLst>
      <p:ext uri="{BB962C8B-B14F-4D97-AF65-F5344CB8AC3E}">
        <p14:creationId xmlns:p14="http://schemas.microsoft.com/office/powerpoint/2010/main" val="2833929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69508" y="152400"/>
            <a:ext cx="8217292"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869" y="142589"/>
            <a:ext cx="8209504" cy="1144347"/>
          </a:xfrm>
        </p:spPr>
        <p:txBody>
          <a:bodyPr wrap="square" tIns="18000" bIns="18000" anchor="ctr" anchorCtr="0">
            <a:spAutoFit/>
          </a:bodyPr>
          <a:lstStyle/>
          <a:p>
            <a:r>
              <a:rPr lang="en-US" dirty="0"/>
              <a:t>Describe the Types of Interpersonal Communication </a:t>
            </a:r>
            <a:r>
              <a:rPr lang="en-US" sz="2800" dirty="0"/>
              <a:t>(2 of 6)</a:t>
            </a:r>
          </a:p>
        </p:txBody>
      </p:sp>
      <p:sp>
        <p:nvSpPr>
          <p:cNvPr id="3" name="Content Placeholder 2">
            <a:extLst>
              <a:ext uri="{FF2B5EF4-FFF2-40B4-BE49-F238E27FC236}">
                <a16:creationId xmlns:a16="http://schemas.microsoft.com/office/drawing/2014/main" id="{A1101918-5F68-4DC4-B9A8-A7658398BD46}"/>
              </a:ext>
            </a:extLst>
          </p:cNvPr>
          <p:cNvSpPr>
            <a:spLocks noGrp="1"/>
          </p:cNvSpPr>
          <p:nvPr>
            <p:ph idx="1"/>
          </p:nvPr>
        </p:nvSpPr>
        <p:spPr>
          <a:xfrm>
            <a:off x="477296" y="1386535"/>
            <a:ext cx="8229600" cy="344128"/>
          </a:xfrm>
        </p:spPr>
        <p:txBody>
          <a:bodyPr wrap="square" tIns="18000" bIns="18000" anchor="ctr" anchorCtr="0">
            <a:spAutoFit/>
          </a:bodyPr>
          <a:lstStyle/>
          <a:p>
            <a:pPr marL="0" indent="0">
              <a:buNone/>
            </a:pPr>
            <a:r>
              <a:rPr lang="en-US" sz="2000" b="1">
                <a:latin typeface="Arial" panose="020B0604020202020204" pitchFamily="34" charset="0"/>
                <a:cs typeface="Arial" panose="020B0604020202020204" pitchFamily="34" charset="0"/>
              </a:rPr>
              <a:t>Exhibit 11.1</a:t>
            </a:r>
            <a:r>
              <a:rPr lang="en-US" sz="2000">
                <a:latin typeface="Arial" panose="020B0604020202020204" pitchFamily="34" charset="0"/>
                <a:cs typeface="Arial" panose="020B0604020202020204" pitchFamily="34" charset="0"/>
              </a:rPr>
              <a:t> Active and Reflective Listening in Oral Communication</a:t>
            </a:r>
          </a:p>
        </p:txBody>
      </p:sp>
      <p:pic>
        <p:nvPicPr>
          <p:cNvPr id="9" name="Picture Placeholder 8" descr="A flowchart shows how active and reflective listening can be employed during the process of oral communication.&#10;Long description is available in notes, press F6">
            <a:extLst>
              <a:ext uri="{FF2B5EF4-FFF2-40B4-BE49-F238E27FC236}">
                <a16:creationId xmlns:a16="http://schemas.microsoft.com/office/drawing/2014/main" id="{4BA90645-6837-4A26-80AD-258F3FCB109C}"/>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tretch/>
        </p:blipFill>
        <p:spPr>
          <a:xfrm>
            <a:off x="2237901" y="1873731"/>
            <a:ext cx="4668198" cy="2965597"/>
          </a:xfrm>
          <a:prstGeom prst="rect">
            <a:avLst/>
          </a:prstGeom>
        </p:spPr>
      </p:pic>
      <p:sp>
        <p:nvSpPr>
          <p:cNvPr id="7" name="Content Placeholder 6">
            <a:extLst>
              <a:ext uri="{FF2B5EF4-FFF2-40B4-BE49-F238E27FC236}">
                <a16:creationId xmlns:a16="http://schemas.microsoft.com/office/drawing/2014/main" id="{5E2CA18C-0B60-4584-914E-EF8FA2CE697F}"/>
              </a:ext>
            </a:extLst>
          </p:cNvPr>
          <p:cNvSpPr>
            <a:spLocks noGrp="1"/>
          </p:cNvSpPr>
          <p:nvPr>
            <p:ph sz="quarter" idx="14"/>
          </p:nvPr>
        </p:nvSpPr>
        <p:spPr>
          <a:xfrm>
            <a:off x="477296" y="4995587"/>
            <a:ext cx="8209504" cy="1329013"/>
          </a:xfrm>
        </p:spPr>
        <p:txBody>
          <a:bodyPr wrap="square" tIns="18000" bIns="18000" anchor="ctr" anchorCtr="0">
            <a:spAutoFit/>
          </a:bodyPr>
          <a:lstStyle/>
          <a:p>
            <a:pPr marL="0" indent="0">
              <a:buNone/>
            </a:pPr>
            <a:r>
              <a:rPr lang="en-US" sz="1400" b="1" i="1" dirty="0">
                <a:latin typeface="Arial" panose="020B0604020202020204" pitchFamily="34" charset="0"/>
                <a:cs typeface="Arial" panose="020B0604020202020204" pitchFamily="34" charset="0"/>
              </a:rPr>
              <a:t>Sources:</a:t>
            </a:r>
            <a:r>
              <a:rPr lang="en-US" sz="1400" dirty="0">
                <a:latin typeface="Arial" panose="020B0604020202020204" pitchFamily="34" charset="0"/>
                <a:cs typeface="Arial" panose="020B0604020202020204" pitchFamily="34" charset="0"/>
              </a:rPr>
              <a:t> G. D. Bodie, “The Active-Empathic Listening Scale (</a:t>
            </a:r>
            <a:r>
              <a:rPr lang="en-US" sz="1400" spc="-150" dirty="0">
                <a:latin typeface="Arial" panose="020B0604020202020204" pitchFamily="34" charset="0"/>
                <a:cs typeface="Arial" panose="020B0604020202020204" pitchFamily="34" charset="0"/>
              </a:rPr>
              <a:t>A E L </a:t>
            </a:r>
            <a:r>
              <a:rPr lang="en-US" sz="1400" dirty="0">
                <a:latin typeface="Arial" panose="020B0604020202020204" pitchFamily="34" charset="0"/>
                <a:cs typeface="Arial" panose="020B0604020202020204" pitchFamily="34" charset="0"/>
              </a:rPr>
              <a:t>S): Conceptualization and Evidence of Validity Within the Interpersonal Domain,” </a:t>
            </a:r>
            <a:r>
              <a:rPr lang="en-US" sz="1400" i="1" dirty="0">
                <a:latin typeface="Arial" panose="020B0604020202020204" pitchFamily="34" charset="0"/>
                <a:cs typeface="Arial" panose="020B0604020202020204" pitchFamily="34" charset="0"/>
              </a:rPr>
              <a:t>Communication Quarterly</a:t>
            </a:r>
            <a:r>
              <a:rPr lang="en-US" sz="1400" dirty="0">
                <a:latin typeface="Arial" panose="020B0604020202020204" pitchFamily="34" charset="0"/>
                <a:cs typeface="Arial" panose="020B0604020202020204" pitchFamily="34" charset="0"/>
              </a:rPr>
              <a:t> 59, no. 3 (2011): 277–95; E. </a:t>
            </a:r>
            <a:r>
              <a:rPr lang="en-US" sz="1400" dirty="0" err="1">
                <a:latin typeface="Arial" panose="020B0604020202020204" pitchFamily="34" charset="0"/>
                <a:cs typeface="Arial" panose="020B0604020202020204" pitchFamily="34" charset="0"/>
              </a:rPr>
              <a:t>Rautalinko</a:t>
            </a:r>
            <a:r>
              <a:rPr lang="en-US" sz="1400" dirty="0">
                <a:latin typeface="Arial" panose="020B0604020202020204" pitchFamily="34" charset="0"/>
                <a:cs typeface="Arial" panose="020B0604020202020204" pitchFamily="34" charset="0"/>
              </a:rPr>
              <a:t> and H.-O. Lisper, “Effects of Training Reflective Listening in a Corporate Setting,” </a:t>
            </a:r>
            <a:r>
              <a:rPr lang="en-US" sz="1400" i="1" dirty="0">
                <a:latin typeface="Arial" panose="020B0604020202020204" pitchFamily="34" charset="0"/>
                <a:cs typeface="Arial" panose="020B0604020202020204" pitchFamily="34" charset="0"/>
              </a:rPr>
              <a:t>Journal of Business and Psychology </a:t>
            </a:r>
            <a:r>
              <a:rPr lang="en-US" sz="1400" dirty="0">
                <a:latin typeface="Arial" panose="020B0604020202020204" pitchFamily="34" charset="0"/>
                <a:cs typeface="Arial" panose="020B0604020202020204" pitchFamily="34" charset="0"/>
              </a:rPr>
              <a:t>18, no. 3 (2004): 281–99; E. Teng, L. Zhang, and M. Lou, “I Am Talking but Are You Listening? The Effects of Challenge and Hindrance Stressors on Effective Communication,” </a:t>
            </a:r>
            <a:r>
              <a:rPr lang="en-US" sz="1400" i="1" dirty="0">
                <a:latin typeface="Arial" panose="020B0604020202020204" pitchFamily="34" charset="0"/>
                <a:cs typeface="Arial" panose="020B0604020202020204" pitchFamily="34" charset="0"/>
              </a:rPr>
              <a:t>Human Performance</a:t>
            </a:r>
            <a:r>
              <a:rPr lang="en-US" sz="1400" dirty="0">
                <a:latin typeface="Arial" panose="020B0604020202020204" pitchFamily="34" charset="0"/>
                <a:cs typeface="Arial" panose="020B0604020202020204" pitchFamily="34" charset="0"/>
              </a:rPr>
              <a:t> 33, no. 4 (2020): 241–57. </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392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39087"/>
            <a:ext cx="8229600" cy="1144347"/>
          </a:xfrm>
        </p:spPr>
        <p:txBody>
          <a:bodyPr tIns="18000" bIns="18000" anchor="ctr" anchorCtr="0">
            <a:spAutoFit/>
          </a:bodyPr>
          <a:lstStyle/>
          <a:p>
            <a:r>
              <a:rPr lang="en-US" sz="3600" dirty="0">
                <a:latin typeface="+mj-lt"/>
              </a:rPr>
              <a:t>Describe the Types of Interpersonal Communication </a:t>
            </a:r>
            <a:r>
              <a:rPr lang="en-US" sz="2800" dirty="0">
                <a:latin typeface="+mj-lt"/>
              </a:rPr>
              <a:t>(3 of 6)</a:t>
            </a:r>
          </a:p>
        </p:txBody>
      </p:sp>
      <p:sp>
        <p:nvSpPr>
          <p:cNvPr id="3" name="Content Placeholder 2"/>
          <p:cNvSpPr>
            <a:spLocks noGrp="1"/>
          </p:cNvSpPr>
          <p:nvPr>
            <p:ph idx="1"/>
          </p:nvPr>
        </p:nvSpPr>
        <p:spPr>
          <a:xfrm>
            <a:off x="457200" y="1524000"/>
            <a:ext cx="8229600" cy="1744511"/>
          </a:xfrm>
        </p:spPr>
        <p:txBody>
          <a:bodyPr tIns="18000" bIns="18000" anchor="ctr" anchorCtr="0">
            <a:spAutoFit/>
          </a:bodyPr>
          <a:lstStyle/>
          <a:p>
            <a:pPr marL="284163" indent="-284163">
              <a:buSzPct val="100000"/>
            </a:pPr>
            <a:r>
              <a:rPr lang="en-US" sz="2400" b="1" dirty="0">
                <a:latin typeface="Arial" panose="020B0604020202020204" pitchFamily="34" charset="0"/>
                <a:cs typeface="Arial" panose="020B0604020202020204" pitchFamily="34" charset="0"/>
              </a:rPr>
              <a:t>Written Communication</a:t>
            </a:r>
          </a:p>
          <a:p>
            <a:pPr marL="793941" lvl="1" indent="-342900">
              <a:buSzPct val="100000"/>
            </a:pPr>
            <a:r>
              <a:rPr lang="en-US" sz="2400" dirty="0">
                <a:latin typeface="Arial" panose="020B0604020202020204" pitchFamily="34" charset="0"/>
                <a:cs typeface="Arial" panose="020B0604020202020204" pitchFamily="34" charset="0"/>
              </a:rPr>
              <a:t>E-mail</a:t>
            </a:r>
          </a:p>
          <a:p>
            <a:pPr marL="793941" lvl="1" indent="-342900">
              <a:buSzPct val="100000"/>
            </a:pPr>
            <a:r>
              <a:rPr lang="en-US" sz="2400" dirty="0">
                <a:latin typeface="Arial" panose="020B0604020202020204" pitchFamily="34" charset="0"/>
                <a:cs typeface="Arial" panose="020B0604020202020204" pitchFamily="34" charset="0"/>
              </a:rPr>
              <a:t>Instant Messaging and Text Messaging </a:t>
            </a:r>
          </a:p>
          <a:p>
            <a:pPr marL="793941" lvl="1" indent="-342900">
              <a:buSzPct val="100000"/>
            </a:pPr>
            <a:r>
              <a:rPr lang="en-US" sz="2400" dirty="0">
                <a:latin typeface="Arial" panose="020B0604020202020204" pitchFamily="34" charset="0"/>
                <a:cs typeface="Arial" panose="020B0604020202020204" pitchFamily="34" charset="0"/>
              </a:rPr>
              <a:t>Natural Language Processing</a:t>
            </a:r>
          </a:p>
        </p:txBody>
      </p:sp>
    </p:spTree>
    <p:extLst>
      <p:ext uri="{BB962C8B-B14F-4D97-AF65-F5344CB8AC3E}">
        <p14:creationId xmlns:p14="http://schemas.microsoft.com/office/powerpoint/2010/main" val="57033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4704"/>
            <a:ext cx="8229600" cy="1144347"/>
          </a:xfrm>
        </p:spPr>
        <p:txBody>
          <a:bodyPr wrap="square" tIns="18000" bIns="18000" anchor="ctr" anchorCtr="0">
            <a:spAutoFit/>
          </a:bodyPr>
          <a:lstStyle/>
          <a:p>
            <a:r>
              <a:rPr lang="en-US" sz="3600" dirty="0">
                <a:latin typeface="+mj-lt"/>
              </a:rPr>
              <a:t>Describe the Types of Interpersonal Communication </a:t>
            </a:r>
            <a:r>
              <a:rPr lang="en-US" sz="2800" dirty="0">
                <a:latin typeface="+mj-lt"/>
              </a:rPr>
              <a:t>(4 of 6)</a:t>
            </a:r>
          </a:p>
        </p:txBody>
      </p:sp>
      <p:sp>
        <p:nvSpPr>
          <p:cNvPr id="3" name="Content Placeholder 2">
            <a:extLst>
              <a:ext uri="{FF2B5EF4-FFF2-40B4-BE49-F238E27FC236}">
                <a16:creationId xmlns:a16="http://schemas.microsoft.com/office/drawing/2014/main" id="{65EC5ED6-BA4B-42A9-A7BB-76D1D03EB756}"/>
              </a:ext>
            </a:extLst>
          </p:cNvPr>
          <p:cNvSpPr>
            <a:spLocks noGrp="1"/>
          </p:cNvSpPr>
          <p:nvPr>
            <p:ph idx="1"/>
          </p:nvPr>
        </p:nvSpPr>
        <p:spPr>
          <a:xfrm>
            <a:off x="466627" y="1431922"/>
            <a:ext cx="8229600" cy="405683"/>
          </a:xfrm>
        </p:spPr>
        <p:txBody>
          <a:bodyPr wrap="square"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11.2</a:t>
            </a:r>
            <a:r>
              <a:rPr lang="en-US" sz="2400">
                <a:latin typeface="Arial" panose="020B0604020202020204" pitchFamily="34" charset="0"/>
                <a:cs typeface="Arial" panose="020B0604020202020204" pitchFamily="34" charset="0"/>
              </a:rPr>
              <a:t> Time Spent Checking E-mail at Work</a:t>
            </a:r>
          </a:p>
        </p:txBody>
      </p:sp>
      <p:pic>
        <p:nvPicPr>
          <p:cNvPr id="6" name="Picture Placeholder 5" descr="A pie chart depicts the total number of hours per weekday checking work e-mail.&#10;Long description is available in notes, press F6">
            <a:extLst>
              <a:ext uri="{FF2B5EF4-FFF2-40B4-BE49-F238E27FC236}">
                <a16:creationId xmlns:a16="http://schemas.microsoft.com/office/drawing/2014/main" id="{984F2D9E-DF3A-4150-B6FB-B4836A835D4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tretch/>
        </p:blipFill>
        <p:spPr>
          <a:xfrm>
            <a:off x="2545284" y="2036947"/>
            <a:ext cx="4053435" cy="3761819"/>
          </a:xfrm>
          <a:prstGeom prst="rect">
            <a:avLst/>
          </a:prstGeom>
        </p:spPr>
      </p:pic>
      <p:sp>
        <p:nvSpPr>
          <p:cNvPr id="4" name="Content Placeholder 3">
            <a:extLst>
              <a:ext uri="{FF2B5EF4-FFF2-40B4-BE49-F238E27FC236}">
                <a16:creationId xmlns:a16="http://schemas.microsoft.com/office/drawing/2014/main" id="{BF1733E0-9977-4634-9234-B1ECCB50B598}"/>
              </a:ext>
            </a:extLst>
          </p:cNvPr>
          <p:cNvSpPr>
            <a:spLocks noGrp="1"/>
          </p:cNvSpPr>
          <p:nvPr>
            <p:ph sz="quarter" idx="14"/>
          </p:nvPr>
        </p:nvSpPr>
        <p:spPr>
          <a:xfrm>
            <a:off x="476053" y="5985470"/>
            <a:ext cx="8220173" cy="282573"/>
          </a:xfrm>
        </p:spPr>
        <p:txBody>
          <a:bodyPr wrap="square" tIns="18000" bIns="1800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Adobe, </a:t>
            </a:r>
            <a:r>
              <a:rPr lang="en-US" i="1" dirty="0">
                <a:latin typeface="Arial" panose="020B0604020202020204" pitchFamily="34" charset="0"/>
                <a:cs typeface="Arial" panose="020B0604020202020204" pitchFamily="34" charset="0"/>
              </a:rPr>
              <a:t>Consumer Email Survey </a:t>
            </a:r>
            <a:r>
              <a:rPr lang="en-US" dirty="0">
                <a:latin typeface="Arial" panose="020B0604020202020204" pitchFamily="34" charset="0"/>
                <a:cs typeface="Arial" panose="020B0604020202020204" pitchFamily="34" charset="0"/>
              </a:rPr>
              <a:t>(San Jose, CA: 2018).</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204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55E3D3-68ED-4187-9589-1D286B6E2F88}"/>
              </a:ext>
            </a:extLst>
          </p:cNvPr>
          <p:cNvSpPr>
            <a:spLocks noGrp="1"/>
          </p:cNvSpPr>
          <p:nvPr>
            <p:ph type="title"/>
          </p:nvPr>
        </p:nvSpPr>
        <p:spPr>
          <a:xfrm>
            <a:off x="466627" y="144704"/>
            <a:ext cx="8229600" cy="1144347"/>
          </a:xfrm>
        </p:spPr>
        <p:txBody>
          <a:bodyPr tIns="18000" bIns="18000" anchor="ctr" anchorCtr="0">
            <a:spAutoFit/>
          </a:bodyPr>
          <a:lstStyle/>
          <a:p>
            <a:r>
              <a:rPr lang="en-US" sz="3600" dirty="0">
                <a:latin typeface="+mj-lt"/>
              </a:rPr>
              <a:t>Describe the Types of Interpersonal Communication </a:t>
            </a:r>
            <a:r>
              <a:rPr lang="en-US" sz="2800" dirty="0">
                <a:latin typeface="+mj-lt"/>
              </a:rPr>
              <a:t>(5 of 6)</a:t>
            </a:r>
            <a:endParaRPr lang="en-IN" sz="3600" dirty="0">
              <a:latin typeface="+mj-lt"/>
            </a:endParaRPr>
          </a:p>
        </p:txBody>
      </p:sp>
      <p:sp>
        <p:nvSpPr>
          <p:cNvPr id="7" name="Content Placeholder 6">
            <a:extLst>
              <a:ext uri="{FF2B5EF4-FFF2-40B4-BE49-F238E27FC236}">
                <a16:creationId xmlns:a16="http://schemas.microsoft.com/office/drawing/2014/main" id="{5B702D5A-A7F3-40C1-A7F2-775A79B78824}"/>
              </a:ext>
            </a:extLst>
          </p:cNvPr>
          <p:cNvSpPr>
            <a:spLocks noGrp="1"/>
          </p:cNvSpPr>
          <p:nvPr>
            <p:ph idx="1"/>
          </p:nvPr>
        </p:nvSpPr>
        <p:spPr>
          <a:xfrm>
            <a:off x="466627" y="1394854"/>
            <a:ext cx="8229600" cy="775015"/>
          </a:xfrm>
        </p:spPr>
        <p:txBody>
          <a:bodyPr tIns="18000" bIns="18000" anchor="ctr" anchorCtr="0">
            <a:spAutoFit/>
          </a:bodyPr>
          <a:lstStyle/>
          <a:p>
            <a:pPr marL="0" indent="0">
              <a:buNone/>
            </a:pPr>
            <a:r>
              <a:rPr lang="en-US" sz="2400" b="1"/>
              <a:t>OB POLL</a:t>
            </a:r>
            <a:r>
              <a:rPr lang="en-US" sz="2400"/>
              <a:t> Is it appropriate and common to use texting for work purposes? </a:t>
            </a:r>
          </a:p>
        </p:txBody>
      </p:sp>
      <p:pic>
        <p:nvPicPr>
          <p:cNvPr id="22" name="Picture Placeholder 21" descr="A bar graph shows the O B Poll which shows the percentage of appropriate and common use of texting for work purposes.&#10;Long description is available in notes, press F6">
            <a:extLst>
              <a:ext uri="{FF2B5EF4-FFF2-40B4-BE49-F238E27FC236}">
                <a16:creationId xmlns:a16="http://schemas.microsoft.com/office/drawing/2014/main" id="{4CCDB63A-6223-4316-B94F-9A64616C066F}"/>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1845461" y="2352843"/>
            <a:ext cx="5454670" cy="2522647"/>
          </a:xfrm>
          <a:prstGeom prst="rect">
            <a:avLst/>
          </a:prstGeom>
        </p:spPr>
      </p:pic>
      <p:sp>
        <p:nvSpPr>
          <p:cNvPr id="8" name="Content Placeholder 7">
            <a:extLst>
              <a:ext uri="{FF2B5EF4-FFF2-40B4-BE49-F238E27FC236}">
                <a16:creationId xmlns:a16="http://schemas.microsoft.com/office/drawing/2014/main" id="{BE08299D-9226-4883-B6F4-83D17EE50494}"/>
              </a:ext>
            </a:extLst>
          </p:cNvPr>
          <p:cNvSpPr>
            <a:spLocks noGrp="1"/>
          </p:cNvSpPr>
          <p:nvPr>
            <p:ph idx="13"/>
          </p:nvPr>
        </p:nvSpPr>
        <p:spPr>
          <a:xfrm>
            <a:off x="466627" y="5121115"/>
            <a:ext cx="8229600" cy="528794"/>
          </a:xfrm>
        </p:spPr>
        <p:txBody>
          <a:bodyPr tIns="18000" bIns="18000" anchor="ctr" anchorCtr="0">
            <a:spAutoFit/>
          </a:bodyPr>
          <a:lstStyle/>
          <a:p>
            <a:pPr marL="0" indent="0">
              <a:buNone/>
            </a:pPr>
            <a:r>
              <a:rPr lang="en-US" i="1"/>
              <a:t>Source: </a:t>
            </a:r>
            <a:r>
              <a:rPr lang="en-US"/>
              <a:t>Based on A.E. Curwen, “Text and E-mails vs. Oral Communication at Work: Which Is Best?,” </a:t>
            </a:r>
            <a:r>
              <a:rPr lang="en-US" i="1"/>
              <a:t>Society for Human Resource Management</a:t>
            </a:r>
            <a:r>
              <a:rPr lang="en-US"/>
              <a:t> , April 21, 2017,</a:t>
            </a:r>
          </a:p>
        </p:txBody>
      </p:sp>
      <p:sp>
        <p:nvSpPr>
          <p:cNvPr id="12" name="Content Placeholder 11">
            <a:extLst>
              <a:ext uri="{FF2B5EF4-FFF2-40B4-BE49-F238E27FC236}">
                <a16:creationId xmlns:a16="http://schemas.microsoft.com/office/drawing/2014/main" id="{79D65CAA-2C24-47C8-9B96-03517F5E6F6C}"/>
              </a:ext>
            </a:extLst>
          </p:cNvPr>
          <p:cNvSpPr>
            <a:spLocks noGrp="1"/>
          </p:cNvSpPr>
          <p:nvPr>
            <p:ph sz="quarter" idx="17"/>
          </p:nvPr>
        </p:nvSpPr>
        <p:spPr>
          <a:xfrm>
            <a:off x="466627" y="5744292"/>
            <a:ext cx="8229600" cy="528794"/>
          </a:xfrm>
        </p:spPr>
        <p:txBody>
          <a:bodyPr tIns="18000" bIns="18000" anchor="ctr" anchorCtr="0">
            <a:spAutoFit/>
          </a:bodyPr>
          <a:lstStyle/>
          <a:p>
            <a:pPr marL="0" indent="0">
              <a:buNone/>
            </a:pPr>
            <a:r>
              <a:rPr lang="en-US">
                <a:hlinkClick r:id="rId4" tooltip="https://www.shrm.org/resourcesandtools/hr-topics/employee-relations/pages/ written-versus-oral-communication-.aspx "/>
              </a:rPr>
              <a:t>https://www.shrm.org/resourcesandtools/hr-topics/employee-relations/pages/ written-versus-oral-communication-.aspx </a:t>
            </a:r>
            <a:endParaRPr lang="en-US"/>
          </a:p>
        </p:txBody>
      </p:sp>
    </p:spTree>
    <p:extLst>
      <p:ext uri="{BB962C8B-B14F-4D97-AF65-F5344CB8AC3E}">
        <p14:creationId xmlns:p14="http://schemas.microsoft.com/office/powerpoint/2010/main" val="286156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40677"/>
            <a:ext cx="8229600" cy="1144347"/>
          </a:xfrm>
        </p:spPr>
        <p:txBody>
          <a:bodyPr tIns="18000" bIns="18000" anchor="ctr" anchorCtr="0">
            <a:spAutoFit/>
          </a:bodyPr>
          <a:lstStyle/>
          <a:p>
            <a:r>
              <a:rPr lang="en-US" sz="3600" dirty="0">
                <a:latin typeface="+mj-lt"/>
              </a:rPr>
              <a:t>Describe the Types of Interpersonal Communication </a:t>
            </a:r>
            <a:r>
              <a:rPr lang="en-US" sz="2800" dirty="0">
                <a:latin typeface="+mj-lt"/>
              </a:rPr>
              <a:t>(6 of 6)</a:t>
            </a:r>
          </a:p>
        </p:txBody>
      </p:sp>
      <p:sp>
        <p:nvSpPr>
          <p:cNvPr id="3" name="Content Placeholder 2"/>
          <p:cNvSpPr>
            <a:spLocks noGrp="1"/>
          </p:cNvSpPr>
          <p:nvPr>
            <p:ph idx="1"/>
          </p:nvPr>
        </p:nvSpPr>
        <p:spPr>
          <a:xfrm>
            <a:off x="468923" y="1524000"/>
            <a:ext cx="8217877" cy="3083340"/>
          </a:xfrm>
        </p:spPr>
        <p:txBody>
          <a:bodyPr wrap="square" tIns="18000" bIns="18000" anchor="ctr" anchorCtr="0">
            <a:spAutoFit/>
          </a:bodyPr>
          <a:lstStyle/>
          <a:p>
            <a:pPr marL="296863" indent="-296863">
              <a:buSzPct val="100000"/>
            </a:pPr>
            <a:r>
              <a:rPr lang="en-US" sz="2400" b="1" dirty="0">
                <a:latin typeface="Arial" panose="020B0604020202020204" pitchFamily="34" charset="0"/>
                <a:cs typeface="Arial" panose="020B0604020202020204" pitchFamily="34" charset="0"/>
              </a:rPr>
              <a:t>Nonverbal Communication</a:t>
            </a:r>
          </a:p>
          <a:p>
            <a:pPr marL="793941" lvl="1" indent="-342900">
              <a:buSzPct val="100000"/>
            </a:pPr>
            <a:r>
              <a:rPr lang="en-US" sz="2400" dirty="0">
                <a:latin typeface="Arial" panose="020B0604020202020204" pitchFamily="34" charset="0"/>
                <a:cs typeface="Arial" panose="020B0604020202020204" pitchFamily="34" charset="0"/>
              </a:rPr>
              <a:t>Body Language and Movement</a:t>
            </a:r>
          </a:p>
          <a:p>
            <a:pPr marL="793941" lvl="1" indent="-342900">
              <a:buSzPct val="100000"/>
            </a:pPr>
            <a:r>
              <a:rPr lang="en-US" sz="2400" dirty="0">
                <a:latin typeface="Arial" panose="020B0604020202020204" pitchFamily="34" charset="0"/>
                <a:cs typeface="Arial" panose="020B0604020202020204" pitchFamily="34" charset="0"/>
              </a:rPr>
              <a:t>Contact and Senses</a:t>
            </a:r>
          </a:p>
          <a:p>
            <a:pPr marL="1367028" lvl="2" indent="-342900">
              <a:buSzPct val="100000"/>
            </a:pPr>
            <a:r>
              <a:rPr lang="en-US" sz="2400" dirty="0">
                <a:latin typeface="Arial" panose="020B0604020202020204" pitchFamily="34" charset="0"/>
                <a:cs typeface="Arial" panose="020B0604020202020204" pitchFamily="34" charset="0"/>
              </a:rPr>
              <a:t>Sounds and vocal intonations</a:t>
            </a:r>
          </a:p>
          <a:p>
            <a:pPr marL="1367028" lvl="2" indent="-342900">
              <a:buSzPct val="100000"/>
            </a:pPr>
            <a:r>
              <a:rPr lang="en-US" sz="2400" dirty="0">
                <a:latin typeface="Arial" panose="020B0604020202020204" pitchFamily="34" charset="0"/>
                <a:cs typeface="Arial" panose="020B0604020202020204" pitchFamily="34" charset="0"/>
              </a:rPr>
              <a:t>Smell and odor</a:t>
            </a:r>
          </a:p>
          <a:p>
            <a:pPr marL="1367028" lvl="2" indent="-342900">
              <a:buSzPct val="100000"/>
            </a:pPr>
            <a:r>
              <a:rPr lang="en-US" sz="2400" dirty="0">
                <a:latin typeface="Arial" panose="020B0604020202020204" pitchFamily="34" charset="0"/>
                <a:cs typeface="Arial" panose="020B0604020202020204" pitchFamily="34" charset="0"/>
              </a:rPr>
              <a:t>Contact and touch</a:t>
            </a:r>
          </a:p>
          <a:p>
            <a:pPr marL="793941" lvl="1" indent="-342900">
              <a:buSzPct val="100000"/>
            </a:pPr>
            <a:r>
              <a:rPr lang="en-US" sz="2400" dirty="0">
                <a:latin typeface="Arial" panose="020B0604020202020204" pitchFamily="34" charset="0"/>
                <a:cs typeface="Arial" panose="020B0604020202020204" pitchFamily="34" charset="0"/>
              </a:rPr>
              <a:t>Physical Space and the Use of Time</a:t>
            </a:r>
          </a:p>
        </p:txBody>
      </p:sp>
    </p:spTree>
    <p:extLst>
      <p:ext uri="{BB962C8B-B14F-4D97-AF65-F5344CB8AC3E}">
        <p14:creationId xmlns:p14="http://schemas.microsoft.com/office/powerpoint/2010/main" val="243594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3F73D2-D436-4E31-A727-9F5A9961ED58}"/>
              </a:ext>
            </a:extLst>
          </p:cNvPr>
          <p:cNvSpPr>
            <a:spLocks noGrp="1"/>
          </p:cNvSpPr>
          <p:nvPr>
            <p:ph type="title"/>
          </p:nvPr>
        </p:nvSpPr>
        <p:spPr>
          <a:xfrm>
            <a:off x="466627" y="144704"/>
            <a:ext cx="8229600" cy="1144347"/>
          </a:xfrm>
        </p:spPr>
        <p:txBody>
          <a:bodyPr tIns="18000" bIns="18000" anchor="ctr" anchorCtr="0">
            <a:spAutoFit/>
          </a:bodyPr>
          <a:lstStyle/>
          <a:p>
            <a:r>
              <a:rPr lang="en-US" sz="3600" dirty="0">
                <a:latin typeface="+mj-lt"/>
              </a:rPr>
              <a:t>Choosing Communication Methods and Handling Barriers </a:t>
            </a:r>
            <a:r>
              <a:rPr lang="en-US" sz="2800" dirty="0">
                <a:latin typeface="+mj-lt"/>
              </a:rPr>
              <a:t>(1 of 5)</a:t>
            </a:r>
            <a:endParaRPr lang="en-IN" sz="3600" dirty="0">
              <a:latin typeface="+mj-lt"/>
            </a:endParaRPr>
          </a:p>
        </p:txBody>
      </p:sp>
      <p:sp>
        <p:nvSpPr>
          <p:cNvPr id="7" name="Content Placeholder 6">
            <a:extLst>
              <a:ext uri="{FF2B5EF4-FFF2-40B4-BE49-F238E27FC236}">
                <a16:creationId xmlns:a16="http://schemas.microsoft.com/office/drawing/2014/main" id="{6131BD3A-2575-44C7-A98C-03AFD2C9F005}"/>
              </a:ext>
            </a:extLst>
          </p:cNvPr>
          <p:cNvSpPr>
            <a:spLocks noGrp="1"/>
          </p:cNvSpPr>
          <p:nvPr>
            <p:ph idx="1"/>
          </p:nvPr>
        </p:nvSpPr>
        <p:spPr>
          <a:xfrm>
            <a:off x="466627" y="1494197"/>
            <a:ext cx="8229600" cy="344128"/>
          </a:xfrm>
        </p:spPr>
        <p:txBody>
          <a:bodyPr tIns="18000" bIns="18000" anchor="ctr" anchorCtr="0">
            <a:spAutoFit/>
          </a:bodyPr>
          <a:lstStyle/>
          <a:p>
            <a:pPr marL="0" indent="0">
              <a:buNone/>
            </a:pPr>
            <a:r>
              <a:rPr lang="en-US" sz="2000" b="1"/>
              <a:t>Exhibit 11.3</a:t>
            </a:r>
            <a:r>
              <a:rPr lang="en-US" sz="2000"/>
              <a:t> Guide to Choosing Communication Methods</a:t>
            </a:r>
          </a:p>
        </p:txBody>
      </p:sp>
      <p:graphicFrame>
        <p:nvGraphicFramePr>
          <p:cNvPr id="10" name="Table 4">
            <a:extLst>
              <a:ext uri="{FF2B5EF4-FFF2-40B4-BE49-F238E27FC236}">
                <a16:creationId xmlns:a16="http://schemas.microsoft.com/office/drawing/2014/main" id="{FDC4D48D-3BC6-4B89-BABD-AAC7601A1BE2}"/>
              </a:ext>
            </a:extLst>
          </p:cNvPr>
          <p:cNvGraphicFramePr>
            <a:graphicFrameLocks noGrp="1"/>
          </p:cNvGraphicFramePr>
          <p:nvPr>
            <p:extLst>
              <p:ext uri="{D42A27DB-BD31-4B8C-83A1-F6EECF244321}">
                <p14:modId xmlns:p14="http://schemas.microsoft.com/office/powerpoint/2010/main" val="3384823848"/>
              </p:ext>
            </p:extLst>
          </p:nvPr>
        </p:nvGraphicFramePr>
        <p:xfrm>
          <a:off x="475306" y="1981200"/>
          <a:ext cx="8211494" cy="4338320"/>
        </p:xfrm>
        <a:graphic>
          <a:graphicData uri="http://schemas.openxmlformats.org/drawingml/2006/table">
            <a:tbl>
              <a:tblPr firstRow="1" bandRow="1">
                <a:tableStyleId>{3B4B98B0-60AC-42C2-AFA5-B58CD77FA1E5}</a:tableStyleId>
              </a:tblPr>
              <a:tblGrid>
                <a:gridCol w="3029894">
                  <a:extLst>
                    <a:ext uri="{9D8B030D-6E8A-4147-A177-3AD203B41FA5}">
                      <a16:colId xmlns:a16="http://schemas.microsoft.com/office/drawing/2014/main" val="1814672287"/>
                    </a:ext>
                  </a:extLst>
                </a:gridCol>
                <a:gridCol w="5181600">
                  <a:extLst>
                    <a:ext uri="{9D8B030D-6E8A-4147-A177-3AD203B41FA5}">
                      <a16:colId xmlns:a16="http://schemas.microsoft.com/office/drawing/2014/main" val="871097868"/>
                    </a:ext>
                  </a:extLst>
                </a:gridCol>
              </a:tblGrid>
              <a:tr h="389138">
                <a:tc>
                  <a:txBody>
                    <a:bodyPr/>
                    <a:lstStyle/>
                    <a:p>
                      <a:r>
                        <a:rPr lang="en-US" sz="1600" b="1" i="1" u="none" strike="noStrike" kern="1200" baseline="0" dirty="0">
                          <a:solidFill>
                            <a:schemeClr val="bg1"/>
                          </a:solidFill>
                          <a:latin typeface="+mn-lt"/>
                          <a:ea typeface="+mn-ea"/>
                          <a:cs typeface="+mn-cs"/>
                        </a:rPr>
                        <a:t>In-person or virtual meetings</a:t>
                      </a:r>
                    </a:p>
                    <a:p>
                      <a:r>
                        <a:rPr lang="en-US" sz="1600" b="0" i="1" dirty="0">
                          <a:solidFill>
                            <a:schemeClr val="bg1"/>
                          </a:solidFill>
                        </a:rPr>
                        <a:t>are appropriate when . .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00" dirty="0">
                          <a:solidFill>
                            <a:schemeClr val="bg1"/>
                          </a:solidFil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365145555"/>
                  </a:ext>
                </a:extLst>
              </a:tr>
              <a:tr h="389138">
                <a:tc>
                  <a:txBody>
                    <a:bodyPr/>
                    <a:lstStyle/>
                    <a:p>
                      <a:pPr>
                        <a:spcBef>
                          <a:spcPts val="400"/>
                        </a:spcBef>
                      </a:pP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400"/>
                        </a:spcBef>
                      </a:pPr>
                      <a:r>
                        <a:rPr lang="en-US" sz="1600" dirty="0"/>
                        <a:t>You need to set structure, assumptions, or expectations for the entire team on a certain issue.</a:t>
                      </a:r>
                    </a:p>
                    <a:p>
                      <a:pPr>
                        <a:spcBef>
                          <a:spcPts val="400"/>
                        </a:spcBef>
                      </a:pPr>
                      <a:r>
                        <a:rPr lang="en-US" sz="1600" dirty="0"/>
                        <a:t>You need to evaluate as a group obstacles or hurdles that may come up in an upcoming task.</a:t>
                      </a:r>
                    </a:p>
                    <a:p>
                      <a:pPr>
                        <a:spcBef>
                          <a:spcPts val="400"/>
                        </a:spcBef>
                      </a:pPr>
                      <a:r>
                        <a:rPr lang="en-US" sz="1600" dirty="0"/>
                        <a:t>You need to discuss an issue that will involve others’ emotions or convey feelings that could be misinterpreted.</a:t>
                      </a:r>
                    </a:p>
                    <a:p>
                      <a:pPr>
                        <a:spcBef>
                          <a:spcPts val="400"/>
                        </a:spcBef>
                      </a:pPr>
                      <a:r>
                        <a:rPr lang="en-US" sz="1600" dirty="0"/>
                        <a:t>You need to discuss conflict, performance goals and milestones, or behavioral issues.</a:t>
                      </a:r>
                    </a:p>
                    <a:p>
                      <a:pPr>
                        <a:spcBef>
                          <a:spcPts val="400"/>
                        </a:spcBef>
                      </a:pPr>
                      <a:r>
                        <a:rPr lang="en-US" sz="1600" dirty="0"/>
                        <a:t>You need to collaborate in a way that will require a back-and-forth exchange of information.</a:t>
                      </a:r>
                    </a:p>
                    <a:p>
                      <a:pPr>
                        <a:spcBef>
                          <a:spcPts val="400"/>
                        </a:spcBef>
                      </a:pPr>
                      <a:r>
                        <a:rPr lang="en-US" sz="1600" dirty="0"/>
                        <a:t>You need to gauge the receptivity to an idea, persuade others about the utility of the idea, and work toward making the idea better.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44763949"/>
                  </a:ext>
                </a:extLst>
              </a:tr>
            </a:tbl>
          </a:graphicData>
        </a:graphic>
      </p:graphicFrame>
    </p:spTree>
    <p:extLst>
      <p:ext uri="{BB962C8B-B14F-4D97-AF65-F5344CB8AC3E}">
        <p14:creationId xmlns:p14="http://schemas.microsoft.com/office/powerpoint/2010/main" val="28213504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8695</TotalTime>
  <Words>6411</Words>
  <Application>Microsoft Office PowerPoint</Application>
  <PresentationFormat>On-screen Show (4:3)</PresentationFormat>
  <Paragraphs>411</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Times New Roman</vt:lpstr>
      <vt:lpstr>Verdana</vt:lpstr>
      <vt:lpstr>Wingdings</vt:lpstr>
      <vt:lpstr>508 Lecture</vt:lpstr>
      <vt:lpstr>Organizational Behavior</vt:lpstr>
      <vt:lpstr>Learning Objectives</vt:lpstr>
      <vt:lpstr>Describe the Types of Interpersonal Communication (1 of 6)</vt:lpstr>
      <vt:lpstr>Describe the Types of Interpersonal Communication (2 of 6)</vt:lpstr>
      <vt:lpstr>Describe the Types of Interpersonal Communication (3 of 6)</vt:lpstr>
      <vt:lpstr>Describe the Types of Interpersonal Communication (4 of 6)</vt:lpstr>
      <vt:lpstr>Describe the Types of Interpersonal Communication (5 of 6)</vt:lpstr>
      <vt:lpstr>Describe the Types of Interpersonal Communication (6 of 6)</vt:lpstr>
      <vt:lpstr>Choosing Communication Methods and Handling Barriers (1 of 5)</vt:lpstr>
      <vt:lpstr>Choosing Communication Methods and Handling Barriers (2 of 5)</vt:lpstr>
      <vt:lpstr>Choosing Communication Methods and Handling Barriers (3 of 5)</vt:lpstr>
      <vt:lpstr>Choosing Communication Methods and Handling Barriers (4 of 5)</vt:lpstr>
      <vt:lpstr>Choosing Communication Methods and Handling Barriers (5 of 5)</vt:lpstr>
      <vt:lpstr>Forms of Virtual Communication (1 of 5)</vt:lpstr>
      <vt:lpstr>Forms of Virtual Communication (2 of 5)</vt:lpstr>
      <vt:lpstr>Forms of Virtual Communication (3 of 5)</vt:lpstr>
      <vt:lpstr>Forms of Virtual Communication (4 of 5)</vt:lpstr>
      <vt:lpstr>Forms of Virtual Communication (5 of 5)</vt:lpstr>
      <vt:lpstr>Smartphones, Social Media, and Cybersecurity (1 of 4)</vt:lpstr>
      <vt:lpstr>Smartphones, Social Media, and Cybersecurity (2 of 4)</vt:lpstr>
      <vt:lpstr>Smartphones, Social Media, and Cybersecurity (3 of 4)</vt:lpstr>
      <vt:lpstr>Smartphones, Social Media, and Cybersecurity (4 of 4)</vt:lpstr>
      <vt:lpstr>Engaging in Effective Cross-Cultural Communication (1 of 5)</vt:lpstr>
      <vt:lpstr>Engaging in Effective Cross-Cultural Communication (2 of 5)</vt:lpstr>
      <vt:lpstr>Engaging in Effective Cross-Cultural Communication (3 of 5)</vt:lpstr>
      <vt:lpstr>Engaging in Effective Cross-Cultural Communication (4 of 5)</vt:lpstr>
      <vt:lpstr>Engaging in Effective Cross-Cultural Communication (5 of 5)</vt:lpstr>
      <vt:lpstr>Implications for Managers (1 of 4)</vt:lpstr>
      <vt:lpstr>Implications for Managers (2 of 4)</vt:lpstr>
      <vt:lpstr>Implications for Managers (3 of 4)</vt:lpstr>
      <vt:lpstr>Implications for Managers (4 of 4)</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11, Communication</dc:title>
  <dc:subject/>
  <dc:creator>P. Robbins and A. Judge</dc:creator>
  <cp:keywords>Organizational Behavior</cp:keywords>
  <dc:description>Additional information may be found in the Notes Pane of each slide by pressing F6.</dc:description>
  <cp:lastModifiedBy>Network Admin</cp:lastModifiedBy>
  <cp:revision>1834</cp:revision>
  <dcterms:created xsi:type="dcterms:W3CDTF">2014-07-14T20:04:21Z</dcterms:created>
  <dcterms:modified xsi:type="dcterms:W3CDTF">2022-02-07T02:25:53Z</dcterms:modified>
  <cp:category>Organizational Behavior</cp:category>
</cp:coreProperties>
</file>