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512" r:id="rId2"/>
    <p:sldId id="793" r:id="rId3"/>
    <p:sldId id="794" r:id="rId4"/>
    <p:sldId id="795" r:id="rId5"/>
    <p:sldId id="780" r:id="rId6"/>
    <p:sldId id="797" r:id="rId7"/>
    <p:sldId id="796" r:id="rId8"/>
    <p:sldId id="798" r:id="rId9"/>
    <p:sldId id="799" r:id="rId10"/>
    <p:sldId id="781" r:id="rId11"/>
    <p:sldId id="788" r:id="rId12"/>
    <p:sldId id="789" r:id="rId13"/>
    <p:sldId id="800" r:id="rId14"/>
    <p:sldId id="801" r:id="rId15"/>
    <p:sldId id="802" r:id="rId16"/>
    <p:sldId id="803" r:id="rId17"/>
    <p:sldId id="804" r:id="rId18"/>
    <p:sldId id="784" r:id="rId19"/>
    <p:sldId id="785" r:id="rId20"/>
    <p:sldId id="805" r:id="rId21"/>
    <p:sldId id="786" r:id="rId22"/>
    <p:sldId id="787" r:id="rId23"/>
    <p:sldId id="806" r:id="rId24"/>
    <p:sldId id="807" r:id="rId25"/>
    <p:sldId id="808" r:id="rId26"/>
    <p:sldId id="791" r:id="rId27"/>
    <p:sldId id="809" r:id="rId28"/>
    <p:sldId id="810" r:id="rId29"/>
    <p:sldId id="811" r:id="rId30"/>
    <p:sldId id="812" r:id="rId31"/>
    <p:sldId id="813" r:id="rId32"/>
    <p:sldId id="814" r:id="rId33"/>
    <p:sldId id="815" r:id="rId34"/>
    <p:sldId id="816" r:id="rId35"/>
    <p:sldId id="817" r:id="rId36"/>
    <p:sldId id="778" r:id="rId37"/>
  </p:sldIdLst>
  <p:sldSz cx="9144000" cy="6858000" type="screen4x3"/>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51" autoAdjust="0"/>
    <p:restoredTop sz="55259" autoAdjust="0"/>
  </p:normalViewPr>
  <p:slideViewPr>
    <p:cSldViewPr>
      <p:cViewPr varScale="1">
        <p:scale>
          <a:sx n="36" d="100"/>
          <a:sy n="36" d="100"/>
        </p:scale>
        <p:origin x="1806" y="54"/>
      </p:cViewPr>
      <p:guideLst>
        <p:guide orient="horz" pos="2160"/>
        <p:guide pos="288"/>
        <p:guide pos="2880"/>
        <p:guide pos="5472"/>
        <p:guide orient="horz" pos="384"/>
        <p:guide orient="horz" pos="672"/>
        <p:guide orient="horz" pos="3984"/>
      </p:guideLst>
    </p:cSldViewPr>
  </p:slideViewPr>
  <p:outlineViewPr>
    <p:cViewPr>
      <p:scale>
        <a:sx n="33" d="100"/>
        <a:sy n="33" d="100"/>
      </p:scale>
      <p:origin x="0" y="-14976"/>
    </p:cViewPr>
  </p:outlineViewPr>
  <p:notesTextViewPr>
    <p:cViewPr>
      <p:scale>
        <a:sx n="1" d="1"/>
        <a:sy n="1" d="1"/>
      </p:scale>
      <p:origin x="0" y="-42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2/9/2022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Welcome to this Organizational Behavior course that uses the 19</a:t>
            </a:r>
            <a:r>
              <a:rPr lang="en-US" baseline="30000" dirty="0">
                <a:latin typeface="Arial" panose="020B0604020202020204" pitchFamily="34" charset="0"/>
                <a:ea typeface="ＭＳ Ｐゴシック" pitchFamily="34" charset="-128"/>
                <a:cs typeface="Arial" panose="020B0604020202020204" pitchFamily="34" charset="0"/>
              </a:rPr>
              <a:t>th</a:t>
            </a:r>
            <a:r>
              <a:rPr lang="en-US" dirty="0">
                <a:latin typeface="Arial" panose="020B0604020202020204" pitchFamily="34" charset="0"/>
                <a:ea typeface="ＭＳ Ｐゴシック" pitchFamily="34" charset="-128"/>
                <a:cs typeface="Arial" panose="020B0604020202020204" pitchFamily="34" charset="0"/>
              </a:rPr>
              <a:t> edition of the textbook, </a:t>
            </a:r>
            <a:r>
              <a:rPr lang="en-US" i="1" dirty="0">
                <a:latin typeface="Arial" panose="020B0604020202020204" pitchFamily="34" charset="0"/>
                <a:ea typeface="ＭＳ Ｐゴシック" pitchFamily="34" charset="-128"/>
                <a:cs typeface="Arial" panose="020B0604020202020204" pitchFamily="34" charset="0"/>
              </a:rPr>
              <a:t>Organizational Behavior</a:t>
            </a:r>
            <a:r>
              <a:rPr lang="en-US" dirty="0">
                <a:latin typeface="Arial" panose="020B0604020202020204" pitchFamily="34" charset="0"/>
                <a:ea typeface="ＭＳ Ｐゴシック" pitchFamily="34" charset="-128"/>
                <a:cs typeface="Arial" panose="020B0604020202020204" pitchFamily="34" charset="0"/>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The </a:t>
            </a:r>
            <a:r>
              <a:rPr lang="en-US" i="1" dirty="0">
                <a:latin typeface="Arial" panose="020B0604020202020204" pitchFamily="34" charset="0"/>
                <a:cs typeface="Arial" panose="020B0604020202020204" pitchFamily="34" charset="0"/>
              </a:rPr>
              <a:t>conflict process </a:t>
            </a:r>
            <a:r>
              <a:rPr lang="en-US" dirty="0">
                <a:latin typeface="Arial" panose="020B0604020202020204" pitchFamily="34" charset="0"/>
                <a:cs typeface="Arial" panose="020B0604020202020204" pitchFamily="34" charset="0"/>
              </a:rPr>
              <a:t>has five stages: potential opposition or incompatibility, cognition and personalization, intentions, behavior, and outcomes.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As shown in Exhibit 14.2, in Stage I, potential opposition or incompatibility is present. Here,</a:t>
            </a:r>
            <a:r>
              <a:rPr lang="en-US" baseline="0" dirty="0">
                <a:latin typeface="Arial" panose="020B0604020202020204" pitchFamily="34" charset="0"/>
                <a:cs typeface="Arial" panose="020B0604020202020204" pitchFamily="34" charset="0"/>
              </a:rPr>
              <a:t> c</a:t>
            </a:r>
            <a:r>
              <a:rPr lang="en-US" dirty="0">
                <a:latin typeface="Arial" panose="020B0604020202020204" pitchFamily="34" charset="0"/>
                <a:cs typeface="Arial" panose="020B0604020202020204" pitchFamily="34" charset="0"/>
              </a:rPr>
              <a:t>ommunication as a source of conflict represents those opposing forces that arise from semantic difficulties, misunderstandings, and “noise” in the communication channels. The potential for conflict increases when either too little or too much communication takes place. The term structure includes variables such as size, degree of specialization, jurisdictional clarity, member-goal compatibility, leadership styles, reward systems, and the degree of dependence. Personal variables include personality, emotions, and values. People high in the personality traits of disagreeableness, neuroticism, or self-monitoring are prone to tangle with other people more often, and to react poorly when conflicts occur. Emotions can also cause conflict even when they are not directed at others.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The stages are as follows. Stage I: potential opposition or incompatibility consists of antecedent conditions which are communication, structure, and personal variables. </a:t>
            </a:r>
          </a:p>
          <a:p>
            <a:pPr eaLnBrk="1" hangingPunct="1">
              <a:spcBef>
                <a:spcPct val="0"/>
              </a:spcBef>
            </a:pPr>
            <a:r>
              <a:rPr lang="en-US" dirty="0">
                <a:latin typeface="Arial" panose="020B0604020202020204" pitchFamily="34" charset="0"/>
                <a:cs typeface="Arial" panose="020B0604020202020204" pitchFamily="34" charset="0"/>
              </a:rPr>
              <a:t>Stage II: cognition and personalization consists of perceived conflict and felt conflict. </a:t>
            </a:r>
          </a:p>
          <a:p>
            <a:pPr eaLnBrk="1" hangingPunct="1">
              <a:spcBef>
                <a:spcPct val="0"/>
              </a:spcBef>
            </a:pPr>
            <a:r>
              <a:rPr lang="en-US" dirty="0">
                <a:latin typeface="Arial" panose="020B0604020202020204" pitchFamily="34" charset="0"/>
                <a:cs typeface="Arial" panose="020B0604020202020204" pitchFamily="34" charset="0"/>
              </a:rPr>
              <a:t>Stage III: intentions consists of conflict-handling intentions like competing, collaborating, compromising, avoiding, and accommodating. </a:t>
            </a:r>
          </a:p>
          <a:p>
            <a:pPr eaLnBrk="1" hangingPunct="1">
              <a:spcBef>
                <a:spcPct val="0"/>
              </a:spcBef>
            </a:pPr>
            <a:r>
              <a:rPr lang="en-US" dirty="0">
                <a:latin typeface="Arial" panose="020B0604020202020204" pitchFamily="34" charset="0"/>
                <a:cs typeface="Arial" panose="020B0604020202020204" pitchFamily="34" charset="0"/>
              </a:rPr>
              <a:t>Stage IV: behavior consists of overt conflict like party’s behavior and other’s reaction. </a:t>
            </a:r>
          </a:p>
          <a:p>
            <a:pPr eaLnBrk="1" hangingPunct="1">
              <a:spcBef>
                <a:spcPct val="0"/>
              </a:spcBef>
            </a:pPr>
            <a:r>
              <a:rPr lang="en-US" dirty="0">
                <a:latin typeface="Arial" panose="020B0604020202020204" pitchFamily="34" charset="0"/>
                <a:cs typeface="Arial" panose="020B0604020202020204" pitchFamily="34" charset="0"/>
              </a:rPr>
              <a:t>Stage V: outcomes are increased group performance and decreased group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481802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r>
              <a:rPr lang="en-US" dirty="0"/>
              <a:t>The horizontal axis is labeled cooperativeness and increases from the left to right. The vertical axis is labeled assertiveness and increases from the bottom to top. The data from the graph is as follows. Avoiding is plotted when both cooperativeness and assertiveness are less and is placed at the bottom left corner. Competing happens when cooperativeness is low and assertiveness is high and is placed at the top left corner. Accommodating happens when cooperativeness is high and assertiveness is less and is placed at the bottom right corner. Collaborating happens when both cooperativeness and assertiveness are high and is placed at the top right corner. Compromising happens when both cooperativeness and assertiveness and moderate and is placed at the </a:t>
            </a:r>
            <a:r>
              <a:rPr lang="en-US" dirty="0" err="1"/>
              <a:t>centre</a:t>
            </a:r>
            <a:r>
              <a:rPr lang="en-US" dirty="0"/>
              <a: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84007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r>
              <a:rPr lang="en-US" dirty="0"/>
              <a:t>The data from the bottom to top is as follows. Minor disagreements or misunderstandings. Overt questions or challenging of others. Assertive verbal attacks. Threats and ultimatums. Aggressive physical attacks. Overt efforts to destroy the other party. </a:t>
            </a:r>
          </a:p>
        </p:txBody>
      </p:sp>
      <p:sp>
        <p:nvSpPr>
          <p:cNvPr id="4" name="Slide Number Placeholder 3"/>
          <p:cNvSpPr>
            <a:spLocks noGrp="1"/>
          </p:cNvSpPr>
          <p:nvPr>
            <p:ph type="sldNum" sz="quarter" idx="5"/>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824178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Outcomes, which is</a:t>
            </a:r>
            <a:r>
              <a:rPr lang="en-US" baseline="0" dirty="0">
                <a:latin typeface="Arial" panose="020B0604020202020204" pitchFamily="34" charset="0"/>
                <a:cs typeface="Arial" panose="020B0604020202020204" pitchFamily="34" charset="0"/>
              </a:rPr>
              <a:t> Stage V of </a:t>
            </a:r>
            <a:r>
              <a:rPr lang="en-US" dirty="0">
                <a:latin typeface="Arial" panose="020B0604020202020204" pitchFamily="34" charset="0"/>
                <a:cs typeface="Arial" panose="020B0604020202020204" pitchFamily="34" charset="0"/>
              </a:rPr>
              <a:t>Exhibit 14.1, may be functional, that is, improving group performance, or dysfunctional in hindering it.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Conflict is constructive when it improves the quality of decisions, when it stimulates creativity and innovation, when it encourages interest and curiosity, when it provides the medium through which problems can be aired and tensions released, and when it fosters an environment of self-evaluation and change. Conflict can improve the quality of decision</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making. Conflict is an antidote for groupthink. Conflict challenges the status quo, furthers the creation of new ideas, promotes reassessment of group goals and activities, and increases the probability that the group will respond to change.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The destructive consequences of conflict on the performance of a group or an organization are generally well known: Uncontrolled opposition breeds discontent, which acts to dissolve common ties and eventually leads to the destruction of the group. And, of course, a substantial body of literature documents how dysfunctional conflicts can reduce group effectiveness. Among the undesirable consequences are poor communication, reductions in group cohesiveness, and subordination of group goals to the primacy of infighting among members. All forms of conflict—even the functional varieties—appear to reduce group member satisfaction and trust. When active discussions turn into open conflicts between members, information sharing between members decreases significantly. At the extreme, conflict can bring group functioning to a halt and threaten the group’s survival.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773027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Managing functional conflict isn’t easy. But, if managers recognize that in some situations conflict can be beneficial, what can they do to manage conflict effectively in their organizations?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One of the keys to minimizing counterproductive conflicts is recognizing when there really is a disagreement. Many apparent conflicts are due to people using different language to discuss the same general course of action. Successful conflict management recognizes these different approaches and attempts to resolve them by encouraging open, frank discussion focused on interests rather than issues (we’ll have more to say about this when we contrast distributive and integrative bargaining styles).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710990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Groups that resolve conflicts successfully discuss differences of opinion openly and are prepared to manage conflict when it arises. </a:t>
            </a:r>
          </a:p>
          <a:p>
            <a:pPr eaLnBrk="1" hangingPunct="1">
              <a:spcBef>
                <a:spcPct val="0"/>
              </a:spcBef>
            </a:pPr>
            <a:r>
              <a:rPr lang="en-US" dirty="0">
                <a:latin typeface="Arial" panose="020B0604020202020204" pitchFamily="34" charset="0"/>
                <a:cs typeface="Arial" panose="020B0604020202020204" pitchFamily="34" charset="0"/>
              </a:rPr>
              <a:t>The most disruptive conflicts are those that are never addressed directly. An open discussion makes it much easier to develop a shared perception of the problems at hand; it also allows groups to work toward a mutually acceptable solution.</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Managers need to emphasize shared interests in resolving conflicts, so groups that disagree with one another don’t become too entrenched in their points of view and start to take the conflicts personally. Groups with cooperative conflict styles and a strong underlying identification to the overall group goals are more effective than groups with a more competitive style.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734290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Differences across countries in conflict resolution strategies may be based on collectivistic tendencies and motives. Collectivist cultures see people as deeply embedded in social situations, whereas individualist cultures see them as autonomous. As a result, collectivists are more likely to seek to preserve relationships and promote the good of the group as a whole. They will avoid direct expression of conflicts, preferring indirect methods for resolving differences of opinion. Collectivists may also be more interested in demonstrations of concern and working through third parties to resolve disputes, whereas individualists will be more likely to confront differences of opinion directly and openly.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Some research does support this theory. Compared to collectivist Japanese negotiators, their more individualist U.S. counterparts are more likely to see offers from their counterparts as unfair and to reject them. Another study revealed that whereas U.S. managers were more likely to use competing tactics in the face of conflicts, compromising and avoiding are the most preferred methods of conflict management in China. Interview data, however, suggests top management teams in Chinese high-technology firms prefer collaboration even more than compromising and avoiding.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26989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Negotiation is a process in which two or more parties exchange goods or services and attempt to agree upon the exchange rate for them. We use the terms negotiation and bargaining interchangeably. Although we commonly think of the outcomes of negotiation in one-shot economic terms, every negotiation in organizations also affects the relationship between the negotiators and the way the negotiators feel about themselves.</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Depending on how much the parties are going to interact with one another, sometimes maintaining the social relationship and behaving ethically will be just as important as achieving an immediate outcome of bargaining.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4052397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There are two general approaches to negotiation</a:t>
            </a:r>
            <a:r>
              <a:rPr lang="en-IN" sz="1200" b="0" i="0" u="none" strike="noStrike" kern="1200" baseline="0" dirty="0">
                <a:solidFill>
                  <a:schemeClr val="tx1"/>
                </a:solidFill>
                <a:latin typeface="+mn-lt"/>
                <a:ea typeface="+mn-ea"/>
                <a:cs typeface="+mn-cs"/>
              </a:rPr>
              <a:t>—</a:t>
            </a:r>
            <a:r>
              <a:rPr lang="en-US" dirty="0">
                <a:latin typeface="Arial" panose="020B0604020202020204" pitchFamily="34" charset="0"/>
                <a:cs typeface="Arial" panose="020B0604020202020204" pitchFamily="34" charset="0"/>
              </a:rPr>
              <a:t>distributive bargaining and integrative bargaining. Exhibit 14.5 shows that the two types of bargaining differ in their goals, motivation, focus, interests, information sharing, and duration.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497607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An example of </a:t>
            </a:r>
            <a:r>
              <a:rPr lang="en-US" b="1" i="0" dirty="0">
                <a:latin typeface="Arial" panose="020B0604020202020204" pitchFamily="34" charset="0"/>
                <a:cs typeface="Arial" panose="020B0604020202020204" pitchFamily="34" charset="0"/>
              </a:rPr>
              <a:t>distributive bargaining </a:t>
            </a:r>
            <a:r>
              <a:rPr lang="en-US" dirty="0">
                <a:latin typeface="Arial" panose="020B0604020202020204" pitchFamily="34" charset="0"/>
                <a:cs typeface="Arial" panose="020B0604020202020204" pitchFamily="34" charset="0"/>
              </a:rPr>
              <a:t>is buying a car.</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You go out to see the car. It is great and you want it. The owner tells you the asking price. You do not want to pay that much. The two of you then negotiate over the price. The most identifying feature of distributive bargaining is that it operates under zero-sum conditions.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Exhibit 14.6 shows that the essence of distributive bargaining is negotiating over who gets what share of a </a:t>
            </a:r>
            <a:r>
              <a:rPr lang="en-US" b="1" i="0" dirty="0">
                <a:latin typeface="Arial" panose="020B0604020202020204" pitchFamily="34" charset="0"/>
                <a:cs typeface="Arial" panose="020B0604020202020204" pitchFamily="34" charset="0"/>
              </a:rPr>
              <a:t>fixed pie</a:t>
            </a:r>
            <a:r>
              <a:rPr lang="en-US" dirty="0">
                <a:latin typeface="Arial" panose="020B0604020202020204" pitchFamily="34" charset="0"/>
                <a:cs typeface="Arial" panose="020B0604020202020204" pitchFamily="34" charset="0"/>
              </a:rPr>
              <a:t>. By fixed pie, we mean a set amount of goods or services to be divvied up. When the pie is fixed, or the parties believe it is, they tend to bargain </a:t>
            </a:r>
            <a:r>
              <a:rPr lang="en-US" dirty="0" err="1">
                <a:latin typeface="Arial" panose="020B0604020202020204" pitchFamily="34" charset="0"/>
                <a:cs typeface="Arial" panose="020B0604020202020204" pitchFamily="34" charset="0"/>
              </a:rPr>
              <a:t>distributively</a:t>
            </a:r>
            <a:r>
              <a:rPr lang="en-US" dirty="0">
                <a:latin typeface="Arial" panose="020B0604020202020204" pitchFamily="34" charset="0"/>
                <a:cs typeface="Arial" panose="020B0604020202020204" pitchFamily="34" charset="0"/>
              </a:rPr>
              <a:t>.</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In contrast to distributive bargaining, </a:t>
            </a:r>
            <a:r>
              <a:rPr lang="en-US" i="1" dirty="0">
                <a:latin typeface="Arial" panose="020B0604020202020204" pitchFamily="34" charset="0"/>
                <a:cs typeface="Arial" panose="020B0604020202020204" pitchFamily="34" charset="0"/>
              </a:rPr>
              <a:t>integrative bargaining </a:t>
            </a:r>
            <a:r>
              <a:rPr lang="en-US" dirty="0">
                <a:latin typeface="Arial" panose="020B0604020202020204" pitchFamily="34" charset="0"/>
                <a:cs typeface="Arial" panose="020B0604020202020204" pitchFamily="34" charset="0"/>
              </a:rPr>
              <a:t>assumes that one or more of the possible settlements can create a win–win solution. Integrative bargaining is preferable to distributive bargaining because the former builds long-term relationships. Integrative bargaining bonds negotiators and allows them to leave the bargaining table feeling they have achieved a victory. Distributive bargaining, however, leaves one party a loser. It tends to build animosity and deepen divisions when people have to work together on an ongoing basis.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sz="1200" b="0" i="0" u="none" strike="noStrike" dirty="0">
                <a:solidFill>
                  <a:srgbClr val="000000"/>
                </a:solidFill>
                <a:effectLst/>
                <a:latin typeface="Arial" panose="020B0604020202020204" pitchFamily="34" charset="0"/>
                <a:cs typeface="Arial" panose="020B0604020202020204" pitchFamily="34" charset="0"/>
              </a:rPr>
              <a:t>The bargaining zone is from party A's target point to part B's target point. The range starts on the left, from Party A's target point. Party A’s aspiration range is between Party A’s target point and Party A’s resistance point, and Party B’s aspiration range is between Party B’s target point and Party B’s resistance point. Party B's resistance point is to the left of Party A's resistance point. The settlement range is between the party B’s resistance point and party A’s resistance point.</a:t>
            </a:r>
            <a:r>
              <a:rPr lang="en-US" sz="1200"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63081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After studying this chapter, you should be able to:</a:t>
            </a:r>
          </a:p>
          <a:p>
            <a:pPr marL="171450" indent="-171450" eaLnBrk="1">
              <a:lnSpc>
                <a:spcPct val="90000"/>
              </a:lnSpc>
              <a:buFont typeface="Arial" panose="020B0604020202020204" pitchFamily="34" charset="0"/>
              <a:buChar char="•"/>
              <a:defRPr/>
            </a:pPr>
            <a:r>
              <a:rPr lang="en-US" dirty="0">
                <a:effectLst/>
                <a:latin typeface="Arial" panose="020B0604020202020204" pitchFamily="34" charset="0"/>
                <a:cs typeface="Arial" panose="020B0604020202020204" pitchFamily="34" charset="0"/>
              </a:rPr>
              <a:t>Describe the three types of conflict and the two loci of conflict.</a:t>
            </a:r>
          </a:p>
          <a:p>
            <a:pPr marL="171450" indent="-171450" eaLnBrk="1">
              <a:lnSpc>
                <a:spcPct val="90000"/>
              </a:lnSpc>
              <a:buFont typeface="Arial" panose="020B0604020202020204" pitchFamily="34" charset="0"/>
              <a:buChar char="•"/>
              <a:defRPr/>
            </a:pPr>
            <a:r>
              <a:rPr lang="en-US" dirty="0">
                <a:effectLst/>
                <a:latin typeface="Arial" panose="020B0604020202020204" pitchFamily="34" charset="0"/>
                <a:cs typeface="Arial" panose="020B0604020202020204" pitchFamily="34" charset="0"/>
              </a:rPr>
              <a:t>Outline the conflict process.</a:t>
            </a:r>
          </a:p>
          <a:p>
            <a:pPr marL="171450" indent="-171450" eaLnBrk="1">
              <a:lnSpc>
                <a:spcPct val="90000"/>
              </a:lnSpc>
              <a:buFont typeface="Arial" panose="020B0604020202020204" pitchFamily="34" charset="0"/>
              <a:buChar char="•"/>
              <a:defRPr/>
            </a:pPr>
            <a:r>
              <a:rPr lang="en-US" dirty="0">
                <a:effectLst/>
                <a:latin typeface="Arial" panose="020B0604020202020204" pitchFamily="34" charset="0"/>
                <a:cs typeface="Arial" panose="020B0604020202020204" pitchFamily="34" charset="0"/>
              </a:rPr>
              <a:t>Contrast distributive and integrative bargaining.</a:t>
            </a:r>
          </a:p>
          <a:p>
            <a:pPr marL="171450" indent="-171450" eaLnBrk="1">
              <a:lnSpc>
                <a:spcPct val="90000"/>
              </a:lnSpc>
              <a:buFont typeface="Arial" panose="020B0604020202020204" pitchFamily="34" charset="0"/>
              <a:buChar char="•"/>
              <a:defRPr/>
            </a:pPr>
            <a:r>
              <a:rPr lang="en-US" dirty="0">
                <a:effectLst/>
                <a:latin typeface="Arial" panose="020B0604020202020204" pitchFamily="34" charset="0"/>
                <a:cs typeface="Arial" panose="020B0604020202020204" pitchFamily="34" charset="0"/>
              </a:rPr>
              <a:t>Apply the five steps of the negotiation process.</a:t>
            </a:r>
          </a:p>
          <a:p>
            <a:pPr marL="171450" indent="-171450" eaLnBrk="1">
              <a:lnSpc>
                <a:spcPct val="90000"/>
              </a:lnSpc>
              <a:buFont typeface="Arial" panose="020B0604020202020204" pitchFamily="34" charset="0"/>
              <a:buChar char="•"/>
              <a:defRPr/>
            </a:pPr>
            <a:r>
              <a:rPr lang="en-US" dirty="0">
                <a:effectLst/>
                <a:latin typeface="Arial" panose="020B0604020202020204" pitchFamily="34" charset="0"/>
                <a:cs typeface="Arial" panose="020B0604020202020204" pitchFamily="34" charset="0"/>
              </a:rPr>
              <a:t>Show how individual differences influence negotiations.</a:t>
            </a:r>
          </a:p>
          <a:p>
            <a:pPr marL="171450" indent="-171450" eaLnBrk="1">
              <a:lnSpc>
                <a:spcPct val="90000"/>
              </a:lnSpc>
              <a:buFont typeface="Arial" panose="020B0604020202020204" pitchFamily="34" charset="0"/>
              <a:buChar char="•"/>
              <a:defRPr/>
            </a:pPr>
            <a:r>
              <a:rPr lang="en-US" dirty="0">
                <a:effectLst/>
                <a:latin typeface="Arial" panose="020B0604020202020204" pitchFamily="34" charset="0"/>
                <a:cs typeface="Arial" panose="020B0604020202020204" pitchFamily="34" charset="0"/>
              </a:rPr>
              <a:t>Describe the social factors that influence negotiations.</a:t>
            </a:r>
          </a:p>
          <a:p>
            <a:pPr marL="171450" indent="-171450" eaLnBrk="1">
              <a:lnSpc>
                <a:spcPct val="90000"/>
              </a:lnSpc>
              <a:buFont typeface="Arial" panose="020B0604020202020204" pitchFamily="34" charset="0"/>
              <a:buChar char="•"/>
              <a:defRPr/>
            </a:pPr>
            <a:r>
              <a:rPr lang="en-US" dirty="0">
                <a:effectLst/>
                <a:latin typeface="Arial" panose="020B0604020202020204" pitchFamily="34" charset="0"/>
                <a:cs typeface="Arial" panose="020B0604020202020204" pitchFamily="34" charset="0"/>
              </a:rPr>
              <a:t>Assess the roles and functions of third-party negotiations.</a:t>
            </a:r>
            <a:endParaRPr lang="en-US" altLang="en-US" sz="1200" dirty="0">
              <a:solidFill>
                <a:schemeClr val="tx1">
                  <a:lumMod val="75000"/>
                  <a:lumOff val="25000"/>
                </a:schemeClr>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1766181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When engaged in distributive bargaining, research consistently shows one of the best things you can do is make the first offer. The reason for this is the anchoring bias, mentioned in the chapter on perception and decision making. People tend to fixate on initial information. A savvy negotiator sets an anchor with the initial offer, and scores of negotiation studies show that such anchors greatly favor the person who sets it.</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In distributive bargaining, should you engage in </a:t>
            </a:r>
            <a:r>
              <a:rPr lang="en-US" i="1" dirty="0">
                <a:latin typeface="Arial" panose="020B0604020202020204" pitchFamily="34" charset="0"/>
                <a:cs typeface="Arial" panose="020B0604020202020204" pitchFamily="34" charset="0"/>
              </a:rPr>
              <a:t>hardline strategies </a:t>
            </a:r>
            <a:r>
              <a:rPr lang="en-US" dirty="0">
                <a:latin typeface="Arial" panose="020B0604020202020204" pitchFamily="34" charset="0"/>
                <a:cs typeface="Arial" panose="020B0604020202020204" pitchFamily="34" charset="0"/>
              </a:rPr>
              <a:t>in which you minimize your own concessions and make extreme offers, or should you engage in </a:t>
            </a:r>
            <a:r>
              <a:rPr lang="en-US" i="1" dirty="0" err="1">
                <a:latin typeface="Arial" panose="020B0604020202020204" pitchFamily="34" charset="0"/>
                <a:cs typeface="Arial" panose="020B0604020202020204" pitchFamily="34" charset="0"/>
              </a:rPr>
              <a:t>softline</a:t>
            </a:r>
            <a:r>
              <a:rPr lang="en-US" i="1" dirty="0">
                <a:latin typeface="Arial" panose="020B0604020202020204" pitchFamily="34" charset="0"/>
                <a:cs typeface="Arial" panose="020B0604020202020204" pitchFamily="34" charset="0"/>
              </a:rPr>
              <a:t> strategies</a:t>
            </a:r>
            <a:r>
              <a:rPr lang="en-US" dirty="0">
                <a:latin typeface="Arial" panose="020B0604020202020204" pitchFamily="34" charset="0"/>
                <a:cs typeface="Arial" panose="020B0604020202020204" pitchFamily="34" charset="0"/>
              </a:rPr>
              <a:t>, where you elicit concessions from the other party through your own concessions? </a:t>
            </a:r>
          </a:p>
          <a:p>
            <a:pPr eaLnBrk="1" hangingPunct="1">
              <a:spcBef>
                <a:spcPct val="0"/>
              </a:spcBef>
            </a:pPr>
            <a:r>
              <a:rPr lang="en-US" dirty="0">
                <a:latin typeface="Arial" panose="020B0604020202020204" pitchFamily="34" charset="0"/>
                <a:cs typeface="Arial" panose="020B0604020202020204" pitchFamily="34" charset="0"/>
              </a:rPr>
              <a:t>One review suggests that it depends on the outcome you want: If it is important to preserve the relationship, </a:t>
            </a:r>
            <a:r>
              <a:rPr lang="en-US" dirty="0" err="1">
                <a:latin typeface="Arial" panose="020B0604020202020204" pitchFamily="34" charset="0"/>
                <a:cs typeface="Arial" panose="020B0604020202020204" pitchFamily="34" charset="0"/>
              </a:rPr>
              <a:t>softline</a:t>
            </a:r>
            <a:r>
              <a:rPr lang="en-US" dirty="0">
                <a:latin typeface="Arial" panose="020B0604020202020204" pitchFamily="34" charset="0"/>
                <a:cs typeface="Arial" panose="020B0604020202020204" pitchFamily="34" charset="0"/>
              </a:rPr>
              <a:t> strategies might be better. If you want a higher economic return, than hardline strategies might be better.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When is each strategy most effective? </a:t>
            </a:r>
          </a:p>
          <a:p>
            <a:pPr eaLnBrk="1" hangingPunct="1">
              <a:spcBef>
                <a:spcPct val="0"/>
              </a:spcBef>
            </a:pPr>
            <a:r>
              <a:rPr lang="en-US" dirty="0">
                <a:latin typeface="Arial" panose="020B0604020202020204" pitchFamily="34" charset="0"/>
                <a:cs typeface="Arial" panose="020B0604020202020204" pitchFamily="34" charset="0"/>
              </a:rPr>
              <a:t>The hardline approach tends to be most effective if you are physically interacting with the other negotiator, when the other party is male, when both are motivated to maximize individual outcomes, and when they know what they can and cannot bargain (although people’s perception of the bargaining zone itself is often distorted). The </a:t>
            </a:r>
            <a:r>
              <a:rPr lang="en-US" dirty="0" err="1">
                <a:latin typeface="Arial" panose="020B0604020202020204" pitchFamily="34" charset="0"/>
                <a:cs typeface="Arial" panose="020B0604020202020204" pitchFamily="34" charset="0"/>
              </a:rPr>
              <a:t>softline</a:t>
            </a:r>
            <a:r>
              <a:rPr lang="en-US" dirty="0">
                <a:latin typeface="Arial" panose="020B0604020202020204" pitchFamily="34" charset="0"/>
                <a:cs typeface="Arial" panose="020B0604020202020204" pitchFamily="34" charset="0"/>
              </a:rPr>
              <a:t> approach is more effective only when you are able to adequately give concessions to the other party.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296153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latin typeface="Arial" panose="020B0604020202020204" pitchFamily="34" charset="0"/>
                <a:cs typeface="Arial" panose="020B0604020202020204" pitchFamily="34" charset="0"/>
              </a:rPr>
              <a:t>Exhibit 14.7 illustrates how the two bargaining strategies can be utilized within the same negotiation episode. Early on in the episode, integrative strategies can be used, while later in the episode, distributive strategies can be used.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Why don’t we see more integrative bargaining in organizations? The answer lies in the conditions necessary for this type of negotiation to succeed, including: parties who are open with information and candid about their concerns; a sensitivity by both parties to the other’s needs; the ability to trust one another; and a willingness by both parties to maintain flexibility. These conditions don’t exist in most organizations. </a:t>
            </a:r>
          </a:p>
          <a:p>
            <a:pPr>
              <a:defRPr/>
            </a:pPr>
            <a:r>
              <a:rPr lang="en-US" dirty="0">
                <a:latin typeface="Arial" panose="020B0604020202020204" pitchFamily="34" charset="0"/>
                <a:cs typeface="Arial" panose="020B0604020202020204" pitchFamily="34" charset="0"/>
              </a:rPr>
              <a:t>Employees’ personal characteristics and perceived accountability also play a role in whether negotiators come to an integrative solution. The use and effectiveness of negotiation strategies may depend on regulatory focus of the parties involved and accountability to a third party, such as a supervisor. Individuals are also more likely to use integrative bargaining when the other party expresses emotional ambivalence.</a:t>
            </a: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rPr>
              <a:t>Long Description:</a:t>
            </a:r>
          </a:p>
          <a:p>
            <a:pPr>
              <a:defRPr/>
            </a:pPr>
            <a:r>
              <a:rPr lang="en-US" dirty="0">
                <a:latin typeface="Arial" panose="020B0604020202020204" pitchFamily="34" charset="0"/>
                <a:cs typeface="Arial" panose="020B0604020202020204" pitchFamily="34" charset="0"/>
              </a:rPr>
              <a:t>The stages are as follows. </a:t>
            </a:r>
          </a:p>
          <a:p>
            <a:pPr>
              <a:defRPr/>
            </a:pPr>
            <a:r>
              <a:rPr lang="en-US" dirty="0">
                <a:latin typeface="Arial" panose="020B0604020202020204" pitchFamily="34" charset="0"/>
                <a:cs typeface="Arial" panose="020B0604020202020204" pitchFamily="34" charset="0"/>
              </a:rPr>
              <a:t>Integrative: clarify needs and the notes read, try to understand your needs and other party’s needs. </a:t>
            </a:r>
          </a:p>
          <a:p>
            <a:pPr>
              <a:defRPr/>
            </a:pPr>
            <a:r>
              <a:rPr lang="en-US" dirty="0">
                <a:latin typeface="Arial" panose="020B0604020202020204" pitchFamily="34" charset="0"/>
                <a:cs typeface="Arial" panose="020B0604020202020204" pitchFamily="34" charset="0"/>
              </a:rPr>
              <a:t>Integrative: articulate interests and the notes read, focus on interests; not positions, articulate interest clearly. </a:t>
            </a:r>
          </a:p>
          <a:p>
            <a:pPr>
              <a:defRPr/>
            </a:pPr>
            <a:r>
              <a:rPr lang="en-US" dirty="0">
                <a:latin typeface="Arial" panose="020B0604020202020204" pitchFamily="34" charset="0"/>
                <a:cs typeface="Arial" panose="020B0604020202020204" pitchFamily="34" charset="0"/>
              </a:rPr>
              <a:t>Integrative: avoid early compromise and the notes read, avoid compromising too early, as that often leads to sub-optimal agreements, make sure the interests of both parties are met. </a:t>
            </a:r>
          </a:p>
          <a:p>
            <a:pPr>
              <a:defRPr/>
            </a:pPr>
            <a:r>
              <a:rPr lang="en-US" dirty="0">
                <a:latin typeface="Arial" panose="020B0604020202020204" pitchFamily="34" charset="0"/>
                <a:cs typeface="Arial" panose="020B0604020202020204" pitchFamily="34" charset="0"/>
              </a:rPr>
              <a:t>Distributive: set high goals and the notes read, once interests are clarifies, now is the time to set goals. </a:t>
            </a:r>
          </a:p>
          <a:p>
            <a:pPr>
              <a:defRPr/>
            </a:pPr>
            <a:r>
              <a:rPr lang="en-US" dirty="0">
                <a:latin typeface="Arial" panose="020B0604020202020204" pitchFamily="34" charset="0"/>
                <a:cs typeface="Arial" panose="020B0604020202020204" pitchFamily="34" charset="0"/>
              </a:rPr>
              <a:t>Distributive: slice the pie and the notes read, now that the pie has been expanded, draw down concessions so that they get progressively smaller.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676927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latin typeface="Arial" panose="020B0604020202020204" pitchFamily="34" charset="0"/>
                <a:cs typeface="Arial" panose="020B0604020202020204" pitchFamily="34" charset="0"/>
              </a:rPr>
              <a:t>Exhibit 14.8 shows a simplified model of the negotiation process</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as made up of five steps: (1) preparation and planning, (2) definition of ground rules, (3) clarification and justification, (4) bargaining and problem-solving, and (5) closure and implementation. </a:t>
            </a:r>
          </a:p>
          <a:p>
            <a:pPr eaLnBrk="1" fontAlgn="auto" hangingPunct="1">
              <a:spcBef>
                <a:spcPts val="0"/>
              </a:spcBef>
              <a:spcAft>
                <a:spcPts val="0"/>
              </a:spcAft>
              <a:defRPr/>
            </a:pPr>
            <a:endParaRPr lang="en-US" dirty="0">
              <a:latin typeface="Arial" panose="020B0604020202020204" pitchFamily="34" charset="0"/>
              <a:cs typeface="Arial" panose="020B0604020202020204" pitchFamily="34" charset="0"/>
            </a:endParaRPr>
          </a:p>
          <a:p>
            <a:pPr eaLnBrk="1" fontAlgn="auto" hangingPunct="1">
              <a:spcBef>
                <a:spcPts val="0"/>
              </a:spcBef>
              <a:spcAft>
                <a:spcPts val="0"/>
              </a:spcAft>
              <a:defRPr/>
            </a:pPr>
            <a:r>
              <a:rPr lang="en-US" dirty="0">
                <a:latin typeface="Arial" panose="020B0604020202020204" pitchFamily="34" charset="0"/>
                <a:cs typeface="Arial" panose="020B0604020202020204" pitchFamily="34" charset="0"/>
              </a:rPr>
              <a:t>When</a:t>
            </a:r>
            <a:r>
              <a:rPr lang="en-US" baseline="0" dirty="0">
                <a:latin typeface="Arial" panose="020B0604020202020204" pitchFamily="34" charset="0"/>
                <a:cs typeface="Arial" panose="020B0604020202020204" pitchFamily="34" charset="0"/>
              </a:rPr>
              <a:t> it comes to</a:t>
            </a:r>
            <a:r>
              <a:rPr lang="en-US" dirty="0">
                <a:latin typeface="Arial" panose="020B0604020202020204" pitchFamily="34" charset="0"/>
                <a:cs typeface="Arial" panose="020B0604020202020204" pitchFamily="34" charset="0"/>
              </a:rPr>
              <a:t> preparation and planning,</a:t>
            </a:r>
            <a:r>
              <a:rPr lang="en-US" baseline="0" dirty="0">
                <a:latin typeface="Arial" panose="020B0604020202020204" pitchFamily="34" charset="0"/>
                <a:cs typeface="Arial" panose="020B0604020202020204" pitchFamily="34" charset="0"/>
              </a:rPr>
              <a:t> first, d</a:t>
            </a:r>
            <a:r>
              <a:rPr lang="en-US" dirty="0">
                <a:latin typeface="Arial" panose="020B0604020202020204" pitchFamily="34" charset="0"/>
                <a:cs typeface="Arial" panose="020B0604020202020204" pitchFamily="34" charset="0"/>
              </a:rPr>
              <a:t>o your homework. What is the nature of the conflict? What is the history leading up to this negotiation? Who is involved, and what are their perceptions of the conflict? What do you want from the negotiation? What are your goals? You also want to assess what you think are the other party’s goals.</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Once you have gathered your information, use it to develop a strategy. Determine your and the other </a:t>
            </a:r>
            <a:r>
              <a:rPr lang="en-US" i="0" dirty="0">
                <a:latin typeface="Arial" panose="020B0604020202020204" pitchFamily="34" charset="0"/>
                <a:cs typeface="Arial" panose="020B0604020202020204" pitchFamily="34" charset="0"/>
              </a:rPr>
              <a:t>side’s </a:t>
            </a:r>
            <a:r>
              <a:rPr lang="en-US" i="1" dirty="0">
                <a:latin typeface="Arial" panose="020B0604020202020204" pitchFamily="34" charset="0"/>
                <a:cs typeface="Arial" panose="020B0604020202020204" pitchFamily="34" charset="0"/>
              </a:rPr>
              <a:t>Best Alternative To a Negotiated Agreement,</a:t>
            </a:r>
            <a:r>
              <a:rPr lang="en-US" i="1" baseline="0"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or </a:t>
            </a:r>
            <a:r>
              <a:rPr lang="en-US" b="1" i="0" dirty="0">
                <a:latin typeface="Arial" panose="020B0604020202020204" pitchFamily="34" charset="0"/>
                <a:cs typeface="Arial" panose="020B0604020202020204" pitchFamily="34" charset="0"/>
              </a:rPr>
              <a:t>BATNA</a:t>
            </a:r>
            <a:r>
              <a:rPr lang="en-US" dirty="0">
                <a:latin typeface="Arial" panose="020B0604020202020204" pitchFamily="34" charset="0"/>
                <a:cs typeface="Arial" panose="020B0604020202020204" pitchFamily="34" charset="0"/>
              </a:rPr>
              <a:t>. Your BATNA determines the lowest value acceptable to you for a negotiated agreement. Any offer you receive that is higher than your BATNA is better than an impasse. </a:t>
            </a:r>
          </a:p>
          <a:p>
            <a:pPr eaLnBrk="1" fontAlgn="auto" hangingPunct="1">
              <a:spcBef>
                <a:spcPts val="0"/>
              </a:spcBef>
              <a:spcAft>
                <a:spcPts val="0"/>
              </a:spcAft>
              <a:defRPr/>
            </a:pPr>
            <a:endParaRPr lang="en-US" dirty="0">
              <a:latin typeface="Arial" panose="020B0604020202020204" pitchFamily="34" charset="0"/>
              <a:cs typeface="Arial" panose="020B0604020202020204" pitchFamily="34" charset="0"/>
            </a:endParaRPr>
          </a:p>
          <a:p>
            <a:pPr lvl="0"/>
            <a:r>
              <a:rPr lang="en-US" sz="1200" kern="1200" dirty="0">
                <a:solidFill>
                  <a:schemeClr val="tx1"/>
                </a:solidFill>
                <a:effectLst/>
                <a:latin typeface="Arial" panose="020B0604020202020204" pitchFamily="34" charset="0"/>
                <a:ea typeface="+mn-ea"/>
                <a:cs typeface="Arial" panose="020B0604020202020204" pitchFamily="34" charset="0"/>
              </a:rPr>
              <a:t>Next, define the ground rules. Who will do the negotiating? Where will it take place? What time constraints, if any, will apply? To what issues will negotiation be limited? Will there be a specific procedure to follow if an impasse is reached? During this phase, the parties will also exchange their initial proposals or demands.</a:t>
            </a:r>
          </a:p>
          <a:p>
            <a:pPr lvl="0"/>
            <a:endParaRPr lang="en-US" sz="1200" kern="1200" dirty="0">
              <a:solidFill>
                <a:schemeClr val="tx1"/>
              </a:solidFill>
              <a:effectLst/>
              <a:latin typeface="Arial" panose="020B0604020202020204" pitchFamily="34" charset="0"/>
              <a:ea typeface="+mn-ea"/>
              <a:cs typeface="Arial" panose="020B0604020202020204" pitchFamily="34" charset="0"/>
            </a:endParaRPr>
          </a:p>
          <a:p>
            <a:pPr lvl="0"/>
            <a:r>
              <a:rPr lang="en-US" sz="1200" kern="1200" dirty="0">
                <a:solidFill>
                  <a:schemeClr val="tx1"/>
                </a:solidFill>
                <a:effectLst/>
                <a:latin typeface="Arial" panose="020B0604020202020204" pitchFamily="34" charset="0"/>
                <a:ea typeface="+mn-ea"/>
                <a:cs typeface="Arial" panose="020B0604020202020204" pitchFamily="34" charset="0"/>
              </a:rPr>
              <a:t>When initial positions have been exchanged, explain, amplify, clarify, bolster, and justify your original demands. This need not be confrontational. You might want to provide the other party with any documentation that helps support your position. </a:t>
            </a:r>
          </a:p>
          <a:p>
            <a:pPr lvl="0"/>
            <a:endParaRPr lang="en-US" sz="1200" kern="1200" dirty="0">
              <a:solidFill>
                <a:schemeClr val="tx1"/>
              </a:solidFill>
              <a:effectLst/>
              <a:latin typeface="Arial" panose="020B0604020202020204" pitchFamily="34" charset="0"/>
              <a:ea typeface="+mn-ea"/>
              <a:cs typeface="Arial" panose="020B0604020202020204" pitchFamily="34" charset="0"/>
            </a:endParaRPr>
          </a:p>
          <a:p>
            <a:pPr lvl="0"/>
            <a:r>
              <a:rPr lang="en-US" sz="1200" kern="1200" dirty="0">
                <a:solidFill>
                  <a:schemeClr val="tx1"/>
                </a:solidFill>
                <a:effectLst/>
                <a:latin typeface="Arial" panose="020B0604020202020204" pitchFamily="34" charset="0"/>
                <a:ea typeface="+mn-ea"/>
                <a:cs typeface="Arial" panose="020B0604020202020204" pitchFamily="34" charset="0"/>
              </a:rPr>
              <a:t>The essence of the negotiation process takes place in the bargaining and problem solving phase. This is the actual give-and-take in trying to hash out an agreement. Concessions will undoubtedly need to be made by both parties. </a:t>
            </a:r>
          </a:p>
          <a:p>
            <a:pPr lvl="0"/>
            <a:endParaRPr lang="en-US" sz="1200" kern="1200" dirty="0">
              <a:solidFill>
                <a:schemeClr val="tx1"/>
              </a:solidFill>
              <a:effectLst/>
              <a:latin typeface="Arial" panose="020B0604020202020204" pitchFamily="34" charset="0"/>
              <a:ea typeface="+mn-ea"/>
              <a:cs typeface="Arial" panose="020B0604020202020204" pitchFamily="34" charset="0"/>
            </a:endParaRPr>
          </a:p>
          <a:p>
            <a:pPr lvl="0"/>
            <a:r>
              <a:rPr lang="en-US" sz="1200" kern="1200" dirty="0">
                <a:solidFill>
                  <a:schemeClr val="tx1"/>
                </a:solidFill>
                <a:effectLst/>
                <a:latin typeface="Arial" panose="020B0604020202020204" pitchFamily="34" charset="0"/>
                <a:ea typeface="+mn-ea"/>
                <a:cs typeface="Arial" panose="020B0604020202020204" pitchFamily="34" charset="0"/>
              </a:rPr>
              <a:t>The final step is formalizing the agreement that has been worked out and developing any procedures that are necessary for implementation and monitoring. Major negotiations will require hammering out the specifics in a formal contract. For most cases, however, closure of the negotiation process is nothing more formal than a handshake.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600786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Can you predict an opponent’s negotiating tactics if you know something about his</a:t>
            </a:r>
            <a:r>
              <a:rPr lang="en-US" baseline="0" dirty="0">
                <a:latin typeface="Arial" panose="020B0604020202020204" pitchFamily="34" charset="0"/>
                <a:cs typeface="Arial" panose="020B0604020202020204" pitchFamily="34" charset="0"/>
              </a:rPr>
              <a:t> or </a:t>
            </a:r>
            <a:r>
              <a:rPr lang="en-US" dirty="0">
                <a:latin typeface="Arial" panose="020B0604020202020204" pitchFamily="34" charset="0"/>
                <a:cs typeface="Arial" panose="020B0604020202020204" pitchFamily="34" charset="0"/>
              </a:rPr>
              <a:t>her personality? The evidence says “sort of.”</a:t>
            </a:r>
          </a:p>
          <a:p>
            <a:pPr eaLnBrk="1" hangingPunct="1">
              <a:spcBef>
                <a:spcPct val="0"/>
              </a:spcBef>
            </a:pPr>
            <a:r>
              <a:rPr lang="en-US" dirty="0">
                <a:latin typeface="Arial" panose="020B0604020202020204" pitchFamily="34" charset="0"/>
                <a:cs typeface="Arial" panose="020B0604020202020204" pitchFamily="34" charset="0"/>
              </a:rPr>
              <a:t>Studies of marketing managers, lawyers, and construction supervisors suggest that when it comes to negotiation effectiveness, people who are ambitious and likeable tend to fare the best.</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Moods and emotions influence negotiation, but the way they do appears to depend on the type of negotiation. It appears that negotiators in a position of power or equal status who show anger negotiate better outcomes because their anger induces concessions from their opponents. Anxiety also appears to have an impact on negotiation. For example, one study found that individuals who experienced more anxiety about a negotiation used more deceptions in dealing with others. Another study found that anxious negotiators expect lower outcomes from negotiations, respond to offers more quickly, and exit the bargaining process more quickly, which leads them to obtain worse outcomes.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2184750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Do people from different cultures negotiate differently? The simple answer is the obvious one: yes, they do.</a:t>
            </a:r>
          </a:p>
          <a:p>
            <a:pPr>
              <a:spcBef>
                <a:spcPct val="0"/>
              </a:spcBef>
            </a:pPr>
            <a:r>
              <a:rPr lang="en-US" dirty="0">
                <a:latin typeface="Arial" panose="020B0604020202020204" pitchFamily="34" charset="0"/>
                <a:cs typeface="Arial" panose="020B0604020202020204" pitchFamily="34" charset="0"/>
              </a:rPr>
              <a:t>First, it appears that people generally negotiate more effectively within cultures than between them. For example, a Colombian is apt to do better negotiating with a Colombian than with a Sri Lankan. Second, it appears that in cross-cultural negotiations, it is especially important that the negotiators be high in openness. Third, people are more likely to use certain negotiation strategies depending on what culture they belong to. For example, people from China and Qatar are more likely to use a competitive negotiation strategy than people from the United States. Finally, because emotions are culturally sensitive, negotiators need to be especially aware of the emotional dynamics in cross-cultural negotiation.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769716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Men and women negotiate differently and these differences affect outcomes. Compared to men, women tend to behave in a slightly less assertive, less self-interested, more cooperative and concessional manner. However, these differences are reduced when there are restrictions on communication. The research also suggests that women can actually be more competitive than men when the other negotiator engages in a “tit-for-tat” strategy. Furthermore, men actually behave more unethically in negotiations than women, behaving more opportunistically and morally disengaging from the negotiation.</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However, when it comes to initiating negotiations, women are less likely to initiate than men, especially when the situation was ambiguous and when gender role reinforcing information is present in the situational context.</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So what can be done to change this troublesome state of affairs? First, organizational culture plays a role here. Men and women need to know that it is acceptable for each to show a full range of negotiating behaviors. Second, other researchers argue that what can best benefit women is to break down gender stereotypes for the individuals who hold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4280490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r>
              <a:rPr lang="en-US" dirty="0"/>
              <a:t>It is titled: have you ever negotiated your pay?</a:t>
            </a:r>
          </a:p>
          <a:p>
            <a:r>
              <a:rPr lang="en-US" dirty="0"/>
              <a:t>The details from the pie chart for women is 60 percent of no and 40 percent of yes. </a:t>
            </a:r>
          </a:p>
          <a:p>
            <a:r>
              <a:rPr lang="en-US" dirty="0"/>
              <a:t>The details from the pie chart for men is 52 percent of yes and 48 percent of no.</a:t>
            </a:r>
          </a:p>
        </p:txBody>
      </p:sp>
      <p:sp>
        <p:nvSpPr>
          <p:cNvPr id="4" name="Slide Number Placeholder 3"/>
          <p:cNvSpPr>
            <a:spLocks noGrp="1"/>
          </p:cNvSpPr>
          <p:nvPr>
            <p:ph type="sldNum" sz="quarter" idx="5"/>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4017623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To really understand negotiations in practice, then, we must consider the social factors of reputation and relationships.</a:t>
            </a:r>
          </a:p>
          <a:p>
            <a:r>
              <a:rPr lang="en-US" dirty="0">
                <a:latin typeface="Arial" panose="020B0604020202020204" pitchFamily="34" charset="0"/>
                <a:cs typeface="Arial" panose="020B0604020202020204" pitchFamily="34" charset="0"/>
              </a:rPr>
              <a:t>Your reputation is the way other people think and talk about you. When it comes to negotiation, having a reputation for being trustworthy matters. In short, trust in a negotiation process opens the door to many forms of integrative negotiation strategies that benefit both parties. The most effective way to build trust is to behave in an honest way across repeated interactions. Then, others feel more comfortable making open-ended offers with many different outcomes. This helps to achieve win–win outcomes, since both parties can work to achieve what is most important to themselves while still benefitting the other party.</a:t>
            </a:r>
          </a:p>
          <a:p>
            <a:r>
              <a:rPr lang="en-US" dirty="0">
                <a:latin typeface="Arial" panose="020B0604020202020204" pitchFamily="34" charset="0"/>
                <a:cs typeface="Arial" panose="020B0604020202020204" pitchFamily="34" charset="0"/>
              </a:rPr>
              <a:t>What type of characteristics help a person develop a trustworthy reputation? A combination of competence and integrity. Negotiators higher in self-confidence and cognitive ability are seen as more competent by negotiation partners. They are also considered better able to accurately describe a situation and their own resources, and more credible when they make suggestions for creative solutions to impasses. </a:t>
            </a:r>
          </a:p>
          <a:p>
            <a:r>
              <a:rPr lang="en-US" dirty="0">
                <a:latin typeface="Arial" panose="020B0604020202020204" pitchFamily="34" charset="0"/>
                <a:cs typeface="Arial" panose="020B0604020202020204" pitchFamily="34" charset="0"/>
              </a:rPr>
              <a:t>Individuals who have a reputation for integrity can also be more effective in negotiations.</a:t>
            </a:r>
          </a:p>
          <a:p>
            <a:r>
              <a:rPr lang="en-US" dirty="0">
                <a:latin typeface="Arial" panose="020B0604020202020204" pitchFamily="34" charset="0"/>
                <a:cs typeface="Arial" panose="020B0604020202020204" pitchFamily="34" charset="0"/>
              </a:rPr>
              <a:t>They are seen as more likely to keep their promises and present information accurately, so others are more willing to accept their promises as part of a bargain. Finally, individuals who have higher reputations are better liked and have more friends and allies—in other words, they have more social resources, which may give them more understood power in negotiations.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609917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When individuals or group representatives reach a stalemate and are unable to resolve their differences through direct negotiations, they may turn to a third party.</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mediato</a:t>
            </a:r>
            <a:r>
              <a:rPr lang="en-US" dirty="0">
                <a:latin typeface="Arial" panose="020B0604020202020204" pitchFamily="34" charset="0"/>
                <a:cs typeface="Arial" panose="020B0604020202020204" pitchFamily="34" charset="0"/>
              </a:rPr>
              <a:t>r is a neutral third party who facilitates a negotiated solution by using reasoning and persuasion, suggesting alternatives, and the like. They are widely used in labor-management negotiations and in civil court disputes. Their settlement rate is approximately 72%. The key to success—the conflicting parties must be motivated to bargain and resolve their conflict, intensity cannot be too high, and the mediator must be perceived as neutral and non-coercive.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An </a:t>
            </a:r>
            <a:r>
              <a:rPr lang="en-US" b="1" dirty="0">
                <a:latin typeface="Arial" panose="020B0604020202020204" pitchFamily="34" charset="0"/>
                <a:cs typeface="Arial" panose="020B0604020202020204" pitchFamily="34" charset="0"/>
              </a:rPr>
              <a:t>arbitrator</a:t>
            </a:r>
            <a:r>
              <a:rPr lang="en-US" dirty="0">
                <a:latin typeface="Arial" panose="020B0604020202020204" pitchFamily="34" charset="0"/>
                <a:cs typeface="Arial" panose="020B0604020202020204" pitchFamily="34" charset="0"/>
              </a:rPr>
              <a:t> is a third party with the authority to dictate an agreement. It can be voluntary (requested) or compulsory (forced on the parties by law or contract). The big plus of arbitration over mediation is that it always results in a settlement.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conciliator</a:t>
            </a:r>
            <a:r>
              <a:rPr lang="en-US" dirty="0">
                <a:latin typeface="Arial" panose="020B0604020202020204" pitchFamily="34" charset="0"/>
                <a:cs typeface="Arial" panose="020B0604020202020204" pitchFamily="34" charset="0"/>
              </a:rPr>
              <a:t> is a trusted third party who provides an informal communication link among parties. This role was made famous by Robert Duval in the first </a:t>
            </a:r>
            <a:r>
              <a:rPr lang="en-US" i="1" dirty="0">
                <a:latin typeface="Arial" panose="020B0604020202020204" pitchFamily="34" charset="0"/>
                <a:cs typeface="Arial" panose="020B0604020202020204" pitchFamily="34" charset="0"/>
              </a:rPr>
              <a:t>Godfather</a:t>
            </a:r>
            <a:r>
              <a:rPr lang="en-US" dirty="0">
                <a:latin typeface="Arial" panose="020B0604020202020204" pitchFamily="34" charset="0"/>
                <a:cs typeface="Arial" panose="020B0604020202020204" pitchFamily="34" charset="0"/>
              </a:rPr>
              <a:t> film. Comparing its effectiveness to mediation has proven difficult. Conciliators engage in fact-finding, interpreting messages, and persuading disputants to develop agreements.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236063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Do not try to discourage conflict at all costs—sometimes it is beneficial, like when trying to brainstorm new ideas or approaches for a new project. </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Communication skills training, efficient organizational structures, skillful emotion regulation, and an openness to others’ personalities and values are all key in averting unproductive conflict.</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When choosing conflict-handling intentions or conflict management strategies, competing and avoiding are rarely effective. Try to take a collaborative, compromising, or accommodating approach depending on your goals and the situation.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487833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Arial" panose="020B0604020202020204" pitchFamily="34" charset="0"/>
              </a:rPr>
              <a:t>We define </a:t>
            </a:r>
            <a:r>
              <a:rPr lang="en-US" sz="1200" b="1" kern="1200" dirty="0">
                <a:solidFill>
                  <a:schemeClr val="tx1"/>
                </a:solidFill>
                <a:effectLst/>
                <a:latin typeface="Arial" panose="020B0604020202020204" pitchFamily="34" charset="0"/>
                <a:ea typeface="+mn-ea"/>
                <a:cs typeface="Arial" panose="020B0604020202020204" pitchFamily="34" charset="0"/>
              </a:rPr>
              <a:t>conflict</a:t>
            </a:r>
            <a:r>
              <a:rPr lang="en-US" sz="1200" kern="1200" dirty="0">
                <a:solidFill>
                  <a:schemeClr val="tx1"/>
                </a:solidFill>
                <a:effectLst/>
                <a:latin typeface="Arial" panose="020B0604020202020204" pitchFamily="34" charset="0"/>
                <a:ea typeface="+mn-ea"/>
                <a:cs typeface="Arial" panose="020B0604020202020204" pitchFamily="34" charset="0"/>
              </a:rPr>
              <a:t> as a process that begins when one party perceives that another party has negatively affected, or is about to negatively affect, something that the first party cares about.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Conflict can arise in a number of different organizational arenas and that even the absence of conflict altogether can be a signal that perhaps important issues are not being discussed or that controversial ideas are not being challenged.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613339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SzPct val="100000"/>
            </a:pPr>
            <a:r>
              <a:rPr lang="en-US" sz="1200" dirty="0">
                <a:latin typeface="Arial" panose="020B0604020202020204" pitchFamily="34" charset="0"/>
                <a:cs typeface="Arial" panose="020B0604020202020204" pitchFamily="34" charset="0"/>
              </a:rPr>
              <a:t>In addition, </a:t>
            </a:r>
          </a:p>
          <a:p>
            <a:pPr marL="17145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Conflict management is a strategic enterprise. It involves perceiving conflict accurately through multiple (e.g., awareness of cross-cultural perspectives), managing others, highlighting shared interests, open discussion, and, at times, instigating conflict. </a:t>
            </a:r>
          </a:p>
          <a:p>
            <a:pPr marL="17145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Integrative negotiation strategies often lead to desirable outcomes, but can be integrated with distributed negotiation strategies to reach even better outcomes. </a:t>
            </a:r>
          </a:p>
          <a:p>
            <a:pPr marL="17145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When both parties have agreed to a negotiation, you will be at an advantage if you can anchor the negotiations by making a precise first offer.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758281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Furthermore,</a:t>
            </a:r>
          </a:p>
          <a:p>
            <a:pPr marL="171450" indent="-171450" eaLnBrk="1" hangingPunct="1">
              <a:spcBef>
                <a:spcPct val="0"/>
              </a:spcBef>
              <a:buFont typeface="Arial" panose="020B0604020202020204" pitchFamily="34" charset="0"/>
              <a:buChar char="•"/>
            </a:pPr>
            <a:r>
              <a:rPr lang="en-US" dirty="0">
                <a:latin typeface="Arial" panose="020B0604020202020204" pitchFamily="34" charset="0"/>
                <a:cs typeface="Arial" panose="020B0604020202020204" pitchFamily="34" charset="0"/>
              </a:rPr>
              <a:t>Although both hardline and </a:t>
            </a:r>
            <a:r>
              <a:rPr lang="en-US" dirty="0" err="1">
                <a:latin typeface="Arial" panose="020B0604020202020204" pitchFamily="34" charset="0"/>
                <a:cs typeface="Arial" panose="020B0604020202020204" pitchFamily="34" charset="0"/>
              </a:rPr>
              <a:t>softline</a:t>
            </a:r>
            <a:r>
              <a:rPr lang="en-US" dirty="0">
                <a:latin typeface="Arial" panose="020B0604020202020204" pitchFamily="34" charset="0"/>
                <a:cs typeface="Arial" panose="020B0604020202020204" pitchFamily="34" charset="0"/>
              </a:rPr>
              <a:t> negotiation strategies have their benefits, </a:t>
            </a:r>
            <a:r>
              <a:rPr lang="en-US" dirty="0" err="1">
                <a:latin typeface="Arial" panose="020B0604020202020204" pitchFamily="34" charset="0"/>
                <a:cs typeface="Arial" panose="020B0604020202020204" pitchFamily="34" charset="0"/>
              </a:rPr>
              <a:t>softline</a:t>
            </a:r>
            <a:r>
              <a:rPr lang="en-US" dirty="0">
                <a:latin typeface="Arial" panose="020B0604020202020204" pitchFamily="34" charset="0"/>
                <a:cs typeface="Arial" panose="020B0604020202020204" pitchFamily="34" charset="0"/>
              </a:rPr>
              <a:t> strategies are often better in the long run if the relationship needs to be preserved. </a:t>
            </a:r>
          </a:p>
          <a:p>
            <a:pPr marL="171450" indent="-171450" eaLnBrk="1" hangingPunct="1">
              <a:spcBef>
                <a:spcPct val="0"/>
              </a:spcBef>
              <a:buFont typeface="Arial" panose="020B0604020202020204" pitchFamily="34" charset="0"/>
              <a:buChar char="•"/>
            </a:pPr>
            <a:r>
              <a:rPr lang="en-US" dirty="0">
                <a:latin typeface="Arial" panose="020B0604020202020204" pitchFamily="34" charset="0"/>
                <a:cs typeface="Arial" panose="020B0604020202020204" pitchFamily="34" charset="0"/>
              </a:rPr>
              <a:t>Softline strategies can show your negotiation partner that you are flexible (e.g., giving multiple offers that are of equal value) and giving concessions (e.g., communicating phantom anchors; in other words, you were going to ask for more, but you are going to ask for less to preserve the relationship).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4061688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In addition,</a:t>
            </a:r>
          </a:p>
          <a:p>
            <a:pPr marL="17145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Preparation and planning is the most crucial part of the negotiation process. Before going into the negotiation, it is often essential to establish your (and guess your negotiation partners’) best alternative to a negotiated agreement (BATNA). This is the least you (or your partner) would accept from the negotiation. This establishes how much you or your partner is willing to lose.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60713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Furthermore,</a:t>
            </a:r>
          </a:p>
          <a:p>
            <a:pPr marL="17145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Keep in mind that many personality traits and individual differences influence negotiation effectiveness. These have important implications for who to select as negotiators (e.g., personality), what to train for negotiation effectiveness (e.g., communication skills and emotion regulation), and what your organization can do from a diversity, equity, and inclusion (DEI) standpoint to foster equitable negotiations.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417049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Finally,</a:t>
            </a:r>
          </a:p>
          <a:p>
            <a:pPr marL="17145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Always keep in mind that negotiation is a social activity—it is critical to be aware of your actions’ effect on your reputation and relationships with others. </a:t>
            </a:r>
          </a:p>
          <a:p>
            <a:pPr marL="17145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When negotiation is unsuccessful and when conflict persists, it may be of use to bring in a third party (e.g., a mediator, arbitrator, conciliator).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89967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76321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36</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Contemporary perspectives differentiate types of conflict based on their effects. </a:t>
            </a:r>
            <a:r>
              <a:rPr lang="en-US" b="1" dirty="0">
                <a:latin typeface="Arial" panose="020B0604020202020204" pitchFamily="34" charset="0"/>
                <a:cs typeface="Arial" panose="020B0604020202020204" pitchFamily="34" charset="0"/>
              </a:rPr>
              <a:t>Functional</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conflict</a:t>
            </a:r>
            <a:r>
              <a:rPr lang="en-US" dirty="0">
                <a:latin typeface="Arial" panose="020B0604020202020204" pitchFamily="34" charset="0"/>
                <a:cs typeface="Arial" panose="020B0604020202020204" pitchFamily="34" charset="0"/>
              </a:rPr>
              <a:t> supports the goals of the group and improves its performance. Conflicts that hinder group performance are </a:t>
            </a:r>
            <a:r>
              <a:rPr lang="en-US" b="1" dirty="0">
                <a:latin typeface="Arial" panose="020B0604020202020204" pitchFamily="34" charset="0"/>
                <a:cs typeface="Arial" panose="020B0604020202020204" pitchFamily="34" charset="0"/>
              </a:rPr>
              <a:t>dysfunctional</a:t>
            </a:r>
            <a:r>
              <a:rPr lang="en-US" dirty="0">
                <a:latin typeface="Arial" panose="020B0604020202020204" pitchFamily="34" charset="0"/>
                <a:cs typeface="Arial" panose="020B0604020202020204" pitchFamily="34" charset="0"/>
              </a:rPr>
              <a:t> or destructive forms of conflict.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057332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14.1 provides an overview of the effect of levels of conflict. Next, we’ll discuss the types of conflict and the loci of conflict.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Graph: the horizontal axis is labeled with the level of conflict and ranges from low to high. The vertical axis is labeled unit performance and ranges from low to high. The line is a bell shaped curve and it cuts a horizontal line at a point A which has low conflict and performance, point B which has optimal conflict and high performance, and at a point C which has high conflict and low performance.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details from the table is as follows. It consists of five columns: situation, level of conflict, type of conflict, unit’s internal characteristics, and unit performance outcome. The row data in the format situation: level of conflict; type of conflict; unit’s internal characteristics; unit performance outcome is as follows. Row 1. Situation A: low or none; dysfunctional; apathetic, stagnant, nonresponsive to change, and lack of new ideas; low. Row 2. Situation B: optimal; functional; viable, self-critical, and innovative; high. Row 3. Situation C: high; dysfunctional; disruptive, chaotic, and uncooperative; and low.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96592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Arial" panose="020B0604020202020204" pitchFamily="34" charset="0"/>
                <a:ea typeface="+mn-ea"/>
                <a:cs typeface="Arial" panose="020B0604020202020204" pitchFamily="34" charset="0"/>
              </a:rPr>
              <a:t>Another way to understand conflict is to consider its locus, or where the conflict occurs. Here, too, there are three basic types:</a:t>
            </a:r>
            <a:r>
              <a:rPr lang="en-US" sz="1200" kern="1200" baseline="0" dirty="0">
                <a:solidFill>
                  <a:schemeClr val="tx1"/>
                </a:solidFill>
                <a:effectLst/>
                <a:latin typeface="Arial" panose="020B0604020202020204" pitchFamily="34" charset="0"/>
                <a:ea typeface="+mn-ea"/>
                <a:cs typeface="Arial" panose="020B0604020202020204" pitchFamily="34" charset="0"/>
              </a:rPr>
              <a:t> </a:t>
            </a:r>
            <a:r>
              <a:rPr lang="en-US" sz="1200" b="1" i="0" kern="1200" baseline="0" dirty="0">
                <a:solidFill>
                  <a:schemeClr val="tx1"/>
                </a:solidFill>
                <a:effectLst/>
                <a:latin typeface="Arial" panose="020B0604020202020204" pitchFamily="34" charset="0"/>
                <a:ea typeface="+mn-ea"/>
                <a:cs typeface="Arial" panose="020B0604020202020204" pitchFamily="34" charset="0"/>
              </a:rPr>
              <a:t>d</a:t>
            </a:r>
            <a:r>
              <a:rPr lang="en-US" sz="1200" b="1" i="0" kern="1200" dirty="0">
                <a:solidFill>
                  <a:schemeClr val="tx1"/>
                </a:solidFill>
                <a:effectLst/>
                <a:latin typeface="Arial" panose="020B0604020202020204" pitchFamily="34" charset="0"/>
                <a:ea typeface="+mn-ea"/>
                <a:cs typeface="Arial" panose="020B0604020202020204" pitchFamily="34" charset="0"/>
              </a:rPr>
              <a:t>yadic conflict </a:t>
            </a:r>
            <a:r>
              <a:rPr lang="en-US" sz="1200" b="0" kern="1200" dirty="0">
                <a:solidFill>
                  <a:schemeClr val="tx1"/>
                </a:solidFill>
                <a:effectLst/>
                <a:latin typeface="Arial" panose="020B0604020202020204" pitchFamily="34" charset="0"/>
                <a:ea typeface="+mn-ea"/>
                <a:cs typeface="Arial" panose="020B0604020202020204" pitchFamily="34" charset="0"/>
              </a:rPr>
              <a:t>is conflict between two people;</a:t>
            </a:r>
            <a:r>
              <a:rPr lang="en-US" sz="1200" b="0" kern="1200" baseline="0" dirty="0">
                <a:solidFill>
                  <a:schemeClr val="tx1"/>
                </a:solidFill>
                <a:effectLst/>
                <a:latin typeface="Arial" panose="020B0604020202020204" pitchFamily="34" charset="0"/>
                <a:ea typeface="+mn-ea"/>
                <a:cs typeface="Arial" panose="020B0604020202020204" pitchFamily="34" charset="0"/>
              </a:rPr>
              <a:t> </a:t>
            </a:r>
            <a:r>
              <a:rPr lang="en-US" sz="1200" b="1" i="0" kern="1200" baseline="0" dirty="0">
                <a:solidFill>
                  <a:schemeClr val="tx1"/>
                </a:solidFill>
                <a:effectLst/>
                <a:latin typeface="Arial" panose="020B0604020202020204" pitchFamily="34" charset="0"/>
                <a:ea typeface="+mn-ea"/>
                <a:cs typeface="Arial" panose="020B0604020202020204" pitchFamily="34" charset="0"/>
              </a:rPr>
              <a:t>i</a:t>
            </a:r>
            <a:r>
              <a:rPr lang="en-US" sz="1200" b="1" i="0" kern="1200" dirty="0">
                <a:solidFill>
                  <a:schemeClr val="tx1"/>
                </a:solidFill>
                <a:effectLst/>
                <a:latin typeface="Arial" panose="020B0604020202020204" pitchFamily="34" charset="0"/>
                <a:ea typeface="+mn-ea"/>
                <a:cs typeface="Arial" panose="020B0604020202020204" pitchFamily="34" charset="0"/>
              </a:rPr>
              <a:t>ntragroup conflict </a:t>
            </a:r>
            <a:r>
              <a:rPr lang="en-US" sz="1200" b="0" kern="1200" dirty="0">
                <a:solidFill>
                  <a:schemeClr val="tx1"/>
                </a:solidFill>
                <a:effectLst/>
                <a:latin typeface="Arial" panose="020B0604020202020204" pitchFamily="34" charset="0"/>
                <a:ea typeface="+mn-ea"/>
                <a:cs typeface="Arial" panose="020B0604020202020204" pitchFamily="34" charset="0"/>
              </a:rPr>
              <a:t>occurs within a group or team;</a:t>
            </a:r>
            <a:r>
              <a:rPr lang="en-US" sz="1200" b="0" kern="1200" baseline="0" dirty="0">
                <a:solidFill>
                  <a:schemeClr val="tx1"/>
                </a:solidFill>
                <a:effectLst/>
                <a:latin typeface="Arial" panose="020B0604020202020204" pitchFamily="34" charset="0"/>
                <a:ea typeface="+mn-ea"/>
                <a:cs typeface="Arial" panose="020B0604020202020204" pitchFamily="34" charset="0"/>
              </a:rPr>
              <a:t> and </a:t>
            </a:r>
            <a:r>
              <a:rPr lang="en-US" sz="1200" b="1" i="0" kern="1200" baseline="0" dirty="0">
                <a:solidFill>
                  <a:schemeClr val="tx1"/>
                </a:solidFill>
                <a:effectLst/>
                <a:latin typeface="Arial" panose="020B0604020202020204" pitchFamily="34" charset="0"/>
                <a:ea typeface="+mn-ea"/>
                <a:cs typeface="Arial" panose="020B0604020202020204" pitchFamily="34" charset="0"/>
              </a:rPr>
              <a:t>i</a:t>
            </a:r>
            <a:r>
              <a:rPr lang="en-US" sz="1200" b="1" i="0" kern="1200" dirty="0">
                <a:solidFill>
                  <a:schemeClr val="tx1"/>
                </a:solidFill>
                <a:effectLst/>
                <a:latin typeface="Arial" panose="020B0604020202020204" pitchFamily="34" charset="0"/>
                <a:ea typeface="+mn-ea"/>
                <a:cs typeface="Arial" panose="020B0604020202020204" pitchFamily="34" charset="0"/>
              </a:rPr>
              <a:t>ntergroup conflict </a:t>
            </a:r>
            <a:r>
              <a:rPr lang="en-US" sz="1200" b="0" kern="1200" dirty="0">
                <a:solidFill>
                  <a:schemeClr val="tx1"/>
                </a:solidFill>
                <a:effectLst/>
                <a:latin typeface="Arial" panose="020B0604020202020204" pitchFamily="34" charset="0"/>
                <a:ea typeface="+mn-ea"/>
                <a:cs typeface="Arial" panose="020B0604020202020204" pitchFamily="34" charset="0"/>
              </a:rPr>
              <a:t>is conflict between groups or teams.</a:t>
            </a:r>
          </a:p>
          <a:p>
            <a:pPr lvl="0"/>
            <a:endParaRPr lang="en-US" sz="1200" b="0" kern="1200" dirty="0">
              <a:solidFill>
                <a:schemeClr val="tx1"/>
              </a:solidFill>
              <a:effectLst/>
              <a:latin typeface="Arial" panose="020B0604020202020204" pitchFamily="34" charset="0"/>
              <a:ea typeface="+mn-ea"/>
              <a:cs typeface="Arial" panose="020B0604020202020204" pitchFamily="34" charset="0"/>
            </a:endParaRPr>
          </a:p>
          <a:p>
            <a:pPr lvl="0"/>
            <a:r>
              <a:rPr lang="en-US" sz="1200" kern="1200" dirty="0">
                <a:solidFill>
                  <a:schemeClr val="tx1"/>
                </a:solidFill>
                <a:effectLst/>
                <a:latin typeface="Arial" panose="020B0604020202020204" pitchFamily="34" charset="0"/>
                <a:ea typeface="+mn-ea"/>
                <a:cs typeface="Arial" panose="020B0604020202020204" pitchFamily="34" charset="0"/>
              </a:rPr>
              <a:t>Nearly all the research on conflict considers intragroup conflict (within the group). However, it doesn’t necessarily tell us about the other loci of conflict. Another intriguing question about loci is whether conflicts interact or buffer one another. Intense intergroup conflict can be quite stressful to group members and might well affect the way they interact.</a:t>
            </a:r>
            <a:r>
              <a:rPr lang="en-US" sz="1200" kern="1200" baseline="0" dirty="0">
                <a:solidFill>
                  <a:schemeClr val="tx1"/>
                </a:solidFill>
                <a:effectLst/>
                <a:latin typeface="Arial" panose="020B0604020202020204" pitchFamily="34" charset="0"/>
                <a:ea typeface="+mn-ea"/>
                <a:cs typeface="Arial" panose="020B0604020202020204" pitchFamily="34" charset="0"/>
              </a:rPr>
              <a:t> </a:t>
            </a:r>
            <a:r>
              <a:rPr lang="en-US" sz="1200" kern="1200" dirty="0">
                <a:solidFill>
                  <a:schemeClr val="tx1"/>
                </a:solidFill>
                <a:effectLst/>
                <a:latin typeface="Arial" panose="020B0604020202020204" pitchFamily="34" charset="0"/>
                <a:ea typeface="+mn-ea"/>
                <a:cs typeface="Arial" panose="020B0604020202020204" pitchFamily="34" charset="0"/>
              </a:rPr>
              <a:t>Thus, understanding functional and dysfunctional conflict requires not only that we identify the type of conflict; we also need to know where it occurs. </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99632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Arial" panose="020B0604020202020204" pitchFamily="34" charset="0"/>
                <a:ea typeface="+mn-ea"/>
                <a:cs typeface="Arial" panose="020B0604020202020204" pitchFamily="34" charset="0"/>
              </a:rPr>
              <a:t>Researchers have classified conflicts into three categories: task, relationship, or process.</a:t>
            </a:r>
            <a:r>
              <a:rPr lang="en-US" sz="1200" kern="1200" baseline="0" dirty="0">
                <a:solidFill>
                  <a:schemeClr val="tx1"/>
                </a:solidFill>
                <a:effectLst/>
                <a:latin typeface="Arial" panose="020B0604020202020204" pitchFamily="34" charset="0"/>
                <a:ea typeface="+mn-ea"/>
                <a:cs typeface="Arial" panose="020B0604020202020204" pitchFamily="34" charset="0"/>
              </a:rPr>
              <a:t> </a:t>
            </a:r>
            <a:r>
              <a:rPr lang="en-US" sz="1200" b="1" i="0" kern="1200" dirty="0">
                <a:solidFill>
                  <a:schemeClr val="tx1"/>
                </a:solidFill>
                <a:effectLst/>
                <a:latin typeface="Arial" panose="020B0604020202020204" pitchFamily="34" charset="0"/>
                <a:ea typeface="+mn-ea"/>
                <a:cs typeface="Arial" panose="020B0604020202020204" pitchFamily="34" charset="0"/>
              </a:rPr>
              <a:t>Task conflict </a:t>
            </a:r>
            <a:r>
              <a:rPr lang="en-US" sz="1200" b="0" kern="1200" dirty="0">
                <a:solidFill>
                  <a:schemeClr val="tx1"/>
                </a:solidFill>
                <a:effectLst/>
                <a:latin typeface="Arial" panose="020B0604020202020204" pitchFamily="34" charset="0"/>
                <a:ea typeface="+mn-ea"/>
                <a:cs typeface="Arial" panose="020B0604020202020204" pitchFamily="34" charset="0"/>
              </a:rPr>
              <a:t>relates to the content and goals of the work.</a:t>
            </a:r>
            <a:r>
              <a:rPr lang="en-US" sz="1200" b="0" kern="1200" baseline="0" dirty="0">
                <a:solidFill>
                  <a:schemeClr val="tx1"/>
                </a:solidFill>
                <a:effectLst/>
                <a:latin typeface="Arial" panose="020B0604020202020204" pitchFamily="34" charset="0"/>
                <a:ea typeface="+mn-ea"/>
                <a:cs typeface="Arial" panose="020B0604020202020204" pitchFamily="34" charset="0"/>
              </a:rPr>
              <a:t> </a:t>
            </a:r>
            <a:r>
              <a:rPr lang="en-US" sz="1200" b="1" i="0" kern="1200" dirty="0">
                <a:solidFill>
                  <a:schemeClr val="tx1"/>
                </a:solidFill>
                <a:effectLst/>
                <a:latin typeface="Arial" panose="020B0604020202020204" pitchFamily="34" charset="0"/>
                <a:ea typeface="+mn-ea"/>
                <a:cs typeface="Arial" panose="020B0604020202020204" pitchFamily="34" charset="0"/>
              </a:rPr>
              <a:t>Relationship conflict</a:t>
            </a:r>
            <a:r>
              <a:rPr lang="en-US" sz="1200" b="0" i="1" kern="1200" dirty="0">
                <a:solidFill>
                  <a:schemeClr val="tx1"/>
                </a:solidFill>
                <a:effectLst/>
                <a:latin typeface="Arial" panose="020B0604020202020204" pitchFamily="34" charset="0"/>
                <a:ea typeface="+mn-ea"/>
                <a:cs typeface="Arial" panose="020B0604020202020204" pitchFamily="34" charset="0"/>
              </a:rPr>
              <a:t> </a:t>
            </a:r>
            <a:r>
              <a:rPr lang="en-US" sz="1200" b="0" kern="1200" dirty="0">
                <a:solidFill>
                  <a:schemeClr val="tx1"/>
                </a:solidFill>
                <a:effectLst/>
                <a:latin typeface="Arial" panose="020B0604020202020204" pitchFamily="34" charset="0"/>
                <a:ea typeface="+mn-ea"/>
                <a:cs typeface="Arial" panose="020B0604020202020204" pitchFamily="34" charset="0"/>
              </a:rPr>
              <a:t>focuses on interpersonal relationships.</a:t>
            </a:r>
            <a:r>
              <a:rPr lang="en-US" sz="1200" b="0" kern="1200" baseline="0" dirty="0">
                <a:solidFill>
                  <a:schemeClr val="tx1"/>
                </a:solidFill>
                <a:effectLst/>
                <a:latin typeface="Arial" panose="020B0604020202020204" pitchFamily="34" charset="0"/>
                <a:ea typeface="+mn-ea"/>
                <a:cs typeface="Arial" panose="020B0604020202020204" pitchFamily="34" charset="0"/>
              </a:rPr>
              <a:t> </a:t>
            </a:r>
            <a:r>
              <a:rPr lang="en-US" sz="1200" b="1" i="0" kern="1200" dirty="0">
                <a:solidFill>
                  <a:schemeClr val="tx1"/>
                </a:solidFill>
                <a:effectLst/>
                <a:latin typeface="Arial" panose="020B0604020202020204" pitchFamily="34" charset="0"/>
                <a:ea typeface="+mn-ea"/>
                <a:cs typeface="Arial" panose="020B0604020202020204" pitchFamily="34" charset="0"/>
              </a:rPr>
              <a:t>Process conflict </a:t>
            </a:r>
            <a:r>
              <a:rPr lang="en-US" sz="1200" b="0" kern="1200" dirty="0">
                <a:solidFill>
                  <a:schemeClr val="tx1"/>
                </a:solidFill>
                <a:effectLst/>
                <a:latin typeface="Arial" panose="020B0604020202020204" pitchFamily="34" charset="0"/>
                <a:ea typeface="+mn-ea"/>
                <a:cs typeface="Arial" panose="020B0604020202020204" pitchFamily="34" charset="0"/>
              </a:rPr>
              <a:t>is about </a:t>
            </a:r>
            <a:r>
              <a:rPr lang="en-US" sz="1200" kern="1200" dirty="0">
                <a:solidFill>
                  <a:schemeClr val="tx1"/>
                </a:solidFill>
                <a:effectLst/>
                <a:latin typeface="Arial" panose="020B0604020202020204" pitchFamily="34" charset="0"/>
                <a:ea typeface="+mn-ea"/>
                <a:cs typeface="Arial" panose="020B0604020202020204" pitchFamily="34" charset="0"/>
              </a:rPr>
              <a:t>how the work gets done.</a:t>
            </a:r>
          </a:p>
          <a:p>
            <a:pPr lvl="0"/>
            <a:endParaRPr lang="en-US" sz="1200" kern="1200" dirty="0">
              <a:solidFill>
                <a:schemeClr val="tx1"/>
              </a:solidFill>
              <a:effectLst/>
              <a:latin typeface="Arial" panose="020B0604020202020204" pitchFamily="34" charset="0"/>
              <a:ea typeface="+mn-ea"/>
              <a:cs typeface="Arial" panose="020B0604020202020204" pitchFamily="34" charset="0"/>
            </a:endParaRPr>
          </a:p>
          <a:p>
            <a:pPr lvl="0"/>
            <a:r>
              <a:rPr lang="en-US" sz="1200" kern="1200" dirty="0">
                <a:solidFill>
                  <a:schemeClr val="tx1"/>
                </a:solidFill>
                <a:effectLst/>
                <a:latin typeface="Arial" panose="020B0604020202020204" pitchFamily="34" charset="0"/>
                <a:ea typeface="+mn-ea"/>
                <a:cs typeface="Arial" panose="020B0604020202020204" pitchFamily="34" charset="0"/>
              </a:rPr>
              <a:t>Studies demonstrate that relationship conflicts, at least in work settings, are almost always dysfunctional. It appears that the friction and interpersonal hostilities inherent in relationship conflicts increase personality clashes and decrease mutual understanding, which hinders the completion of organizational tasks. </a:t>
            </a:r>
          </a:p>
          <a:p>
            <a:pPr lvl="0"/>
            <a:r>
              <a:rPr lang="en-US" sz="1200" kern="1200" dirty="0">
                <a:solidFill>
                  <a:schemeClr val="tx1"/>
                </a:solidFill>
                <a:effectLst/>
                <a:latin typeface="Arial" panose="020B0604020202020204" pitchFamily="34" charset="0"/>
                <a:ea typeface="+mn-ea"/>
                <a:cs typeface="Arial" panose="020B0604020202020204" pitchFamily="34" charset="0"/>
              </a:rPr>
              <a:t>Of the three types, relationship conflicts also appear to be the most psychologically exhausting to individuals. </a:t>
            </a:r>
            <a:r>
              <a:rPr lang="en-US" dirty="0">
                <a:latin typeface="Arial" panose="020B0604020202020204" pitchFamily="34" charset="0"/>
                <a:cs typeface="Arial" panose="020B0604020202020204" pitchFamily="34" charset="0"/>
              </a:rPr>
              <a:t>This type of conflict can also be very problematic for employees who are new to the organization, since newcomers rely on coworkers to learn information about the job.</a:t>
            </a:r>
            <a:r>
              <a:rPr lang="en-US" sz="1200" kern="1200" dirty="0">
                <a:solidFill>
                  <a:schemeClr val="tx1"/>
                </a:solidFill>
                <a:effectLst/>
                <a:latin typeface="Arial" panose="020B0604020202020204" pitchFamily="34" charset="0"/>
                <a:ea typeface="+mn-ea"/>
                <a:cs typeface="Arial" panose="020B0604020202020204" pitchFamily="34" charset="0"/>
              </a:rPr>
              <a:t> </a:t>
            </a:r>
          </a:p>
          <a:p>
            <a:pPr lvl="0"/>
            <a:r>
              <a:rPr lang="en-US" sz="1200" kern="1200" dirty="0">
                <a:solidFill>
                  <a:schemeClr val="tx1"/>
                </a:solidFill>
                <a:effectLst/>
                <a:latin typeface="Arial" panose="020B0604020202020204" pitchFamily="34" charset="0"/>
                <a:ea typeface="+mn-ea"/>
                <a:cs typeface="Arial" panose="020B0604020202020204" pitchFamily="34" charset="0"/>
              </a:rPr>
              <a:t>While scholars agree that relationship conflict is dysfunctional, there is considerably less agreement as to whether task and process conflicts are functional. </a:t>
            </a:r>
          </a:p>
          <a:p>
            <a:pPr lvl="0"/>
            <a:r>
              <a:rPr lang="en-US" dirty="0">
                <a:latin typeface="Arial" panose="020B0604020202020204" pitchFamily="34" charset="0"/>
                <a:cs typeface="Arial" panose="020B0604020202020204" pitchFamily="34" charset="0"/>
              </a:rPr>
              <a:t>It also appears to matter whether other types of conflict occur at the same time. If task and relationship conflict occur together, task conflict is more likely to have a negative effect, whereas if task conflict occurs by itself, it is more likely to have a positive effect.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86004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latin typeface="Arial" panose="020B0604020202020204" pitchFamily="34" charset="0"/>
                <a:cs typeface="Arial" panose="020B0604020202020204" pitchFamily="34" charset="0"/>
              </a:rPr>
              <a:t>In Stage II, the potential for opposition or incompatibility becomes actualized.</a:t>
            </a:r>
            <a:r>
              <a:rPr lang="en-US" baseline="0" dirty="0">
                <a:latin typeface="Arial" panose="020B0604020202020204" pitchFamily="34" charset="0"/>
                <a:cs typeface="Arial" panose="020B0604020202020204" pitchFamily="34" charset="0"/>
              </a:rPr>
              <a:t> B</a:t>
            </a:r>
            <a:r>
              <a:rPr lang="en-US" dirty="0">
                <a:latin typeface="Arial" panose="020B0604020202020204" pitchFamily="34" charset="0"/>
                <a:cs typeface="Arial" panose="020B0604020202020204" pitchFamily="34" charset="0"/>
              </a:rPr>
              <a:t>ecause a disagreement is a </a:t>
            </a:r>
            <a:r>
              <a:rPr lang="en-US" b="1" i="0" dirty="0">
                <a:latin typeface="Arial" panose="020B0604020202020204" pitchFamily="34" charset="0"/>
                <a:cs typeface="Arial" panose="020B0604020202020204" pitchFamily="34" charset="0"/>
              </a:rPr>
              <a:t>perceived conflict</a:t>
            </a:r>
            <a:r>
              <a:rPr lang="en-US" dirty="0">
                <a:latin typeface="Arial" panose="020B0604020202020204" pitchFamily="34" charset="0"/>
                <a:cs typeface="Arial" panose="020B0604020202020204" pitchFamily="34" charset="0"/>
              </a:rPr>
              <a:t>,</a:t>
            </a:r>
            <a:r>
              <a:rPr lang="en-US" baseline="0" dirty="0">
                <a:latin typeface="Arial" panose="020B0604020202020204" pitchFamily="34" charset="0"/>
                <a:cs typeface="Arial" panose="020B0604020202020204" pitchFamily="34" charset="0"/>
              </a:rPr>
              <a:t> however, </a:t>
            </a:r>
            <a:r>
              <a:rPr lang="en-US" dirty="0">
                <a:latin typeface="Arial" panose="020B0604020202020204" pitchFamily="34" charset="0"/>
                <a:cs typeface="Arial" panose="020B0604020202020204" pitchFamily="34" charset="0"/>
              </a:rPr>
              <a:t>does not mean it is personalized. It is at </a:t>
            </a:r>
            <a:r>
              <a:rPr lang="en-US" b="1" i="0" dirty="0">
                <a:latin typeface="Arial" panose="020B0604020202020204" pitchFamily="34" charset="0"/>
                <a:cs typeface="Arial" panose="020B0604020202020204" pitchFamily="34" charset="0"/>
              </a:rPr>
              <a:t>the felt conflict </a:t>
            </a:r>
            <a:r>
              <a:rPr lang="en-US" dirty="0">
                <a:latin typeface="Arial" panose="020B0604020202020204" pitchFamily="34" charset="0"/>
                <a:cs typeface="Arial" panose="020B0604020202020204" pitchFamily="34" charset="0"/>
              </a:rPr>
              <a:t>level, when individuals become emotionally involved, that they experience anxiety, tension, frustration, or hostility. Stage II is important</a:t>
            </a:r>
            <a:r>
              <a:rPr lang="en-US" baseline="0" dirty="0">
                <a:latin typeface="Arial" panose="020B0604020202020204" pitchFamily="34" charset="0"/>
                <a:cs typeface="Arial" panose="020B0604020202020204" pitchFamily="34" charset="0"/>
              </a:rPr>
              <a:t> for two reasons: because it’s where conflict issues tend to be defined, where the parties decide what the conflict is about; and because emotions play a major role in shaping perceptions and therefore our reactions to the conflict.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940594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Stage III involves </a:t>
            </a:r>
            <a:r>
              <a:rPr lang="en-US" i="1" dirty="0">
                <a:latin typeface="Arial" panose="020B0604020202020204" pitchFamily="34" charset="0"/>
                <a:cs typeface="Arial" panose="020B0604020202020204" pitchFamily="34" charset="0"/>
              </a:rPr>
              <a:t>intention. </a:t>
            </a:r>
            <a:r>
              <a:rPr lang="en-US" dirty="0">
                <a:latin typeface="Arial" panose="020B0604020202020204" pitchFamily="34" charset="0"/>
                <a:cs typeface="Arial" panose="020B0604020202020204" pitchFamily="34" charset="0"/>
              </a:rPr>
              <a:t>Intentions intervene between people’s perceptions and emotions, and their overt behavior. They are decisions to act in a particular way. Although we may decide to act in a certain way, our intentions do not always line up with what we actually do. Furthermore, intentions are not always fixed. During a conflict, intentions might change if a party is able to see the other’s point of view or to respond emotionally to the other’s behavior.</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Five conflict-handling intentions can be identified: </a:t>
            </a:r>
            <a:r>
              <a:rPr lang="en-US" b="1" i="0" dirty="0">
                <a:latin typeface="Arial" panose="020B0604020202020204" pitchFamily="34" charset="0"/>
                <a:cs typeface="Arial" panose="020B0604020202020204" pitchFamily="34" charset="0"/>
              </a:rPr>
              <a:t>competing, collaborating, avoiding, accommodating, </a:t>
            </a:r>
            <a:r>
              <a:rPr lang="en-US" b="0" i="0" dirty="0">
                <a:latin typeface="Arial" panose="020B0604020202020204" pitchFamily="34" charset="0"/>
                <a:cs typeface="Arial" panose="020B0604020202020204" pitchFamily="34" charset="0"/>
              </a:rPr>
              <a:t>and</a:t>
            </a:r>
            <a:r>
              <a:rPr lang="en-US" b="1" i="0" dirty="0">
                <a:latin typeface="Arial" panose="020B0604020202020204" pitchFamily="34" charset="0"/>
                <a:cs typeface="Arial" panose="020B0604020202020204" pitchFamily="34" charset="0"/>
              </a:rPr>
              <a:t> compromising</a:t>
            </a:r>
            <a:r>
              <a:rPr lang="en-US" dirty="0">
                <a:latin typeface="Arial" panose="020B0604020202020204" pitchFamily="34" charset="0"/>
                <a:cs typeface="Arial" panose="020B0604020202020204" pitchFamily="34" charset="0"/>
              </a:rPr>
              <a:t>. Keep in mind that intentions are not always fixed. They might change because of reconceptualization or because of an emotional reaction. However, individuals have preferences among the five conflict-handling intentions.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692259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91088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83689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2/9/2022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705628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
        <p:nvSpPr>
          <p:cNvPr id="5" name="Content Placeholder 4">
            <a:extLst>
              <a:ext uri="{FF2B5EF4-FFF2-40B4-BE49-F238E27FC236}">
                <a16:creationId xmlns:a16="http://schemas.microsoft.com/office/drawing/2014/main" id="{DBC19692-AB11-43B8-BA33-4F2104B7EA9F}"/>
              </a:ext>
            </a:extLst>
          </p:cNvPr>
          <p:cNvSpPr>
            <a:spLocks noGrp="1"/>
          </p:cNvSpPr>
          <p:nvPr>
            <p:ph sz="quarter" idx="14"/>
          </p:nvPr>
        </p:nvSpPr>
        <p:spPr>
          <a:xfrm>
            <a:off x="457200" y="4724400"/>
            <a:ext cx="8305800" cy="436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BFCA2B85-4014-4815-8B98-07BB149DCDCD}"/>
              </a:ext>
            </a:extLst>
          </p:cNvPr>
          <p:cNvSpPr>
            <a:spLocks noGrp="1"/>
          </p:cNvSpPr>
          <p:nvPr>
            <p:ph sz="quarter" idx="15"/>
          </p:nvPr>
        </p:nvSpPr>
        <p:spPr>
          <a:xfrm>
            <a:off x="457200" y="5410200"/>
            <a:ext cx="8229600" cy="33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Content Placeholder 6">
            <a:extLst>
              <a:ext uri="{FF2B5EF4-FFF2-40B4-BE49-F238E27FC236}">
                <a16:creationId xmlns:a16="http://schemas.microsoft.com/office/drawing/2014/main" id="{A611322E-0B61-422A-951F-29BF9FDDFB81}"/>
              </a:ext>
            </a:extLst>
          </p:cNvPr>
          <p:cNvSpPr>
            <a:spLocks noGrp="1"/>
          </p:cNvSpPr>
          <p:nvPr>
            <p:ph sz="quarter" idx="16"/>
          </p:nvPr>
        </p:nvSpPr>
        <p:spPr>
          <a:xfrm>
            <a:off x="533400" y="5867399"/>
            <a:ext cx="8169925" cy="235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79709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38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3581400"/>
            <a:ext cx="914400" cy="609600"/>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3657600"/>
            <a:ext cx="1143000" cy="533400"/>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3657600"/>
            <a:ext cx="1143000" cy="533400"/>
          </a:xfrm>
        </p:spPr>
        <p:txBody>
          <a:bodyPr/>
          <a:lstStyle/>
          <a:p>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 Placeholder 5">
            <a:extLst>
              <a:ext uri="{FF2B5EF4-FFF2-40B4-BE49-F238E27FC236}">
                <a16:creationId xmlns:a16="http://schemas.microsoft.com/office/drawing/2014/main" id="{E4502EB6-454A-4345-89F9-5B90B47CB153}"/>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256032" algn="r" defTabSz="914400" rtl="0" eaLnBrk="1" latinLnBrk="0" hangingPunct="1">
              <a:spcBef>
                <a:spcPts val="1500"/>
              </a:spcBef>
              <a:buClr>
                <a:srgbClr val="007FA3"/>
              </a:buClr>
              <a:buFont typeface="Arial" panose="020B0604020202020204" pitchFamily="34" charset="0"/>
              <a:buNone/>
              <a:defRPr/>
            </a:pPr>
            <a:r>
              <a:rPr lang="en-US" altLang="en-US" sz="1200" kern="1200" dirty="0">
                <a:solidFill>
                  <a:schemeClr val="tx1"/>
                </a:solidFill>
                <a:latin typeface="Verdana" panose="020B0604030504040204" pitchFamily="34" charset="0"/>
                <a:ea typeface="Verdana" panose="020B0604030504040204" pitchFamily="34" charset="0"/>
              </a:rPr>
              <a:t>Copyright © 2023, 2019, 2017 Pearson Education, Inc. All Rights Reserved</a:t>
            </a:r>
          </a:p>
        </p:txBody>
      </p:sp>
      <p:pic>
        <p:nvPicPr>
          <p:cNvPr id="13" name="Picture 12">
            <a:extLst>
              <a:ext uri="{FF2B5EF4-FFF2-40B4-BE49-F238E27FC236}">
                <a16:creationId xmlns:a16="http://schemas.microsoft.com/office/drawing/2014/main" id="{9FB00132-114D-4979-A890-98DFD0C52BAF}"/>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69928" y="6429136"/>
            <a:ext cx="901048" cy="27479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69" r:id="rId15"/>
    <p:sldLayoutId id="2147483670" r:id="rId16"/>
    <p:sldLayoutId id="2147483671" r:id="rId17"/>
    <p:sldLayoutId id="2147483672"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18.xml"/><Relationship Id="rId4" Type="http://schemas.openxmlformats.org/officeDocument/2006/relationships/hyperlink" Target="https://www.cnbc.com/2020/01/31/women-more-likely-to-change-jobs-to-get-pay-increase.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25241"/>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842774"/>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516613" y="1371600"/>
            <a:ext cx="3788711" cy="4864370"/>
          </a:xfrm>
          <a:prstGeom prst="rect">
            <a:avLst/>
          </a:prstGeom>
        </p:spPr>
      </p:pic>
      <p:sp>
        <p:nvSpPr>
          <p:cNvPr id="4" name="Text Placeholder 3"/>
          <p:cNvSpPr>
            <a:spLocks noGrp="1"/>
          </p:cNvSpPr>
          <p:nvPr>
            <p:ph type="body" sz="quarter" idx="14"/>
          </p:nvPr>
        </p:nvSpPr>
        <p:spPr>
          <a:xfrm>
            <a:off x="4572000" y="3038477"/>
            <a:ext cx="36576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14</a:t>
            </a:r>
          </a:p>
        </p:txBody>
      </p:sp>
      <p:sp>
        <p:nvSpPr>
          <p:cNvPr id="5" name="Text Placeholder 4"/>
          <p:cNvSpPr>
            <a:spLocks noGrp="1"/>
          </p:cNvSpPr>
          <p:nvPr>
            <p:ph type="body" sz="quarter" idx="15"/>
          </p:nvPr>
        </p:nvSpPr>
        <p:spPr>
          <a:xfrm>
            <a:off x="4572000" y="3892294"/>
            <a:ext cx="4114800" cy="374906"/>
          </a:xfrm>
        </p:spPr>
        <p:txBody>
          <a:bodyPr tIns="18000" bIns="18000" anchor="ctr" anchorCtr="0">
            <a:spAutoFit/>
          </a:bodyPr>
          <a:lstStyle/>
          <a:p>
            <a:r>
              <a:rPr lang="en-US" dirty="0">
                <a:latin typeface="Arial" panose="020B0604020202020204" pitchFamily="34" charset="0"/>
                <a:cs typeface="Arial" panose="020B0604020202020204" pitchFamily="34" charset="0"/>
              </a:rPr>
              <a:t>Conflict and Negotiation</a:t>
            </a:r>
          </a:p>
        </p:txBody>
      </p:sp>
      <p:pic>
        <p:nvPicPr>
          <p:cNvPr id="11" name="Picture Placeholder 10" descr="Pearson Logo">
            <a:extLst>
              <a:ext uri="{FF2B5EF4-FFF2-40B4-BE49-F238E27FC236}">
                <a16:creationId xmlns:a16="http://schemas.microsoft.com/office/drawing/2014/main" id="{ECFF17E1-0AD5-4A8E-AF32-F6C650922755}"/>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475306" y="6426318"/>
            <a:ext cx="898159" cy="273811"/>
          </a:xfrm>
          <a:prstGeom prst="rect">
            <a:avLst/>
          </a:prstGeom>
        </p:spPr>
      </p:pic>
      <p:sp>
        <p:nvSpPr>
          <p:cNvPr id="6" name="Text Placeholder 5"/>
          <p:cNvSpPr>
            <a:spLocks noGrp="1"/>
          </p:cNvSpPr>
          <p:nvPr>
            <p:ph type="body" sz="quarter" idx="16"/>
          </p:nvPr>
        </p:nvSpPr>
        <p:spPr>
          <a:xfrm>
            <a:off x="1981200" y="6456008"/>
            <a:ext cx="67056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228" y="152601"/>
            <a:ext cx="8229600" cy="590349"/>
          </a:xfrm>
        </p:spPr>
        <p:txBody>
          <a:bodyPr tIns="18000" bIns="18000" anchor="ctr" anchorCtr="0">
            <a:spAutoFit/>
          </a:bodyPr>
          <a:lstStyle/>
          <a:p>
            <a:r>
              <a:rPr lang="en-US" dirty="0">
                <a:cs typeface="Arial Narrow"/>
              </a:rPr>
              <a:t>Outline the Conflict Process </a:t>
            </a:r>
            <a:r>
              <a:rPr lang="en-US" sz="2800" dirty="0">
                <a:cs typeface="Arial Narrow"/>
              </a:rPr>
              <a:t>(1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066800"/>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14.2 </a:t>
            </a:r>
            <a:r>
              <a:rPr lang="en-US" sz="2400" dirty="0">
                <a:latin typeface="Arial" panose="020B0604020202020204" pitchFamily="34" charset="0"/>
                <a:cs typeface="Arial" panose="020B0604020202020204" pitchFamily="34" charset="0"/>
              </a:rPr>
              <a:t>The Conflict Process</a:t>
            </a:r>
          </a:p>
        </p:txBody>
      </p:sp>
      <p:pic>
        <p:nvPicPr>
          <p:cNvPr id="10" name="Picture Placeholder 9" descr="A flow diagram depicts the conflict process in five stages where one stage flows to the other from left to right.&#10;Long description is available in notes, press F6">
            <a:extLst>
              <a:ext uri="{FF2B5EF4-FFF2-40B4-BE49-F238E27FC236}">
                <a16:creationId xmlns:a16="http://schemas.microsoft.com/office/drawing/2014/main" id="{BBB4B49A-59FA-4148-8061-9F811F76DAB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11917" y="1727602"/>
            <a:ext cx="7920166" cy="2720978"/>
          </a:xfrm>
          <a:prstGeom prst="rect">
            <a:avLst/>
          </a:prstGeom>
        </p:spPr>
      </p:pic>
    </p:spTree>
    <p:extLst>
      <p:ext uri="{BB962C8B-B14F-4D97-AF65-F5344CB8AC3E}">
        <p14:creationId xmlns:p14="http://schemas.microsoft.com/office/powerpoint/2010/main" val="40830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AC50-64ED-46B1-AE5E-43F5F99E463A}"/>
              </a:ext>
            </a:extLst>
          </p:cNvPr>
          <p:cNvSpPr>
            <a:spLocks noGrp="1"/>
          </p:cNvSpPr>
          <p:nvPr>
            <p:ph type="title"/>
          </p:nvPr>
        </p:nvSpPr>
        <p:spPr>
          <a:xfrm>
            <a:off x="457200" y="149426"/>
            <a:ext cx="8229600" cy="590349"/>
          </a:xfrm>
        </p:spPr>
        <p:txBody>
          <a:bodyPr tIns="18000" bIns="18000" anchor="ctr">
            <a:spAutoFit/>
          </a:bodyPr>
          <a:lstStyle/>
          <a:p>
            <a:r>
              <a:rPr lang="en-US" dirty="0">
                <a:cs typeface="Arial Narrow"/>
              </a:rPr>
              <a:t>Outline the Conflict Process </a:t>
            </a:r>
            <a:r>
              <a:rPr lang="en-US" sz="2800" dirty="0">
                <a:cs typeface="Arial Narrow"/>
              </a:rPr>
              <a:t>(2 of 7)</a:t>
            </a:r>
            <a:endParaRPr lang="en-US" dirty="0"/>
          </a:p>
        </p:txBody>
      </p:sp>
      <p:sp>
        <p:nvSpPr>
          <p:cNvPr id="3" name="Content Placeholder 2">
            <a:extLst>
              <a:ext uri="{FF2B5EF4-FFF2-40B4-BE49-F238E27FC236}">
                <a16:creationId xmlns:a16="http://schemas.microsoft.com/office/drawing/2014/main" id="{A84F781F-A1CD-4D23-A717-F73E9CFF30E4}"/>
              </a:ext>
            </a:extLst>
          </p:cNvPr>
          <p:cNvSpPr>
            <a:spLocks noGrp="1"/>
          </p:cNvSpPr>
          <p:nvPr>
            <p:ph idx="1"/>
          </p:nvPr>
        </p:nvSpPr>
        <p:spPr>
          <a:xfrm>
            <a:off x="457200" y="1043346"/>
            <a:ext cx="8229600" cy="405683"/>
          </a:xfrm>
        </p:spPr>
        <p:txBody>
          <a:bodyPr tIns="18000" bIns="18000">
            <a:spAutoFit/>
          </a:bodyPr>
          <a:lstStyle/>
          <a:p>
            <a:pPr marL="0" indent="0">
              <a:buNone/>
            </a:pPr>
            <a:r>
              <a:rPr lang="en-US" sz="2400" b="1" dirty="0">
                <a:latin typeface="Arial" panose="020B0604020202020204" pitchFamily="34" charset="0"/>
                <a:cs typeface="Arial" panose="020B0604020202020204" pitchFamily="34" charset="0"/>
              </a:rPr>
              <a:t>Exhibit 14.3</a:t>
            </a:r>
            <a:r>
              <a:rPr lang="en-US" sz="2400" dirty="0">
                <a:latin typeface="Arial" panose="020B0604020202020204" pitchFamily="34" charset="0"/>
                <a:cs typeface="Arial" panose="020B0604020202020204" pitchFamily="34" charset="0"/>
              </a:rPr>
              <a:t> Conflict-Handling Intentions</a:t>
            </a:r>
          </a:p>
        </p:txBody>
      </p:sp>
      <p:pic>
        <p:nvPicPr>
          <p:cNvPr id="9" name="Picture Placeholder 8" descr="A graph plots the conflict-handling intentions based on cooperativeness and assertiveness.&#10;Long description is available in notes, press F6">
            <a:extLst>
              <a:ext uri="{FF2B5EF4-FFF2-40B4-BE49-F238E27FC236}">
                <a16:creationId xmlns:a16="http://schemas.microsoft.com/office/drawing/2014/main" id="{F4B03CB3-D72E-4821-9CEE-DBEC3E0C133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133460" y="1591387"/>
            <a:ext cx="4877081" cy="4071453"/>
          </a:xfrm>
          <a:prstGeom prst="rect">
            <a:avLst/>
          </a:prstGeom>
        </p:spPr>
      </p:pic>
      <p:sp>
        <p:nvSpPr>
          <p:cNvPr id="5" name="Content Placeholder 4">
            <a:extLst>
              <a:ext uri="{FF2B5EF4-FFF2-40B4-BE49-F238E27FC236}">
                <a16:creationId xmlns:a16="http://schemas.microsoft.com/office/drawing/2014/main" id="{84D1C5C6-22FD-49D2-B3B2-114343972479}"/>
              </a:ext>
            </a:extLst>
          </p:cNvPr>
          <p:cNvSpPr>
            <a:spLocks noGrp="1"/>
          </p:cNvSpPr>
          <p:nvPr>
            <p:ph sz="quarter" idx="14"/>
          </p:nvPr>
        </p:nvSpPr>
        <p:spPr>
          <a:xfrm>
            <a:off x="457200" y="5767231"/>
            <a:ext cx="8305800" cy="528794"/>
          </a:xfrm>
        </p:spPr>
        <p:txBody>
          <a:bodyPr tIns="18000" bIns="18000">
            <a:spAutoFit/>
          </a:bodyPr>
          <a:lstStyle/>
          <a:p>
            <a:pPr marL="0" indent="0">
              <a:buSzPct val="10000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Based on R. H. Kilmann, </a:t>
            </a:r>
            <a:r>
              <a:rPr lang="en-US" i="1" dirty="0">
                <a:latin typeface="Arial" panose="020B0604020202020204" pitchFamily="34" charset="0"/>
                <a:cs typeface="Arial" panose="020B0604020202020204" pitchFamily="34" charset="0"/>
              </a:rPr>
              <a:t>Celebrating 40 Years With the TKI Assessment: A Summary of My Favorite Insights</a:t>
            </a:r>
            <a:r>
              <a:rPr lang="en-US" dirty="0">
                <a:latin typeface="Arial" panose="020B0604020202020204" pitchFamily="34" charset="0"/>
                <a:cs typeface="Arial" panose="020B0604020202020204" pitchFamily="34" charset="0"/>
              </a:rPr>
              <a:t> (Sunnyvale, CA: CPP, 2018)</a:t>
            </a:r>
          </a:p>
        </p:txBody>
      </p:sp>
    </p:spTree>
    <p:extLst>
      <p:ext uri="{BB962C8B-B14F-4D97-AF65-F5344CB8AC3E}">
        <p14:creationId xmlns:p14="http://schemas.microsoft.com/office/powerpoint/2010/main" val="323739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AC50-64ED-46B1-AE5E-43F5F99E463A}"/>
              </a:ext>
            </a:extLst>
          </p:cNvPr>
          <p:cNvSpPr>
            <a:spLocks noGrp="1"/>
          </p:cNvSpPr>
          <p:nvPr>
            <p:ph type="title"/>
          </p:nvPr>
        </p:nvSpPr>
        <p:spPr>
          <a:xfrm>
            <a:off x="457200" y="149426"/>
            <a:ext cx="8229600" cy="590349"/>
          </a:xfrm>
        </p:spPr>
        <p:txBody>
          <a:bodyPr tIns="18000" bIns="18000" anchor="ctr">
            <a:spAutoFit/>
          </a:bodyPr>
          <a:lstStyle/>
          <a:p>
            <a:r>
              <a:rPr lang="en-US" dirty="0">
                <a:cs typeface="Arial Narrow"/>
              </a:rPr>
              <a:t>Outline the Conflict Process </a:t>
            </a:r>
            <a:r>
              <a:rPr lang="en-US" sz="2800" dirty="0">
                <a:cs typeface="Arial Narrow"/>
              </a:rPr>
              <a:t>(3 of 7)</a:t>
            </a:r>
            <a:endParaRPr lang="en-US" dirty="0"/>
          </a:p>
        </p:txBody>
      </p:sp>
      <p:sp>
        <p:nvSpPr>
          <p:cNvPr id="3" name="Content Placeholder 2">
            <a:extLst>
              <a:ext uri="{FF2B5EF4-FFF2-40B4-BE49-F238E27FC236}">
                <a16:creationId xmlns:a16="http://schemas.microsoft.com/office/drawing/2014/main" id="{A84F781F-A1CD-4D23-A717-F73E9CFF30E4}"/>
              </a:ext>
            </a:extLst>
          </p:cNvPr>
          <p:cNvSpPr>
            <a:spLocks noGrp="1"/>
          </p:cNvSpPr>
          <p:nvPr>
            <p:ph idx="1"/>
          </p:nvPr>
        </p:nvSpPr>
        <p:spPr>
          <a:xfrm>
            <a:off x="457200" y="1043346"/>
            <a:ext cx="8229600" cy="405683"/>
          </a:xfrm>
        </p:spPr>
        <p:txBody>
          <a:bodyPr tIns="18000" bIns="18000">
            <a:spAutoFit/>
          </a:bodyPr>
          <a:lstStyle/>
          <a:p>
            <a:pPr marL="0" indent="0">
              <a:buNone/>
            </a:pPr>
            <a:r>
              <a:rPr lang="en-US" sz="2400" b="1" dirty="0">
                <a:latin typeface="Arial" panose="020B0604020202020204" pitchFamily="34" charset="0"/>
                <a:cs typeface="Arial" panose="020B0604020202020204" pitchFamily="34" charset="0"/>
              </a:rPr>
              <a:t>Exhibit 14.4 </a:t>
            </a:r>
            <a:r>
              <a:rPr lang="en-US" sz="2400" dirty="0">
                <a:latin typeface="Arial" panose="020B0604020202020204" pitchFamily="34" charset="0"/>
                <a:cs typeface="Arial" panose="020B0604020202020204" pitchFamily="34" charset="0"/>
              </a:rPr>
              <a:t>Conflict-Intensity Continuum</a:t>
            </a:r>
          </a:p>
        </p:txBody>
      </p:sp>
      <p:pic>
        <p:nvPicPr>
          <p:cNvPr id="8" name="Picture Placeholder 7" descr="A figure shows a conflict-intensity continuum and the scale ranges from no conflict in the bottom and to annihilatory conflict at the top.&#10;Long description is available in notes, press F6">
            <a:extLst>
              <a:ext uri="{FF2B5EF4-FFF2-40B4-BE49-F238E27FC236}">
                <a16:creationId xmlns:a16="http://schemas.microsoft.com/office/drawing/2014/main" id="{D319AE29-1457-46E0-811E-EF2B1E6AF67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3775" t="21954" r="20205" b="7678"/>
          <a:stretch/>
        </p:blipFill>
        <p:spPr>
          <a:xfrm>
            <a:off x="1762125" y="1885950"/>
            <a:ext cx="5624322" cy="2950464"/>
          </a:xfrm>
          <a:prstGeom prst="rect">
            <a:avLst/>
          </a:prstGeom>
        </p:spPr>
      </p:pic>
      <p:sp>
        <p:nvSpPr>
          <p:cNvPr id="5" name="Content Placeholder 4">
            <a:extLst>
              <a:ext uri="{FF2B5EF4-FFF2-40B4-BE49-F238E27FC236}">
                <a16:creationId xmlns:a16="http://schemas.microsoft.com/office/drawing/2014/main" id="{84D1C5C6-22FD-49D2-B3B2-114343972479}"/>
              </a:ext>
            </a:extLst>
          </p:cNvPr>
          <p:cNvSpPr>
            <a:spLocks noGrp="1"/>
          </p:cNvSpPr>
          <p:nvPr>
            <p:ph sz="quarter" idx="14"/>
          </p:nvPr>
        </p:nvSpPr>
        <p:spPr>
          <a:xfrm>
            <a:off x="457200" y="5029200"/>
            <a:ext cx="8305800" cy="1267458"/>
          </a:xfrm>
        </p:spPr>
        <p:txBody>
          <a:bodyPr tIns="18000" bIns="18000">
            <a:spAutoFit/>
          </a:bodyPr>
          <a:lstStyle/>
          <a:p>
            <a:pPr marL="0" indent="0">
              <a:buSzPct val="100000"/>
              <a:buNone/>
            </a:pPr>
            <a:r>
              <a:rPr lang="en-US" i="1" dirty="0">
                <a:latin typeface="Arial" panose="020B0604020202020204" pitchFamily="34" charset="0"/>
                <a:cs typeface="Arial" panose="020B0604020202020204" pitchFamily="34" charset="0"/>
              </a:rPr>
              <a:t>Sources:</a:t>
            </a:r>
            <a:r>
              <a:rPr lang="en-US" dirty="0">
                <a:latin typeface="Arial" panose="020B0604020202020204" pitchFamily="34" charset="0"/>
                <a:cs typeface="Arial" panose="020B0604020202020204" pitchFamily="34" charset="0"/>
              </a:rPr>
              <a:t> Based on S. P. Robbins, </a:t>
            </a:r>
            <a:r>
              <a:rPr lang="en-US" i="1" dirty="0">
                <a:latin typeface="Arial" panose="020B0604020202020204" pitchFamily="34" charset="0"/>
                <a:cs typeface="Arial" panose="020B0604020202020204" pitchFamily="34" charset="0"/>
              </a:rPr>
              <a:t>Managing Organizational Conflict: A Nontraditional Approach</a:t>
            </a:r>
            <a:r>
              <a:rPr lang="en-US" dirty="0">
                <a:latin typeface="Arial" panose="020B0604020202020204" pitchFamily="34" charset="0"/>
                <a:cs typeface="Arial" panose="020B0604020202020204" pitchFamily="34" charset="0"/>
              </a:rPr>
              <a:t> (Upper Saddle River, NJ: Prentice Hall, 1974): 93–97; and F. </a:t>
            </a:r>
            <a:r>
              <a:rPr lang="en-US" dirty="0" err="1">
                <a:latin typeface="Arial" panose="020B0604020202020204" pitchFamily="34" charset="0"/>
                <a:cs typeface="Arial" panose="020B0604020202020204" pitchFamily="34" charset="0"/>
              </a:rPr>
              <a:t>Glasi</a:t>
            </a:r>
            <a:r>
              <a:rPr lang="en-US" dirty="0">
                <a:latin typeface="Arial" panose="020B0604020202020204" pitchFamily="34" charset="0"/>
                <a:cs typeface="Arial" panose="020B0604020202020204" pitchFamily="34" charset="0"/>
              </a:rPr>
              <a:t>, “The Process of Conflict Escalation and the Roles of Third Parties,” in G. B. J. </a:t>
            </a:r>
            <a:r>
              <a:rPr lang="en-US" dirty="0" err="1">
                <a:latin typeface="Arial" panose="020B0604020202020204" pitchFamily="34" charset="0"/>
                <a:cs typeface="Arial" panose="020B0604020202020204" pitchFamily="34" charset="0"/>
              </a:rPr>
              <a:t>Bomers</a:t>
            </a:r>
            <a:r>
              <a:rPr lang="en-US" dirty="0">
                <a:latin typeface="Arial" panose="020B0604020202020204" pitchFamily="34" charset="0"/>
                <a:cs typeface="Arial" panose="020B0604020202020204" pitchFamily="34" charset="0"/>
              </a:rPr>
              <a:t> and R. Peterson (eds.), </a:t>
            </a:r>
            <a:r>
              <a:rPr lang="en-US" i="1" dirty="0">
                <a:latin typeface="Arial" panose="020B0604020202020204" pitchFamily="34" charset="0"/>
                <a:cs typeface="Arial" panose="020B0604020202020204" pitchFamily="34" charset="0"/>
              </a:rPr>
              <a:t>Conflict Management and Industrial Relations</a:t>
            </a:r>
            <a:r>
              <a:rPr lang="en-US" dirty="0">
                <a:latin typeface="Arial" panose="020B0604020202020204" pitchFamily="34" charset="0"/>
                <a:cs typeface="Arial" panose="020B0604020202020204" pitchFamily="34" charset="0"/>
              </a:rPr>
              <a:t> (Boston: Kluwer-</a:t>
            </a:r>
            <a:r>
              <a:rPr lang="en-US" dirty="0" err="1">
                <a:latin typeface="Arial" panose="020B0604020202020204" pitchFamily="34" charset="0"/>
                <a:cs typeface="Arial" panose="020B0604020202020204" pitchFamily="34" charset="0"/>
              </a:rPr>
              <a:t>Nijhoff</a:t>
            </a:r>
            <a:r>
              <a:rPr lang="en-US" dirty="0">
                <a:latin typeface="Arial" panose="020B0604020202020204" pitchFamily="34" charset="0"/>
                <a:cs typeface="Arial" panose="020B0604020202020204" pitchFamily="34" charset="0"/>
              </a:rPr>
              <a:t>, 1982): 119–40.</a:t>
            </a:r>
          </a:p>
        </p:txBody>
      </p:sp>
    </p:spTree>
    <p:extLst>
      <p:ext uri="{BB962C8B-B14F-4D97-AF65-F5344CB8AC3E}">
        <p14:creationId xmlns:p14="http://schemas.microsoft.com/office/powerpoint/2010/main" val="3145229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875"/>
            <a:ext cx="8229600" cy="590349"/>
          </a:xfrm>
        </p:spPr>
        <p:txBody>
          <a:bodyPr tIns="18000" bIns="18000" anchor="ctr" anchorCtr="0">
            <a:spAutoFit/>
          </a:bodyPr>
          <a:lstStyle/>
          <a:p>
            <a:r>
              <a:rPr lang="en-US" dirty="0">
                <a:cs typeface="Arial Narrow"/>
              </a:rPr>
              <a:t>Outline the Conflict Process </a:t>
            </a:r>
            <a:r>
              <a:rPr lang="en-US" sz="2800" dirty="0">
                <a:cs typeface="Arial Narrow"/>
              </a:rPr>
              <a:t>(4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62025"/>
            <a:ext cx="8229600" cy="4406779"/>
          </a:xfrm>
        </p:spPr>
        <p:txBody>
          <a:bodyPr tIns="18000" bIns="18000" anchor="ctr" anchorCtr="0">
            <a:spAutoFit/>
          </a:bodyPr>
          <a:lstStyle/>
          <a:p>
            <a:r>
              <a:rPr lang="en-US" sz="2400" dirty="0">
                <a:latin typeface="Arial" panose="020B0604020202020204" pitchFamily="34" charset="0"/>
                <a:cs typeface="Arial" panose="020B0604020202020204" pitchFamily="34" charset="0"/>
              </a:rPr>
              <a:t> Stage V: Outcomes</a:t>
            </a:r>
          </a:p>
          <a:p>
            <a:pPr marL="763588" lvl="1" indent="-342900"/>
            <a:r>
              <a:rPr lang="en-US" sz="2400" dirty="0">
                <a:latin typeface="Arial" panose="020B0604020202020204" pitchFamily="34" charset="0"/>
                <a:cs typeface="Arial" panose="020B0604020202020204" pitchFamily="34" charset="0"/>
              </a:rPr>
              <a:t>Conflict is constructive when it…</a:t>
            </a:r>
          </a:p>
          <a:p>
            <a:pPr marL="1306513" lvl="2" indent="-342900">
              <a:buClr>
                <a:schemeClr val="bg2"/>
              </a:buClr>
            </a:pPr>
            <a:r>
              <a:rPr lang="en-US" sz="2400" dirty="0">
                <a:latin typeface="Arial" panose="020B0604020202020204" pitchFamily="34" charset="0"/>
                <a:cs typeface="Arial" panose="020B0604020202020204" pitchFamily="34" charset="0"/>
              </a:rPr>
              <a:t>Improves the quality of decisions, stimulates creativity and innovation, encourages interest and curiosity, provides the medium through which problems can be aired and tensions released, and fosters an environment of self-evaluation and change.</a:t>
            </a:r>
          </a:p>
          <a:p>
            <a:pPr marL="862013" lvl="1" indent="-342900"/>
            <a:r>
              <a:rPr lang="en-US" sz="2400" dirty="0">
                <a:latin typeface="Arial" panose="020B0604020202020204" pitchFamily="34" charset="0"/>
                <a:cs typeface="Arial" panose="020B0604020202020204" pitchFamily="34" charset="0"/>
              </a:rPr>
              <a:t>Conflict is destructive when it…</a:t>
            </a:r>
          </a:p>
          <a:p>
            <a:pPr marL="1367028" lvl="2" indent="-342900"/>
            <a:r>
              <a:rPr lang="en-US" sz="2400" dirty="0">
                <a:latin typeface="Arial" panose="020B0604020202020204" pitchFamily="34" charset="0"/>
                <a:cs typeface="Arial" panose="020B0604020202020204" pitchFamily="34" charset="0"/>
              </a:rPr>
              <a:t>Breeds discontent, reduces group effectiveness, and threatens the group’s survival.</a:t>
            </a:r>
          </a:p>
        </p:txBody>
      </p:sp>
    </p:spTree>
    <p:extLst>
      <p:ext uri="{BB962C8B-B14F-4D97-AF65-F5344CB8AC3E}">
        <p14:creationId xmlns:p14="http://schemas.microsoft.com/office/powerpoint/2010/main" val="668844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875"/>
            <a:ext cx="8229600" cy="590349"/>
          </a:xfrm>
        </p:spPr>
        <p:txBody>
          <a:bodyPr tIns="18000" bIns="18000" anchor="ctr" anchorCtr="0">
            <a:spAutoFit/>
          </a:bodyPr>
          <a:lstStyle/>
          <a:p>
            <a:r>
              <a:rPr lang="en-US" dirty="0">
                <a:cs typeface="Arial Narrow"/>
              </a:rPr>
              <a:t>Outline the Conflict Process </a:t>
            </a:r>
            <a:r>
              <a:rPr lang="en-US" sz="2800" dirty="0">
                <a:cs typeface="Arial Narrow"/>
              </a:rPr>
              <a:t>(5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59889"/>
            <a:ext cx="8229600" cy="4968471"/>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Conflict management: </a:t>
            </a:r>
            <a:r>
              <a:rPr lang="en-US" sz="2400" dirty="0">
                <a:latin typeface="Arial" panose="020B0604020202020204" pitchFamily="34" charset="0"/>
                <a:cs typeface="Arial" panose="020B0604020202020204" pitchFamily="34" charset="0"/>
              </a:rPr>
              <a:t>the use of resolution and stimulation techniques to achieve the desired level of conflict.</a:t>
            </a:r>
          </a:p>
          <a:p>
            <a:pPr marL="289623"/>
            <a:r>
              <a:rPr lang="en-US" sz="2400" dirty="0">
                <a:latin typeface="Arial" panose="020B0604020202020204" pitchFamily="34" charset="0"/>
                <a:cs typeface="Arial" panose="020B0604020202020204" pitchFamily="34" charset="0"/>
              </a:rPr>
              <a:t>Minimizing counterproductive conflicts requires:</a:t>
            </a:r>
          </a:p>
          <a:p>
            <a:pPr marL="797814" lvl="1" indent="-342900"/>
            <a:r>
              <a:rPr lang="en-US" sz="2400" dirty="0">
                <a:latin typeface="Arial" panose="020B0604020202020204" pitchFamily="34" charset="0"/>
                <a:cs typeface="Arial" panose="020B0604020202020204" pitchFamily="34" charset="0"/>
              </a:rPr>
              <a:t>Recognizing when there really is a disagreement.</a:t>
            </a:r>
          </a:p>
          <a:p>
            <a:pPr lvl="2"/>
            <a:r>
              <a:rPr lang="en-US" sz="2400" dirty="0">
                <a:latin typeface="Arial" panose="020B0604020202020204" pitchFamily="34" charset="0"/>
                <a:cs typeface="Arial" panose="020B0604020202020204" pitchFamily="34" charset="0"/>
              </a:rPr>
              <a:t>Many apparent conflicts are due to people using different language to discuss the same general course of action.</a:t>
            </a:r>
          </a:p>
          <a:p>
            <a:pPr lvl="1"/>
            <a:r>
              <a:rPr lang="en-US" sz="2400" dirty="0">
                <a:latin typeface="Arial" panose="020B0604020202020204" pitchFamily="34" charset="0"/>
                <a:cs typeface="Arial" panose="020B0604020202020204" pitchFamily="34" charset="0"/>
              </a:rPr>
              <a:t>Focusing on satisfying top needs.</a:t>
            </a:r>
          </a:p>
          <a:p>
            <a:pPr lvl="2"/>
            <a:r>
              <a:rPr lang="en-US" sz="2400" dirty="0">
                <a:latin typeface="Arial" panose="020B0604020202020204" pitchFamily="34" charset="0"/>
                <a:cs typeface="Arial" panose="020B0604020202020204" pitchFamily="34" charset="0"/>
              </a:rPr>
              <a:t>Neither side may get exactly what it wants, but each side will achieve the most important parts of its agenda.</a:t>
            </a:r>
          </a:p>
        </p:txBody>
      </p:sp>
    </p:spTree>
    <p:extLst>
      <p:ext uri="{BB962C8B-B14F-4D97-AF65-F5344CB8AC3E}">
        <p14:creationId xmlns:p14="http://schemas.microsoft.com/office/powerpoint/2010/main" val="284347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875"/>
            <a:ext cx="8229600" cy="590349"/>
          </a:xfrm>
        </p:spPr>
        <p:txBody>
          <a:bodyPr tIns="18000" bIns="18000" anchor="ctr" anchorCtr="0">
            <a:spAutoFit/>
          </a:bodyPr>
          <a:lstStyle/>
          <a:p>
            <a:r>
              <a:rPr lang="en-US" dirty="0">
                <a:cs typeface="Arial Narrow"/>
              </a:rPr>
              <a:t>Outline the Conflict Process </a:t>
            </a:r>
            <a:r>
              <a:rPr lang="en-US" sz="2800" dirty="0">
                <a:cs typeface="Arial Narrow"/>
              </a:rPr>
              <a:t>(6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70280"/>
            <a:ext cx="8229600" cy="370658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Groups that resolve conflicts successfully discuss differences of opinion openly.</a:t>
            </a:r>
          </a:p>
          <a:p>
            <a:pPr marL="797814" lvl="1" indent="-342900"/>
            <a:r>
              <a:rPr lang="en-US" sz="2400" dirty="0">
                <a:latin typeface="Arial" panose="020B0604020202020204" pitchFamily="34" charset="0"/>
                <a:cs typeface="Arial" panose="020B0604020202020204" pitchFamily="34" charset="0"/>
              </a:rPr>
              <a:t>The most disruptive conflicts are those that are never addressed directly.</a:t>
            </a:r>
          </a:p>
          <a:p>
            <a:r>
              <a:rPr lang="en-US" sz="2400" dirty="0">
                <a:latin typeface="Arial" panose="020B0604020202020204" pitchFamily="34" charset="0"/>
                <a:cs typeface="Arial" panose="020B0604020202020204" pitchFamily="34" charset="0"/>
              </a:rPr>
              <a:t>Managers need to emphasize shared interests in resolving conflicts.</a:t>
            </a:r>
          </a:p>
          <a:p>
            <a:pPr lvl="1"/>
            <a:r>
              <a:rPr lang="en-US" sz="2400" dirty="0">
                <a:latin typeface="Arial" panose="020B0604020202020204" pitchFamily="34" charset="0"/>
                <a:cs typeface="Arial" panose="020B0604020202020204" pitchFamily="34" charset="0"/>
              </a:rPr>
              <a:t>Groups with cooperative conflict styles and an underlying identification to group goals are more effective than groups with a more competitive style.</a:t>
            </a:r>
          </a:p>
        </p:txBody>
      </p:sp>
    </p:spTree>
    <p:extLst>
      <p:ext uri="{BB962C8B-B14F-4D97-AF65-F5344CB8AC3E}">
        <p14:creationId xmlns:p14="http://schemas.microsoft.com/office/powerpoint/2010/main" val="371372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875"/>
            <a:ext cx="8229600" cy="590349"/>
          </a:xfrm>
        </p:spPr>
        <p:txBody>
          <a:bodyPr tIns="18000" bIns="18000" anchor="ctr" anchorCtr="0">
            <a:spAutoFit/>
          </a:bodyPr>
          <a:lstStyle/>
          <a:p>
            <a:r>
              <a:rPr lang="en-US" dirty="0">
                <a:cs typeface="Arial Narrow"/>
              </a:rPr>
              <a:t>Outline the Conflict Process </a:t>
            </a:r>
            <a:r>
              <a:rPr lang="en-US" sz="2800" dirty="0">
                <a:cs typeface="Arial Narrow"/>
              </a:rPr>
              <a:t>(7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75360"/>
            <a:ext cx="8229600" cy="2775563"/>
          </a:xfrm>
        </p:spPr>
        <p:txBody>
          <a:bodyPr tIns="18000" bIns="18000" anchor="ctr" anchorCtr="0">
            <a:spAutoFit/>
          </a:bodyPr>
          <a:lstStyle/>
          <a:p>
            <a:r>
              <a:rPr lang="en-US" sz="2400" dirty="0">
                <a:latin typeface="Arial" panose="020B0604020202020204" pitchFamily="34" charset="0"/>
                <a:cs typeface="Arial" panose="020B0604020202020204" pitchFamily="34" charset="0"/>
              </a:rPr>
              <a:t>Differences across countries in conflict resolution strategies may be based on collectivistic tendencies and motives.</a:t>
            </a:r>
          </a:p>
          <a:p>
            <a:pPr lvl="1"/>
            <a:r>
              <a:rPr lang="en-US" sz="2400" dirty="0">
                <a:latin typeface="Arial" panose="020B0604020202020204" pitchFamily="34" charset="0"/>
                <a:cs typeface="Arial" panose="020B0604020202020204" pitchFamily="34" charset="0"/>
              </a:rPr>
              <a:t>Collectivist cultures see people as deeply embedded in social situations.</a:t>
            </a:r>
          </a:p>
          <a:p>
            <a:pPr lvl="1"/>
            <a:r>
              <a:rPr lang="en-US" sz="2400" dirty="0">
                <a:latin typeface="Arial" panose="020B0604020202020204" pitchFamily="34" charset="0"/>
                <a:cs typeface="Arial" panose="020B0604020202020204" pitchFamily="34" charset="0"/>
              </a:rPr>
              <a:t>They will avoid direct expression of conflicts, preferring indirect methods for resolving differences of opinion.</a:t>
            </a:r>
          </a:p>
        </p:txBody>
      </p:sp>
    </p:spTree>
    <p:extLst>
      <p:ext uri="{BB962C8B-B14F-4D97-AF65-F5344CB8AC3E}">
        <p14:creationId xmlns:p14="http://schemas.microsoft.com/office/powerpoint/2010/main" val="2666928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240"/>
            <a:ext cx="8229600" cy="1144347"/>
          </a:xfrm>
        </p:spPr>
        <p:txBody>
          <a:bodyPr tIns="18000" bIns="18000" anchor="ctr" anchorCtr="0">
            <a:spAutoFit/>
          </a:bodyPr>
          <a:lstStyle/>
          <a:p>
            <a:r>
              <a:rPr lang="en-US" dirty="0">
                <a:cs typeface="Arial Narrow"/>
              </a:rPr>
              <a:t>Contrast Distributive and Integrative Bargaining </a:t>
            </a:r>
            <a:r>
              <a:rPr lang="en-US" sz="2800" dirty="0">
                <a:cs typeface="Arial Narrow"/>
              </a:rPr>
              <a:t>(1 of 5)</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600200"/>
            <a:ext cx="8229600" cy="1959955"/>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Negotiation</a:t>
            </a:r>
            <a:r>
              <a:rPr lang="en-US" sz="2400" dirty="0">
                <a:latin typeface="Arial" panose="020B0604020202020204" pitchFamily="34" charset="0"/>
                <a:cs typeface="Arial" panose="020B0604020202020204" pitchFamily="34" charset="0"/>
              </a:rPr>
              <a:t> is a process in which two or more parties exchange goods or services and attempt to agree upon the exchange rate for them.</a:t>
            </a:r>
          </a:p>
          <a:p>
            <a:pPr marL="797814" lvl="1" indent="-342900"/>
            <a:r>
              <a:rPr lang="en-US" sz="2400" dirty="0">
                <a:latin typeface="Arial" panose="020B0604020202020204" pitchFamily="34" charset="0"/>
                <a:cs typeface="Arial" panose="020B0604020202020204" pitchFamily="34" charset="0"/>
              </a:rPr>
              <a:t>We use the terms negotiation and bargaining interchangeably.</a:t>
            </a:r>
          </a:p>
        </p:txBody>
      </p:sp>
    </p:spTree>
    <p:extLst>
      <p:ext uri="{BB962C8B-B14F-4D97-AF65-F5344CB8AC3E}">
        <p14:creationId xmlns:p14="http://schemas.microsoft.com/office/powerpoint/2010/main" val="175018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61" y="147686"/>
            <a:ext cx="8229600" cy="1144347"/>
          </a:xfrm>
        </p:spPr>
        <p:txBody>
          <a:bodyPr tIns="18000" bIns="18000" anchor="ctr" anchorCtr="0">
            <a:spAutoFit/>
          </a:bodyPr>
          <a:lstStyle/>
          <a:p>
            <a:r>
              <a:rPr lang="en-US" dirty="0">
                <a:cs typeface="Arial Narrow"/>
              </a:rPr>
              <a:t>Contrast Distributive and Integrative Bargaining </a:t>
            </a:r>
            <a:r>
              <a:rPr lang="en-US" sz="2800" dirty="0">
                <a:cs typeface="Arial Narrow"/>
              </a:rPr>
              <a:t>(2 of 5)</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490930"/>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14.5 </a:t>
            </a:r>
            <a:r>
              <a:rPr lang="en-US" sz="2400" dirty="0">
                <a:latin typeface="Arial" panose="020B0604020202020204" pitchFamily="34" charset="0"/>
                <a:cs typeface="Arial" panose="020B0604020202020204" pitchFamily="34" charset="0"/>
              </a:rPr>
              <a:t>Distributive Versus Integrative Bargaining</a:t>
            </a:r>
          </a:p>
        </p:txBody>
      </p:sp>
      <p:graphicFrame>
        <p:nvGraphicFramePr>
          <p:cNvPr id="8" name="Table 4">
            <a:extLst>
              <a:ext uri="{FF2B5EF4-FFF2-40B4-BE49-F238E27FC236}">
                <a16:creationId xmlns:a16="http://schemas.microsoft.com/office/drawing/2014/main" id="{93342412-AAA6-4A9C-B542-503352CDE617}"/>
              </a:ext>
            </a:extLst>
          </p:cNvPr>
          <p:cNvGraphicFramePr>
            <a:graphicFrameLocks noGrp="1"/>
          </p:cNvGraphicFramePr>
          <p:nvPr>
            <p:extLst>
              <p:ext uri="{D42A27DB-BD31-4B8C-83A1-F6EECF244321}">
                <p14:modId xmlns:p14="http://schemas.microsoft.com/office/powerpoint/2010/main" val="3449278916"/>
              </p:ext>
            </p:extLst>
          </p:nvPr>
        </p:nvGraphicFramePr>
        <p:xfrm>
          <a:off x="457200" y="2057401"/>
          <a:ext cx="8229600" cy="4141226"/>
        </p:xfrm>
        <a:graphic>
          <a:graphicData uri="http://schemas.openxmlformats.org/drawingml/2006/table">
            <a:tbl>
              <a:tblPr firstRow="1" bandRow="1">
                <a:tableStyleId>{3B4B98B0-60AC-42C2-AFA5-B58CD77FA1E5}</a:tableStyleId>
              </a:tblPr>
              <a:tblGrid>
                <a:gridCol w="2667000">
                  <a:extLst>
                    <a:ext uri="{9D8B030D-6E8A-4147-A177-3AD203B41FA5}">
                      <a16:colId xmlns:a16="http://schemas.microsoft.com/office/drawing/2014/main" val="2551269694"/>
                    </a:ext>
                  </a:extLst>
                </a:gridCol>
                <a:gridCol w="2743200">
                  <a:extLst>
                    <a:ext uri="{9D8B030D-6E8A-4147-A177-3AD203B41FA5}">
                      <a16:colId xmlns:a16="http://schemas.microsoft.com/office/drawing/2014/main" val="56893928"/>
                    </a:ext>
                  </a:extLst>
                </a:gridCol>
                <a:gridCol w="2819400">
                  <a:extLst>
                    <a:ext uri="{9D8B030D-6E8A-4147-A177-3AD203B41FA5}">
                      <a16:colId xmlns:a16="http://schemas.microsoft.com/office/drawing/2014/main" val="1492060720"/>
                    </a:ext>
                  </a:extLst>
                </a:gridCol>
              </a:tblGrid>
              <a:tr h="387640">
                <a:tc>
                  <a:txBody>
                    <a:bodyPr/>
                    <a:lstStyle/>
                    <a:p>
                      <a:pPr marL="0" algn="l" defTabSz="914400" rtl="0" eaLnBrk="1" latinLnBrk="0" hangingPunct="1"/>
                      <a:r>
                        <a:rPr lang="en-IN" sz="1200" b="1" kern="1200" dirty="0">
                          <a:solidFill>
                            <a:schemeClr val="bg1"/>
                          </a:solidFill>
                          <a:latin typeface="Arial" panose="020B0604020202020204" pitchFamily="34" charset="0"/>
                          <a:ea typeface="+mn-ea"/>
                          <a:cs typeface="Arial" panose="020B0604020202020204" pitchFamily="34" charset="0"/>
                        </a:rPr>
                        <a:t>Bargaining Characteristic</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marL="0" algn="l" defTabSz="914400" rtl="0" eaLnBrk="1" latinLnBrk="0" hangingPunct="1"/>
                      <a:r>
                        <a:rPr lang="en-IN" sz="1200" b="1" kern="1200" dirty="0">
                          <a:solidFill>
                            <a:schemeClr val="bg1"/>
                          </a:solidFill>
                          <a:latin typeface="Arial" panose="020B0604020202020204" pitchFamily="34" charset="0"/>
                          <a:ea typeface="+mn-ea"/>
                          <a:cs typeface="Arial" panose="020B0604020202020204" pitchFamily="34" charset="0"/>
                        </a:rPr>
                        <a:t>Distributive Bargaining</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marL="0" algn="l" defTabSz="914400" rtl="0" eaLnBrk="1" latinLnBrk="0" hangingPunct="1"/>
                      <a:r>
                        <a:rPr lang="en-IN" sz="1200" b="1" kern="1200" dirty="0">
                          <a:solidFill>
                            <a:schemeClr val="bg1"/>
                          </a:solidFill>
                          <a:latin typeface="Arial" panose="020B0604020202020204" pitchFamily="34" charset="0"/>
                          <a:ea typeface="+mn-ea"/>
                          <a:cs typeface="Arial" panose="020B0604020202020204" pitchFamily="34" charset="0"/>
                        </a:rPr>
                        <a:t>Integrative Bargaining </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2755313237"/>
                  </a:ext>
                </a:extLst>
              </a:tr>
              <a:tr h="616463">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Goal</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Get as much of the pie as possible</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Get as much of the pie as possible</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51109361"/>
                  </a:ext>
                </a:extLst>
              </a:tr>
              <a:tr h="416243">
                <a:tc>
                  <a:txBody>
                    <a:bodyPr/>
                    <a:lstStyle/>
                    <a:p>
                      <a:pPr>
                        <a:spcBef>
                          <a:spcPts val="200"/>
                        </a:spcBef>
                      </a:pPr>
                      <a:r>
                        <a:rPr lang="en-US" sz="1400" b="0" kern="1200">
                          <a:solidFill>
                            <a:schemeClr val="tx1"/>
                          </a:solidFill>
                          <a:latin typeface="Arial" panose="020B0604020202020204" pitchFamily="34" charset="0"/>
                          <a:ea typeface="+mn-ea"/>
                          <a:cs typeface="Arial" panose="020B0604020202020204" pitchFamily="34" charset="0"/>
                        </a:rPr>
                        <a:t>Motivation</a:t>
                      </a:r>
                      <a:endParaRPr lang="en-US" sz="1400" b="0" kern="1200" dirty="0">
                        <a:solidFill>
                          <a:schemeClr val="tx1"/>
                        </a:solidFill>
                        <a:latin typeface="Arial" panose="020B0604020202020204" pitchFamily="34" charset="0"/>
                        <a:ea typeface="+mn-ea"/>
                        <a:cs typeface="Arial" panose="020B0604020202020204" pitchFamily="34" charset="0"/>
                      </a:endParaRP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Win–lose</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Win–win</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3632638"/>
                  </a:ext>
                </a:extLst>
              </a:tr>
              <a:tr h="816684">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Focus</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Positions (“I can’t go beyond this point on this issue.”)</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Interests (“Can you explain why this issue is so important to you?”)</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50483697"/>
                  </a:ext>
                </a:extLst>
              </a:tr>
              <a:tr h="416243">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Interests</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Opposed</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Congruent</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911279127"/>
                  </a:ext>
                </a:extLst>
              </a:tr>
              <a:tr h="816684">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Information sharing</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Low (Sharing information will only allow other party to take advantage.)</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High (Sharing information will allow each party to find ways to satisfy interests of each party.)</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22791725"/>
                  </a:ext>
                </a:extLst>
              </a:tr>
              <a:tr h="416243">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Duration of relationship</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Short term</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Long term</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65635377"/>
                  </a:ext>
                </a:extLst>
              </a:tr>
            </a:tbl>
          </a:graphicData>
        </a:graphic>
      </p:graphicFrame>
    </p:spTree>
    <p:extLst>
      <p:ext uri="{BB962C8B-B14F-4D97-AF65-F5344CB8AC3E}">
        <p14:creationId xmlns:p14="http://schemas.microsoft.com/office/powerpoint/2010/main" val="786604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61" y="147686"/>
            <a:ext cx="8229600" cy="1144347"/>
          </a:xfrm>
        </p:spPr>
        <p:txBody>
          <a:bodyPr tIns="18000" bIns="18000" anchor="ctr" anchorCtr="0">
            <a:spAutoFit/>
          </a:bodyPr>
          <a:lstStyle/>
          <a:p>
            <a:r>
              <a:rPr lang="en-US" dirty="0">
                <a:cs typeface="Arial Narrow"/>
              </a:rPr>
              <a:t>Contrast Distributive and Integrative Bargaining </a:t>
            </a:r>
            <a:r>
              <a:rPr lang="en-US" sz="2800" dirty="0">
                <a:cs typeface="Arial Narrow"/>
              </a:rPr>
              <a:t>(3 of 5)</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52575"/>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14.6 </a:t>
            </a:r>
            <a:r>
              <a:rPr lang="en-US" sz="2400" dirty="0">
                <a:latin typeface="Arial" panose="020B0604020202020204" pitchFamily="34" charset="0"/>
                <a:cs typeface="Arial" panose="020B0604020202020204" pitchFamily="34" charset="0"/>
              </a:rPr>
              <a:t>The Bargaining Zone</a:t>
            </a:r>
          </a:p>
        </p:txBody>
      </p:sp>
      <p:pic>
        <p:nvPicPr>
          <p:cNvPr id="8" name="Picture Placeholder 7" descr="A flow chart shows two parties’ aspiration ranges and the settlement range, leading to creation of the bargaining zone.t.&#10;Long description is available in notes, press F6">
            <a:extLst>
              <a:ext uri="{FF2B5EF4-FFF2-40B4-BE49-F238E27FC236}">
                <a16:creationId xmlns:a16="http://schemas.microsoft.com/office/drawing/2014/main" id="{8E79CCB1-DFD2-447F-BBAD-F2E93F8B461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86208" y="2286000"/>
            <a:ext cx="7971585" cy="2349244"/>
          </a:xfrm>
          <a:prstGeom prst="rect">
            <a:avLst/>
          </a:prstGeom>
        </p:spPr>
      </p:pic>
    </p:spTree>
    <p:extLst>
      <p:ext uri="{BB962C8B-B14F-4D97-AF65-F5344CB8AC3E}">
        <p14:creationId xmlns:p14="http://schemas.microsoft.com/office/powerpoint/2010/main" val="1821245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2400"/>
            <a:ext cx="8229600" cy="590349"/>
          </a:xfrm>
        </p:spPr>
        <p:txBody>
          <a:bodyPr tIns="18000" bIns="18000" anchor="ctr" anchorCtr="0">
            <a:spAutoFit/>
          </a:bodyPr>
          <a:lstStyle/>
          <a:p>
            <a:r>
              <a:rPr lang="en-US" dirty="0">
                <a:cs typeface="Arial Narrow"/>
              </a:rPr>
              <a:t>Learning Objectives </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066800"/>
            <a:ext cx="8229600" cy="4514501"/>
          </a:xfrm>
        </p:spPr>
        <p:txBody>
          <a:bodyPr tIns="18000" bIns="18000" anchor="ctr" anchorCtr="0">
            <a:spAutoFit/>
          </a:bodyPr>
          <a:lstStyle/>
          <a:p>
            <a:pPr marL="685800" indent="-685800" defTabSz="1079500">
              <a:buClr>
                <a:schemeClr val="bg2"/>
              </a:buClr>
              <a:buNone/>
              <a:defRPr/>
            </a:pPr>
            <a:r>
              <a:rPr lang="en-US" sz="2400" b="1" dirty="0">
                <a:solidFill>
                  <a:schemeClr val="bg2"/>
                </a:solidFill>
                <a:latin typeface="Arial" panose="020B0604020202020204" pitchFamily="34" charset="0"/>
                <a:cs typeface="Arial" panose="020B0604020202020204" pitchFamily="34" charset="0"/>
              </a:rPr>
              <a:t>14.1</a:t>
            </a:r>
            <a:r>
              <a:rPr lang="en-US" sz="2400" dirty="0">
                <a:latin typeface="Arial" panose="020B0604020202020204" pitchFamily="34" charset="0"/>
                <a:cs typeface="Arial" panose="020B0604020202020204" pitchFamily="34" charset="0"/>
              </a:rPr>
              <a:t> Describe the three types of conflict and the three loci of conflict.</a:t>
            </a:r>
          </a:p>
          <a:p>
            <a:pPr marL="685800" indent="-685800">
              <a:buClr>
                <a:schemeClr val="bg2"/>
              </a:buClr>
              <a:buNone/>
              <a:defRPr/>
            </a:pPr>
            <a:r>
              <a:rPr lang="en-US" sz="2400" b="1" dirty="0">
                <a:solidFill>
                  <a:schemeClr val="bg2"/>
                </a:solidFill>
                <a:latin typeface="Arial" panose="020B0604020202020204" pitchFamily="34" charset="0"/>
                <a:cs typeface="Arial" panose="020B0604020202020204" pitchFamily="34" charset="0"/>
              </a:rPr>
              <a:t>14.2</a:t>
            </a:r>
            <a:r>
              <a:rPr lang="en-US" sz="2400" dirty="0">
                <a:latin typeface="Arial" panose="020B0604020202020204" pitchFamily="34" charset="0"/>
                <a:cs typeface="Arial" panose="020B0604020202020204" pitchFamily="34" charset="0"/>
              </a:rPr>
              <a:t> Outline the conflict process.</a:t>
            </a:r>
          </a:p>
          <a:p>
            <a:pPr marL="685800" indent="-685800">
              <a:buClr>
                <a:schemeClr val="bg2"/>
              </a:buClr>
              <a:buNone/>
              <a:defRPr/>
            </a:pPr>
            <a:r>
              <a:rPr lang="en-US" sz="2400" b="1" dirty="0">
                <a:solidFill>
                  <a:schemeClr val="bg2"/>
                </a:solidFill>
                <a:latin typeface="Arial" panose="020B0604020202020204" pitchFamily="34" charset="0"/>
                <a:cs typeface="Arial" panose="020B0604020202020204" pitchFamily="34" charset="0"/>
              </a:rPr>
              <a:t>14.3</a:t>
            </a:r>
            <a:r>
              <a:rPr lang="en-US" sz="2400" dirty="0">
                <a:latin typeface="Arial" panose="020B0604020202020204" pitchFamily="34" charset="0"/>
                <a:cs typeface="Arial" panose="020B0604020202020204" pitchFamily="34" charset="0"/>
              </a:rPr>
              <a:t> Contrast distributive and integrative bargaining.</a:t>
            </a:r>
          </a:p>
          <a:p>
            <a:pPr marL="685800" indent="-685800">
              <a:buClr>
                <a:schemeClr val="bg2"/>
              </a:buClr>
              <a:buNone/>
              <a:defRPr/>
            </a:pPr>
            <a:r>
              <a:rPr lang="en-US" sz="2400" b="1" dirty="0">
                <a:solidFill>
                  <a:schemeClr val="bg2"/>
                </a:solidFill>
                <a:latin typeface="Arial" panose="020B0604020202020204" pitchFamily="34" charset="0"/>
                <a:cs typeface="Arial" panose="020B0604020202020204" pitchFamily="34" charset="0"/>
              </a:rPr>
              <a:t>14.4</a:t>
            </a:r>
            <a:r>
              <a:rPr lang="en-US" sz="2400" dirty="0">
                <a:latin typeface="Arial" panose="020B0604020202020204" pitchFamily="34" charset="0"/>
                <a:cs typeface="Arial" panose="020B0604020202020204" pitchFamily="34" charset="0"/>
              </a:rPr>
              <a:t> Apply the five steps of the negotiation process.</a:t>
            </a:r>
          </a:p>
          <a:p>
            <a:pPr marL="685800" indent="-685800">
              <a:buClr>
                <a:schemeClr val="bg2"/>
              </a:buClr>
              <a:buNone/>
              <a:defRPr/>
            </a:pPr>
            <a:r>
              <a:rPr lang="en-US" sz="2400" b="1" dirty="0">
                <a:solidFill>
                  <a:schemeClr val="bg2"/>
                </a:solidFill>
                <a:latin typeface="Arial" panose="020B0604020202020204" pitchFamily="34" charset="0"/>
                <a:cs typeface="Arial" panose="020B0604020202020204" pitchFamily="34" charset="0"/>
              </a:rPr>
              <a:t>14.5</a:t>
            </a:r>
            <a:r>
              <a:rPr lang="en-US" sz="2400" dirty="0">
                <a:latin typeface="Arial" panose="020B0604020202020204" pitchFamily="34" charset="0"/>
                <a:cs typeface="Arial" panose="020B0604020202020204" pitchFamily="34" charset="0"/>
              </a:rPr>
              <a:t> Show how individual differences influence negotiations.</a:t>
            </a:r>
          </a:p>
          <a:p>
            <a:pPr marL="685800" indent="-685800">
              <a:buClr>
                <a:schemeClr val="bg2"/>
              </a:buClr>
              <a:buNone/>
              <a:defRPr/>
            </a:pPr>
            <a:r>
              <a:rPr lang="en-US" sz="2400" b="1" dirty="0">
                <a:solidFill>
                  <a:schemeClr val="bg2"/>
                </a:solidFill>
                <a:latin typeface="Arial" panose="020B0604020202020204" pitchFamily="34" charset="0"/>
                <a:cs typeface="Arial" panose="020B0604020202020204" pitchFamily="34" charset="0"/>
              </a:rPr>
              <a:t>14.6</a:t>
            </a:r>
            <a:r>
              <a:rPr lang="en-US" sz="2400" dirty="0">
                <a:latin typeface="Arial" panose="020B0604020202020204" pitchFamily="34" charset="0"/>
                <a:cs typeface="Arial" panose="020B0604020202020204" pitchFamily="34" charset="0"/>
              </a:rPr>
              <a:t> Describe the social factors that influence negotiations.</a:t>
            </a:r>
          </a:p>
          <a:p>
            <a:pPr marL="685800" indent="-685800">
              <a:buClr>
                <a:schemeClr val="bg2"/>
              </a:buClr>
              <a:buNone/>
              <a:defRPr/>
            </a:pPr>
            <a:r>
              <a:rPr lang="en-US" sz="2400" b="1" dirty="0">
                <a:solidFill>
                  <a:schemeClr val="bg2"/>
                </a:solidFill>
                <a:latin typeface="Arial" panose="020B0604020202020204" pitchFamily="34" charset="0"/>
                <a:cs typeface="Arial" panose="020B0604020202020204" pitchFamily="34" charset="0"/>
              </a:rPr>
              <a:t>14.7</a:t>
            </a:r>
            <a:r>
              <a:rPr lang="en-US" sz="2400" dirty="0">
                <a:latin typeface="Arial" panose="020B0604020202020204" pitchFamily="34" charset="0"/>
                <a:cs typeface="Arial" panose="020B0604020202020204" pitchFamily="34" charset="0"/>
              </a:rPr>
              <a:t> Assess the roles and functions of third-party negotiations.</a:t>
            </a:r>
          </a:p>
        </p:txBody>
      </p:sp>
    </p:spTree>
    <p:extLst>
      <p:ext uri="{BB962C8B-B14F-4D97-AF65-F5344CB8AC3E}">
        <p14:creationId xmlns:p14="http://schemas.microsoft.com/office/powerpoint/2010/main" val="964817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240"/>
            <a:ext cx="8229600" cy="1144347"/>
          </a:xfrm>
        </p:spPr>
        <p:txBody>
          <a:bodyPr tIns="18000" bIns="18000" anchor="ctr" anchorCtr="0">
            <a:spAutoFit/>
          </a:bodyPr>
          <a:lstStyle/>
          <a:p>
            <a:r>
              <a:rPr lang="en-US" dirty="0">
                <a:cs typeface="Arial Narrow"/>
              </a:rPr>
              <a:t>Contrast Distributive and Integrative Bargaining </a:t>
            </a:r>
            <a:r>
              <a:rPr lang="en-US" sz="2800" dirty="0">
                <a:cs typeface="Arial Narrow"/>
              </a:rPr>
              <a:t>(4 of 5)</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08760"/>
            <a:ext cx="8229600" cy="304486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Research shows that when you’re engaged in distributive bargaining, one of the best things you can do is make the first offer.</a:t>
            </a:r>
          </a:p>
          <a:p>
            <a:pPr marL="797814" lvl="1" indent="-342900"/>
            <a:r>
              <a:rPr lang="en-US" sz="2400" dirty="0">
                <a:latin typeface="Arial" panose="020B0604020202020204" pitchFamily="34" charset="0"/>
                <a:cs typeface="Arial" panose="020B0604020202020204" pitchFamily="34" charset="0"/>
              </a:rPr>
              <a:t>Establishes an anchoring bias.</a:t>
            </a:r>
          </a:p>
          <a:p>
            <a:r>
              <a:rPr lang="en-US" sz="2400" dirty="0">
                <a:latin typeface="Arial" panose="020B0604020202020204" pitchFamily="34" charset="0"/>
                <a:cs typeface="Arial" panose="020B0604020202020204" pitchFamily="34" charset="0"/>
              </a:rPr>
              <a:t>Distributive bargaining strategy</a:t>
            </a:r>
          </a:p>
          <a:p>
            <a:pPr marL="707073" lvl="1" indent="-256032">
              <a:buSzPct val="100000"/>
            </a:pPr>
            <a:r>
              <a:rPr lang="en-US" sz="2400" dirty="0">
                <a:latin typeface="Arial" panose="020B0604020202020204" pitchFamily="34" charset="0"/>
                <a:cs typeface="Arial" panose="020B0604020202020204" pitchFamily="34" charset="0"/>
              </a:rPr>
              <a:t>Hardline</a:t>
            </a:r>
          </a:p>
          <a:p>
            <a:pPr marL="707073" lvl="1" indent="-256032">
              <a:buSzPct val="100000"/>
            </a:pPr>
            <a:r>
              <a:rPr lang="en-US" sz="2400" dirty="0">
                <a:latin typeface="Arial" panose="020B0604020202020204" pitchFamily="34" charset="0"/>
                <a:cs typeface="Arial" panose="020B0604020202020204" pitchFamily="34" charset="0"/>
              </a:rPr>
              <a:t>Softline</a:t>
            </a:r>
          </a:p>
        </p:txBody>
      </p:sp>
    </p:spTree>
    <p:extLst>
      <p:ext uri="{BB962C8B-B14F-4D97-AF65-F5344CB8AC3E}">
        <p14:creationId xmlns:p14="http://schemas.microsoft.com/office/powerpoint/2010/main" val="2608061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102" y="147686"/>
            <a:ext cx="8229600" cy="1144347"/>
          </a:xfrm>
        </p:spPr>
        <p:txBody>
          <a:bodyPr tIns="18000" bIns="18000" anchor="ctr" anchorCtr="0">
            <a:spAutoFit/>
          </a:bodyPr>
          <a:lstStyle/>
          <a:p>
            <a:r>
              <a:rPr lang="en-US" dirty="0">
                <a:cs typeface="Arial Narrow"/>
              </a:rPr>
              <a:t>Contrast Distributive and Integrative Bargaining </a:t>
            </a:r>
            <a:r>
              <a:rPr lang="en-US" sz="2800" dirty="0">
                <a:cs typeface="Arial Narrow"/>
              </a:rPr>
              <a:t>(5 of 5)</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600200"/>
            <a:ext cx="8229600" cy="775015"/>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14.7 </a:t>
            </a:r>
            <a:r>
              <a:rPr lang="en-US" sz="2400" dirty="0">
                <a:latin typeface="Arial" panose="020B0604020202020204" pitchFamily="34" charset="0"/>
                <a:cs typeface="Arial" panose="020B0604020202020204" pitchFamily="34" charset="0"/>
              </a:rPr>
              <a:t>Integration of Two Bargaining Strategies Within a Negotiation Episode</a:t>
            </a:r>
          </a:p>
        </p:txBody>
      </p:sp>
      <p:pic>
        <p:nvPicPr>
          <p:cNvPr id="7" name="Picture Placeholder 6" descr="A flowchart denoted the integration of two bargaining strategies within a negotiation episode and flows from one to the other and from left to right.&#10;Long description is available in notes, press F6">
            <a:extLst>
              <a:ext uri="{FF2B5EF4-FFF2-40B4-BE49-F238E27FC236}">
                <a16:creationId xmlns:a16="http://schemas.microsoft.com/office/drawing/2014/main" id="{31F8205B-3746-4121-A655-CD42A23DF7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64001" y="2918018"/>
            <a:ext cx="8016904" cy="1764033"/>
          </a:xfrm>
          <a:prstGeom prst="rect">
            <a:avLst/>
          </a:prstGeom>
        </p:spPr>
      </p:pic>
    </p:spTree>
    <p:extLst>
      <p:ext uri="{BB962C8B-B14F-4D97-AF65-F5344CB8AC3E}">
        <p14:creationId xmlns:p14="http://schemas.microsoft.com/office/powerpoint/2010/main" val="168416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178" y="136669"/>
            <a:ext cx="8229600" cy="1144347"/>
          </a:xfrm>
        </p:spPr>
        <p:txBody>
          <a:bodyPr tIns="18000" bIns="18000" anchor="ctr" anchorCtr="0">
            <a:spAutoFit/>
          </a:bodyPr>
          <a:lstStyle/>
          <a:p>
            <a:r>
              <a:rPr lang="en-US" dirty="0">
                <a:cs typeface="Arial Narrow"/>
              </a:rPr>
              <a:t>Apply the Five Steps of the Negotiation Process</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466850"/>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14.8 </a:t>
            </a:r>
            <a:r>
              <a:rPr lang="en-US" sz="2400" dirty="0">
                <a:latin typeface="Arial" panose="020B0604020202020204" pitchFamily="34" charset="0"/>
                <a:cs typeface="Arial" panose="020B0604020202020204" pitchFamily="34" charset="0"/>
              </a:rPr>
              <a:t>The Negotiation Process</a:t>
            </a:r>
          </a:p>
        </p:txBody>
      </p:sp>
      <p:pic>
        <p:nvPicPr>
          <p:cNvPr id="8" name="Picture Placeholder 7" descr="A flowchart shows the negotiation process which flows down through the following stages: preparation and planning, definition of ground rules, clarification and justification, bargaining and problem solving, and closure and implementation. ">
            <a:extLst>
              <a:ext uri="{FF2B5EF4-FFF2-40B4-BE49-F238E27FC236}">
                <a16:creationId xmlns:a16="http://schemas.microsoft.com/office/drawing/2014/main" id="{08E25D2D-CCA1-41F6-AA1F-94B58360F81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3742557" y="2005197"/>
            <a:ext cx="1658886" cy="4197789"/>
          </a:xfrm>
          <a:prstGeom prst="rect">
            <a:avLst/>
          </a:prstGeom>
        </p:spPr>
      </p:pic>
    </p:spTree>
    <p:extLst>
      <p:ext uri="{BB962C8B-B14F-4D97-AF65-F5344CB8AC3E}">
        <p14:creationId xmlns:p14="http://schemas.microsoft.com/office/powerpoint/2010/main" val="1496170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240"/>
            <a:ext cx="8229600" cy="1144347"/>
          </a:xfrm>
        </p:spPr>
        <p:txBody>
          <a:bodyPr tIns="18000" bIns="18000" anchor="ctr" anchorCtr="0">
            <a:spAutoFit/>
          </a:bodyPr>
          <a:lstStyle/>
          <a:p>
            <a:r>
              <a:rPr lang="en-US" dirty="0">
                <a:cs typeface="Arial Narrow"/>
              </a:rPr>
              <a:t>How Individual Differences Influence Negotiations </a:t>
            </a:r>
            <a:r>
              <a:rPr lang="en-US" sz="2800" dirty="0">
                <a:cs typeface="Arial Narrow"/>
              </a:rPr>
              <a:t>(1 of 4)</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08760"/>
            <a:ext cx="8229600" cy="304486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Personality Traits in Negotiations</a:t>
            </a:r>
          </a:p>
          <a:p>
            <a:pPr marL="797814" lvl="1" indent="-342900"/>
            <a:r>
              <a:rPr lang="en-US" sz="2400" dirty="0">
                <a:latin typeface="Arial" panose="020B0604020202020204" pitchFamily="34" charset="0"/>
                <a:cs typeface="Arial" panose="020B0604020202020204" pitchFamily="34" charset="0"/>
              </a:rPr>
              <a:t>Can you predict an opponent’s negotiating tactics if you know something about his/her personality?</a:t>
            </a:r>
          </a:p>
          <a:p>
            <a:pPr lvl="2"/>
            <a:r>
              <a:rPr lang="en-US" sz="2400" dirty="0">
                <a:latin typeface="Arial" panose="020B0604020202020204" pitchFamily="34" charset="0"/>
                <a:cs typeface="Arial" panose="020B0604020202020204" pitchFamily="34" charset="0"/>
              </a:rPr>
              <a:t>The evidence says “sort of.”</a:t>
            </a:r>
          </a:p>
          <a:p>
            <a:r>
              <a:rPr lang="en-US" sz="2400" dirty="0">
                <a:latin typeface="Arial" panose="020B0604020202020204" pitchFamily="34" charset="0"/>
                <a:cs typeface="Arial" panose="020B0604020202020204" pitchFamily="34" charset="0"/>
              </a:rPr>
              <a:t>Moods/Emotions in Negotiations</a:t>
            </a:r>
          </a:p>
          <a:p>
            <a:pPr marL="740664" lvl="1" indent="-283464"/>
            <a:r>
              <a:rPr lang="en-US" sz="2400" dirty="0">
                <a:latin typeface="Arial" panose="020B0604020202020204" pitchFamily="34" charset="0"/>
                <a:cs typeface="Arial" panose="020B0604020202020204" pitchFamily="34" charset="0"/>
              </a:rPr>
              <a:t>Influence negotiation, but the way they do appears to depend on the type of negotiation.</a:t>
            </a:r>
          </a:p>
        </p:txBody>
      </p:sp>
    </p:spTree>
    <p:extLst>
      <p:ext uri="{BB962C8B-B14F-4D97-AF65-F5344CB8AC3E}">
        <p14:creationId xmlns:p14="http://schemas.microsoft.com/office/powerpoint/2010/main" val="1016131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240"/>
            <a:ext cx="8229600" cy="1144347"/>
          </a:xfrm>
        </p:spPr>
        <p:txBody>
          <a:bodyPr tIns="18000" bIns="18000" anchor="ctr" anchorCtr="0">
            <a:spAutoFit/>
          </a:bodyPr>
          <a:lstStyle/>
          <a:p>
            <a:r>
              <a:rPr lang="en-US" dirty="0">
                <a:cs typeface="Arial Narrow"/>
              </a:rPr>
              <a:t>How Individual Differences Influence Negotiations </a:t>
            </a:r>
            <a:r>
              <a:rPr lang="en-US" sz="2800" dirty="0">
                <a:cs typeface="Arial Narrow"/>
              </a:rPr>
              <a:t>(2 of 4)</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44320"/>
            <a:ext cx="8229600" cy="4483723"/>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Culture in Negotiations</a:t>
            </a:r>
          </a:p>
          <a:p>
            <a:pPr marL="614363" lvl="1" indent="-342900"/>
            <a:r>
              <a:rPr lang="en-US" sz="2400" dirty="0">
                <a:latin typeface="Arial" panose="020B0604020202020204" pitchFamily="34" charset="0"/>
                <a:cs typeface="Arial" panose="020B0604020202020204" pitchFamily="34" charset="0"/>
              </a:rPr>
              <a:t>Do people from different cultures negotiate differently? Yes, they do.</a:t>
            </a:r>
          </a:p>
          <a:p>
            <a:pPr marL="1027113" lvl="2" indent="-342900"/>
            <a:r>
              <a:rPr lang="en-US" sz="2400" dirty="0">
                <a:latin typeface="Arial" panose="020B0604020202020204" pitchFamily="34" charset="0"/>
                <a:cs typeface="Arial" panose="020B0604020202020204" pitchFamily="34" charset="0"/>
              </a:rPr>
              <a:t>People generally negotiate more effectively within cultures than between them.</a:t>
            </a:r>
          </a:p>
          <a:p>
            <a:pPr marL="1027113" lvl="2" indent="-342900"/>
            <a:r>
              <a:rPr lang="en-US" sz="2400" dirty="0">
                <a:latin typeface="Arial" panose="020B0604020202020204" pitchFamily="34" charset="0"/>
                <a:cs typeface="Arial" panose="020B0604020202020204" pitchFamily="34" charset="0"/>
              </a:rPr>
              <a:t>In cross-cultural negotiations, it is especially important that the negotiators be high in openness.</a:t>
            </a:r>
          </a:p>
          <a:p>
            <a:pPr marL="1027113" lvl="2" indent="-342900"/>
            <a:r>
              <a:rPr lang="en-US" sz="2400" dirty="0">
                <a:latin typeface="Arial" panose="020B0604020202020204" pitchFamily="34" charset="0"/>
                <a:cs typeface="Arial" panose="020B0604020202020204" pitchFamily="34" charset="0"/>
              </a:rPr>
              <a:t>People are more likely to use certain negotiation strategies depending on what culture they belong to. </a:t>
            </a:r>
          </a:p>
          <a:p>
            <a:pPr marL="1027113" lvl="2" indent="-342900"/>
            <a:r>
              <a:rPr lang="en-US" sz="2400" dirty="0">
                <a:latin typeface="Arial" panose="020B0604020202020204" pitchFamily="34" charset="0"/>
                <a:cs typeface="Arial" panose="020B0604020202020204" pitchFamily="34" charset="0"/>
              </a:rPr>
              <a:t>Negotiators need to be especially aware of the emotional dynamics in cross-cultural negotiation.</a:t>
            </a:r>
          </a:p>
        </p:txBody>
      </p:sp>
    </p:spTree>
    <p:extLst>
      <p:ext uri="{BB962C8B-B14F-4D97-AF65-F5344CB8AC3E}">
        <p14:creationId xmlns:p14="http://schemas.microsoft.com/office/powerpoint/2010/main" val="46200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240"/>
            <a:ext cx="8229600" cy="1144347"/>
          </a:xfrm>
        </p:spPr>
        <p:txBody>
          <a:bodyPr tIns="18000" bIns="18000" anchor="ctr" anchorCtr="0">
            <a:spAutoFit/>
          </a:bodyPr>
          <a:lstStyle/>
          <a:p>
            <a:r>
              <a:rPr lang="en-US" dirty="0">
                <a:cs typeface="Arial Narrow"/>
              </a:rPr>
              <a:t>How Individual Differences Influence Negotiations </a:t>
            </a:r>
            <a:r>
              <a:rPr lang="en-US" sz="2800" dirty="0">
                <a:cs typeface="Arial Narrow"/>
              </a:rPr>
              <a:t>(3 of 4)</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600200"/>
            <a:ext cx="8229600" cy="2406231"/>
          </a:xfrm>
        </p:spPr>
        <p:txBody>
          <a:bodyPr tIns="18000" bIns="18000" anchor="ctr" anchorCtr="0">
            <a:spAutoFit/>
          </a:bodyPr>
          <a:lstStyle/>
          <a:p>
            <a:r>
              <a:rPr lang="en-US" sz="2400" dirty="0">
                <a:latin typeface="Arial" panose="020B0604020202020204" pitchFamily="34" charset="0"/>
                <a:cs typeface="Arial" panose="020B0604020202020204" pitchFamily="34" charset="0"/>
              </a:rPr>
              <a:t>Gender in Negotiations</a:t>
            </a:r>
          </a:p>
          <a:p>
            <a:pPr marL="797814" lvl="1" indent="-342900"/>
            <a:r>
              <a:rPr lang="en-US" sz="2400" dirty="0">
                <a:latin typeface="Arial" panose="020B0604020202020204" pitchFamily="34" charset="0"/>
                <a:cs typeface="Arial" panose="020B0604020202020204" pitchFamily="34" charset="0"/>
              </a:rPr>
              <a:t>Men and women negotiate differently, and these differences affect outcomes.</a:t>
            </a:r>
          </a:p>
          <a:p>
            <a:pPr lvl="2"/>
            <a:r>
              <a:rPr lang="en-US" sz="2400" dirty="0">
                <a:latin typeface="Arial" panose="020B0604020202020204" pitchFamily="34" charset="0"/>
                <a:cs typeface="Arial" panose="020B0604020202020204" pitchFamily="34" charset="0"/>
              </a:rPr>
              <a:t>Compared to men, women tend to behave in a slightly less assertive, less self-interested, more cooperative and concessional manner. </a:t>
            </a:r>
          </a:p>
        </p:txBody>
      </p:sp>
    </p:spTree>
    <p:extLst>
      <p:ext uri="{BB962C8B-B14F-4D97-AF65-F5344CB8AC3E}">
        <p14:creationId xmlns:p14="http://schemas.microsoft.com/office/powerpoint/2010/main" val="1315088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CA9D-CA60-46DA-919C-C0C052BAC3AF}"/>
              </a:ext>
            </a:extLst>
          </p:cNvPr>
          <p:cNvSpPr>
            <a:spLocks noGrp="1"/>
          </p:cNvSpPr>
          <p:nvPr>
            <p:ph type="title"/>
          </p:nvPr>
        </p:nvSpPr>
        <p:spPr>
          <a:xfrm>
            <a:off x="457200" y="191839"/>
            <a:ext cx="8229600" cy="1144347"/>
          </a:xfrm>
        </p:spPr>
        <p:txBody>
          <a:bodyPr tIns="18000" bIns="18000" anchor="ctr">
            <a:spAutoFit/>
          </a:bodyPr>
          <a:lstStyle/>
          <a:p>
            <a:r>
              <a:rPr lang="en-US" dirty="0"/>
              <a:t>How Individual Differences Influence Negotiations </a:t>
            </a:r>
            <a:r>
              <a:rPr lang="en-US" sz="2800" dirty="0"/>
              <a:t>(4 of 4)</a:t>
            </a:r>
            <a:endParaRPr lang="en-US" dirty="0"/>
          </a:p>
        </p:txBody>
      </p:sp>
      <p:sp>
        <p:nvSpPr>
          <p:cNvPr id="3" name="Content Placeholder 2">
            <a:extLst>
              <a:ext uri="{FF2B5EF4-FFF2-40B4-BE49-F238E27FC236}">
                <a16:creationId xmlns:a16="http://schemas.microsoft.com/office/drawing/2014/main" id="{872B2E9F-0218-4076-9848-F3DC3D2CCDDE}"/>
              </a:ext>
            </a:extLst>
          </p:cNvPr>
          <p:cNvSpPr>
            <a:spLocks noGrp="1"/>
          </p:cNvSpPr>
          <p:nvPr>
            <p:ph idx="1"/>
          </p:nvPr>
        </p:nvSpPr>
        <p:spPr>
          <a:xfrm>
            <a:off x="457200" y="1600201"/>
            <a:ext cx="8229600" cy="405683"/>
          </a:xfrm>
        </p:spPr>
        <p:txBody>
          <a:bodyPr tIns="18000" bIns="18000">
            <a:spAutoFit/>
          </a:bodyPr>
          <a:lstStyle/>
          <a:p>
            <a:pPr marL="0" indent="0">
              <a:buNone/>
            </a:pPr>
            <a:r>
              <a:rPr lang="en-US" sz="2400" b="1" spc="-300" dirty="0">
                <a:latin typeface="Arial" panose="020B0604020202020204" pitchFamily="34" charset="0"/>
                <a:cs typeface="Arial" panose="020B0604020202020204" pitchFamily="34" charset="0"/>
              </a:rPr>
              <a:t>O </a:t>
            </a:r>
            <a:r>
              <a:rPr lang="en-US" sz="2400" b="1" dirty="0">
                <a:latin typeface="Arial" panose="020B0604020202020204" pitchFamily="34" charset="0"/>
                <a:cs typeface="Arial" panose="020B0604020202020204" pitchFamily="34" charset="0"/>
              </a:rPr>
              <a:t>B POLL </a:t>
            </a:r>
            <a:r>
              <a:rPr lang="en-US" sz="2400" dirty="0">
                <a:latin typeface="Arial" panose="020B0604020202020204" pitchFamily="34" charset="0"/>
                <a:cs typeface="Arial" panose="020B0604020202020204" pitchFamily="34" charset="0"/>
              </a:rPr>
              <a:t>Gender Differences in Salary Negotiations</a:t>
            </a:r>
          </a:p>
        </p:txBody>
      </p:sp>
      <p:pic>
        <p:nvPicPr>
          <p:cNvPr id="9" name="Picture Placeholder 8" descr="Two pie charts show the difference between men and women influence negotiations. &#10;Long description is available in notes, press F6">
            <a:extLst>
              <a:ext uri="{FF2B5EF4-FFF2-40B4-BE49-F238E27FC236}">
                <a16:creationId xmlns:a16="http://schemas.microsoft.com/office/drawing/2014/main" id="{3659BA75-4A7C-4097-A7D0-B73C119528A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48392" y="2349540"/>
            <a:ext cx="8063741" cy="2127498"/>
          </a:xfrm>
          <a:prstGeom prst="rect">
            <a:avLst/>
          </a:prstGeom>
        </p:spPr>
      </p:pic>
      <p:sp>
        <p:nvSpPr>
          <p:cNvPr id="5" name="Content Placeholder 4">
            <a:extLst>
              <a:ext uri="{FF2B5EF4-FFF2-40B4-BE49-F238E27FC236}">
                <a16:creationId xmlns:a16="http://schemas.microsoft.com/office/drawing/2014/main" id="{47BC34F3-50AE-4AC6-B53D-C4DC72F976BC}"/>
              </a:ext>
            </a:extLst>
          </p:cNvPr>
          <p:cNvSpPr>
            <a:spLocks noGrp="1"/>
          </p:cNvSpPr>
          <p:nvPr>
            <p:ph sz="quarter" idx="14"/>
          </p:nvPr>
        </p:nvSpPr>
        <p:spPr>
          <a:xfrm>
            <a:off x="457200" y="4734969"/>
            <a:ext cx="8229600" cy="282573"/>
          </a:xfrm>
        </p:spPr>
        <p:txBody>
          <a:bodyPr wrap="square" tIns="18000" bIns="18000">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Based on M. Leonhardt, “60% of Women Say They’ve Never Negotiated Their</a:t>
            </a:r>
          </a:p>
        </p:txBody>
      </p:sp>
      <p:sp>
        <p:nvSpPr>
          <p:cNvPr id="6" name="Content Placeholder 5">
            <a:extLst>
              <a:ext uri="{FF2B5EF4-FFF2-40B4-BE49-F238E27FC236}">
                <a16:creationId xmlns:a16="http://schemas.microsoft.com/office/drawing/2014/main" id="{DDB7FA80-ED71-4B58-8742-E16E47BFF30A}"/>
              </a:ext>
            </a:extLst>
          </p:cNvPr>
          <p:cNvSpPr>
            <a:spLocks noGrp="1"/>
          </p:cNvSpPr>
          <p:nvPr>
            <p:ph sz="quarter" idx="15"/>
          </p:nvPr>
        </p:nvSpPr>
        <p:spPr>
          <a:xfrm>
            <a:off x="457200" y="5093519"/>
            <a:ext cx="8229600" cy="282573"/>
          </a:xfrm>
        </p:spPr>
        <p:txBody>
          <a:bodyPr tIns="18000" bIns="18000">
            <a:spAutoFit/>
          </a:bodyPr>
          <a:lstStyle/>
          <a:p>
            <a:pPr marL="0" indent="0">
              <a:buNone/>
            </a:pPr>
            <a:r>
              <a:rPr lang="en-US" dirty="0">
                <a:latin typeface="Arial" panose="020B0604020202020204" pitchFamily="34" charset="0"/>
                <a:cs typeface="Arial" panose="020B0604020202020204" pitchFamily="34" charset="0"/>
              </a:rPr>
              <a:t>Salary—and Many Quit Their Job Instead,” CNBC, January 31, 2020,</a:t>
            </a:r>
          </a:p>
        </p:txBody>
      </p:sp>
      <p:sp>
        <p:nvSpPr>
          <p:cNvPr id="7" name="Content Placeholder 6">
            <a:extLst>
              <a:ext uri="{FF2B5EF4-FFF2-40B4-BE49-F238E27FC236}">
                <a16:creationId xmlns:a16="http://schemas.microsoft.com/office/drawing/2014/main" id="{25AA5B69-25A3-4FD8-84A1-3E0E64A6EF38}"/>
              </a:ext>
            </a:extLst>
          </p:cNvPr>
          <p:cNvSpPr>
            <a:spLocks noGrp="1"/>
          </p:cNvSpPr>
          <p:nvPr>
            <p:ph sz="quarter" idx="16"/>
          </p:nvPr>
        </p:nvSpPr>
        <p:spPr>
          <a:xfrm>
            <a:off x="457200" y="5442544"/>
            <a:ext cx="8169925" cy="528794"/>
          </a:xfrm>
        </p:spPr>
        <p:txBody>
          <a:bodyPr tIns="18000" bIns="18000">
            <a:spAutoFit/>
          </a:bodyPr>
          <a:lstStyle/>
          <a:p>
            <a:pPr marL="0" indent="0">
              <a:buNone/>
            </a:pPr>
            <a:r>
              <a:rPr lang="en-US" dirty="0">
                <a:latin typeface="Arial" panose="020B0604020202020204" pitchFamily="34" charset="0"/>
                <a:cs typeface="Arial" panose="020B0604020202020204" pitchFamily="34" charset="0"/>
                <a:hlinkClick r:id="rId4"/>
              </a:rPr>
              <a:t>https://www.cnbc.com/2020/01/31/women-more-likely-to-change-jobs-to-get-pay-increase.html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8543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240"/>
            <a:ext cx="8229600" cy="1144347"/>
          </a:xfrm>
        </p:spPr>
        <p:txBody>
          <a:bodyPr tIns="18000" bIns="18000" anchor="ctr" anchorCtr="0">
            <a:spAutoFit/>
          </a:bodyPr>
          <a:lstStyle/>
          <a:p>
            <a:r>
              <a:rPr lang="en-US" dirty="0">
                <a:cs typeface="Arial Narrow"/>
              </a:rPr>
              <a:t>Social Factors Influencing Negotiations</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24000"/>
            <a:ext cx="8229600" cy="3668115"/>
          </a:xfrm>
        </p:spPr>
        <p:txBody>
          <a:bodyPr tIns="18000" bIns="18000" anchor="ctr" anchorCtr="0">
            <a:spAutoFit/>
          </a:bodyPr>
          <a:lstStyle/>
          <a:p>
            <a:r>
              <a:rPr lang="en-US" sz="2400" dirty="0">
                <a:latin typeface="Arial" panose="020B0604020202020204" pitchFamily="34" charset="0"/>
                <a:cs typeface="Arial" panose="020B0604020202020204" pitchFamily="34" charset="0"/>
              </a:rPr>
              <a:t>Negotiating in a Social Context:</a:t>
            </a:r>
          </a:p>
          <a:p>
            <a:pPr marL="799401" lvl="1" indent="-342900"/>
            <a:r>
              <a:rPr lang="en-US" sz="2400" dirty="0">
                <a:latin typeface="Arial" panose="020B0604020202020204" pitchFamily="34" charset="0"/>
                <a:cs typeface="Arial" panose="020B0604020202020204" pitchFamily="34" charset="0"/>
              </a:rPr>
              <a:t>Reputation: the way other people think and talk about you.</a:t>
            </a:r>
          </a:p>
          <a:p>
            <a:pPr lvl="2"/>
            <a:r>
              <a:rPr lang="en-US" sz="2400" dirty="0">
                <a:latin typeface="Arial" panose="020B0604020202020204" pitchFamily="34" charset="0"/>
                <a:cs typeface="Arial" panose="020B0604020202020204" pitchFamily="34" charset="0"/>
              </a:rPr>
              <a:t>Develop a trustworthy reputation—competence and integrity.</a:t>
            </a:r>
          </a:p>
          <a:p>
            <a:pPr lvl="1"/>
            <a:r>
              <a:rPr lang="en-US" sz="2400" dirty="0">
                <a:latin typeface="Arial" panose="020B0604020202020204" pitchFamily="34" charset="0"/>
                <a:cs typeface="Arial" panose="020B0604020202020204" pitchFamily="34" charset="0"/>
              </a:rPr>
              <a:t>Relationships: think about what’s best for the other party and the relationship as a whole.</a:t>
            </a:r>
          </a:p>
          <a:p>
            <a:pPr lvl="2"/>
            <a:r>
              <a:rPr lang="en-US" sz="2400" dirty="0">
                <a:latin typeface="Arial" panose="020B0604020202020204" pitchFamily="34" charset="0"/>
                <a:cs typeface="Arial" panose="020B0604020202020204" pitchFamily="34" charset="0"/>
              </a:rPr>
              <a:t>Repeated negotiations built on trust provide more options.</a:t>
            </a:r>
          </a:p>
        </p:txBody>
      </p:sp>
    </p:spTree>
    <p:extLst>
      <p:ext uri="{BB962C8B-B14F-4D97-AF65-F5344CB8AC3E}">
        <p14:creationId xmlns:p14="http://schemas.microsoft.com/office/powerpoint/2010/main" val="1069838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240"/>
            <a:ext cx="8229600" cy="1144347"/>
          </a:xfrm>
        </p:spPr>
        <p:txBody>
          <a:bodyPr tIns="18000" bIns="18000" anchor="ctr" anchorCtr="0">
            <a:spAutoFit/>
          </a:bodyPr>
          <a:lstStyle/>
          <a:p>
            <a:r>
              <a:rPr lang="en-US" dirty="0">
                <a:cs typeface="Arial Narrow"/>
              </a:rPr>
              <a:t>Roles and Functions of Third-party Negotiations </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600200"/>
            <a:ext cx="8229600" cy="2483175"/>
          </a:xfrm>
        </p:spPr>
        <p:txBody>
          <a:bodyPr tIns="18000" bIns="18000" anchor="ctr" anchorCtr="0">
            <a:spAutoFit/>
          </a:bodyPr>
          <a:lstStyle/>
          <a:p>
            <a:r>
              <a:rPr lang="en-US" sz="2400" dirty="0">
                <a:latin typeface="Arial" panose="020B0604020202020204" pitchFamily="34" charset="0"/>
                <a:cs typeface="Arial" panose="020B0604020202020204" pitchFamily="34" charset="0"/>
              </a:rPr>
              <a:t>When individuals or group representatives reach a stalemate and are unable to resolve their differences through direct negotiations, they may turn to a third party.</a:t>
            </a:r>
          </a:p>
          <a:p>
            <a:pPr lvl="1"/>
            <a:r>
              <a:rPr lang="en-US" sz="2400" dirty="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mediator</a:t>
            </a:r>
          </a:p>
          <a:p>
            <a:pPr lvl="1"/>
            <a:r>
              <a:rPr lang="en-US" sz="2400" dirty="0">
                <a:latin typeface="Arial" panose="020B0604020202020204" pitchFamily="34" charset="0"/>
                <a:cs typeface="Arial" panose="020B0604020202020204" pitchFamily="34" charset="0"/>
              </a:rPr>
              <a:t>An </a:t>
            </a:r>
            <a:r>
              <a:rPr lang="en-US" sz="2400" b="1" dirty="0">
                <a:latin typeface="Arial" panose="020B0604020202020204" pitchFamily="34" charset="0"/>
                <a:cs typeface="Arial" panose="020B0604020202020204" pitchFamily="34" charset="0"/>
              </a:rPr>
              <a:t>arbitrator</a:t>
            </a:r>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conciliator</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305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37160"/>
            <a:ext cx="8229600" cy="590349"/>
          </a:xfrm>
        </p:spPr>
        <p:txBody>
          <a:bodyPr tIns="18000" bIns="18000" anchor="ctr" anchorCtr="0">
            <a:spAutoFit/>
          </a:bodyPr>
          <a:lstStyle/>
          <a:p>
            <a:r>
              <a:rPr lang="en-US" dirty="0">
                <a:cs typeface="Arial Narrow"/>
              </a:rPr>
              <a:t>Implications for Managers </a:t>
            </a:r>
            <a:r>
              <a:rPr lang="en-US" sz="2800" dirty="0">
                <a:cs typeface="Arial Narrow"/>
              </a:rPr>
              <a:t>(1 of 6)</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41512"/>
            <a:ext cx="8229600" cy="4853055"/>
          </a:xfrm>
        </p:spPr>
        <p:txBody>
          <a:bodyPr tIns="18000" bIns="18000" anchor="ctr" anchorCtr="0">
            <a:spAutoFit/>
          </a:bodyPr>
          <a:lstStyle/>
          <a:p>
            <a:r>
              <a:rPr lang="en-US" sz="2400" dirty="0">
                <a:latin typeface="Arial" panose="020B0604020202020204" pitchFamily="34" charset="0"/>
                <a:cs typeface="Arial" panose="020B0604020202020204" pitchFamily="34" charset="0"/>
              </a:rPr>
              <a:t>Do not try to discourage conflict at all costs—sometimes it is beneficial, like when trying to brainstorm new ideas or approaches for a new project. </a:t>
            </a:r>
          </a:p>
          <a:p>
            <a:r>
              <a:rPr lang="en-US" sz="2400" dirty="0">
                <a:latin typeface="Arial" panose="020B0604020202020204" pitchFamily="34" charset="0"/>
                <a:cs typeface="Arial" panose="020B0604020202020204" pitchFamily="34" charset="0"/>
              </a:rPr>
              <a:t>Communication skills training, efficient organizational structures, skillful emotion regulation, and an openness to others’ personalities and values are all key in averting unproductive conflict. </a:t>
            </a:r>
          </a:p>
          <a:p>
            <a:r>
              <a:rPr lang="en-US" sz="2400" dirty="0">
                <a:latin typeface="Arial" panose="020B0604020202020204" pitchFamily="34" charset="0"/>
                <a:cs typeface="Arial" panose="020B0604020202020204" pitchFamily="34" charset="0"/>
              </a:rPr>
              <a:t>When choosing conflict-handling intentions or conflict management strategies, competing and avoiding are rarely effective. Try to take a collaborative, compromising, or accommodating approach depending on your goals and the situation.</a:t>
            </a:r>
          </a:p>
        </p:txBody>
      </p:sp>
    </p:spTree>
    <p:extLst>
      <p:ext uri="{BB962C8B-B14F-4D97-AF65-F5344CB8AC3E}">
        <p14:creationId xmlns:p14="http://schemas.microsoft.com/office/powerpoint/2010/main" val="206317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1053"/>
            <a:ext cx="8229600" cy="1144347"/>
          </a:xfrm>
        </p:spPr>
        <p:txBody>
          <a:bodyPr tIns="18000" bIns="18000" anchor="ctr" anchorCtr="0">
            <a:spAutoFit/>
          </a:bodyPr>
          <a:lstStyle/>
          <a:p>
            <a:r>
              <a:rPr lang="en-US" dirty="0">
                <a:cs typeface="Arial Narrow"/>
              </a:rPr>
              <a:t>Three Types of Conflict and Three Loci of Conflict </a:t>
            </a:r>
            <a:r>
              <a:rPr lang="en-US" sz="2800" dirty="0">
                <a:cs typeface="Arial Narrow"/>
              </a:rPr>
              <a:t>(1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628775"/>
            <a:ext cx="8229600" cy="2329287"/>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Conflict:</a:t>
            </a:r>
            <a:r>
              <a:rPr lang="en-US" sz="2400" dirty="0">
                <a:latin typeface="Arial" panose="020B0604020202020204" pitchFamily="34" charset="0"/>
                <a:cs typeface="Arial" panose="020B0604020202020204" pitchFamily="34" charset="0"/>
              </a:rPr>
              <a:t> a process that begins when one party perceives that another party has negatively affected, or is about to negatively affect, something that the first party cares about.</a:t>
            </a:r>
          </a:p>
          <a:p>
            <a:pPr marL="797814" lvl="1" indent="-342900"/>
            <a:r>
              <a:rPr lang="en-US" sz="2400" dirty="0">
                <a:latin typeface="Arial" panose="020B0604020202020204" pitchFamily="34" charset="0"/>
                <a:cs typeface="Arial" panose="020B0604020202020204" pitchFamily="34" charset="0"/>
              </a:rPr>
              <a:t>The absence of conflict altogether can be a signal that perhaps important issues are not being discussed or that controversial ideas are not be challenged.</a:t>
            </a:r>
          </a:p>
        </p:txBody>
      </p:sp>
    </p:spTree>
    <p:extLst>
      <p:ext uri="{BB962C8B-B14F-4D97-AF65-F5344CB8AC3E}">
        <p14:creationId xmlns:p14="http://schemas.microsoft.com/office/powerpoint/2010/main" val="3531327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37160"/>
            <a:ext cx="8229600" cy="590349"/>
          </a:xfrm>
        </p:spPr>
        <p:txBody>
          <a:bodyPr tIns="18000" bIns="18000" anchor="ctr" anchorCtr="0">
            <a:spAutoFit/>
          </a:bodyPr>
          <a:lstStyle/>
          <a:p>
            <a:r>
              <a:rPr lang="en-US" dirty="0">
                <a:cs typeface="Arial Narrow"/>
              </a:rPr>
              <a:t>Implications for Managers </a:t>
            </a:r>
            <a:r>
              <a:rPr lang="en-US" sz="2800" dirty="0">
                <a:cs typeface="Arial Narrow"/>
              </a:rPr>
              <a:t>(2 of 6)</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55040"/>
            <a:ext cx="8229600" cy="4483723"/>
          </a:xfrm>
        </p:spPr>
        <p:txBody>
          <a:bodyPr tIns="18000" bIns="18000" anchor="ctr" anchorCtr="0">
            <a:spAutoFit/>
          </a:bodyPr>
          <a:lstStyle/>
          <a:p>
            <a:r>
              <a:rPr lang="en-US" sz="2400" dirty="0">
                <a:latin typeface="Arial" panose="020B0604020202020204" pitchFamily="34" charset="0"/>
                <a:cs typeface="Arial" panose="020B0604020202020204" pitchFamily="34" charset="0"/>
              </a:rPr>
              <a:t>Conflict management is a strategic enterprise. It involves perceiving conflict accurately through multiple lenses (e.g., awareness of cross-cultural perspectives), managing others, highlighting shared interests, open discussion, and, at times, instigating conflict. </a:t>
            </a:r>
          </a:p>
          <a:p>
            <a:r>
              <a:rPr lang="en-US" sz="2400" dirty="0">
                <a:latin typeface="Arial" panose="020B0604020202020204" pitchFamily="34" charset="0"/>
                <a:cs typeface="Arial" panose="020B0604020202020204" pitchFamily="34" charset="0"/>
              </a:rPr>
              <a:t>Integrative negotiation strategies often lead to desirable outcomes, but can be integrated with distributed negotiation strategies to reach even better outcomes. </a:t>
            </a:r>
          </a:p>
          <a:p>
            <a:r>
              <a:rPr lang="en-US" sz="2400" dirty="0">
                <a:latin typeface="Arial" panose="020B0604020202020204" pitchFamily="34" charset="0"/>
                <a:cs typeface="Arial" panose="020B0604020202020204" pitchFamily="34" charset="0"/>
              </a:rPr>
              <a:t>When both parties have agreed to a negotiation, you will be at an advantage if you can anchor the negotiations by making a precise first offer. </a:t>
            </a:r>
          </a:p>
        </p:txBody>
      </p:sp>
    </p:spTree>
    <p:extLst>
      <p:ext uri="{BB962C8B-B14F-4D97-AF65-F5344CB8AC3E}">
        <p14:creationId xmlns:p14="http://schemas.microsoft.com/office/powerpoint/2010/main" val="3321175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37160"/>
            <a:ext cx="8229600" cy="590349"/>
          </a:xfrm>
        </p:spPr>
        <p:txBody>
          <a:bodyPr tIns="18000" bIns="18000" anchor="ctr" anchorCtr="0">
            <a:spAutoFit/>
          </a:bodyPr>
          <a:lstStyle/>
          <a:p>
            <a:r>
              <a:rPr lang="en-US" dirty="0">
                <a:cs typeface="Arial Narrow"/>
              </a:rPr>
              <a:t>Implications for Managers </a:t>
            </a:r>
            <a:r>
              <a:rPr lang="en-US" sz="2800" dirty="0">
                <a:cs typeface="Arial Narrow"/>
              </a:rPr>
              <a:t>(3 of 6)</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70280"/>
            <a:ext cx="8229600" cy="3552699"/>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Although both hardline and </a:t>
            </a:r>
            <a:r>
              <a:rPr lang="en-US" sz="2400" dirty="0" err="1">
                <a:latin typeface="Arial" panose="020B0604020202020204" pitchFamily="34" charset="0"/>
                <a:cs typeface="Arial" panose="020B0604020202020204" pitchFamily="34" charset="0"/>
              </a:rPr>
              <a:t>softline</a:t>
            </a:r>
            <a:r>
              <a:rPr lang="en-US" sz="2400" dirty="0">
                <a:latin typeface="Arial" panose="020B0604020202020204" pitchFamily="34" charset="0"/>
                <a:cs typeface="Arial" panose="020B0604020202020204" pitchFamily="34" charset="0"/>
              </a:rPr>
              <a:t> negotiation strategies have their benefits, </a:t>
            </a:r>
            <a:r>
              <a:rPr lang="en-US" sz="2400" dirty="0" err="1">
                <a:latin typeface="Arial" panose="020B0604020202020204" pitchFamily="34" charset="0"/>
                <a:cs typeface="Arial" panose="020B0604020202020204" pitchFamily="34" charset="0"/>
              </a:rPr>
              <a:t>softline</a:t>
            </a:r>
            <a:r>
              <a:rPr lang="en-US" sz="2400" dirty="0">
                <a:latin typeface="Arial" panose="020B0604020202020204" pitchFamily="34" charset="0"/>
                <a:cs typeface="Arial" panose="020B0604020202020204" pitchFamily="34" charset="0"/>
              </a:rPr>
              <a:t> strategies are often better in the long run if the relationship needs to be preserved. </a:t>
            </a:r>
          </a:p>
          <a:p>
            <a:r>
              <a:rPr lang="en-US" sz="2400" dirty="0">
                <a:latin typeface="Arial" panose="020B0604020202020204" pitchFamily="34" charset="0"/>
                <a:cs typeface="Arial" panose="020B0604020202020204" pitchFamily="34" charset="0"/>
              </a:rPr>
              <a:t>Softline strategies can show your negotiation partner that you are flexible (e.g., giving multiple offers that are of equal value) and giving concessions (e.g., communicating phantom anchors; in other words, you were going to ask for more, but you are going to ask for less to preserve the relationship).</a:t>
            </a:r>
          </a:p>
        </p:txBody>
      </p:sp>
    </p:spTree>
    <p:extLst>
      <p:ext uri="{BB962C8B-B14F-4D97-AF65-F5344CB8AC3E}">
        <p14:creationId xmlns:p14="http://schemas.microsoft.com/office/powerpoint/2010/main" val="3228977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37160"/>
            <a:ext cx="8229600" cy="590349"/>
          </a:xfrm>
        </p:spPr>
        <p:txBody>
          <a:bodyPr tIns="18000" bIns="18000" anchor="ctr" anchorCtr="0">
            <a:spAutoFit/>
          </a:bodyPr>
          <a:lstStyle/>
          <a:p>
            <a:r>
              <a:rPr lang="en-US" dirty="0">
                <a:cs typeface="Arial Narrow"/>
              </a:rPr>
              <a:t>Implications for Managers </a:t>
            </a:r>
            <a:r>
              <a:rPr lang="en-US" sz="2800" dirty="0">
                <a:cs typeface="Arial Narrow"/>
              </a:rPr>
              <a:t>(4 of 6)</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75360"/>
            <a:ext cx="8229600" cy="2621675"/>
          </a:xfrm>
        </p:spPr>
        <p:txBody>
          <a:bodyPr tIns="18000" bIns="18000" anchor="ctr" anchorCtr="0">
            <a:spAutoFit/>
          </a:bodyPr>
          <a:lstStyle/>
          <a:p>
            <a:r>
              <a:rPr lang="en-US" sz="2400" dirty="0">
                <a:latin typeface="Arial" panose="020B0604020202020204" pitchFamily="34" charset="0"/>
                <a:cs typeface="Arial" panose="020B0604020202020204" pitchFamily="34" charset="0"/>
              </a:rPr>
              <a:t>Preparation and planning is the most crucial part of the negotiation process. Before going into the negotiation, it is often essential to establish your (and guess your negotiation partners’) best alternative to a negotiated agreement (</a:t>
            </a:r>
            <a:r>
              <a:rPr lang="en-US" sz="2400" spc="-300" dirty="0">
                <a:latin typeface="Arial" panose="020B0604020202020204" pitchFamily="34" charset="0"/>
                <a:cs typeface="Arial" panose="020B0604020202020204" pitchFamily="34" charset="0"/>
              </a:rPr>
              <a:t>B A T N </a:t>
            </a:r>
            <a:r>
              <a:rPr lang="en-US" sz="2400" dirty="0">
                <a:latin typeface="Arial" panose="020B0604020202020204" pitchFamily="34" charset="0"/>
                <a:cs typeface="Arial" panose="020B0604020202020204" pitchFamily="34" charset="0"/>
              </a:rPr>
              <a:t>A). This is the least you (or your partner) would accept from the negotiation. This establishes how much you or your partner is willing to lose.</a:t>
            </a:r>
          </a:p>
        </p:txBody>
      </p:sp>
    </p:spTree>
    <p:extLst>
      <p:ext uri="{BB962C8B-B14F-4D97-AF65-F5344CB8AC3E}">
        <p14:creationId xmlns:p14="http://schemas.microsoft.com/office/powerpoint/2010/main" val="2388555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37160"/>
            <a:ext cx="8229600" cy="590349"/>
          </a:xfrm>
        </p:spPr>
        <p:txBody>
          <a:bodyPr tIns="18000" bIns="18000" anchor="ctr" anchorCtr="0">
            <a:spAutoFit/>
          </a:bodyPr>
          <a:lstStyle/>
          <a:p>
            <a:r>
              <a:rPr lang="en-US" dirty="0">
                <a:cs typeface="Arial Narrow"/>
              </a:rPr>
              <a:t>Implications for Managers </a:t>
            </a:r>
            <a:r>
              <a:rPr lang="en-US" sz="2800" dirty="0">
                <a:cs typeface="Arial Narrow"/>
              </a:rPr>
              <a:t>(5 of 6)</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65200"/>
            <a:ext cx="8229600" cy="299100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Keep in mind that many personality traits and individual differences influence negotiation effectiveness. These have important implications for who to select as negotiators (e.g., personality), what to train for negotiation effectiveness (e.g., communication skills and emotion regulation), and what your organization can do from a diversity, equity, and inclusion (</a:t>
            </a:r>
            <a:r>
              <a:rPr lang="en-US" sz="2400" spc="-300" dirty="0">
                <a:latin typeface="Arial" panose="020B0604020202020204" pitchFamily="34" charset="0"/>
                <a:cs typeface="Arial" panose="020B0604020202020204" pitchFamily="34" charset="0"/>
              </a:rPr>
              <a:t>D E </a:t>
            </a:r>
            <a:r>
              <a:rPr lang="en-US" sz="2400" dirty="0">
                <a:latin typeface="Arial" panose="020B0604020202020204" pitchFamily="34" charset="0"/>
                <a:cs typeface="Arial" panose="020B0604020202020204" pitchFamily="34" charset="0"/>
              </a:rPr>
              <a:t>I) standpoint to foster equitable negotiations.</a:t>
            </a:r>
          </a:p>
        </p:txBody>
      </p:sp>
    </p:spTree>
    <p:extLst>
      <p:ext uri="{BB962C8B-B14F-4D97-AF65-F5344CB8AC3E}">
        <p14:creationId xmlns:p14="http://schemas.microsoft.com/office/powerpoint/2010/main" val="65379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37160"/>
            <a:ext cx="8229600" cy="590349"/>
          </a:xfrm>
        </p:spPr>
        <p:txBody>
          <a:bodyPr tIns="18000" bIns="18000" anchor="ctr" anchorCtr="0">
            <a:spAutoFit/>
          </a:bodyPr>
          <a:lstStyle/>
          <a:p>
            <a:r>
              <a:rPr lang="en-US" dirty="0">
                <a:cs typeface="Arial Narrow"/>
              </a:rPr>
              <a:t>Implications for Managers </a:t>
            </a:r>
            <a:r>
              <a:rPr lang="en-US" sz="2800" dirty="0">
                <a:cs typeface="Arial Narrow"/>
              </a:rPr>
              <a:t>(6 of 6)</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74137"/>
            <a:ext cx="8229600" cy="2444703"/>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Always keep in mind that negotiation is a social activity—it is critical to be aware of your actions’ effect on your reputation and relationships with others. </a:t>
            </a:r>
          </a:p>
          <a:p>
            <a:r>
              <a:rPr lang="en-US" sz="2400" dirty="0">
                <a:latin typeface="Arial" panose="020B0604020202020204" pitchFamily="34" charset="0"/>
                <a:cs typeface="Arial" panose="020B0604020202020204" pitchFamily="34" charset="0"/>
              </a:rPr>
              <a:t>When negotiation is unsuccessful and when conflict persists, it may be of use to bring in a third party (e.g., a mediator, arbitrator, conciliator).</a:t>
            </a:r>
          </a:p>
        </p:txBody>
      </p:sp>
    </p:spTree>
    <p:extLst>
      <p:ext uri="{BB962C8B-B14F-4D97-AF65-F5344CB8AC3E}">
        <p14:creationId xmlns:p14="http://schemas.microsoft.com/office/powerpoint/2010/main" val="4019189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37160"/>
            <a:ext cx="8229600" cy="590349"/>
          </a:xfrm>
        </p:spPr>
        <p:txBody>
          <a:bodyPr tIns="18000" bIns="18000" anchor="ctr" anchorCtr="0">
            <a:spAutoFit/>
          </a:bodyPr>
          <a:lstStyle/>
          <a:p>
            <a:r>
              <a:rPr lang="en-US" dirty="0">
                <a:cs typeface="Arial Narrow"/>
              </a:rPr>
              <a:t>Discussion Questions</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55040"/>
            <a:ext cx="8229600" cy="4483723"/>
          </a:xfrm>
        </p:spPr>
        <p:txBody>
          <a:bodyPr tIns="18000" bIns="18000" anchor="ctr" anchorCtr="0">
            <a:spAutoFit/>
          </a:bodyPr>
          <a:lstStyle/>
          <a:p>
            <a:pPr marL="457200" indent="-457200">
              <a:buFont typeface="+mj-lt"/>
              <a:buAutoNum type="arabicPeriod"/>
            </a:pPr>
            <a:r>
              <a:rPr lang="en-US" sz="2400" dirty="0">
                <a:latin typeface="Arial" panose="020B0604020202020204" pitchFamily="34" charset="0"/>
                <a:cs typeface="Arial" panose="020B0604020202020204" pitchFamily="34" charset="0"/>
              </a:rPr>
              <a:t>Conflict often has negative connotations. Can you think of any situations where conflict in the workplace can be viewed in a positive light?</a:t>
            </a:r>
          </a:p>
          <a:p>
            <a:pPr marL="457200" indent="-457200">
              <a:buFont typeface="+mj-lt"/>
              <a:buAutoNum type="arabicPeriod"/>
            </a:pPr>
            <a:r>
              <a:rPr lang="en-US" sz="2400" dirty="0">
                <a:latin typeface="Arial" panose="020B0604020202020204" pitchFamily="34" charset="0"/>
                <a:cs typeface="Arial" panose="020B0604020202020204" pitchFamily="34" charset="0"/>
              </a:rPr>
              <a:t>The number of gig workers has risen sharply over the past few years. Discuss the relationship between gig workers and their employers. Who has the upper hand when it comes to negotiation? Explain. </a:t>
            </a:r>
          </a:p>
          <a:p>
            <a:pPr marL="457200" indent="-457200">
              <a:buFont typeface="+mj-lt"/>
              <a:buAutoNum type="arabicPeriod"/>
            </a:pPr>
            <a:r>
              <a:rPr lang="en-US" sz="2400" dirty="0">
                <a:latin typeface="Arial" panose="020B0604020202020204" pitchFamily="34" charset="0"/>
                <a:cs typeface="Arial" panose="020B0604020202020204" pitchFamily="34" charset="0"/>
              </a:rPr>
              <a:t>Do you think the #MeToo movement could lead to greater gender equity in workplace negotiations? Explain. As a manager, how can you support gender equity in the workplace? </a:t>
            </a:r>
          </a:p>
        </p:txBody>
      </p:sp>
    </p:spTree>
    <p:extLst>
      <p:ext uri="{BB962C8B-B14F-4D97-AF65-F5344CB8AC3E}">
        <p14:creationId xmlns:p14="http://schemas.microsoft.com/office/powerpoint/2010/main" val="1587747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31800" y="152400"/>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86577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1053"/>
            <a:ext cx="8229600" cy="1144347"/>
          </a:xfrm>
        </p:spPr>
        <p:txBody>
          <a:bodyPr tIns="18000" bIns="18000" anchor="ctr" anchorCtr="0">
            <a:spAutoFit/>
          </a:bodyPr>
          <a:lstStyle/>
          <a:p>
            <a:r>
              <a:rPr lang="en-US" dirty="0">
                <a:cs typeface="Arial Narrow"/>
              </a:rPr>
              <a:t>Three Types of Conflict and Three Loci of Conflict </a:t>
            </a:r>
            <a:r>
              <a:rPr lang="en-US" sz="2800" dirty="0">
                <a:cs typeface="Arial Narrow"/>
              </a:rPr>
              <a:t>(2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90303"/>
            <a:ext cx="8229600" cy="2406231"/>
          </a:xfrm>
        </p:spPr>
        <p:txBody>
          <a:bodyPr tIns="18000" bIns="18000" anchor="ctr" anchorCtr="0">
            <a:spAutoFit/>
          </a:bodyPr>
          <a:lstStyle/>
          <a:p>
            <a:r>
              <a:rPr lang="en-US" sz="2400" dirty="0">
                <a:latin typeface="Arial" panose="020B0604020202020204" pitchFamily="34" charset="0"/>
                <a:cs typeface="Arial" panose="020B0604020202020204" pitchFamily="34" charset="0"/>
              </a:rPr>
              <a:t>Contemporary perspectives differentiate types of conflict based on their effects.</a:t>
            </a:r>
          </a:p>
          <a:p>
            <a:pPr marL="800100" lvl="1" indent="-342900"/>
            <a:r>
              <a:rPr lang="en-US" sz="2400" b="1" dirty="0">
                <a:latin typeface="Arial" panose="020B0604020202020204" pitchFamily="34" charset="0"/>
                <a:cs typeface="Arial" panose="020B0604020202020204" pitchFamily="34" charset="0"/>
              </a:rPr>
              <a:t>Functional</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conflict</a:t>
            </a:r>
            <a:r>
              <a:rPr lang="en-US" sz="2400" dirty="0">
                <a:latin typeface="Arial" panose="020B0604020202020204" pitchFamily="34" charset="0"/>
                <a:cs typeface="Arial" panose="020B0604020202020204" pitchFamily="34" charset="0"/>
              </a:rPr>
              <a:t> supports the goals of the group and improves its performance.</a:t>
            </a:r>
          </a:p>
          <a:p>
            <a:pPr marL="800100" lvl="1" indent="-342900"/>
            <a:r>
              <a:rPr lang="en-US" sz="2400" dirty="0">
                <a:latin typeface="Arial" panose="020B0604020202020204" pitchFamily="34" charset="0"/>
                <a:cs typeface="Arial" panose="020B0604020202020204" pitchFamily="34" charset="0"/>
              </a:rPr>
              <a:t>Conflicts that hinder group performance are </a:t>
            </a:r>
            <a:r>
              <a:rPr lang="en-US" sz="2400" b="1" dirty="0">
                <a:latin typeface="Arial" panose="020B0604020202020204" pitchFamily="34" charset="0"/>
                <a:cs typeface="Arial" panose="020B0604020202020204" pitchFamily="34" charset="0"/>
              </a:rPr>
              <a:t>dysfunctional</a:t>
            </a:r>
            <a:r>
              <a:rPr lang="en-US" sz="2400" dirty="0">
                <a:latin typeface="Arial" panose="020B0604020202020204" pitchFamily="34" charset="0"/>
                <a:cs typeface="Arial" panose="020B0604020202020204" pitchFamily="34" charset="0"/>
              </a:rPr>
              <a:t> or destructive forms of conflict.</a:t>
            </a:r>
          </a:p>
        </p:txBody>
      </p:sp>
    </p:spTree>
    <p:extLst>
      <p:ext uri="{BB962C8B-B14F-4D97-AF65-F5344CB8AC3E}">
        <p14:creationId xmlns:p14="http://schemas.microsoft.com/office/powerpoint/2010/main" val="268928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2400"/>
            <a:ext cx="8229600" cy="1144347"/>
          </a:xfrm>
        </p:spPr>
        <p:txBody>
          <a:bodyPr tIns="18000" bIns="18000" anchor="ctr" anchorCtr="0">
            <a:spAutoFit/>
          </a:bodyPr>
          <a:lstStyle/>
          <a:p>
            <a:r>
              <a:rPr lang="en-US" dirty="0">
                <a:cs typeface="Arial Narrow"/>
              </a:rPr>
              <a:t>Three Types of Conflict and Three Loci of Conflict </a:t>
            </a:r>
            <a:r>
              <a:rPr lang="en-US" sz="2800" dirty="0">
                <a:cs typeface="Arial Narrow"/>
              </a:rPr>
              <a:t>(3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24791"/>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14.1 </a:t>
            </a:r>
            <a:r>
              <a:rPr lang="en-US" sz="2400" dirty="0">
                <a:latin typeface="Arial" panose="020B0604020202020204" pitchFamily="34" charset="0"/>
                <a:cs typeface="Arial" panose="020B0604020202020204" pitchFamily="34" charset="0"/>
              </a:rPr>
              <a:t>Conflict and Unit Performance</a:t>
            </a:r>
          </a:p>
        </p:txBody>
      </p:sp>
      <p:pic>
        <p:nvPicPr>
          <p:cNvPr id="8" name="Picture Placeholder 7" descr="A line graph and a table provides an overview of the effect of levels of conflict.&#10;Long description is available in notes, press F6">
            <a:extLst>
              <a:ext uri="{FF2B5EF4-FFF2-40B4-BE49-F238E27FC236}">
                <a16:creationId xmlns:a16="http://schemas.microsoft.com/office/drawing/2014/main" id="{AE41AA12-649C-4E14-89FE-2BBA39119E10}"/>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2658729" y="2078474"/>
            <a:ext cx="3845933" cy="4230526"/>
          </a:xfrm>
        </p:spPr>
      </p:pic>
    </p:spTree>
    <p:extLst>
      <p:ext uri="{BB962C8B-B14F-4D97-AF65-F5344CB8AC3E}">
        <p14:creationId xmlns:p14="http://schemas.microsoft.com/office/powerpoint/2010/main" val="91030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1053"/>
            <a:ext cx="8229600" cy="1144347"/>
          </a:xfrm>
        </p:spPr>
        <p:txBody>
          <a:bodyPr tIns="18000" bIns="18000" anchor="ctr" anchorCtr="0">
            <a:spAutoFit/>
          </a:bodyPr>
          <a:lstStyle/>
          <a:p>
            <a:r>
              <a:rPr lang="en-US" dirty="0">
                <a:cs typeface="Arial Narrow"/>
              </a:rPr>
              <a:t>Three Types of Conflict and Three Loci of Conflict </a:t>
            </a:r>
            <a:r>
              <a:rPr lang="en-US" sz="2800" dirty="0">
                <a:cs typeface="Arial Narrow"/>
              </a:rPr>
              <a:t>(4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14103"/>
            <a:ext cx="8229600" cy="337572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Loci of Conflict</a:t>
            </a:r>
          </a:p>
          <a:p>
            <a:pPr marL="797814" lvl="1" indent="-342900"/>
            <a:r>
              <a:rPr lang="en-US" sz="2400" dirty="0">
                <a:latin typeface="Arial" panose="020B0604020202020204" pitchFamily="34" charset="0"/>
                <a:cs typeface="Arial" panose="020B0604020202020204" pitchFamily="34" charset="0"/>
              </a:rPr>
              <a:t>Another way to understand conflict is to consider its locus, or where the conflict occurs.</a:t>
            </a:r>
          </a:p>
          <a:p>
            <a:pPr marL="797814" lvl="1" indent="-342900"/>
            <a:r>
              <a:rPr lang="en-US" sz="2400" dirty="0">
                <a:latin typeface="Arial" panose="020B0604020202020204" pitchFamily="34" charset="0"/>
                <a:cs typeface="Arial" panose="020B0604020202020204" pitchFamily="34" charset="0"/>
              </a:rPr>
              <a:t>There are three basic types:</a:t>
            </a:r>
          </a:p>
          <a:p>
            <a:pPr lvl="2"/>
            <a:r>
              <a:rPr lang="en-US" sz="2400" b="1" dirty="0">
                <a:latin typeface="Arial" panose="020B0604020202020204" pitchFamily="34" charset="0"/>
                <a:cs typeface="Arial" panose="020B0604020202020204" pitchFamily="34" charset="0"/>
              </a:rPr>
              <a:t>Dyadic conflict</a:t>
            </a:r>
            <a:r>
              <a:rPr lang="en-US" sz="2400" dirty="0">
                <a:latin typeface="Arial" panose="020B0604020202020204" pitchFamily="34" charset="0"/>
                <a:cs typeface="Arial" panose="020B0604020202020204" pitchFamily="34" charset="0"/>
              </a:rPr>
              <a:t> is conflict between two people.</a:t>
            </a:r>
          </a:p>
          <a:p>
            <a:pPr lvl="2"/>
            <a:r>
              <a:rPr lang="en-US" sz="2400" b="1" dirty="0">
                <a:latin typeface="Arial" panose="020B0604020202020204" pitchFamily="34" charset="0"/>
                <a:cs typeface="Arial" panose="020B0604020202020204" pitchFamily="34" charset="0"/>
              </a:rPr>
              <a:t>Intragroup conflict</a:t>
            </a:r>
            <a:r>
              <a:rPr lang="en-US" sz="2400" dirty="0">
                <a:latin typeface="Arial" panose="020B0604020202020204" pitchFamily="34" charset="0"/>
                <a:cs typeface="Arial" panose="020B0604020202020204" pitchFamily="34" charset="0"/>
              </a:rPr>
              <a:t> occurs </a:t>
            </a:r>
            <a:r>
              <a:rPr lang="en-US" sz="2400" i="1" dirty="0">
                <a:latin typeface="Arial" panose="020B0604020202020204" pitchFamily="34" charset="0"/>
                <a:cs typeface="Arial" panose="020B0604020202020204" pitchFamily="34" charset="0"/>
              </a:rPr>
              <a:t>within</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 group or team.</a:t>
            </a:r>
          </a:p>
          <a:p>
            <a:pPr lvl="2"/>
            <a:r>
              <a:rPr lang="en-US" sz="2400" b="1" dirty="0">
                <a:latin typeface="Arial" panose="020B0604020202020204" pitchFamily="34" charset="0"/>
                <a:cs typeface="Arial" panose="020B0604020202020204" pitchFamily="34" charset="0"/>
              </a:rPr>
              <a:t>Intergroup conflict</a:t>
            </a:r>
            <a:r>
              <a:rPr lang="en-US" sz="2400" dirty="0">
                <a:latin typeface="Arial" panose="020B0604020202020204" pitchFamily="34" charset="0"/>
                <a:cs typeface="Arial" panose="020B0604020202020204" pitchFamily="34" charset="0"/>
              </a:rPr>
              <a:t> is conflict </a:t>
            </a:r>
            <a:r>
              <a:rPr lang="en-US" sz="2400" i="1" dirty="0">
                <a:latin typeface="Arial" panose="020B0604020202020204" pitchFamily="34" charset="0"/>
                <a:cs typeface="Arial" panose="020B0604020202020204" pitchFamily="34" charset="0"/>
              </a:rPr>
              <a:t>between</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groups or teams.</a:t>
            </a:r>
          </a:p>
        </p:txBody>
      </p:sp>
    </p:spTree>
    <p:extLst>
      <p:ext uri="{BB962C8B-B14F-4D97-AF65-F5344CB8AC3E}">
        <p14:creationId xmlns:p14="http://schemas.microsoft.com/office/powerpoint/2010/main" val="1809425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1053"/>
            <a:ext cx="8229600" cy="1144347"/>
          </a:xfrm>
        </p:spPr>
        <p:txBody>
          <a:bodyPr tIns="18000" bIns="18000" anchor="ctr" anchorCtr="0">
            <a:spAutoFit/>
          </a:bodyPr>
          <a:lstStyle/>
          <a:p>
            <a:r>
              <a:rPr lang="en-US" dirty="0">
                <a:cs typeface="Arial Narrow"/>
              </a:rPr>
              <a:t>Three Types of Conflict and Three Loci of Conflict </a:t>
            </a:r>
            <a:r>
              <a:rPr lang="en-US" sz="2800" dirty="0">
                <a:cs typeface="Arial Narrow"/>
              </a:rPr>
              <a:t>(5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52575"/>
            <a:ext cx="8229600" cy="3298783"/>
          </a:xfrm>
        </p:spPr>
        <p:txBody>
          <a:bodyPr tIns="18000" bIns="18000" anchor="ctr" anchorCtr="0">
            <a:spAutoFit/>
          </a:bodyPr>
          <a:lstStyle/>
          <a:p>
            <a:r>
              <a:rPr lang="en-US" sz="2400" dirty="0">
                <a:latin typeface="Arial" panose="020B0604020202020204" pitchFamily="34" charset="0"/>
                <a:cs typeface="Arial" panose="020B0604020202020204" pitchFamily="34" charset="0"/>
              </a:rPr>
              <a:t>Types of Conflict</a:t>
            </a:r>
          </a:p>
          <a:p>
            <a:pPr marL="797814" lvl="1" indent="-342900"/>
            <a:r>
              <a:rPr lang="en-US" sz="2400" dirty="0">
                <a:latin typeface="Arial" panose="020B0604020202020204" pitchFamily="34" charset="0"/>
                <a:cs typeface="Arial" panose="020B0604020202020204" pitchFamily="34" charset="0"/>
              </a:rPr>
              <a:t>Researchers have classified conflicts into three categories:</a:t>
            </a:r>
          </a:p>
          <a:p>
            <a:pPr lvl="2"/>
            <a:r>
              <a:rPr lang="en-US" sz="2400" b="1" dirty="0">
                <a:latin typeface="Arial" panose="020B0604020202020204" pitchFamily="34" charset="0"/>
                <a:cs typeface="Arial" panose="020B0604020202020204" pitchFamily="34" charset="0"/>
              </a:rPr>
              <a:t>Task conflict</a:t>
            </a:r>
            <a:r>
              <a:rPr lang="en-US" sz="2400" dirty="0">
                <a:latin typeface="Arial" panose="020B0604020202020204" pitchFamily="34" charset="0"/>
                <a:cs typeface="Arial" panose="020B0604020202020204" pitchFamily="34" charset="0"/>
              </a:rPr>
              <a:t> relates to the content and goals of the work.</a:t>
            </a:r>
          </a:p>
          <a:p>
            <a:pPr lvl="2"/>
            <a:r>
              <a:rPr lang="en-US" sz="2400" b="1" dirty="0">
                <a:latin typeface="Arial" panose="020B0604020202020204" pitchFamily="34" charset="0"/>
                <a:cs typeface="Arial" panose="020B0604020202020204" pitchFamily="34" charset="0"/>
              </a:rPr>
              <a:t>Relationship conflict</a:t>
            </a:r>
            <a:r>
              <a:rPr lang="en-US" sz="2400" dirty="0">
                <a:latin typeface="Arial" panose="020B0604020202020204" pitchFamily="34" charset="0"/>
                <a:cs typeface="Arial" panose="020B0604020202020204" pitchFamily="34" charset="0"/>
              </a:rPr>
              <a:t> focuses on interpersonal relationships.</a:t>
            </a:r>
          </a:p>
          <a:p>
            <a:pPr lvl="2"/>
            <a:r>
              <a:rPr lang="en-US" sz="2400" b="1" dirty="0">
                <a:latin typeface="Arial" panose="020B0604020202020204" pitchFamily="34" charset="0"/>
                <a:cs typeface="Arial" panose="020B0604020202020204" pitchFamily="34" charset="0"/>
              </a:rPr>
              <a:t>Process conflict</a:t>
            </a:r>
            <a:r>
              <a:rPr lang="en-US" sz="2400" dirty="0">
                <a:latin typeface="Arial" panose="020B0604020202020204" pitchFamily="34" charset="0"/>
                <a:cs typeface="Arial" panose="020B0604020202020204" pitchFamily="34" charset="0"/>
              </a:rPr>
              <a:t> is about how the work gets done.</a:t>
            </a:r>
          </a:p>
        </p:txBody>
      </p:sp>
    </p:spTree>
    <p:extLst>
      <p:ext uri="{BB962C8B-B14F-4D97-AF65-F5344CB8AC3E}">
        <p14:creationId xmlns:p14="http://schemas.microsoft.com/office/powerpoint/2010/main" val="325964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1053"/>
            <a:ext cx="8229600" cy="1144347"/>
          </a:xfrm>
        </p:spPr>
        <p:txBody>
          <a:bodyPr tIns="18000" bIns="18000" anchor="ctr" anchorCtr="0">
            <a:spAutoFit/>
          </a:bodyPr>
          <a:lstStyle/>
          <a:p>
            <a:r>
              <a:rPr lang="en-US" dirty="0">
                <a:cs typeface="Arial Narrow"/>
              </a:rPr>
              <a:t>Three Types of Conflict and Three Loci of Conflict </a:t>
            </a:r>
            <a:r>
              <a:rPr lang="en-US" sz="2800" dirty="0">
                <a:cs typeface="Arial Narrow"/>
              </a:rPr>
              <a:t>(6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609725"/>
            <a:ext cx="8229600" cy="2406231"/>
          </a:xfrm>
        </p:spPr>
        <p:txBody>
          <a:bodyPr tIns="18000" bIns="18000" anchor="ctr" anchorCtr="0">
            <a:spAutoFit/>
          </a:bodyPr>
          <a:lstStyle/>
          <a:p>
            <a:r>
              <a:rPr lang="en-US" sz="2400" dirty="0">
                <a:latin typeface="Arial" panose="020B0604020202020204" pitchFamily="34" charset="0"/>
                <a:cs typeface="Arial" panose="020B0604020202020204" pitchFamily="34" charset="0"/>
              </a:rPr>
              <a:t>Cognition and Personalization</a:t>
            </a:r>
          </a:p>
          <a:p>
            <a:pPr marL="797814" lvl="1" indent="-342900"/>
            <a:r>
              <a:rPr lang="en-US" sz="2400" b="1" dirty="0">
                <a:latin typeface="Arial" panose="020B0604020202020204" pitchFamily="34" charset="0"/>
                <a:cs typeface="Arial" panose="020B0604020202020204" pitchFamily="34" charset="0"/>
              </a:rPr>
              <a:t>Perceived conflict: </a:t>
            </a:r>
            <a:r>
              <a:rPr lang="en-US" sz="2400" dirty="0">
                <a:latin typeface="Arial" panose="020B0604020202020204" pitchFamily="34" charset="0"/>
                <a:cs typeface="Arial" panose="020B0604020202020204" pitchFamily="34" charset="0"/>
              </a:rPr>
              <a:t>Awareness by one or more parties of the existence of or conditions that create opportunities for conflict.</a:t>
            </a:r>
            <a:endParaRPr lang="en-US" sz="2400" b="1" dirty="0">
              <a:latin typeface="Arial" panose="020B0604020202020204" pitchFamily="34" charset="0"/>
              <a:cs typeface="Arial" panose="020B0604020202020204" pitchFamily="34" charset="0"/>
            </a:endParaRPr>
          </a:p>
          <a:p>
            <a:pPr marL="797814" lvl="1" indent="-342900"/>
            <a:r>
              <a:rPr lang="en-US" sz="2400" b="1" dirty="0">
                <a:latin typeface="Arial" panose="020B0604020202020204" pitchFamily="34" charset="0"/>
                <a:cs typeface="Arial" panose="020B0604020202020204" pitchFamily="34" charset="0"/>
              </a:rPr>
              <a:t>Felt conflict: </a:t>
            </a:r>
            <a:r>
              <a:rPr lang="en-US" sz="2400" dirty="0">
                <a:latin typeface="Arial" panose="020B0604020202020204" pitchFamily="34" charset="0"/>
                <a:cs typeface="Arial" panose="020B0604020202020204" pitchFamily="34" charset="0"/>
              </a:rPr>
              <a:t>Emotional involvement in a conflict that creates anxiety, tenseness, frustration, or hostility.</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85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1053"/>
            <a:ext cx="8229600" cy="1144347"/>
          </a:xfrm>
        </p:spPr>
        <p:txBody>
          <a:bodyPr tIns="18000" bIns="18000" anchor="ctr" anchorCtr="0">
            <a:spAutoFit/>
          </a:bodyPr>
          <a:lstStyle/>
          <a:p>
            <a:r>
              <a:rPr lang="en-US" dirty="0">
                <a:cs typeface="Arial Narrow"/>
              </a:rPr>
              <a:t>Three Types of Conflict and Three Loci of Conflict </a:t>
            </a:r>
            <a:r>
              <a:rPr lang="en-US" sz="2800" dirty="0">
                <a:cs typeface="Arial Narrow"/>
              </a:rPr>
              <a:t>(7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89559"/>
            <a:ext cx="8229600" cy="2637064"/>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Intentions: </a:t>
            </a:r>
            <a:r>
              <a:rPr lang="en-US" sz="2400" dirty="0">
                <a:latin typeface="Arial" panose="020B0604020202020204" pitchFamily="34" charset="0"/>
                <a:cs typeface="Arial" panose="020B0604020202020204" pitchFamily="34" charset="0"/>
              </a:rPr>
              <a:t>decisions to act in a given way.</a:t>
            </a:r>
            <a:endParaRPr lang="en-US" sz="2400" b="1" dirty="0">
              <a:latin typeface="Arial" panose="020B0604020202020204" pitchFamily="34" charset="0"/>
              <a:cs typeface="Arial" panose="020B0604020202020204" pitchFamily="34" charset="0"/>
            </a:endParaRPr>
          </a:p>
          <a:p>
            <a:pPr marL="797814" lvl="1" indent="-342900"/>
            <a:r>
              <a:rPr lang="en-US" sz="2400" b="1" dirty="0">
                <a:latin typeface="Arial" panose="020B0604020202020204" pitchFamily="34" charset="0"/>
                <a:cs typeface="Arial" panose="020B0604020202020204" pitchFamily="34" charset="0"/>
              </a:rPr>
              <a:t>Competing</a:t>
            </a:r>
          </a:p>
          <a:p>
            <a:pPr marL="797814" lvl="1" indent="-342900"/>
            <a:r>
              <a:rPr lang="en-US" sz="2400" b="1" dirty="0">
                <a:latin typeface="Arial" panose="020B0604020202020204" pitchFamily="34" charset="0"/>
                <a:cs typeface="Arial" panose="020B0604020202020204" pitchFamily="34" charset="0"/>
              </a:rPr>
              <a:t>Collaborating</a:t>
            </a:r>
          </a:p>
          <a:p>
            <a:pPr marL="797814" lvl="1" indent="-342900"/>
            <a:r>
              <a:rPr lang="en-US" sz="2400" b="1" dirty="0">
                <a:latin typeface="Arial" panose="020B0604020202020204" pitchFamily="34" charset="0"/>
                <a:cs typeface="Arial" panose="020B0604020202020204" pitchFamily="34" charset="0"/>
              </a:rPr>
              <a:t>Avoiding</a:t>
            </a:r>
          </a:p>
          <a:p>
            <a:pPr marL="797814" lvl="1" indent="-342900"/>
            <a:r>
              <a:rPr lang="en-US" sz="2400" b="1" dirty="0">
                <a:latin typeface="Arial" panose="020B0604020202020204" pitchFamily="34" charset="0"/>
                <a:cs typeface="Arial" panose="020B0604020202020204" pitchFamily="34" charset="0"/>
              </a:rPr>
              <a:t>Accommodating </a:t>
            </a:r>
          </a:p>
          <a:p>
            <a:pPr marL="797814" lvl="1" indent="-342900"/>
            <a:r>
              <a:rPr lang="en-US" sz="2400" b="1" dirty="0">
                <a:latin typeface="Arial" panose="020B0604020202020204" pitchFamily="34" charset="0"/>
                <a:cs typeface="Arial" panose="020B0604020202020204" pitchFamily="34" charset="0"/>
              </a:rPr>
              <a:t>Compromising</a:t>
            </a:r>
          </a:p>
        </p:txBody>
      </p:sp>
    </p:spTree>
    <p:extLst>
      <p:ext uri="{BB962C8B-B14F-4D97-AF65-F5344CB8AC3E}">
        <p14:creationId xmlns:p14="http://schemas.microsoft.com/office/powerpoint/2010/main" val="33077028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8859</TotalTime>
  <Words>7479</Words>
  <Application>Microsoft Office PowerPoint</Application>
  <PresentationFormat>On-screen Show (4:3)</PresentationFormat>
  <Paragraphs>356</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Times New Roman</vt:lpstr>
      <vt:lpstr>Verdana</vt:lpstr>
      <vt:lpstr>Wingdings</vt:lpstr>
      <vt:lpstr>508 Lecture</vt:lpstr>
      <vt:lpstr>Organizational Behavior</vt:lpstr>
      <vt:lpstr>Learning Objectives </vt:lpstr>
      <vt:lpstr>Three Types of Conflict and Three Loci of Conflict (1 of 7)</vt:lpstr>
      <vt:lpstr>Three Types of Conflict and Three Loci of Conflict (2 of 7)</vt:lpstr>
      <vt:lpstr>Three Types of Conflict and Three Loci of Conflict (3 of 7)</vt:lpstr>
      <vt:lpstr>Three Types of Conflict and Three Loci of Conflict (4 of 7)</vt:lpstr>
      <vt:lpstr>Three Types of Conflict and Three Loci of Conflict (5 of 7)</vt:lpstr>
      <vt:lpstr>Three Types of Conflict and Three Loci of Conflict (6 of 7)</vt:lpstr>
      <vt:lpstr>Three Types of Conflict and Three Loci of Conflict (7 of 7)</vt:lpstr>
      <vt:lpstr>Outline the Conflict Process (1 of 7)</vt:lpstr>
      <vt:lpstr>Outline the Conflict Process (2 of 7)</vt:lpstr>
      <vt:lpstr>Outline the Conflict Process (3 of 7)</vt:lpstr>
      <vt:lpstr>Outline the Conflict Process (4 of 7)</vt:lpstr>
      <vt:lpstr>Outline the Conflict Process (5 of 7)</vt:lpstr>
      <vt:lpstr>Outline the Conflict Process (6 of 7)</vt:lpstr>
      <vt:lpstr>Outline the Conflict Process (7 of 7)</vt:lpstr>
      <vt:lpstr>Contrast Distributive and Integrative Bargaining (1 of 5)</vt:lpstr>
      <vt:lpstr>Contrast Distributive and Integrative Bargaining (2 of 5)</vt:lpstr>
      <vt:lpstr>Contrast Distributive and Integrative Bargaining (3 of 5)</vt:lpstr>
      <vt:lpstr>Contrast Distributive and Integrative Bargaining (4 of 5)</vt:lpstr>
      <vt:lpstr>Contrast Distributive and Integrative Bargaining (5 of 5)</vt:lpstr>
      <vt:lpstr>Apply the Five Steps of the Negotiation Process</vt:lpstr>
      <vt:lpstr>How Individual Differences Influence Negotiations (1 of 4)</vt:lpstr>
      <vt:lpstr>How Individual Differences Influence Negotiations (2 of 4)</vt:lpstr>
      <vt:lpstr>How Individual Differences Influence Negotiations (3 of 4)</vt:lpstr>
      <vt:lpstr>How Individual Differences Influence Negotiations (4 of 4)</vt:lpstr>
      <vt:lpstr>Social Factors Influencing Negotiations</vt:lpstr>
      <vt:lpstr>Roles and Functions of Third-party Negotiations </vt:lpstr>
      <vt:lpstr>Implications for Managers (1 of 6)</vt:lpstr>
      <vt:lpstr>Implications for Managers (2 of 6)</vt:lpstr>
      <vt:lpstr>Implications for Managers (3 of 6)</vt:lpstr>
      <vt:lpstr>Implications for Managers (4 of 6)</vt:lpstr>
      <vt:lpstr>Implications for Managers (5 of 6)</vt:lpstr>
      <vt:lpstr>Implications for Managers (6 of 6)</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14, Conflict and Negotiation</dc:title>
  <dc:subject/>
  <dc:creator>P. Robbins and A. Judge</dc:creator>
  <cp:keywords>Organizational Behavior</cp:keywords>
  <dc:description>Additional information may be found in the Notes Pane of each slide by pressing F6.</dc:description>
  <cp:lastModifiedBy>Kiruthiga Subbarayan</cp:lastModifiedBy>
  <cp:revision>2073</cp:revision>
  <dcterms:created xsi:type="dcterms:W3CDTF">2014-07-14T20:04:21Z</dcterms:created>
  <dcterms:modified xsi:type="dcterms:W3CDTF">2022-02-09T08:51:06Z</dcterms:modified>
  <cp:category>Organizational Behavior</cp:category>
</cp:coreProperties>
</file>