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516" r:id="rId2"/>
    <p:sldId id="380" r:id="rId3"/>
    <p:sldId id="505" r:id="rId4"/>
    <p:sldId id="469" r:id="rId5"/>
    <p:sldId id="507" r:id="rId6"/>
    <p:sldId id="471" r:id="rId7"/>
    <p:sldId id="472" r:id="rId8"/>
    <p:sldId id="473" r:id="rId9"/>
    <p:sldId id="508" r:id="rId10"/>
    <p:sldId id="475" r:id="rId11"/>
    <p:sldId id="476" r:id="rId12"/>
    <p:sldId id="477" r:id="rId13"/>
    <p:sldId id="478" r:id="rId14"/>
    <p:sldId id="479" r:id="rId15"/>
    <p:sldId id="480" r:id="rId16"/>
    <p:sldId id="481" r:id="rId17"/>
    <p:sldId id="482" r:id="rId18"/>
    <p:sldId id="483" r:id="rId19"/>
    <p:sldId id="484" r:id="rId20"/>
    <p:sldId id="485" r:id="rId21"/>
    <p:sldId id="486" r:id="rId22"/>
    <p:sldId id="487" r:id="rId23"/>
    <p:sldId id="488" r:id="rId24"/>
    <p:sldId id="786"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501" r:id="rId38"/>
    <p:sldId id="502" r:id="rId39"/>
    <p:sldId id="514" r:id="rId40"/>
    <p:sldId id="515" r:id="rId41"/>
    <p:sldId id="785"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3" userDrawn="1">
          <p15:clr>
            <a:srgbClr val="A4A3A4"/>
          </p15:clr>
        </p15:guide>
        <p15:guide id="3" orient="horz" pos="432" userDrawn="1">
          <p15:clr>
            <a:srgbClr val="A4A3A4"/>
          </p15:clr>
        </p15:guide>
        <p15:guide id="4" orient="horz" pos="1056" userDrawn="1">
          <p15:clr>
            <a:srgbClr val="A4A3A4"/>
          </p15:clr>
        </p15:guide>
        <p15:guide id="5" pos="5472" userDrawn="1">
          <p15:clr>
            <a:srgbClr val="A4A3A4"/>
          </p15:clr>
        </p15:guide>
        <p15:guide id="6" pos="2870" userDrawn="1">
          <p15:clr>
            <a:srgbClr val="A4A3A4"/>
          </p15:clr>
        </p15:guide>
        <p15:guide id="7" orient="horz" pos="4080" userDrawn="1">
          <p15:clr>
            <a:srgbClr val="A4A3A4"/>
          </p15:clr>
        </p15:guide>
        <p15:guide id="8" orient="horz" pos="791" userDrawn="1">
          <p15:clr>
            <a:srgbClr val="A4A3A4"/>
          </p15:clr>
        </p15:guide>
        <p15:guide id="9"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94A56A-078D-4F51-BD77-2AB53C14639B}" v="5" dt="2021-10-30T08:44:21.141"/>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3" autoAdjust="0"/>
    <p:restoredTop sz="62519" autoAdjust="0"/>
  </p:normalViewPr>
  <p:slideViewPr>
    <p:cSldViewPr>
      <p:cViewPr varScale="1">
        <p:scale>
          <a:sx n="53" d="100"/>
          <a:sy n="53" d="100"/>
        </p:scale>
        <p:origin x="1962" y="60"/>
      </p:cViewPr>
      <p:guideLst>
        <p:guide orient="horz" pos="2160"/>
        <p:guide pos="293"/>
        <p:guide orient="horz" pos="432"/>
        <p:guide orient="horz" pos="1056"/>
        <p:guide pos="5472"/>
        <p:guide pos="2870"/>
        <p:guide orient="horz" pos="4080"/>
        <p:guide orient="horz" pos="791"/>
        <p:guide pos="768"/>
      </p:guideLst>
    </p:cSldViewPr>
  </p:slideViewPr>
  <p:outlineViewPr>
    <p:cViewPr>
      <p:scale>
        <a:sx n="33" d="100"/>
        <a:sy n="33" d="100"/>
      </p:scale>
      <p:origin x="0" y="-19872"/>
    </p:cViewPr>
  </p:outlineViewPr>
  <p:notesTextViewPr>
    <p:cViewPr>
      <p:scale>
        <a:sx n="1" d="1"/>
        <a:sy n="1" d="1"/>
      </p:scale>
      <p:origin x="0" y="0"/>
    </p:cViewPr>
  </p:notesTextViewPr>
  <p:notesViewPr>
    <p:cSldViewPr>
      <p:cViewPr>
        <p:scale>
          <a:sx n="100" d="100"/>
          <a:sy n="100" d="100"/>
        </p:scale>
        <p:origin x="3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ca bashian" userId="23daa29cce4e5f50" providerId="LiveId" clId="{EF94A56A-078D-4F51-BD77-2AB53C14639B}"/>
    <pc:docChg chg="undo custSel addSld delSld modSld modMainMaster">
      <pc:chgData name="veronica bashian" userId="23daa29cce4e5f50" providerId="LiveId" clId="{EF94A56A-078D-4F51-BD77-2AB53C14639B}" dt="2021-10-30T08:43:33.124" v="1789" actId="6549"/>
      <pc:docMkLst>
        <pc:docMk/>
      </pc:docMkLst>
      <pc:sldChg chg="modSp mod modNotes modNotesTx">
        <pc:chgData name="veronica bashian" userId="23daa29cce4e5f50" providerId="LiveId" clId="{EF94A56A-078D-4F51-BD77-2AB53C14639B}" dt="2021-10-28T23:15:25.805" v="174" actId="20577"/>
        <pc:sldMkLst>
          <pc:docMk/>
          <pc:sldMk cId="2114744831" sldId="469"/>
        </pc:sldMkLst>
        <pc:spChg chg="mod">
          <ac:chgData name="veronica bashian" userId="23daa29cce4e5f50" providerId="LiveId" clId="{EF94A56A-078D-4F51-BD77-2AB53C14639B}" dt="2021-10-28T23:13:35.542" v="172" actId="6549"/>
          <ac:spMkLst>
            <pc:docMk/>
            <pc:sldMk cId="2114744831" sldId="469"/>
            <ac:spMk id="3" creationId="{00000000-0000-0000-0000-000000000000}"/>
          </ac:spMkLst>
        </pc:spChg>
      </pc:sldChg>
      <pc:sldChg chg="modSp mod modNotesTx">
        <pc:chgData name="veronica bashian" userId="23daa29cce4e5f50" providerId="LiveId" clId="{EF94A56A-078D-4F51-BD77-2AB53C14639B}" dt="2021-10-28T23:21:18.884" v="294" actId="20577"/>
        <pc:sldMkLst>
          <pc:docMk/>
          <pc:sldMk cId="235755800" sldId="471"/>
        </pc:sldMkLst>
        <pc:spChg chg="mod">
          <ac:chgData name="veronica bashian" userId="23daa29cce4e5f50" providerId="LiveId" clId="{EF94A56A-078D-4F51-BD77-2AB53C14639B}" dt="2021-10-28T23:21:18.884" v="294" actId="20577"/>
          <ac:spMkLst>
            <pc:docMk/>
            <pc:sldMk cId="235755800" sldId="471"/>
            <ac:spMk id="3" creationId="{00000000-0000-0000-0000-000000000000}"/>
          </ac:spMkLst>
        </pc:spChg>
      </pc:sldChg>
      <pc:sldChg chg="modNotesTx">
        <pc:chgData name="veronica bashian" userId="23daa29cce4e5f50" providerId="LiveId" clId="{EF94A56A-078D-4F51-BD77-2AB53C14639B}" dt="2021-10-28T23:22:24.185" v="296" actId="114"/>
        <pc:sldMkLst>
          <pc:docMk/>
          <pc:sldMk cId="2277026782" sldId="472"/>
        </pc:sldMkLst>
      </pc:sldChg>
      <pc:sldChg chg="modNotes modNotesTx">
        <pc:chgData name="veronica bashian" userId="23daa29cce4e5f50" providerId="LiveId" clId="{EF94A56A-078D-4F51-BD77-2AB53C14639B}" dt="2021-10-28T23:32:00.133" v="316" actId="27636"/>
        <pc:sldMkLst>
          <pc:docMk/>
          <pc:sldMk cId="1706123426" sldId="475"/>
        </pc:sldMkLst>
      </pc:sldChg>
      <pc:sldChg chg="modSp mod modNotes modNotesTx">
        <pc:chgData name="veronica bashian" userId="23daa29cce4e5f50" providerId="LiveId" clId="{EF94A56A-078D-4F51-BD77-2AB53C14639B}" dt="2021-10-28T23:35:05.870" v="338" actId="20577"/>
        <pc:sldMkLst>
          <pc:docMk/>
          <pc:sldMk cId="1298661321" sldId="476"/>
        </pc:sldMkLst>
        <pc:spChg chg="mod">
          <ac:chgData name="veronica bashian" userId="23daa29cce4e5f50" providerId="LiveId" clId="{EF94A56A-078D-4F51-BD77-2AB53C14639B}" dt="2021-10-28T23:34:40.807" v="334" actId="20577"/>
          <ac:spMkLst>
            <pc:docMk/>
            <pc:sldMk cId="1298661321" sldId="476"/>
            <ac:spMk id="3" creationId="{00000000-0000-0000-0000-000000000000}"/>
          </ac:spMkLst>
        </pc:spChg>
      </pc:sldChg>
      <pc:sldChg chg="addSp delSp modSp mod modNotesTx">
        <pc:chgData name="veronica bashian" userId="23daa29cce4e5f50" providerId="LiveId" clId="{EF94A56A-078D-4F51-BD77-2AB53C14639B}" dt="2021-10-30T08:40:01.022" v="1744" actId="6549"/>
        <pc:sldMkLst>
          <pc:docMk/>
          <pc:sldMk cId="100455091" sldId="478"/>
        </pc:sldMkLst>
        <pc:spChg chg="mod">
          <ac:chgData name="veronica bashian" userId="23daa29cce4e5f50" providerId="LiveId" clId="{EF94A56A-078D-4F51-BD77-2AB53C14639B}" dt="2021-10-30T08:40:01.022" v="1744" actId="6549"/>
          <ac:spMkLst>
            <pc:docMk/>
            <pc:sldMk cId="100455091" sldId="478"/>
            <ac:spMk id="2" creationId="{00000000-0000-0000-0000-000000000000}"/>
          </ac:spMkLst>
        </pc:spChg>
        <pc:spChg chg="del">
          <ac:chgData name="veronica bashian" userId="23daa29cce4e5f50" providerId="LiveId" clId="{EF94A56A-078D-4F51-BD77-2AB53C14639B}" dt="2021-10-28T23:39:19.305" v="341" actId="478"/>
          <ac:spMkLst>
            <pc:docMk/>
            <pc:sldMk cId="100455091" sldId="478"/>
            <ac:spMk id="3" creationId="{00000000-0000-0000-0000-000000000000}"/>
          </ac:spMkLst>
        </pc:spChg>
        <pc:spChg chg="add del mod">
          <ac:chgData name="veronica bashian" userId="23daa29cce4e5f50" providerId="LiveId" clId="{EF94A56A-078D-4F51-BD77-2AB53C14639B}" dt="2021-10-28T23:39:23.435" v="342" actId="478"/>
          <ac:spMkLst>
            <pc:docMk/>
            <pc:sldMk cId="100455091" sldId="478"/>
            <ac:spMk id="6" creationId="{87FB3384-E4C3-4D5F-9F29-10F4242F8C77}"/>
          </ac:spMkLst>
        </pc:spChg>
        <pc:picChg chg="del">
          <ac:chgData name="veronica bashian" userId="23daa29cce4e5f50" providerId="LiveId" clId="{EF94A56A-078D-4F51-BD77-2AB53C14639B}" dt="2021-10-28T23:39:27.098" v="343" actId="478"/>
          <ac:picMkLst>
            <pc:docMk/>
            <pc:sldMk cId="100455091" sldId="478"/>
            <ac:picMk id="4" creationId="{00000000-0000-0000-0000-000000000000}"/>
          </ac:picMkLst>
        </pc:picChg>
        <pc:picChg chg="add mod">
          <ac:chgData name="veronica bashian" userId="23daa29cce4e5f50" providerId="LiveId" clId="{EF94A56A-078D-4F51-BD77-2AB53C14639B}" dt="2021-10-28T23:39:53.245" v="348" actId="1076"/>
          <ac:picMkLst>
            <pc:docMk/>
            <pc:sldMk cId="100455091" sldId="478"/>
            <ac:picMk id="8" creationId="{CA353A70-123C-4EBD-8F74-C988BB3988D9}"/>
          </ac:picMkLst>
        </pc:picChg>
      </pc:sldChg>
      <pc:sldChg chg="modSp mod">
        <pc:chgData name="veronica bashian" userId="23daa29cce4e5f50" providerId="LiveId" clId="{EF94A56A-078D-4F51-BD77-2AB53C14639B}" dt="2021-10-30T08:40:06.205" v="1746" actId="6549"/>
        <pc:sldMkLst>
          <pc:docMk/>
          <pc:sldMk cId="740143076" sldId="479"/>
        </pc:sldMkLst>
        <pc:spChg chg="mod">
          <ac:chgData name="veronica bashian" userId="23daa29cce4e5f50" providerId="LiveId" clId="{EF94A56A-078D-4F51-BD77-2AB53C14639B}" dt="2021-10-30T08:40:06.205" v="1746" actId="6549"/>
          <ac:spMkLst>
            <pc:docMk/>
            <pc:sldMk cId="740143076" sldId="479"/>
            <ac:spMk id="2" creationId="{00000000-0000-0000-0000-000000000000}"/>
          </ac:spMkLst>
        </pc:spChg>
      </pc:sldChg>
      <pc:sldChg chg="modSp mod modNotesTx">
        <pc:chgData name="veronica bashian" userId="23daa29cce4e5f50" providerId="LiveId" clId="{EF94A56A-078D-4F51-BD77-2AB53C14639B}" dt="2021-10-30T08:40:10.572" v="1748" actId="6549"/>
        <pc:sldMkLst>
          <pc:docMk/>
          <pc:sldMk cId="240615037" sldId="480"/>
        </pc:sldMkLst>
        <pc:spChg chg="mod">
          <ac:chgData name="veronica bashian" userId="23daa29cce4e5f50" providerId="LiveId" clId="{EF94A56A-078D-4F51-BD77-2AB53C14639B}" dt="2021-10-30T08:40:10.572" v="1748" actId="6549"/>
          <ac:spMkLst>
            <pc:docMk/>
            <pc:sldMk cId="240615037" sldId="480"/>
            <ac:spMk id="2" creationId="{00000000-0000-0000-0000-000000000000}"/>
          </ac:spMkLst>
        </pc:spChg>
      </pc:sldChg>
      <pc:sldChg chg="modSp mod">
        <pc:chgData name="veronica bashian" userId="23daa29cce4e5f50" providerId="LiveId" clId="{EF94A56A-078D-4F51-BD77-2AB53C14639B}" dt="2021-10-30T08:40:16.074" v="1750" actId="6549"/>
        <pc:sldMkLst>
          <pc:docMk/>
          <pc:sldMk cId="3970220780" sldId="481"/>
        </pc:sldMkLst>
        <pc:spChg chg="mod">
          <ac:chgData name="veronica bashian" userId="23daa29cce4e5f50" providerId="LiveId" clId="{EF94A56A-078D-4F51-BD77-2AB53C14639B}" dt="2021-10-30T08:40:16.074" v="1750" actId="6549"/>
          <ac:spMkLst>
            <pc:docMk/>
            <pc:sldMk cId="3970220780" sldId="481"/>
            <ac:spMk id="2" creationId="{00000000-0000-0000-0000-000000000000}"/>
          </ac:spMkLst>
        </pc:spChg>
      </pc:sldChg>
      <pc:sldChg chg="modSp mod modNotesTx">
        <pc:chgData name="veronica bashian" userId="23daa29cce4e5f50" providerId="LiveId" clId="{EF94A56A-078D-4F51-BD77-2AB53C14639B}" dt="2021-10-30T08:40:25.029" v="1760" actId="6549"/>
        <pc:sldMkLst>
          <pc:docMk/>
          <pc:sldMk cId="3158983403" sldId="482"/>
        </pc:sldMkLst>
        <pc:spChg chg="mod">
          <ac:chgData name="veronica bashian" userId="23daa29cce4e5f50" providerId="LiveId" clId="{EF94A56A-078D-4F51-BD77-2AB53C14639B}" dt="2021-10-30T08:40:25.029" v="1760" actId="6549"/>
          <ac:spMkLst>
            <pc:docMk/>
            <pc:sldMk cId="3158983403" sldId="482"/>
            <ac:spMk id="2" creationId="{00000000-0000-0000-0000-000000000000}"/>
          </ac:spMkLst>
        </pc:spChg>
      </pc:sldChg>
      <pc:sldChg chg="addSp delSp modSp mod">
        <pc:chgData name="veronica bashian" userId="23daa29cce4e5f50" providerId="LiveId" clId="{EF94A56A-078D-4F51-BD77-2AB53C14639B}" dt="2021-10-30T08:40:32.366" v="1772" actId="6549"/>
        <pc:sldMkLst>
          <pc:docMk/>
          <pc:sldMk cId="3674043786" sldId="483"/>
        </pc:sldMkLst>
        <pc:spChg chg="mod">
          <ac:chgData name="veronica bashian" userId="23daa29cce4e5f50" providerId="LiveId" clId="{EF94A56A-078D-4F51-BD77-2AB53C14639B}" dt="2021-10-30T08:40:32.366" v="1772" actId="6549"/>
          <ac:spMkLst>
            <pc:docMk/>
            <pc:sldMk cId="3674043786" sldId="483"/>
            <ac:spMk id="2" creationId="{00000000-0000-0000-0000-000000000000}"/>
          </ac:spMkLst>
        </pc:spChg>
        <pc:spChg chg="del">
          <ac:chgData name="veronica bashian" userId="23daa29cce4e5f50" providerId="LiveId" clId="{EF94A56A-078D-4F51-BD77-2AB53C14639B}" dt="2021-10-28T23:45:41.529" v="497" actId="478"/>
          <ac:spMkLst>
            <pc:docMk/>
            <pc:sldMk cId="3674043786" sldId="483"/>
            <ac:spMk id="3" creationId="{00000000-0000-0000-0000-000000000000}"/>
          </ac:spMkLst>
        </pc:spChg>
        <pc:spChg chg="add del mod">
          <ac:chgData name="veronica bashian" userId="23daa29cce4e5f50" providerId="LiveId" clId="{EF94A56A-078D-4F51-BD77-2AB53C14639B}" dt="2021-10-28T23:45:44.666" v="498" actId="478"/>
          <ac:spMkLst>
            <pc:docMk/>
            <pc:sldMk cId="3674043786" sldId="483"/>
            <ac:spMk id="6" creationId="{85FAD44C-9508-452C-A34D-62A39A8A4492}"/>
          </ac:spMkLst>
        </pc:spChg>
        <pc:picChg chg="del">
          <ac:chgData name="veronica bashian" userId="23daa29cce4e5f50" providerId="LiveId" clId="{EF94A56A-078D-4F51-BD77-2AB53C14639B}" dt="2021-10-28T23:45:36.805" v="496" actId="478"/>
          <ac:picMkLst>
            <pc:docMk/>
            <pc:sldMk cId="3674043786" sldId="483"/>
            <ac:picMk id="4" creationId="{00000000-0000-0000-0000-000000000000}"/>
          </ac:picMkLst>
        </pc:picChg>
        <pc:picChg chg="add mod">
          <ac:chgData name="veronica bashian" userId="23daa29cce4e5f50" providerId="LiveId" clId="{EF94A56A-078D-4F51-BD77-2AB53C14639B}" dt="2021-10-28T23:46:07.552" v="501" actId="1076"/>
          <ac:picMkLst>
            <pc:docMk/>
            <pc:sldMk cId="3674043786" sldId="483"/>
            <ac:picMk id="8" creationId="{3B1112DF-3374-4A1F-8F83-E0ED48C2C9CF}"/>
          </ac:picMkLst>
        </pc:picChg>
      </pc:sldChg>
      <pc:sldChg chg="modSp mod modNotesTx">
        <pc:chgData name="veronica bashian" userId="23daa29cce4e5f50" providerId="LiveId" clId="{EF94A56A-078D-4F51-BD77-2AB53C14639B}" dt="2021-10-28T23:47:47.816" v="564" actId="113"/>
        <pc:sldMkLst>
          <pc:docMk/>
          <pc:sldMk cId="1749470335" sldId="484"/>
        </pc:sldMkLst>
        <pc:spChg chg="mod">
          <ac:chgData name="veronica bashian" userId="23daa29cce4e5f50" providerId="LiveId" clId="{EF94A56A-078D-4F51-BD77-2AB53C14639B}" dt="2021-10-28T23:46:47.143" v="540" actId="5793"/>
          <ac:spMkLst>
            <pc:docMk/>
            <pc:sldMk cId="1749470335" sldId="484"/>
            <ac:spMk id="2" creationId="{00000000-0000-0000-0000-000000000000}"/>
          </ac:spMkLst>
        </pc:spChg>
        <pc:spChg chg="mod">
          <ac:chgData name="veronica bashian" userId="23daa29cce4e5f50" providerId="LiveId" clId="{EF94A56A-078D-4F51-BD77-2AB53C14639B}" dt="2021-10-28T23:47:47.816" v="564" actId="113"/>
          <ac:spMkLst>
            <pc:docMk/>
            <pc:sldMk cId="1749470335" sldId="484"/>
            <ac:spMk id="3" creationId="{00000000-0000-0000-0000-000000000000}"/>
          </ac:spMkLst>
        </pc:spChg>
      </pc:sldChg>
      <pc:sldChg chg="addSp delSp modSp mod modNotes">
        <pc:chgData name="veronica bashian" userId="23daa29cce4e5f50" providerId="LiveId" clId="{EF94A56A-078D-4F51-BD77-2AB53C14639B}" dt="2021-10-28T23:52:02.178" v="619" actId="5793"/>
        <pc:sldMkLst>
          <pc:docMk/>
          <pc:sldMk cId="3584179267" sldId="485"/>
        </pc:sldMkLst>
        <pc:spChg chg="mod">
          <ac:chgData name="veronica bashian" userId="23daa29cce4e5f50" providerId="LiveId" clId="{EF94A56A-078D-4F51-BD77-2AB53C14639B}" dt="2021-10-28T23:52:02.178" v="619" actId="5793"/>
          <ac:spMkLst>
            <pc:docMk/>
            <pc:sldMk cId="3584179267" sldId="485"/>
            <ac:spMk id="2" creationId="{00000000-0000-0000-0000-000000000000}"/>
          </ac:spMkLst>
        </pc:spChg>
        <pc:spChg chg="del">
          <ac:chgData name="veronica bashian" userId="23daa29cce4e5f50" providerId="LiveId" clId="{EF94A56A-078D-4F51-BD77-2AB53C14639B}" dt="2021-10-28T23:48:12.119" v="566" actId="478"/>
          <ac:spMkLst>
            <pc:docMk/>
            <pc:sldMk cId="3584179267" sldId="485"/>
            <ac:spMk id="3" creationId="{00000000-0000-0000-0000-000000000000}"/>
          </ac:spMkLst>
        </pc:spChg>
        <pc:spChg chg="add del mod">
          <ac:chgData name="veronica bashian" userId="23daa29cce4e5f50" providerId="LiveId" clId="{EF94A56A-078D-4F51-BD77-2AB53C14639B}" dt="2021-10-28T23:48:21.090" v="567" actId="478"/>
          <ac:spMkLst>
            <pc:docMk/>
            <pc:sldMk cId="3584179267" sldId="485"/>
            <ac:spMk id="6" creationId="{272C741B-BFD5-417D-B9C5-3FDD15491AD6}"/>
          </ac:spMkLst>
        </pc:spChg>
        <pc:picChg chg="del">
          <ac:chgData name="veronica bashian" userId="23daa29cce4e5f50" providerId="LiveId" clId="{EF94A56A-078D-4F51-BD77-2AB53C14639B}" dt="2021-10-28T23:48:08.513" v="565" actId="478"/>
          <ac:picMkLst>
            <pc:docMk/>
            <pc:sldMk cId="3584179267" sldId="485"/>
            <ac:picMk id="4" creationId="{00000000-0000-0000-0000-000000000000}"/>
          </ac:picMkLst>
        </pc:picChg>
        <pc:picChg chg="add mod">
          <ac:chgData name="veronica bashian" userId="23daa29cce4e5f50" providerId="LiveId" clId="{EF94A56A-078D-4F51-BD77-2AB53C14639B}" dt="2021-10-28T23:48:42.185" v="570" actId="1076"/>
          <ac:picMkLst>
            <pc:docMk/>
            <pc:sldMk cId="3584179267" sldId="485"/>
            <ac:picMk id="8" creationId="{0BE84BDA-7BDF-4A4D-BF1B-9B7BFE84DC96}"/>
          </ac:picMkLst>
        </pc:picChg>
      </pc:sldChg>
      <pc:sldChg chg="modSp mod modNotesTx">
        <pc:chgData name="veronica bashian" userId="23daa29cce4e5f50" providerId="LiveId" clId="{EF94A56A-078D-4F51-BD77-2AB53C14639B}" dt="2021-10-28T23:52:31.560" v="660" actId="114"/>
        <pc:sldMkLst>
          <pc:docMk/>
          <pc:sldMk cId="4234033507" sldId="486"/>
        </pc:sldMkLst>
        <pc:spChg chg="mod">
          <ac:chgData name="veronica bashian" userId="23daa29cce4e5f50" providerId="LiveId" clId="{EF94A56A-078D-4F51-BD77-2AB53C14639B}" dt="2021-10-28T23:52:20.388" v="658" actId="5793"/>
          <ac:spMkLst>
            <pc:docMk/>
            <pc:sldMk cId="4234033507" sldId="486"/>
            <ac:spMk id="2" creationId="{00000000-0000-0000-0000-000000000000}"/>
          </ac:spMkLst>
        </pc:spChg>
      </pc:sldChg>
      <pc:sldChg chg="addSp delSp modSp mod modNotesTx">
        <pc:chgData name="veronica bashian" userId="23daa29cce4e5f50" providerId="LiveId" clId="{EF94A56A-078D-4F51-BD77-2AB53C14639B}" dt="2021-10-28T23:59:35.731" v="737" actId="1076"/>
        <pc:sldMkLst>
          <pc:docMk/>
          <pc:sldMk cId="1428775781" sldId="487"/>
        </pc:sldMkLst>
        <pc:spChg chg="mod">
          <ac:chgData name="veronica bashian" userId="23daa29cce4e5f50" providerId="LiveId" clId="{EF94A56A-078D-4F51-BD77-2AB53C14639B}" dt="2021-10-28T23:55:33.637" v="701" actId="20577"/>
          <ac:spMkLst>
            <pc:docMk/>
            <pc:sldMk cId="1428775781" sldId="487"/>
            <ac:spMk id="2" creationId="{00000000-0000-0000-0000-000000000000}"/>
          </ac:spMkLst>
        </pc:spChg>
        <pc:spChg chg="del mod">
          <ac:chgData name="veronica bashian" userId="23daa29cce4e5f50" providerId="LiveId" clId="{EF94A56A-078D-4F51-BD77-2AB53C14639B}" dt="2021-10-28T23:58:29.842" v="714" actId="478"/>
          <ac:spMkLst>
            <pc:docMk/>
            <pc:sldMk cId="1428775781" sldId="487"/>
            <ac:spMk id="3" creationId="{00000000-0000-0000-0000-000000000000}"/>
          </ac:spMkLst>
        </pc:spChg>
        <pc:spChg chg="add del mod">
          <ac:chgData name="veronica bashian" userId="23daa29cce4e5f50" providerId="LiveId" clId="{EF94A56A-078D-4F51-BD77-2AB53C14639B}" dt="2021-10-28T23:58:33.116" v="715" actId="478"/>
          <ac:spMkLst>
            <pc:docMk/>
            <pc:sldMk cId="1428775781" sldId="487"/>
            <ac:spMk id="5" creationId="{8EEC7DAD-216F-4E33-A50E-71DC297AAF9F}"/>
          </ac:spMkLst>
        </pc:spChg>
        <pc:picChg chg="add mod">
          <ac:chgData name="veronica bashian" userId="23daa29cce4e5f50" providerId="LiveId" clId="{EF94A56A-078D-4F51-BD77-2AB53C14639B}" dt="2021-10-28T23:59:35.731" v="737" actId="1076"/>
          <ac:picMkLst>
            <pc:docMk/>
            <pc:sldMk cId="1428775781" sldId="487"/>
            <ac:picMk id="7" creationId="{4DFC0A44-D6DC-4914-87FE-0DD372F2B3A8}"/>
          </ac:picMkLst>
        </pc:picChg>
      </pc:sldChg>
      <pc:sldChg chg="modSp mod modNotesTx">
        <pc:chgData name="veronica bashian" userId="23daa29cce4e5f50" providerId="LiveId" clId="{EF94A56A-078D-4F51-BD77-2AB53C14639B}" dt="2021-10-29T00:02:00.748" v="740" actId="6549"/>
        <pc:sldMkLst>
          <pc:docMk/>
          <pc:sldMk cId="3538723803" sldId="488"/>
        </pc:sldMkLst>
        <pc:spChg chg="mod">
          <ac:chgData name="veronica bashian" userId="23daa29cce4e5f50" providerId="LiveId" clId="{EF94A56A-078D-4F51-BD77-2AB53C14639B}" dt="2021-10-29T00:02:00.748" v="740" actId="6549"/>
          <ac:spMkLst>
            <pc:docMk/>
            <pc:sldMk cId="3538723803" sldId="488"/>
            <ac:spMk id="2" creationId="{00000000-0000-0000-0000-000000000000}"/>
          </ac:spMkLst>
        </pc:spChg>
        <pc:spChg chg="mod">
          <ac:chgData name="veronica bashian" userId="23daa29cce4e5f50" providerId="LiveId" clId="{EF94A56A-078D-4F51-BD77-2AB53C14639B}" dt="2021-10-28T23:57:00.530" v="706" actId="113"/>
          <ac:spMkLst>
            <pc:docMk/>
            <pc:sldMk cId="3538723803" sldId="488"/>
            <ac:spMk id="3" creationId="{00000000-0000-0000-0000-000000000000}"/>
          </ac:spMkLst>
        </pc:spChg>
      </pc:sldChg>
      <pc:sldChg chg="addSp delSp modSp mod modNotesTx">
        <pc:chgData name="veronica bashian" userId="23daa29cce4e5f50" providerId="LiveId" clId="{EF94A56A-078D-4F51-BD77-2AB53C14639B}" dt="2021-10-30T08:42:19.046" v="1774" actId="1076"/>
        <pc:sldMkLst>
          <pc:docMk/>
          <pc:sldMk cId="1023132352" sldId="490"/>
        </pc:sldMkLst>
        <pc:spChg chg="del">
          <ac:chgData name="veronica bashian" userId="23daa29cce4e5f50" providerId="LiveId" clId="{EF94A56A-078D-4F51-BD77-2AB53C14639B}" dt="2021-10-29T00:04:29.081" v="800" actId="478"/>
          <ac:spMkLst>
            <pc:docMk/>
            <pc:sldMk cId="1023132352" sldId="490"/>
            <ac:spMk id="3" creationId="{00000000-0000-0000-0000-000000000000}"/>
          </ac:spMkLst>
        </pc:spChg>
        <pc:spChg chg="add del mod">
          <ac:chgData name="veronica bashian" userId="23daa29cce4e5f50" providerId="LiveId" clId="{EF94A56A-078D-4F51-BD77-2AB53C14639B}" dt="2021-10-29T00:04:32.204" v="801" actId="478"/>
          <ac:spMkLst>
            <pc:docMk/>
            <pc:sldMk cId="1023132352" sldId="490"/>
            <ac:spMk id="6" creationId="{893213FA-9981-4633-9825-31A826666AC0}"/>
          </ac:spMkLst>
        </pc:spChg>
        <pc:picChg chg="del">
          <ac:chgData name="veronica bashian" userId="23daa29cce4e5f50" providerId="LiveId" clId="{EF94A56A-078D-4F51-BD77-2AB53C14639B}" dt="2021-10-29T00:04:25.221" v="799" actId="478"/>
          <ac:picMkLst>
            <pc:docMk/>
            <pc:sldMk cId="1023132352" sldId="490"/>
            <ac:picMk id="4" creationId="{00000000-0000-0000-0000-000000000000}"/>
          </ac:picMkLst>
        </pc:picChg>
        <pc:picChg chg="add mod">
          <ac:chgData name="veronica bashian" userId="23daa29cce4e5f50" providerId="LiveId" clId="{EF94A56A-078D-4F51-BD77-2AB53C14639B}" dt="2021-10-30T08:42:19.046" v="1774" actId="1076"/>
          <ac:picMkLst>
            <pc:docMk/>
            <pc:sldMk cId="1023132352" sldId="490"/>
            <ac:picMk id="8" creationId="{23AA156D-7000-47F6-A407-91A9EB3528DB}"/>
          </ac:picMkLst>
        </pc:picChg>
      </pc:sldChg>
      <pc:sldChg chg="modNotesTx">
        <pc:chgData name="veronica bashian" userId="23daa29cce4e5f50" providerId="LiveId" clId="{EF94A56A-078D-4F51-BD77-2AB53C14639B}" dt="2021-10-29T00:07:21.816" v="821" actId="114"/>
        <pc:sldMkLst>
          <pc:docMk/>
          <pc:sldMk cId="3607927461" sldId="491"/>
        </pc:sldMkLst>
      </pc:sldChg>
      <pc:sldChg chg="addSp delSp modSp mod">
        <pc:chgData name="veronica bashian" userId="23daa29cce4e5f50" providerId="LiveId" clId="{EF94A56A-078D-4F51-BD77-2AB53C14639B}" dt="2021-10-29T00:08:27.675" v="827" actId="1076"/>
        <pc:sldMkLst>
          <pc:docMk/>
          <pc:sldMk cId="736359082" sldId="492"/>
        </pc:sldMkLst>
        <pc:spChg chg="del">
          <ac:chgData name="veronica bashian" userId="23daa29cce4e5f50" providerId="LiveId" clId="{EF94A56A-078D-4F51-BD77-2AB53C14639B}" dt="2021-10-29T00:07:46.306" v="823" actId="478"/>
          <ac:spMkLst>
            <pc:docMk/>
            <pc:sldMk cId="736359082" sldId="492"/>
            <ac:spMk id="3" creationId="{00000000-0000-0000-0000-000000000000}"/>
          </ac:spMkLst>
        </pc:spChg>
        <pc:spChg chg="add del mod">
          <ac:chgData name="veronica bashian" userId="23daa29cce4e5f50" providerId="LiveId" clId="{EF94A56A-078D-4F51-BD77-2AB53C14639B}" dt="2021-10-29T00:07:48.635" v="824" actId="478"/>
          <ac:spMkLst>
            <pc:docMk/>
            <pc:sldMk cId="736359082" sldId="492"/>
            <ac:spMk id="6" creationId="{BB653913-FEAA-4278-A2F3-397D1F8BD4B5}"/>
          </ac:spMkLst>
        </pc:spChg>
        <pc:graphicFrameChg chg="del">
          <ac:chgData name="veronica bashian" userId="23daa29cce4e5f50" providerId="LiveId" clId="{EF94A56A-078D-4F51-BD77-2AB53C14639B}" dt="2021-10-29T00:07:42.866" v="822" actId="478"/>
          <ac:graphicFrameMkLst>
            <pc:docMk/>
            <pc:sldMk cId="736359082" sldId="492"/>
            <ac:graphicFrameMk id="4" creationId="{00000000-0000-0000-0000-000000000000}"/>
          </ac:graphicFrameMkLst>
        </pc:graphicFrameChg>
        <pc:picChg chg="add mod">
          <ac:chgData name="veronica bashian" userId="23daa29cce4e5f50" providerId="LiveId" clId="{EF94A56A-078D-4F51-BD77-2AB53C14639B}" dt="2021-10-29T00:08:27.675" v="827" actId="1076"/>
          <ac:picMkLst>
            <pc:docMk/>
            <pc:sldMk cId="736359082" sldId="492"/>
            <ac:picMk id="8" creationId="{58E5BDB2-6535-430B-B3F2-1F0B7FCB2EB3}"/>
          </ac:picMkLst>
        </pc:picChg>
      </pc:sldChg>
      <pc:sldChg chg="modSp mod">
        <pc:chgData name="veronica bashian" userId="23daa29cce4e5f50" providerId="LiveId" clId="{EF94A56A-078D-4F51-BD77-2AB53C14639B}" dt="2021-10-29T00:08:49.986" v="829" actId="6549"/>
        <pc:sldMkLst>
          <pc:docMk/>
          <pc:sldMk cId="2919909697" sldId="493"/>
        </pc:sldMkLst>
        <pc:spChg chg="mod">
          <ac:chgData name="veronica bashian" userId="23daa29cce4e5f50" providerId="LiveId" clId="{EF94A56A-078D-4F51-BD77-2AB53C14639B}" dt="2021-10-29T00:08:49.986" v="829" actId="6549"/>
          <ac:spMkLst>
            <pc:docMk/>
            <pc:sldMk cId="2919909697" sldId="493"/>
            <ac:spMk id="3" creationId="{00000000-0000-0000-0000-000000000000}"/>
          </ac:spMkLst>
        </pc:spChg>
      </pc:sldChg>
      <pc:sldChg chg="modNotesTx">
        <pc:chgData name="veronica bashian" userId="23daa29cce4e5f50" providerId="LiveId" clId="{EF94A56A-078D-4F51-BD77-2AB53C14639B}" dt="2021-10-29T00:10:07.917" v="832" actId="6549"/>
        <pc:sldMkLst>
          <pc:docMk/>
          <pc:sldMk cId="245179405" sldId="494"/>
        </pc:sldMkLst>
      </pc:sldChg>
      <pc:sldChg chg="modSp mod modNotesTx">
        <pc:chgData name="veronica bashian" userId="23daa29cce4e5f50" providerId="LiveId" clId="{EF94A56A-078D-4F51-BD77-2AB53C14639B}" dt="2021-10-29T00:12:13.799" v="891" actId="6549"/>
        <pc:sldMkLst>
          <pc:docMk/>
          <pc:sldMk cId="361335637" sldId="495"/>
        </pc:sldMkLst>
        <pc:spChg chg="mod">
          <ac:chgData name="veronica bashian" userId="23daa29cce4e5f50" providerId="LiveId" clId="{EF94A56A-078D-4F51-BD77-2AB53C14639B}" dt="2021-10-29T00:11:58.682" v="890" actId="6549"/>
          <ac:spMkLst>
            <pc:docMk/>
            <pc:sldMk cId="361335637" sldId="495"/>
            <ac:spMk id="3" creationId="{00000000-0000-0000-0000-000000000000}"/>
          </ac:spMkLst>
        </pc:spChg>
      </pc:sldChg>
      <pc:sldChg chg="addSp delSp modSp mod modNotesTx">
        <pc:chgData name="veronica bashian" userId="23daa29cce4e5f50" providerId="LiveId" clId="{EF94A56A-078D-4F51-BD77-2AB53C14639B}" dt="2021-10-29T00:14:08.266" v="905" actId="1076"/>
        <pc:sldMkLst>
          <pc:docMk/>
          <pc:sldMk cId="2277861308" sldId="496"/>
        </pc:sldMkLst>
        <pc:spChg chg="del mod">
          <ac:chgData name="veronica bashian" userId="23daa29cce4e5f50" providerId="LiveId" clId="{EF94A56A-078D-4F51-BD77-2AB53C14639B}" dt="2021-10-29T00:12:46.031" v="894" actId="478"/>
          <ac:spMkLst>
            <pc:docMk/>
            <pc:sldMk cId="2277861308" sldId="496"/>
            <ac:spMk id="3" creationId="{00000000-0000-0000-0000-000000000000}"/>
          </ac:spMkLst>
        </pc:spChg>
        <pc:spChg chg="add del mod">
          <ac:chgData name="veronica bashian" userId="23daa29cce4e5f50" providerId="LiveId" clId="{EF94A56A-078D-4F51-BD77-2AB53C14639B}" dt="2021-10-29T00:12:49.360" v="895" actId="478"/>
          <ac:spMkLst>
            <pc:docMk/>
            <pc:sldMk cId="2277861308" sldId="496"/>
            <ac:spMk id="6" creationId="{D6742732-B76C-41D9-8FA2-98255336D9E0}"/>
          </ac:spMkLst>
        </pc:spChg>
        <pc:picChg chg="del">
          <ac:chgData name="veronica bashian" userId="23daa29cce4e5f50" providerId="LiveId" clId="{EF94A56A-078D-4F51-BD77-2AB53C14639B}" dt="2021-10-29T00:12:39.942" v="892" actId="478"/>
          <ac:picMkLst>
            <pc:docMk/>
            <pc:sldMk cId="2277861308" sldId="496"/>
            <ac:picMk id="4" creationId="{00000000-0000-0000-0000-000000000000}"/>
          </ac:picMkLst>
        </pc:picChg>
        <pc:picChg chg="add mod">
          <ac:chgData name="veronica bashian" userId="23daa29cce4e5f50" providerId="LiveId" clId="{EF94A56A-078D-4F51-BD77-2AB53C14639B}" dt="2021-10-29T00:14:08.266" v="905" actId="1076"/>
          <ac:picMkLst>
            <pc:docMk/>
            <pc:sldMk cId="2277861308" sldId="496"/>
            <ac:picMk id="8" creationId="{402DC8E1-635C-4E6A-A773-BBCF3FF0801C}"/>
          </ac:picMkLst>
        </pc:picChg>
      </pc:sldChg>
      <pc:sldChg chg="modNotesTx">
        <pc:chgData name="veronica bashian" userId="23daa29cce4e5f50" providerId="LiveId" clId="{EF94A56A-078D-4F51-BD77-2AB53C14639B}" dt="2021-10-29T00:14:33.080" v="907" actId="114"/>
        <pc:sldMkLst>
          <pc:docMk/>
          <pc:sldMk cId="2372759692" sldId="497"/>
        </pc:sldMkLst>
      </pc:sldChg>
      <pc:sldChg chg="modSp mod">
        <pc:chgData name="veronica bashian" userId="23daa29cce4e5f50" providerId="LiveId" clId="{EF94A56A-078D-4F51-BD77-2AB53C14639B}" dt="2021-10-29T00:18:54.654" v="918" actId="6549"/>
        <pc:sldMkLst>
          <pc:docMk/>
          <pc:sldMk cId="2748636278" sldId="498"/>
        </pc:sldMkLst>
        <pc:spChg chg="mod">
          <ac:chgData name="veronica bashian" userId="23daa29cce4e5f50" providerId="LiveId" clId="{EF94A56A-078D-4F51-BD77-2AB53C14639B}" dt="2021-10-29T00:18:54.654" v="918" actId="6549"/>
          <ac:spMkLst>
            <pc:docMk/>
            <pc:sldMk cId="2748636278" sldId="498"/>
            <ac:spMk id="2" creationId="{00000000-0000-0000-0000-000000000000}"/>
          </ac:spMkLst>
        </pc:spChg>
      </pc:sldChg>
      <pc:sldChg chg="modSp mod">
        <pc:chgData name="veronica bashian" userId="23daa29cce4e5f50" providerId="LiveId" clId="{EF94A56A-078D-4F51-BD77-2AB53C14639B}" dt="2021-10-29T00:19:01.425" v="920" actId="6549"/>
        <pc:sldMkLst>
          <pc:docMk/>
          <pc:sldMk cId="3316872136" sldId="499"/>
        </pc:sldMkLst>
        <pc:spChg chg="mod">
          <ac:chgData name="veronica bashian" userId="23daa29cce4e5f50" providerId="LiveId" clId="{EF94A56A-078D-4F51-BD77-2AB53C14639B}" dt="2021-10-29T00:19:01.425" v="920" actId="6549"/>
          <ac:spMkLst>
            <pc:docMk/>
            <pc:sldMk cId="3316872136" sldId="499"/>
            <ac:spMk id="2" creationId="{00000000-0000-0000-0000-000000000000}"/>
          </ac:spMkLst>
        </pc:spChg>
      </pc:sldChg>
      <pc:sldChg chg="addSp delSp modSp mod modNotesTx">
        <pc:chgData name="veronica bashian" userId="23daa29cce4e5f50" providerId="LiveId" clId="{EF94A56A-078D-4F51-BD77-2AB53C14639B}" dt="2021-10-30T08:43:01.487" v="1775" actId="1076"/>
        <pc:sldMkLst>
          <pc:docMk/>
          <pc:sldMk cId="2650170228" sldId="500"/>
        </pc:sldMkLst>
        <pc:spChg chg="mod">
          <ac:chgData name="veronica bashian" userId="23daa29cce4e5f50" providerId="LiveId" clId="{EF94A56A-078D-4F51-BD77-2AB53C14639B}" dt="2021-10-29T00:19:53.723" v="929" actId="6549"/>
          <ac:spMkLst>
            <pc:docMk/>
            <pc:sldMk cId="2650170228" sldId="500"/>
            <ac:spMk id="2" creationId="{00000000-0000-0000-0000-000000000000}"/>
          </ac:spMkLst>
        </pc:spChg>
        <pc:spChg chg="del mod">
          <ac:chgData name="veronica bashian" userId="23daa29cce4e5f50" providerId="LiveId" clId="{EF94A56A-078D-4F51-BD77-2AB53C14639B}" dt="2021-10-29T00:16:43.563" v="912" actId="478"/>
          <ac:spMkLst>
            <pc:docMk/>
            <pc:sldMk cId="2650170228" sldId="500"/>
            <ac:spMk id="3" creationId="{00000000-0000-0000-0000-000000000000}"/>
          </ac:spMkLst>
        </pc:spChg>
        <pc:spChg chg="add del mod">
          <ac:chgData name="veronica bashian" userId="23daa29cce4e5f50" providerId="LiveId" clId="{EF94A56A-078D-4F51-BD77-2AB53C14639B}" dt="2021-10-29T00:16:45.646" v="913" actId="478"/>
          <ac:spMkLst>
            <pc:docMk/>
            <pc:sldMk cId="2650170228" sldId="500"/>
            <ac:spMk id="6" creationId="{40D73988-24CA-4D66-B5D5-D2C333C27DC5}"/>
          </ac:spMkLst>
        </pc:spChg>
        <pc:picChg chg="del">
          <ac:chgData name="veronica bashian" userId="23daa29cce4e5f50" providerId="LiveId" clId="{EF94A56A-078D-4F51-BD77-2AB53C14639B}" dt="2021-10-29T00:16:11.611" v="908" actId="478"/>
          <ac:picMkLst>
            <pc:docMk/>
            <pc:sldMk cId="2650170228" sldId="500"/>
            <ac:picMk id="4" creationId="{00000000-0000-0000-0000-000000000000}"/>
          </ac:picMkLst>
        </pc:picChg>
        <pc:picChg chg="add mod">
          <ac:chgData name="veronica bashian" userId="23daa29cce4e5f50" providerId="LiveId" clId="{EF94A56A-078D-4F51-BD77-2AB53C14639B}" dt="2021-10-30T08:43:01.487" v="1775" actId="1076"/>
          <ac:picMkLst>
            <pc:docMk/>
            <pc:sldMk cId="2650170228" sldId="500"/>
            <ac:picMk id="8" creationId="{E9188AE5-9C84-4F72-A3CE-D036A163C5FB}"/>
          </ac:picMkLst>
        </pc:picChg>
      </pc:sldChg>
      <pc:sldChg chg="modSp mod modNotes modNotesTx">
        <pc:chgData name="veronica bashian" userId="23daa29cce4e5f50" providerId="LiveId" clId="{EF94A56A-078D-4F51-BD77-2AB53C14639B}" dt="2021-10-29T00:22:49.471" v="955" actId="12"/>
        <pc:sldMkLst>
          <pc:docMk/>
          <pc:sldMk cId="3463804837" sldId="501"/>
        </pc:sldMkLst>
        <pc:spChg chg="mod">
          <ac:chgData name="veronica bashian" userId="23daa29cce4e5f50" providerId="LiveId" clId="{EF94A56A-078D-4F51-BD77-2AB53C14639B}" dt="2021-10-29T00:20:29.212" v="931" actId="6549"/>
          <ac:spMkLst>
            <pc:docMk/>
            <pc:sldMk cId="3463804837" sldId="501"/>
            <ac:spMk id="2" creationId="{00000000-0000-0000-0000-000000000000}"/>
          </ac:spMkLst>
        </pc:spChg>
        <pc:spChg chg="mod">
          <ac:chgData name="veronica bashian" userId="23daa29cce4e5f50" providerId="LiveId" clId="{EF94A56A-078D-4F51-BD77-2AB53C14639B}" dt="2021-10-29T00:21:57.391" v="950" actId="1076"/>
          <ac:spMkLst>
            <pc:docMk/>
            <pc:sldMk cId="3463804837" sldId="501"/>
            <ac:spMk id="3" creationId="{00000000-0000-0000-0000-000000000000}"/>
          </ac:spMkLst>
        </pc:spChg>
      </pc:sldChg>
      <pc:sldChg chg="modSp mod modNotes modNotesTx">
        <pc:chgData name="veronica bashian" userId="23daa29cce4e5f50" providerId="LiveId" clId="{EF94A56A-078D-4F51-BD77-2AB53C14639B}" dt="2021-10-30T08:43:20.098" v="1777" actId="6549"/>
        <pc:sldMkLst>
          <pc:docMk/>
          <pc:sldMk cId="2757890874" sldId="502"/>
        </pc:sldMkLst>
        <pc:spChg chg="mod">
          <ac:chgData name="veronica bashian" userId="23daa29cce4e5f50" providerId="LiveId" clId="{EF94A56A-078D-4F51-BD77-2AB53C14639B}" dt="2021-10-30T08:43:20.098" v="1777" actId="6549"/>
          <ac:spMkLst>
            <pc:docMk/>
            <pc:sldMk cId="2757890874" sldId="502"/>
            <ac:spMk id="2" creationId="{00000000-0000-0000-0000-000000000000}"/>
          </ac:spMkLst>
        </pc:spChg>
        <pc:spChg chg="mod">
          <ac:chgData name="veronica bashian" userId="23daa29cce4e5f50" providerId="LiveId" clId="{EF94A56A-078D-4F51-BD77-2AB53C14639B}" dt="2021-10-29T00:26:50.941" v="975" actId="20577"/>
          <ac:spMkLst>
            <pc:docMk/>
            <pc:sldMk cId="2757890874" sldId="502"/>
            <ac:spMk id="3" creationId="{00000000-0000-0000-0000-000000000000}"/>
          </ac:spMkLst>
        </pc:spChg>
      </pc:sldChg>
      <pc:sldChg chg="addSp delSp modSp mod modNotesTx">
        <pc:chgData name="veronica bashian" userId="23daa29cce4e5f50" providerId="LiveId" clId="{EF94A56A-078D-4F51-BD77-2AB53C14639B}" dt="2021-10-28T23:08:25.515" v="53" actId="114"/>
        <pc:sldMkLst>
          <pc:docMk/>
          <pc:sldMk cId="1000410852" sldId="505"/>
        </pc:sldMkLst>
        <pc:spChg chg="del">
          <ac:chgData name="veronica bashian" userId="23daa29cce4e5f50" providerId="LiveId" clId="{EF94A56A-078D-4F51-BD77-2AB53C14639B}" dt="2021-10-28T23:06:57.822" v="47" actId="478"/>
          <ac:spMkLst>
            <pc:docMk/>
            <pc:sldMk cId="1000410852" sldId="505"/>
            <ac:spMk id="3" creationId="{00000000-0000-0000-0000-000000000000}"/>
          </ac:spMkLst>
        </pc:spChg>
        <pc:spChg chg="add del mod">
          <ac:chgData name="veronica bashian" userId="23daa29cce4e5f50" providerId="LiveId" clId="{EF94A56A-078D-4F51-BD77-2AB53C14639B}" dt="2021-10-28T23:07:02.500" v="48" actId="478"/>
          <ac:spMkLst>
            <pc:docMk/>
            <pc:sldMk cId="1000410852" sldId="505"/>
            <ac:spMk id="6" creationId="{B6ED8645-5B68-489B-941C-2F8B97A8963F}"/>
          </ac:spMkLst>
        </pc:spChg>
        <pc:graphicFrameChg chg="del modGraphic">
          <ac:chgData name="veronica bashian" userId="23daa29cce4e5f50" providerId="LiveId" clId="{EF94A56A-078D-4F51-BD77-2AB53C14639B}" dt="2021-10-28T23:06:53.814" v="46" actId="478"/>
          <ac:graphicFrameMkLst>
            <pc:docMk/>
            <pc:sldMk cId="1000410852" sldId="505"/>
            <ac:graphicFrameMk id="4" creationId="{00000000-0000-0000-0000-000000000000}"/>
          </ac:graphicFrameMkLst>
        </pc:graphicFrameChg>
        <pc:picChg chg="add mod">
          <ac:chgData name="veronica bashian" userId="23daa29cce4e5f50" providerId="LiveId" clId="{EF94A56A-078D-4F51-BD77-2AB53C14639B}" dt="2021-10-28T23:07:48.301" v="51" actId="1076"/>
          <ac:picMkLst>
            <pc:docMk/>
            <pc:sldMk cId="1000410852" sldId="505"/>
            <ac:picMk id="8" creationId="{101BCE59-BDEB-480B-9795-DC0E1CC6C3E5}"/>
          </ac:picMkLst>
        </pc:picChg>
      </pc:sldChg>
      <pc:sldChg chg="addSp delSp modSp mod modNotesTx">
        <pc:chgData name="veronica bashian" userId="23daa29cce4e5f50" providerId="LiveId" clId="{EF94A56A-078D-4F51-BD77-2AB53C14639B}" dt="2021-10-30T08:36:17.864" v="1740" actId="1076"/>
        <pc:sldMkLst>
          <pc:docMk/>
          <pc:sldMk cId="1735897016" sldId="507"/>
        </pc:sldMkLst>
        <pc:spChg chg="del">
          <ac:chgData name="veronica bashian" userId="23daa29cce4e5f50" providerId="LiveId" clId="{EF94A56A-078D-4F51-BD77-2AB53C14639B}" dt="2021-10-28T23:18:36.267" v="274" actId="478"/>
          <ac:spMkLst>
            <pc:docMk/>
            <pc:sldMk cId="1735897016" sldId="507"/>
            <ac:spMk id="3" creationId="{00000000-0000-0000-0000-000000000000}"/>
          </ac:spMkLst>
        </pc:spChg>
        <pc:spChg chg="add del mod">
          <ac:chgData name="veronica bashian" userId="23daa29cce4e5f50" providerId="LiveId" clId="{EF94A56A-078D-4F51-BD77-2AB53C14639B}" dt="2021-10-28T23:18:38.554" v="275" actId="478"/>
          <ac:spMkLst>
            <pc:docMk/>
            <pc:sldMk cId="1735897016" sldId="507"/>
            <ac:spMk id="6" creationId="{2B0881D3-99DB-4B78-A3A5-E7EE13B4BEBB}"/>
          </ac:spMkLst>
        </pc:spChg>
        <pc:picChg chg="del">
          <ac:chgData name="veronica bashian" userId="23daa29cce4e5f50" providerId="LiveId" clId="{EF94A56A-078D-4F51-BD77-2AB53C14639B}" dt="2021-10-28T23:18:28.219" v="273" actId="478"/>
          <ac:picMkLst>
            <pc:docMk/>
            <pc:sldMk cId="1735897016" sldId="507"/>
            <ac:picMk id="4" creationId="{00000000-0000-0000-0000-000000000000}"/>
          </ac:picMkLst>
        </pc:picChg>
        <pc:picChg chg="add mod">
          <ac:chgData name="veronica bashian" userId="23daa29cce4e5f50" providerId="LiveId" clId="{EF94A56A-078D-4F51-BD77-2AB53C14639B}" dt="2021-10-30T08:36:17.864" v="1740" actId="1076"/>
          <ac:picMkLst>
            <pc:docMk/>
            <pc:sldMk cId="1735897016" sldId="507"/>
            <ac:picMk id="8" creationId="{3CD26C3F-585B-47A2-A673-1D8F209D58B2}"/>
          </ac:picMkLst>
        </pc:picChg>
      </pc:sldChg>
      <pc:sldChg chg="addSp delSp modSp mod modNotes">
        <pc:chgData name="veronica bashian" userId="23daa29cce4e5f50" providerId="LiveId" clId="{EF94A56A-078D-4F51-BD77-2AB53C14639B}" dt="2021-10-30T08:37:05.451" v="1741" actId="1076"/>
        <pc:sldMkLst>
          <pc:docMk/>
          <pc:sldMk cId="1900552180" sldId="508"/>
        </pc:sldMkLst>
        <pc:spChg chg="del">
          <ac:chgData name="veronica bashian" userId="23daa29cce4e5f50" providerId="LiveId" clId="{EF94A56A-078D-4F51-BD77-2AB53C14639B}" dt="2021-10-28T23:25:47.403" v="304" actId="478"/>
          <ac:spMkLst>
            <pc:docMk/>
            <pc:sldMk cId="1900552180" sldId="508"/>
            <ac:spMk id="3" creationId="{00000000-0000-0000-0000-000000000000}"/>
          </ac:spMkLst>
        </pc:spChg>
        <pc:spChg chg="add del mod">
          <ac:chgData name="veronica bashian" userId="23daa29cce4e5f50" providerId="LiveId" clId="{EF94A56A-078D-4F51-BD77-2AB53C14639B}" dt="2021-10-28T23:25:48.976" v="305" actId="478"/>
          <ac:spMkLst>
            <pc:docMk/>
            <pc:sldMk cId="1900552180" sldId="508"/>
            <ac:spMk id="6" creationId="{6A5C3907-1C51-4EF6-B390-658BDF240683}"/>
          </ac:spMkLst>
        </pc:spChg>
        <pc:picChg chg="del">
          <ac:chgData name="veronica bashian" userId="23daa29cce4e5f50" providerId="LiveId" clId="{EF94A56A-078D-4F51-BD77-2AB53C14639B}" dt="2021-10-28T23:25:39.961" v="303" actId="478"/>
          <ac:picMkLst>
            <pc:docMk/>
            <pc:sldMk cId="1900552180" sldId="508"/>
            <ac:picMk id="4" creationId="{00000000-0000-0000-0000-000000000000}"/>
          </ac:picMkLst>
        </pc:picChg>
        <pc:picChg chg="add mod">
          <ac:chgData name="veronica bashian" userId="23daa29cce4e5f50" providerId="LiveId" clId="{EF94A56A-078D-4F51-BD77-2AB53C14639B}" dt="2021-10-30T08:37:05.451" v="1741" actId="1076"/>
          <ac:picMkLst>
            <pc:docMk/>
            <pc:sldMk cId="1900552180" sldId="508"/>
            <ac:picMk id="8" creationId="{C8EBE8D8-5071-4E9A-B899-853878700A41}"/>
          </ac:picMkLst>
        </pc:picChg>
      </pc:sldChg>
      <pc:sldChg chg="modSp del mod">
        <pc:chgData name="veronica bashian" userId="23daa29cce4e5f50" providerId="LiveId" clId="{EF94A56A-078D-4F51-BD77-2AB53C14639B}" dt="2021-10-30T08:39:51.955" v="1742" actId="47"/>
        <pc:sldMkLst>
          <pc:docMk/>
          <pc:sldMk cId="3245985432" sldId="509"/>
        </pc:sldMkLst>
        <pc:spChg chg="mod">
          <ac:chgData name="veronica bashian" userId="23daa29cce4e5f50" providerId="LiveId" clId="{EF94A56A-078D-4F51-BD77-2AB53C14639B}" dt="2021-10-28T23:43:52.322" v="352" actId="13926"/>
          <ac:spMkLst>
            <pc:docMk/>
            <pc:sldMk cId="3245985432" sldId="509"/>
            <ac:spMk id="2" creationId="{00000000-0000-0000-0000-000000000000}"/>
          </ac:spMkLst>
        </pc:spChg>
      </pc:sldChg>
      <pc:sldChg chg="del">
        <pc:chgData name="veronica bashian" userId="23daa29cce4e5f50" providerId="LiveId" clId="{EF94A56A-078D-4F51-BD77-2AB53C14639B}" dt="2021-10-28T23:02:34.719" v="39" actId="47"/>
        <pc:sldMkLst>
          <pc:docMk/>
          <pc:sldMk cId="3041477641" sldId="510"/>
        </pc:sldMkLst>
      </pc:sldChg>
      <pc:sldChg chg="modSp add mod">
        <pc:chgData name="veronica bashian" userId="23daa29cce4e5f50" providerId="LiveId" clId="{EF94A56A-078D-4F51-BD77-2AB53C14639B}" dt="2021-10-28T23:02:24.263" v="38" actId="6549"/>
        <pc:sldMkLst>
          <pc:docMk/>
          <pc:sldMk cId="0" sldId="512"/>
        </pc:sldMkLst>
        <pc:spChg chg="mod">
          <ac:chgData name="veronica bashian" userId="23daa29cce4e5f50" providerId="LiveId" clId="{EF94A56A-078D-4F51-BD77-2AB53C14639B}" dt="2021-10-28T23:01:59.112" v="1" actId="20577"/>
          <ac:spMkLst>
            <pc:docMk/>
            <pc:sldMk cId="0" sldId="512"/>
            <ac:spMk id="4" creationId="{00000000-0000-0000-0000-000000000000}"/>
          </ac:spMkLst>
        </pc:spChg>
        <pc:spChg chg="mod">
          <ac:chgData name="veronica bashian" userId="23daa29cce4e5f50" providerId="LiveId" clId="{EF94A56A-078D-4F51-BD77-2AB53C14639B}" dt="2021-10-28T23:02:24.263" v="38" actId="6549"/>
          <ac:spMkLst>
            <pc:docMk/>
            <pc:sldMk cId="0" sldId="512"/>
            <ac:spMk id="5" creationId="{00000000-0000-0000-0000-000000000000}"/>
          </ac:spMkLst>
        </pc:spChg>
      </pc:sldChg>
      <pc:sldChg chg="add del">
        <pc:chgData name="veronica bashian" userId="23daa29cce4e5f50" providerId="LiveId" clId="{EF94A56A-078D-4F51-BD77-2AB53C14639B}" dt="2021-10-28T23:58:14.013" v="712" actId="47"/>
        <pc:sldMkLst>
          <pc:docMk/>
          <pc:sldMk cId="1175425796" sldId="513"/>
        </pc:sldMkLst>
      </pc:sldChg>
      <pc:sldChg chg="addSp delSp modSp add mod modNotesTx">
        <pc:chgData name="veronica bashian" userId="23daa29cce4e5f50" providerId="LiveId" clId="{EF94A56A-078D-4F51-BD77-2AB53C14639B}" dt="2021-10-30T08:42:02.636" v="1773" actId="1076"/>
        <pc:sldMkLst>
          <pc:docMk/>
          <pc:sldMk cId="1240834389" sldId="513"/>
        </pc:sldMkLst>
        <pc:spChg chg="mod">
          <ac:chgData name="veronica bashian" userId="23daa29cce4e5f50" providerId="LiveId" clId="{EF94A56A-078D-4F51-BD77-2AB53C14639B}" dt="2021-10-29T00:02:16.958" v="752" actId="20577"/>
          <ac:spMkLst>
            <pc:docMk/>
            <pc:sldMk cId="1240834389" sldId="513"/>
            <ac:spMk id="2" creationId="{00000000-0000-0000-0000-000000000000}"/>
          </ac:spMkLst>
        </pc:spChg>
        <pc:spChg chg="del">
          <ac:chgData name="veronica bashian" userId="23daa29cce4e5f50" providerId="LiveId" clId="{EF94A56A-078D-4F51-BD77-2AB53C14639B}" dt="2021-10-29T00:02:07.348" v="741" actId="478"/>
          <ac:spMkLst>
            <pc:docMk/>
            <pc:sldMk cId="1240834389" sldId="513"/>
            <ac:spMk id="3" creationId="{00000000-0000-0000-0000-000000000000}"/>
          </ac:spMkLst>
        </pc:spChg>
        <pc:spChg chg="add del mod">
          <ac:chgData name="veronica bashian" userId="23daa29cce4e5f50" providerId="LiveId" clId="{EF94A56A-078D-4F51-BD77-2AB53C14639B}" dt="2021-10-29T00:02:08.669" v="742" actId="478"/>
          <ac:spMkLst>
            <pc:docMk/>
            <pc:sldMk cId="1240834389" sldId="513"/>
            <ac:spMk id="5" creationId="{4D319371-6F2A-49BF-A82D-805126328E44}"/>
          </ac:spMkLst>
        </pc:spChg>
        <pc:picChg chg="add mod">
          <ac:chgData name="veronica bashian" userId="23daa29cce4e5f50" providerId="LiveId" clId="{EF94A56A-078D-4F51-BD77-2AB53C14639B}" dt="2021-10-30T08:42:02.636" v="1773" actId="1076"/>
          <ac:picMkLst>
            <pc:docMk/>
            <pc:sldMk cId="1240834389" sldId="513"/>
            <ac:picMk id="7" creationId="{485113EF-391E-4ABA-8F59-356C5F1D8496}"/>
          </ac:picMkLst>
        </pc:picChg>
      </pc:sldChg>
      <pc:sldChg chg="modSp add mod modNotes modNotesTx">
        <pc:chgData name="veronica bashian" userId="23daa29cce4e5f50" providerId="LiveId" clId="{EF94A56A-078D-4F51-BD77-2AB53C14639B}" dt="2021-10-30T08:43:33.124" v="1789" actId="6549"/>
        <pc:sldMkLst>
          <pc:docMk/>
          <pc:sldMk cId="889487319" sldId="514"/>
        </pc:sldMkLst>
        <pc:spChg chg="mod">
          <ac:chgData name="veronica bashian" userId="23daa29cce4e5f50" providerId="LiveId" clId="{EF94A56A-078D-4F51-BD77-2AB53C14639B}" dt="2021-10-30T08:43:33.124" v="1789" actId="6549"/>
          <ac:spMkLst>
            <pc:docMk/>
            <pc:sldMk cId="889487319" sldId="514"/>
            <ac:spMk id="2" creationId="{00000000-0000-0000-0000-000000000000}"/>
          </ac:spMkLst>
        </pc:spChg>
        <pc:spChg chg="mod">
          <ac:chgData name="veronica bashian" userId="23daa29cce4e5f50" providerId="LiveId" clId="{EF94A56A-078D-4F51-BD77-2AB53C14639B}" dt="2021-10-29T00:28:39.693" v="1008" actId="20577"/>
          <ac:spMkLst>
            <pc:docMk/>
            <pc:sldMk cId="889487319" sldId="514"/>
            <ac:spMk id="3" creationId="{00000000-0000-0000-0000-000000000000}"/>
          </ac:spMkLst>
        </pc:spChg>
      </pc:sldChg>
      <pc:sldChg chg="new del">
        <pc:chgData name="veronica bashian" userId="23daa29cce4e5f50" providerId="LiveId" clId="{EF94A56A-078D-4F51-BD77-2AB53C14639B}" dt="2021-10-29T00:21:19.105" v="944" actId="680"/>
        <pc:sldMkLst>
          <pc:docMk/>
          <pc:sldMk cId="2421544012" sldId="514"/>
        </pc:sldMkLst>
      </pc:sldChg>
      <pc:sldChg chg="modSp add mod modNotesTx">
        <pc:chgData name="veronica bashian" userId="23daa29cce4e5f50" providerId="LiveId" clId="{EF94A56A-078D-4F51-BD77-2AB53C14639B}" dt="2021-10-29T00:39:14.090" v="1739" actId="12"/>
        <pc:sldMkLst>
          <pc:docMk/>
          <pc:sldMk cId="2389310335" sldId="515"/>
        </pc:sldMkLst>
        <pc:spChg chg="mod">
          <ac:chgData name="veronica bashian" userId="23daa29cce4e5f50" providerId="LiveId" clId="{EF94A56A-078D-4F51-BD77-2AB53C14639B}" dt="2021-10-29T00:30:07.175" v="1047" actId="20577"/>
          <ac:spMkLst>
            <pc:docMk/>
            <pc:sldMk cId="2389310335" sldId="515"/>
            <ac:spMk id="2" creationId="{00000000-0000-0000-0000-000000000000}"/>
          </ac:spMkLst>
        </pc:spChg>
        <pc:spChg chg="mod">
          <ac:chgData name="veronica bashian" userId="23daa29cce4e5f50" providerId="LiveId" clId="{EF94A56A-078D-4F51-BD77-2AB53C14639B}" dt="2021-10-29T00:39:14.090" v="1739" actId="12"/>
          <ac:spMkLst>
            <pc:docMk/>
            <pc:sldMk cId="2389310335" sldId="515"/>
            <ac:spMk id="3" creationId="{00000000-0000-0000-0000-000000000000}"/>
          </ac:spMkLst>
        </pc:spChg>
      </pc:sldChg>
      <pc:sldMasterChg chg="modSp mod modSldLayout">
        <pc:chgData name="veronica bashian" userId="23daa29cce4e5f50" providerId="LiveId" clId="{EF94A56A-078D-4F51-BD77-2AB53C14639B}" dt="2021-10-28T23:03:45.503" v="44"/>
        <pc:sldMasterMkLst>
          <pc:docMk/>
          <pc:sldMasterMk cId="3691570016" sldId="2147483648"/>
        </pc:sldMasterMkLst>
        <pc:spChg chg="mod">
          <ac:chgData name="veronica bashian" userId="23daa29cce4e5f50" providerId="LiveId" clId="{EF94A56A-078D-4F51-BD77-2AB53C14639B}" dt="2021-10-28T23:02:56.720" v="40"/>
          <ac:spMkLst>
            <pc:docMk/>
            <pc:sldMasterMk cId="3691570016" sldId="2147483648"/>
            <ac:spMk id="10" creationId="{00000000-0000-0000-0000-000000000000}"/>
          </ac:spMkLst>
        </pc:spChg>
        <pc:sldLayoutChg chg="modSp mod">
          <pc:chgData name="veronica bashian" userId="23daa29cce4e5f50" providerId="LiveId" clId="{EF94A56A-078D-4F51-BD77-2AB53C14639B}" dt="2021-10-28T23:03:06.666" v="41"/>
          <pc:sldLayoutMkLst>
            <pc:docMk/>
            <pc:sldMasterMk cId="3691570016" sldId="2147483648"/>
            <pc:sldLayoutMk cId="887980693" sldId="2147483649"/>
          </pc:sldLayoutMkLst>
          <pc:spChg chg="mod">
            <ac:chgData name="veronica bashian" userId="23daa29cce4e5f50" providerId="LiveId" clId="{EF94A56A-078D-4F51-BD77-2AB53C14639B}" dt="2021-10-28T23:03:06.666" v="41"/>
            <ac:spMkLst>
              <pc:docMk/>
              <pc:sldMasterMk cId="3691570016" sldId="2147483648"/>
              <pc:sldLayoutMk cId="887980693" sldId="2147483649"/>
              <ac:spMk id="11" creationId="{00000000-0000-0000-0000-000000000000}"/>
            </ac:spMkLst>
          </pc:spChg>
        </pc:sldLayoutChg>
        <pc:sldLayoutChg chg="modSp mod">
          <pc:chgData name="veronica bashian" userId="23daa29cce4e5f50" providerId="LiveId" clId="{EF94A56A-078D-4F51-BD77-2AB53C14639B}" dt="2021-10-28T23:03:37.577" v="43"/>
          <pc:sldLayoutMkLst>
            <pc:docMk/>
            <pc:sldMasterMk cId="3691570016" sldId="2147483648"/>
            <pc:sldLayoutMk cId="3711136687" sldId="2147483655"/>
          </pc:sldLayoutMkLst>
          <pc:spChg chg="mod">
            <ac:chgData name="veronica bashian" userId="23daa29cce4e5f50" providerId="LiveId" clId="{EF94A56A-078D-4F51-BD77-2AB53C14639B}" dt="2021-10-28T23:03:37.577" v="43"/>
            <ac:spMkLst>
              <pc:docMk/>
              <pc:sldMasterMk cId="3691570016" sldId="2147483648"/>
              <pc:sldLayoutMk cId="3711136687" sldId="2147483655"/>
              <ac:spMk id="9" creationId="{00000000-0000-0000-0000-000000000000}"/>
            </ac:spMkLst>
          </pc:spChg>
        </pc:sldLayoutChg>
        <pc:sldLayoutChg chg="modSp mod">
          <pc:chgData name="veronica bashian" userId="23daa29cce4e5f50" providerId="LiveId" clId="{EF94A56A-078D-4F51-BD77-2AB53C14639B}" dt="2021-10-28T23:03:23.134" v="42"/>
          <pc:sldLayoutMkLst>
            <pc:docMk/>
            <pc:sldMasterMk cId="3691570016" sldId="2147483648"/>
            <pc:sldLayoutMk cId="2203796096" sldId="2147483658"/>
          </pc:sldLayoutMkLst>
          <pc:spChg chg="mod">
            <ac:chgData name="veronica bashian" userId="23daa29cce4e5f50" providerId="LiveId" clId="{EF94A56A-078D-4F51-BD77-2AB53C14639B}" dt="2021-10-28T23:03:23.134" v="42"/>
            <ac:spMkLst>
              <pc:docMk/>
              <pc:sldMasterMk cId="3691570016" sldId="2147483648"/>
              <pc:sldLayoutMk cId="2203796096" sldId="2147483658"/>
              <ac:spMk id="9" creationId="{00000000-0000-0000-0000-000000000000}"/>
            </ac:spMkLst>
          </pc:spChg>
        </pc:sldLayoutChg>
        <pc:sldLayoutChg chg="modSp mod">
          <pc:chgData name="veronica bashian" userId="23daa29cce4e5f50" providerId="LiveId" clId="{EF94A56A-078D-4F51-BD77-2AB53C14639B}" dt="2021-10-28T23:03:45.503" v="44"/>
          <pc:sldLayoutMkLst>
            <pc:docMk/>
            <pc:sldMasterMk cId="3691570016" sldId="2147483648"/>
            <pc:sldLayoutMk cId="153073817" sldId="2147483663"/>
          </pc:sldLayoutMkLst>
          <pc:spChg chg="mod">
            <ac:chgData name="veronica bashian" userId="23daa29cce4e5f50" providerId="LiveId" clId="{EF94A56A-078D-4F51-BD77-2AB53C14639B}" dt="2021-10-28T23:03:45.503" v="44"/>
            <ac:spMkLst>
              <pc:docMk/>
              <pc:sldMasterMk cId="3691570016" sldId="2147483648"/>
              <pc:sldLayoutMk cId="153073817" sldId="2147483663"/>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1/21/2022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33433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600200" y="4191000"/>
            <a:ext cx="5486400" cy="4114800"/>
          </a:xfrm>
        </p:spPr>
        <p:txBody>
          <a:bodyPr>
            <a:normAutofit/>
          </a:bodyPr>
          <a:lstStyle/>
          <a:p>
            <a:pPr>
              <a:spcBef>
                <a:spcPct val="0"/>
              </a:spcBef>
            </a:pPr>
            <a:r>
              <a:rPr lang="en-US" dirty="0"/>
              <a:t>The next element is centralization and decentralization. </a:t>
            </a:r>
            <a:r>
              <a:rPr lang="en-US" b="1" i="0" dirty="0"/>
              <a:t>Centralization</a:t>
            </a:r>
            <a:r>
              <a:rPr lang="en-US" dirty="0"/>
              <a:t> refers to the degree to which decision</a:t>
            </a:r>
            <a:r>
              <a:rPr lang="en-US" baseline="0" dirty="0"/>
              <a:t> </a:t>
            </a:r>
            <a:r>
              <a:rPr lang="en-US" dirty="0"/>
              <a:t>making is concentrated at a single point in the organization. In centralized organizations, top managers make all the decisions, and lower-level managers merely carry out their directives. In organizations at the other extreme, decentralized decision</a:t>
            </a:r>
            <a:r>
              <a:rPr lang="en-US" baseline="0" dirty="0"/>
              <a:t> </a:t>
            </a:r>
            <a:r>
              <a:rPr lang="en-US" dirty="0"/>
              <a:t>making is pushed down to the managers closest to the action. </a:t>
            </a:r>
          </a:p>
          <a:p>
            <a:pPr>
              <a:spcBef>
                <a:spcPct val="0"/>
              </a:spcBef>
            </a:pPr>
            <a:endParaRPr lang="en-US" dirty="0"/>
          </a:p>
          <a:p>
            <a:pPr>
              <a:spcBef>
                <a:spcPct val="0"/>
              </a:spcBef>
            </a:pPr>
            <a:r>
              <a:rPr lang="en-US" dirty="0"/>
              <a:t>The concept of centralization includes only formal authority—that is, the rights inherent in a position. An organization characterized by centralization is inherently different structurally from one that’s </a:t>
            </a:r>
            <a:r>
              <a:rPr lang="en-US" b="1" dirty="0"/>
              <a:t>decentralized</a:t>
            </a:r>
            <a:r>
              <a:rPr lang="en-US" dirty="0"/>
              <a:t>. A decentralized organization can act more quickly to solve problems, more people provide input into decisions, and employees are less likely to feel alienated from those who make decisions that affect their work lives. </a:t>
            </a:r>
          </a:p>
          <a:p>
            <a:pPr>
              <a:spcBef>
                <a:spcPct val="0"/>
              </a:spcBef>
            </a:pPr>
            <a:endParaRPr lang="en-US" dirty="0"/>
          </a:p>
          <a:p>
            <a:pPr>
              <a:spcBef>
                <a:spcPct val="0"/>
              </a:spcBef>
            </a:pPr>
            <a:r>
              <a:rPr lang="en-US" dirty="0"/>
              <a:t>Management efforts to make organizations more flexible and responsive have produced a recent trend toward decentralized decision making by lower-level managers, who are closer to the action and typically have more detailed knowledge about problems than top managers.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final element in the model is </a:t>
            </a:r>
            <a:r>
              <a:rPr lang="en-US" b="1" i="0" dirty="0"/>
              <a:t>formalization</a:t>
            </a:r>
            <a:r>
              <a:rPr lang="en-US" dirty="0"/>
              <a:t>, or the degree to which jobs within the organization are standardized.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highly formalized job gives the job incumbent a minimum amount of discretion over what is to be done, when it is to be done, and how he or she should do it. Employees can be expected to always handle the same input in exactly the same way. The greater the standardization, the less input the employee has into how the job is done.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Low formalization, where job behaviors are relatively non-programmed, allows employees to have a great deal of freedom to exercise discretion in their work.</a:t>
            </a:r>
            <a:r>
              <a:rPr lang="en-US" baseline="0" dirty="0"/>
              <a:t> </a:t>
            </a:r>
            <a:r>
              <a:rPr lang="en-US" dirty="0"/>
              <a:t>The degree of formalization can vary widely between organizations and within organizations.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kern="1200" dirty="0">
                <a:solidFill>
                  <a:schemeClr val="tx1"/>
                </a:solidFill>
                <a:effectLst/>
                <a:latin typeface="+mn-lt"/>
                <a:ea typeface="+mn-ea"/>
                <a:cs typeface="+mn-cs"/>
              </a:rPr>
              <a:t>We’ve described ways that organizations create well-defined task structures and chains of authority. </a:t>
            </a:r>
          </a:p>
          <a:p>
            <a:r>
              <a:rPr lang="en-US" kern="1200" dirty="0">
                <a:solidFill>
                  <a:schemeClr val="tx1"/>
                </a:solidFill>
                <a:effectLst/>
                <a:latin typeface="+mn-lt"/>
                <a:ea typeface="+mn-ea"/>
                <a:cs typeface="+mn-cs"/>
              </a:rPr>
              <a:t>These systems facilitate control and coordination for specific tasks, but if there is too much division within an organization, attempts to coordinate across groups can be disastrous.</a:t>
            </a:r>
          </a:p>
          <a:p>
            <a:r>
              <a:rPr lang="en-US" kern="1200" dirty="0">
                <a:solidFill>
                  <a:schemeClr val="tx1"/>
                </a:solidFill>
                <a:effectLst/>
                <a:latin typeface="+mn-lt"/>
                <a:ea typeface="+mn-ea"/>
                <a:cs typeface="+mn-cs"/>
              </a:rPr>
              <a:t>One way to overcome compartmentalization and retain the positive elements of structure is to encourage or create boundary-spanning roles.</a:t>
            </a:r>
          </a:p>
          <a:p>
            <a:r>
              <a:rPr lang="en-US" kern="1200" dirty="0">
                <a:solidFill>
                  <a:schemeClr val="tx1"/>
                </a:solidFill>
                <a:effectLst/>
                <a:latin typeface="+mn-lt"/>
                <a:ea typeface="+mn-ea"/>
                <a:cs typeface="+mn-cs"/>
              </a:rPr>
              <a:t>Within a single organization, </a:t>
            </a:r>
            <a:r>
              <a:rPr lang="en-US" b="1" kern="1200" dirty="0">
                <a:solidFill>
                  <a:schemeClr val="tx1"/>
                </a:solidFill>
                <a:effectLst/>
                <a:latin typeface="+mn-lt"/>
                <a:ea typeface="+mn-ea"/>
                <a:cs typeface="+mn-cs"/>
              </a:rPr>
              <a:t>boundary spanning </a:t>
            </a:r>
            <a:r>
              <a:rPr lang="en-US" kern="1200" dirty="0">
                <a:solidFill>
                  <a:schemeClr val="tx1"/>
                </a:solidFill>
                <a:effectLst/>
                <a:latin typeface="+mn-lt"/>
                <a:ea typeface="+mn-ea"/>
                <a:cs typeface="+mn-cs"/>
              </a:rPr>
              <a:t>occurs when individuals form relationships with people outside their formally assigned groups. </a:t>
            </a:r>
            <a:r>
              <a:rPr lang="en-US" sz="1200" kern="1200" dirty="0">
                <a:solidFill>
                  <a:schemeClr val="tx1"/>
                </a:solidFill>
                <a:effectLst/>
                <a:latin typeface="+mn-lt"/>
                <a:ea typeface="+mn-ea"/>
                <a:cs typeface="+mn-cs"/>
              </a:rPr>
              <a:t>Boundary-spanning activities occur not only within but also between organizations. </a:t>
            </a:r>
          </a:p>
          <a:p>
            <a:r>
              <a:rPr lang="en-US" kern="1200" dirty="0">
                <a:solidFill>
                  <a:schemeClr val="tx1"/>
                </a:solidFill>
                <a:effectLst/>
                <a:latin typeface="+mn-lt"/>
                <a:ea typeface="+mn-ea"/>
                <a:cs typeface="+mn-cs"/>
              </a:rPr>
              <a:t>Positive results are especially strong in organizations that encourage extensive internal communication; in other words, external boundary spanning is most effective when it is followed up with internal boundary spanning.</a:t>
            </a:r>
          </a:p>
          <a:p>
            <a:r>
              <a:rPr lang="en-US" kern="1200" dirty="0">
                <a:solidFill>
                  <a:schemeClr val="tx1"/>
                </a:solidFill>
                <a:effectLst/>
                <a:latin typeface="+mn-lt"/>
                <a:ea typeface="+mn-ea"/>
                <a:cs typeface="+mn-cs"/>
              </a:rPr>
              <a:t>Organizations can use formal mechanisms to facilitate boundary-spanning activities. One method is to assign formal liaison roles or develop committees of individuals from different areas of the organization. </a:t>
            </a:r>
            <a:r>
              <a:rPr lang="en-US" sz="1200" kern="1200" dirty="0">
                <a:solidFill>
                  <a:schemeClr val="tx1"/>
                </a:solidFill>
                <a:effectLst/>
                <a:latin typeface="+mn-lt"/>
                <a:ea typeface="+mn-ea"/>
                <a:cs typeface="+mn-cs"/>
              </a:rPr>
              <a:t>Development activities can also facilitate boundary spanning. Employees with experience in multiple functions, such as accounting and marketing, are more likely to engage in boundary spanning. Many organizations try to set the stage for these sorts of positive relationships by creating job rotation programs so new hires get a better sense of different areas of the organization. A final method to encourage boundary spanning is to bring attention to overall organizational goals and shared identity concepts.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Now that you’re familiar with the elements in an organization’s structure, let’s talk about the more common organizational designs: the simple structure, the bureaucracy, and the matrix.</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Exhibit 15.4 shows an example of the </a:t>
            </a:r>
            <a:r>
              <a:rPr lang="en-US" sz="1200" b="1" i="0" kern="1200" dirty="0">
                <a:solidFill>
                  <a:schemeClr val="tx1"/>
                </a:solidFill>
                <a:effectLst/>
                <a:latin typeface="+mn-lt"/>
                <a:ea typeface="+mn-ea"/>
                <a:cs typeface="+mn-cs"/>
              </a:rPr>
              <a:t>simple structure</a:t>
            </a:r>
            <a:r>
              <a:rPr lang="en-US" sz="1200" b="0" kern="1200" dirty="0">
                <a:solidFill>
                  <a:schemeClr val="tx1"/>
                </a:solidFill>
                <a:effectLst/>
                <a:latin typeface="+mn-lt"/>
                <a:ea typeface="+mn-ea"/>
                <a:cs typeface="+mn-cs"/>
              </a:rPr>
              <a:t>, an organization design that </a:t>
            </a:r>
            <a:r>
              <a:rPr lang="en-US" sz="1200" kern="1200" dirty="0">
                <a:solidFill>
                  <a:schemeClr val="tx1"/>
                </a:solidFill>
                <a:effectLst/>
                <a:latin typeface="+mn-lt"/>
                <a:ea typeface="+mn-ea"/>
                <a:cs typeface="+mn-cs"/>
              </a:rPr>
              <a:t>is characterized most by what it is not rather than what it is: it is not elaborate. It has a low degree of departmentalization, wide spans of control, authority centralized in a single person, and little formalization. The simple structure is a “flat” organization; it usually has only two or three vertical levels. One individual has the decision</a:t>
            </a:r>
            <a:r>
              <a:rPr lang="en-US" sz="1200" kern="1200" baseline="0" dirty="0">
                <a:solidFill>
                  <a:schemeClr val="tx1"/>
                </a:solidFill>
                <a:effectLst/>
                <a:latin typeface="+mn-lt"/>
                <a:ea typeface="+mn-ea"/>
                <a:cs typeface="+mn-cs"/>
              </a:rPr>
              <a:t>-</a:t>
            </a:r>
            <a:r>
              <a:rPr lang="en-US" sz="1200" kern="1200" dirty="0">
                <a:solidFill>
                  <a:schemeClr val="tx1"/>
                </a:solidFill>
                <a:effectLst/>
                <a:latin typeface="+mn-lt"/>
                <a:ea typeface="+mn-ea"/>
                <a:cs typeface="+mn-cs"/>
              </a:rPr>
              <a:t>making authority.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Long Description:</a:t>
            </a:r>
          </a:p>
          <a:p>
            <a:pPr lvl="0"/>
            <a:r>
              <a:rPr lang="en-US" sz="1200" kern="1200" dirty="0">
                <a:solidFill>
                  <a:schemeClr val="tx1"/>
                </a:solidFill>
                <a:effectLst/>
                <a:latin typeface="+mn-lt"/>
                <a:ea typeface="+mn-ea"/>
                <a:cs typeface="+mn-cs"/>
              </a:rPr>
              <a:t>The owner and manager, </a:t>
            </a:r>
            <a:r>
              <a:rPr lang="en-US" sz="1200" kern="1200" dirty="0" err="1">
                <a:solidFill>
                  <a:schemeClr val="tx1"/>
                </a:solidFill>
                <a:effectLst/>
                <a:latin typeface="+mn-lt"/>
                <a:ea typeface="+mn-ea"/>
                <a:cs typeface="+mn-cs"/>
              </a:rPr>
              <a:t>Saqlain</a:t>
            </a:r>
            <a:r>
              <a:rPr lang="en-US" sz="1200" kern="1200" dirty="0">
                <a:solidFill>
                  <a:schemeClr val="tx1"/>
                </a:solidFill>
                <a:effectLst/>
                <a:latin typeface="+mn-lt"/>
                <a:ea typeface="+mn-ea"/>
                <a:cs typeface="+mn-cs"/>
              </a:rPr>
              <a:t> Hussain has the following members under him. Cashier, Bear Estrada; cashier, Hebe Hanson; salesperson, Nuala Squires; salesperson, Tilly Thorpe; and extra worker, Aubrey Vo.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The simple structure is most widely practiced in small businesses in which the manager and the owner are one and the same.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strength of the simple structure lies in its simplicity. It is fast, flexible, inexpensive to maintain, and accountability is clear. One major weakness is that it is difficult to maintain in anything other than small organizations. It becomes increasingly inadequate as an organization grows because its low formalization and high centralization tend to create information overload at the top. As size increases, it is very difficult for the owner-manager to make all the choices.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simple structure’s other weakness is that it is risky—everything depends on one person. Illness can literally destroy the information and decision-making center of the company.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contrast, standardization is the key concept for </a:t>
            </a:r>
            <a:r>
              <a:rPr lang="en-US" i="0" dirty="0"/>
              <a:t>all bureaucracies</a:t>
            </a:r>
            <a:r>
              <a:rPr lang="en-US" dirty="0"/>
              <a:t>. The </a:t>
            </a:r>
            <a:r>
              <a:rPr lang="en-US" b="1" dirty="0"/>
              <a:t>bureaucracy</a:t>
            </a:r>
            <a:r>
              <a:rPr lang="en-US" dirty="0"/>
              <a:t> is characterized by six traits:</a:t>
            </a:r>
            <a:r>
              <a:rPr lang="en-US" baseline="0" dirty="0"/>
              <a:t> </a:t>
            </a:r>
            <a:r>
              <a:rPr lang="en-US" dirty="0"/>
              <a:t>highly routine operating tasks achieved through specialization;</a:t>
            </a:r>
            <a:r>
              <a:rPr lang="en-US" baseline="0" dirty="0"/>
              <a:t> </a:t>
            </a:r>
            <a:r>
              <a:rPr lang="en-US" dirty="0"/>
              <a:t>very formalized rules and regulations;</a:t>
            </a:r>
            <a:r>
              <a:rPr lang="en-US" baseline="0" dirty="0"/>
              <a:t> </a:t>
            </a:r>
            <a:r>
              <a:rPr lang="en-US" dirty="0"/>
              <a:t>tasks grouped into functional departments;</a:t>
            </a:r>
            <a:r>
              <a:rPr lang="en-US" baseline="0" dirty="0"/>
              <a:t> </a:t>
            </a:r>
            <a:r>
              <a:rPr lang="en-US" dirty="0"/>
              <a:t>a strong centralized authority;</a:t>
            </a:r>
            <a:r>
              <a:rPr lang="en-US" baseline="0" dirty="0"/>
              <a:t> there are</a:t>
            </a:r>
            <a:r>
              <a:rPr lang="en-US" dirty="0"/>
              <a:t> narrow spans of control;</a:t>
            </a:r>
            <a:r>
              <a:rPr lang="en-US" baseline="0" dirty="0"/>
              <a:t> and </a:t>
            </a:r>
            <a:r>
              <a:rPr lang="en-US" dirty="0"/>
              <a:t>decision</a:t>
            </a:r>
            <a:r>
              <a:rPr lang="en-US" baseline="0" dirty="0"/>
              <a:t> </a:t>
            </a:r>
            <a:r>
              <a:rPr lang="en-US" dirty="0"/>
              <a:t>making follows the chain of command.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bureaucracy’s primary strength is in its ability to perform standardized activities in a highly efficient manner. Putting like specialties together in functional departments results in economies of scale, minimum duplication of personnel and equipment, etc. Bureaucracies get by nicely with less talented and less costly middle- and lower-level managers. </a:t>
            </a:r>
          </a:p>
          <a:p>
            <a:pPr>
              <a:spcBef>
                <a:spcPct val="0"/>
              </a:spcBef>
            </a:pPr>
            <a:endParaRPr lang="en-US" dirty="0"/>
          </a:p>
          <a:p>
            <a:pPr>
              <a:spcBef>
                <a:spcPct val="0"/>
              </a:spcBef>
            </a:pPr>
            <a:r>
              <a:rPr lang="en-US" dirty="0"/>
              <a:t>Some</a:t>
            </a:r>
            <a:r>
              <a:rPr lang="en-US" baseline="0" dirty="0"/>
              <a:t> of</a:t>
            </a:r>
            <a:r>
              <a:rPr lang="en-US" dirty="0"/>
              <a:t> bureaucracy’s weaknesses are that specialization creates subunit conflicts, and functional unit goals can override the organization’s goals. Also, an obsessive concern with following the rules can develop,</a:t>
            </a:r>
            <a:r>
              <a:rPr lang="en-US" baseline="0" dirty="0"/>
              <a:t> and </a:t>
            </a:r>
            <a:r>
              <a:rPr lang="en-US" dirty="0"/>
              <a:t>the bureaucracy is efficient only as long as employees confront familiar problems with programmed decision rules.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third organization design is the </a:t>
            </a:r>
            <a:r>
              <a:rPr lang="en-US" i="1" dirty="0"/>
              <a:t>matrix structure</a:t>
            </a:r>
            <a:r>
              <a:rPr lang="en-US" dirty="0"/>
              <a:t>. This structure is common in advertising agencies, universities, and entertainment companies. It combines two forms of departmentalization—functional and product. </a:t>
            </a:r>
          </a:p>
          <a:p>
            <a:pPr>
              <a:spcBef>
                <a:spcPct val="0"/>
              </a:spcBef>
            </a:pPr>
            <a:endParaRPr lang="en-US" dirty="0"/>
          </a:p>
          <a:p>
            <a:pPr>
              <a:spcBef>
                <a:spcPct val="0"/>
              </a:spcBef>
            </a:pPr>
            <a:r>
              <a:rPr lang="en-US" dirty="0"/>
              <a:t>The strength of functional departmentalization</a:t>
            </a:r>
            <a:r>
              <a:rPr lang="en-US" baseline="0" dirty="0"/>
              <a:t> is </a:t>
            </a:r>
            <a:r>
              <a:rPr lang="en-US" dirty="0"/>
              <a:t>putting like specialists together and the pooling and sharing of specialized resources across products.</a:t>
            </a:r>
            <a:r>
              <a:rPr lang="en-US" baseline="0" dirty="0"/>
              <a:t> </a:t>
            </a:r>
            <a:r>
              <a:rPr lang="en-US" dirty="0"/>
              <a:t>Its major disadvantage is the difficulty of coordinating tasks. Product departmentalization facilitates coordination. It provides clear responsibility for all activities related to a product, but with duplication of activities and costs.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most obvious structural characteristic of the matrix is that it breaks the unity</a:t>
            </a:r>
            <a:r>
              <a:rPr lang="en-US" baseline="0" dirty="0"/>
              <a:t> </a:t>
            </a:r>
            <a:r>
              <a:rPr lang="en-US" dirty="0"/>
              <a:t>of</a:t>
            </a:r>
            <a:r>
              <a:rPr lang="en-US" baseline="0" dirty="0"/>
              <a:t> </a:t>
            </a:r>
            <a:r>
              <a:rPr lang="en-US" dirty="0"/>
              <a:t>command concept. Exhibit 15.5 shows the matrix form as used in a college of business administration. Its strength is its ability to facilitate coordination when the organization has a multiplicity of complex and interdependent activities. The dual lines of authority reduce tendencies of departmental members to protect their worlds. It facilitates the efficient allocation of specialists. </a:t>
            </a:r>
          </a:p>
          <a:p>
            <a:pPr>
              <a:spcBef>
                <a:spcPct val="0"/>
              </a:spcBef>
            </a:pPr>
            <a:r>
              <a:rPr lang="en-US" dirty="0"/>
              <a:t>The major disadvantages of the matrix lie in the confusion it creates, its propensity to foster power struggles, and the stress it places on individuals. Violation of the unity</a:t>
            </a:r>
            <a:r>
              <a:rPr lang="en-US" baseline="0" dirty="0"/>
              <a:t> </a:t>
            </a:r>
            <a:r>
              <a:rPr lang="en-US" dirty="0"/>
              <a:t>of</a:t>
            </a:r>
            <a:r>
              <a:rPr lang="en-US" baseline="0" dirty="0"/>
              <a:t> </a:t>
            </a:r>
            <a:r>
              <a:rPr lang="en-US" dirty="0"/>
              <a:t>command concept increases ambiguity that often leads to conflict. Confusion and ambiguity also create the seeds of power struggles. Reporting to more than one boss introduces role conflict, and unclear expectations introduce role ambiguity. </a:t>
            </a:r>
          </a:p>
          <a:p>
            <a:pPr>
              <a:spcBef>
                <a:spcPct val="0"/>
              </a:spcBef>
            </a:pPr>
            <a:endParaRPr lang="en-US" dirty="0"/>
          </a:p>
          <a:p>
            <a:pPr>
              <a:spcBef>
                <a:spcPct val="0"/>
              </a:spcBef>
            </a:pPr>
            <a:r>
              <a:rPr lang="en-US" dirty="0"/>
              <a:t>Long Description:</a:t>
            </a:r>
          </a:p>
          <a:p>
            <a:pPr>
              <a:spcBef>
                <a:spcPct val="0"/>
              </a:spcBef>
            </a:pPr>
            <a:r>
              <a:rPr lang="en-US" dirty="0"/>
              <a:t>The columns consists of programs, undergraduate, master’s, Ph. D., research, executive development, and community service. </a:t>
            </a:r>
          </a:p>
          <a:p>
            <a:pPr>
              <a:spcBef>
                <a:spcPct val="0"/>
              </a:spcBef>
            </a:pPr>
            <a:r>
              <a:rPr lang="en-US" dirty="0"/>
              <a:t>The row consists of academic departments, accounting, finance, decision and information systems, management, and marketing. </a:t>
            </a:r>
          </a:p>
          <a:p>
            <a:pPr>
              <a:spcBef>
                <a:spcPct val="0"/>
              </a:spcBef>
            </a:pPr>
            <a:r>
              <a:rPr lang="en-US" dirty="0"/>
              <a:t>Academic departments and programs are shown in the top left corner of the matrix.</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essence of the </a:t>
            </a:r>
            <a:r>
              <a:rPr lang="en-US" sz="1200" b="1" kern="1200" dirty="0">
                <a:solidFill>
                  <a:schemeClr val="tx1"/>
                </a:solidFill>
                <a:effectLst/>
                <a:latin typeface="+mn-lt"/>
                <a:ea typeface="+mn-ea"/>
                <a:cs typeface="+mn-cs"/>
              </a:rPr>
              <a:t>virtual organization </a:t>
            </a:r>
            <a:r>
              <a:rPr lang="en-US" sz="1200" kern="1200" dirty="0">
                <a:solidFill>
                  <a:schemeClr val="tx1"/>
                </a:solidFill>
                <a:effectLst/>
                <a:latin typeface="+mn-lt"/>
                <a:ea typeface="+mn-ea"/>
                <a:cs typeface="+mn-cs"/>
              </a:rPr>
              <a:t>is that it is typically a small, core organization that outsources major business functions. The virtual organization is also referred to as a </a:t>
            </a:r>
            <a:r>
              <a:rPr lang="en-US" sz="1200" i="1" kern="1200" dirty="0">
                <a:solidFill>
                  <a:schemeClr val="tx1"/>
                </a:solidFill>
                <a:effectLst/>
                <a:latin typeface="+mn-lt"/>
                <a:ea typeface="+mn-ea"/>
                <a:cs typeface="+mn-cs"/>
              </a:rPr>
              <a:t>network</a:t>
            </a:r>
            <a:r>
              <a:rPr lang="en-US" sz="1200" kern="1200" dirty="0">
                <a:solidFill>
                  <a:schemeClr val="tx1"/>
                </a:solidFill>
                <a:effectLst/>
                <a:latin typeface="+mn-lt"/>
                <a:ea typeface="+mn-ea"/>
                <a:cs typeface="+mn-cs"/>
              </a:rPr>
              <a:t> organization. It’s highly centralized, with little or no departmentalization.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studying this chapter, you should be able to:</a:t>
            </a:r>
          </a:p>
          <a:p>
            <a:pPr marL="171450" lvl="0" indent="-171450" hangingPunct="0">
              <a:buFont typeface="Arial" panose="020B0604020202020204" pitchFamily="34" charset="0"/>
              <a:buChar char="•"/>
            </a:pPr>
            <a:r>
              <a:rPr lang="en-US" dirty="0"/>
              <a:t>Identify seven elements of an organization’s structure.</a:t>
            </a:r>
          </a:p>
          <a:p>
            <a:pPr marL="171450" lvl="0" indent="-171450" hangingPunct="0">
              <a:buFont typeface="Arial" panose="020B0604020202020204" pitchFamily="34" charset="0"/>
              <a:buChar char="•"/>
            </a:pPr>
            <a:r>
              <a:rPr lang="en-US" dirty="0"/>
              <a:t>Identify the characteristics of the simple structure, the bureaucracy, and the matrix structure.</a:t>
            </a:r>
          </a:p>
          <a:p>
            <a:pPr marL="171450" lvl="0" indent="-171450" hangingPunct="0">
              <a:buFont typeface="Arial" panose="020B0604020202020204" pitchFamily="34" charset="0"/>
              <a:buChar char="•"/>
            </a:pPr>
            <a:r>
              <a:rPr lang="en-US" dirty="0"/>
              <a:t>Identify the characteristics of the virtual structure, the team structure, and the circular structure.</a:t>
            </a:r>
          </a:p>
          <a:p>
            <a:pPr marL="171450" lvl="0" indent="-171450" hangingPunct="0">
              <a:buFont typeface="Arial" panose="020B0604020202020204" pitchFamily="34" charset="0"/>
              <a:buChar char="•"/>
            </a:pPr>
            <a:r>
              <a:rPr lang="en-US" dirty="0"/>
              <a:t>Describe the effects of downsizing on organizational structures and employees.</a:t>
            </a:r>
          </a:p>
          <a:p>
            <a:pPr marL="171450" lvl="0" indent="-171450" hangingPunct="0">
              <a:buFont typeface="Arial" panose="020B0604020202020204" pitchFamily="34" charset="0"/>
              <a:buChar char="•"/>
            </a:pPr>
            <a:r>
              <a:rPr lang="en-US" dirty="0"/>
              <a:t>Contrast the reasons for using mechanistic versus organic structural models.</a:t>
            </a:r>
          </a:p>
          <a:p>
            <a:pPr marL="171450" lvl="0" indent="-171450" hangingPunct="0">
              <a:buFont typeface="Arial" panose="020B0604020202020204" pitchFamily="34" charset="0"/>
              <a:buChar char="•"/>
            </a:pPr>
            <a:r>
              <a:rPr lang="en-US" dirty="0"/>
              <a:t>Analyze the behavioral implications of different organizational designs.</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sz="1200" dirty="0"/>
              <a:t>Exhibit 15.6 shows a virtual organization in which management outsources all of the primary functions of the business. The dotted lines in this exhibit represent those relationships typically maintained under contracts. Managers in virtual structures spend most of their time coordinating and controlling external relations, typically by way of computer-network links.</a:t>
            </a:r>
          </a:p>
          <a:p>
            <a:pPr>
              <a:spcBef>
                <a:spcPct val="0"/>
              </a:spcBef>
            </a:pPr>
            <a:endParaRPr lang="en-US" dirty="0"/>
          </a:p>
          <a:p>
            <a:pPr>
              <a:spcBef>
                <a:spcPct val="0"/>
              </a:spcBef>
            </a:pPr>
            <a:r>
              <a:rPr lang="en-US" dirty="0"/>
              <a:t>Network organizations often take many forms. Some of the more “traditional” forms include the franchise form in which there are managers, systems, and other experts in the central node (i.e., executive group), whereas customer sales and services are carried out by franchise units. This popular form of network organization is very common in service business models, such as 7-Eleven, McDonald’s, Jimmy John’s, and Dunkin’ Donuts. However, in this form, franchisees do not tend to collaborate or coordinate with one another, and may actually be in direct competition for resources from the executive group. Another example is the starburst form in which a “parent” firm splits off one of its functions into a “spinoff” firm. For example, in 2012 Netflix split off its DVD function into its own separate entity, now DVD.com.</a:t>
            </a:r>
            <a:endParaRPr lang="en-US" sz="1200" dirty="0"/>
          </a:p>
          <a:p>
            <a:pPr>
              <a:spcBef>
                <a:spcPct val="0"/>
              </a:spcBef>
            </a:pPr>
            <a:endParaRPr lang="en-US" sz="1200" dirty="0"/>
          </a:p>
          <a:p>
            <a:pPr>
              <a:spcBef>
                <a:spcPct val="0"/>
              </a:spcBef>
            </a:pPr>
            <a:r>
              <a:rPr lang="en-US" sz="1200" dirty="0"/>
              <a:t>The major advantage to the virtual organization is its flexibility. The primary drawback is that it reduces management’s control over key parts of its business. Virtual organizations’ drawbacks have become increasingly clear as their popularity has grown. They are in a state of perpetual flux and reorganization, which means roles, goals, and responsibilities are unclear, setting the stage for political behavior</a:t>
            </a:r>
          </a:p>
          <a:p>
            <a:pPr>
              <a:spcBef>
                <a:spcPct val="0"/>
              </a:spcBef>
            </a:pPr>
            <a:endParaRPr lang="en-US" sz="1200" dirty="0"/>
          </a:p>
          <a:p>
            <a:pPr>
              <a:spcBef>
                <a:spcPct val="0"/>
              </a:spcBef>
            </a:pPr>
            <a:r>
              <a:rPr lang="en-US" sz="1200" dirty="0"/>
              <a:t>Long Description:</a:t>
            </a:r>
          </a:p>
          <a:p>
            <a:pPr>
              <a:spcBef>
                <a:spcPct val="0"/>
              </a:spcBef>
            </a:pPr>
            <a:r>
              <a:rPr lang="en-US" sz="1200" dirty="0"/>
              <a:t>The functions are outsourced to independent research and development consulting firm, advertising agency, factories in other countries, and commissioned sales representatives.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t>
            </a:r>
            <a:r>
              <a:rPr lang="en-US" b="1" i="0" dirty="0"/>
              <a:t>team structure </a:t>
            </a:r>
            <a:r>
              <a:rPr lang="en-US" dirty="0"/>
              <a:t>seeks to eliminate the chain of command and replace departments with empowered teams. This structure removes vertical and horizontal boundaries in addition to breaking down external barriers between the company and its customers and suppliers. By removing vertical boundaries, management flattens the hierarchy and minimizes status and rank. </a:t>
            </a:r>
          </a:p>
          <a:p>
            <a:r>
              <a:rPr lang="en-US" dirty="0"/>
              <a:t>Cross-hierarchical teams (which include top executives, middle managers, supervisors, and operative employees), participative decision-making practices, and the use of 360-degree performance appraisals (in which peers and others evaluate performance) can be used. When fully operational, the team structure may break down geographic barriers.</a:t>
            </a:r>
          </a:p>
          <a:p>
            <a:r>
              <a:rPr lang="en-US" dirty="0"/>
              <a:t>Today, most large U.S. companies see themselves as team-oriented global corporations; many, such as Coca-Cola and McDonald’s, do as much business overseas as in the United States, and some struggle to incorporate geographic regions into their structure.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Exhibit 15.7 shows the </a:t>
            </a:r>
            <a:r>
              <a:rPr lang="en-US" b="1" i="0" dirty="0"/>
              <a:t>circular structure.</a:t>
            </a:r>
            <a:r>
              <a:rPr lang="en-US" b="0" i="1" dirty="0"/>
              <a:t>.</a:t>
            </a:r>
          </a:p>
          <a:p>
            <a:r>
              <a:rPr lang="en-US" dirty="0"/>
              <a:t>The circular structure has intuitive appeal for creative entrepreneurs, and some small innovative firms have claimed it. However, as in many of the current hybrid approaches, employees are apt to be unclear about whom they report to and who is running the show. </a:t>
            </a:r>
          </a:p>
          <a:p>
            <a:r>
              <a:rPr lang="en-US" dirty="0"/>
              <a:t>We are still likely to see the popularity of the circular structure spread. The concept may have intuitive appeal for spreading a vision of corporate social responsibility (CSR) initiatives, for instance.</a:t>
            </a:r>
          </a:p>
          <a:p>
            <a:endParaRPr lang="en-US" dirty="0"/>
          </a:p>
          <a:p>
            <a:r>
              <a:rPr lang="en-US" dirty="0"/>
              <a:t>Long Description:</a:t>
            </a:r>
          </a:p>
          <a:p>
            <a:r>
              <a:rPr lang="en-US" dirty="0"/>
              <a:t>The C E O is at the center. Next to the C E O comes the C M O, C F O, C H R O, and C I O in the next level and are the top management team, T M T. The third consecutive level consists of director growth marketing and director talent acquisition and is labeled directors. The fourth and the outermost circle has email marketer, content strategist, S E O analyst, recruiter, interviewer, and assessor and is labeled staff.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leaner organization leads to </a:t>
            </a:r>
            <a:r>
              <a:rPr lang="en-US" b="0" dirty="0"/>
              <a:t>organizational downsizing</a:t>
            </a:r>
            <a:r>
              <a:rPr lang="en-US" dirty="0"/>
              <a:t>. The goal of the new organizational forms we’ve described is to improve agility by creating a lean, focused, and flexible organization. </a:t>
            </a:r>
            <a:r>
              <a:rPr lang="en-US" b="1" dirty="0"/>
              <a:t>Downsizing </a:t>
            </a:r>
            <a:r>
              <a:rPr lang="en-US" dirty="0"/>
              <a:t>is a systematic effort to make an organization leaner by selling off business units, closing locations, or reducing staff. It has been very controversial because of its potential negative impacts on employees.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Downsizing does not necessarily mean physically shrinking the size of your office, although that has been happening, too as the OB Poll shows.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Long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horizontal axis is marked with years and ranges from 2000 to 2017. The vertical axis is labeled office space per worker in square feet and ranges from 0 to 300 in increments of 50. The data from the graph in the format year: office space in square feet is as follows. 2000: 260 square feet. 2010: 225 square feet. 2012: 165 square feet. 2017: 138 square feet.</a:t>
            </a:r>
          </a:p>
        </p:txBody>
      </p:sp>
      <p:sp>
        <p:nvSpPr>
          <p:cNvPr id="4" name="Slide Number Placeholder 3"/>
          <p:cNvSpPr>
            <a:spLocks noGrp="1"/>
          </p:cNvSpPr>
          <p:nvPr>
            <p:ph type="sldNum" sz="quarter" idx="5"/>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997581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There are several</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strategies for downsizing:</a:t>
            </a:r>
          </a:p>
          <a:p>
            <a:pPr lvl="0"/>
            <a:endParaRPr lang="en-US" sz="1200" i="1"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Investment. </a:t>
            </a:r>
            <a:r>
              <a:rPr lang="en-US" sz="1200" kern="1200" dirty="0">
                <a:solidFill>
                  <a:schemeClr val="tx1"/>
                </a:solidFill>
                <a:effectLst/>
                <a:latin typeface="+mn-lt"/>
                <a:ea typeface="+mn-ea"/>
                <a:cs typeface="+mn-cs"/>
              </a:rPr>
              <a:t>Companies that downsize to focus on core competencies are more effective when they invest in high-involvement work practices afterward.</a:t>
            </a:r>
          </a:p>
          <a:p>
            <a:pPr lvl="0"/>
            <a:r>
              <a:rPr lang="en-US" sz="1200" i="1" kern="1200" dirty="0">
                <a:solidFill>
                  <a:schemeClr val="tx1"/>
                </a:solidFill>
                <a:effectLst/>
                <a:latin typeface="+mn-lt"/>
                <a:ea typeface="+mn-ea"/>
                <a:cs typeface="+mn-cs"/>
              </a:rPr>
              <a:t>Communication. </a:t>
            </a:r>
            <a:r>
              <a:rPr lang="en-US" sz="1200" kern="1200" dirty="0">
                <a:solidFill>
                  <a:schemeClr val="tx1"/>
                </a:solidFill>
                <a:effectLst/>
                <a:latin typeface="+mn-lt"/>
                <a:ea typeface="+mn-ea"/>
                <a:cs typeface="+mn-cs"/>
              </a:rPr>
              <a:t>When employers make efforts to discuss downsizing with employees early, employees are less worried about the outcomes and feel the company is taking their perspective into account.</a:t>
            </a:r>
          </a:p>
          <a:p>
            <a:pPr lvl="0"/>
            <a:r>
              <a:rPr lang="en-US" sz="1200" i="1" kern="1200" dirty="0">
                <a:solidFill>
                  <a:schemeClr val="tx1"/>
                </a:solidFill>
                <a:effectLst/>
                <a:latin typeface="+mn-lt"/>
                <a:ea typeface="+mn-ea"/>
                <a:cs typeface="+mn-cs"/>
              </a:rPr>
              <a:t>Participation. </a:t>
            </a:r>
            <a:r>
              <a:rPr lang="en-US" sz="1200" kern="1200" dirty="0">
                <a:solidFill>
                  <a:schemeClr val="tx1"/>
                </a:solidFill>
                <a:effectLst/>
                <a:latin typeface="+mn-lt"/>
                <a:ea typeface="+mn-ea"/>
                <a:cs typeface="+mn-cs"/>
              </a:rPr>
              <a:t>Employees worry less if they can participate in the process in some way. In some companies, voluntary early retirement programs or severance packages can help achieve leanness without layoffs.</a:t>
            </a:r>
          </a:p>
          <a:p>
            <a:pPr lvl="0"/>
            <a:r>
              <a:rPr lang="en-US" sz="1200" i="1" kern="1200" dirty="0">
                <a:solidFill>
                  <a:schemeClr val="tx1"/>
                </a:solidFill>
                <a:effectLst/>
                <a:latin typeface="+mn-lt"/>
                <a:ea typeface="+mn-ea"/>
                <a:cs typeface="+mn-cs"/>
              </a:rPr>
              <a:t>Assistance. </a:t>
            </a:r>
            <a:r>
              <a:rPr lang="en-US" sz="1200" kern="1200" dirty="0">
                <a:solidFill>
                  <a:schemeClr val="tx1"/>
                </a:solidFill>
                <a:effectLst/>
                <a:latin typeface="+mn-lt"/>
                <a:ea typeface="+mn-ea"/>
                <a:cs typeface="+mn-cs"/>
              </a:rPr>
              <a:t>Providing severance, extended health-care benefits, and job search assistance demonstrates a company does really care about its employees and honors their contributions.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Companies that make themselves lean can be more agile, efficient, and productive—but only if they make cuts carefully and help employees through the process.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We’ve described organizational designs ranging from the highly structured bureaucracy to the amorphous boundaryless organization. There are also two extreme models of organizational design, as seen here in Exhibit 15.8.</a:t>
            </a:r>
          </a:p>
          <a:p>
            <a:pPr>
              <a:spcBef>
                <a:spcPct val="0"/>
              </a:spcBef>
            </a:pPr>
            <a:endParaRPr lang="en-US" dirty="0"/>
          </a:p>
          <a:p>
            <a:pPr>
              <a:spcBef>
                <a:spcPct val="0"/>
              </a:spcBef>
            </a:pPr>
            <a:r>
              <a:rPr lang="en-US" dirty="0"/>
              <a:t>First</a:t>
            </a:r>
            <a:r>
              <a:rPr lang="en-US" baseline="0" dirty="0"/>
              <a:t>, t</a:t>
            </a:r>
            <a:r>
              <a:rPr lang="en-US" dirty="0"/>
              <a:t>he </a:t>
            </a:r>
            <a:r>
              <a:rPr lang="en-US" b="1" i="0" dirty="0"/>
              <a:t>mechanistic model </a:t>
            </a:r>
            <a:r>
              <a:rPr lang="en-US" dirty="0"/>
              <a:t>is synonymous with bureaucracy and has extensive departmentalization, high formalization, a limited information network (mostly downward), and little participation in decision</a:t>
            </a:r>
            <a:r>
              <a:rPr lang="en-US" baseline="0" dirty="0"/>
              <a:t> </a:t>
            </a:r>
            <a:r>
              <a:rPr lang="en-US" dirty="0"/>
              <a:t>making. The </a:t>
            </a:r>
            <a:r>
              <a:rPr lang="en-US" b="1" i="0" dirty="0"/>
              <a:t>organic model </a:t>
            </a:r>
            <a:r>
              <a:rPr lang="en-US" dirty="0"/>
              <a:t>uses cross-hierarchical and cross-functional teams, low formalization, a comprehensive information network, and high participation in decision</a:t>
            </a:r>
            <a:r>
              <a:rPr lang="en-US" baseline="0" dirty="0"/>
              <a:t> </a:t>
            </a:r>
            <a:r>
              <a:rPr lang="en-US" dirty="0"/>
              <a:t>making. </a:t>
            </a:r>
          </a:p>
          <a:p>
            <a:pPr>
              <a:spcBef>
                <a:spcPct val="0"/>
              </a:spcBef>
            </a:pPr>
            <a:endParaRPr lang="en-US" dirty="0"/>
          </a:p>
          <a:p>
            <a:pPr>
              <a:spcBef>
                <a:spcPct val="0"/>
              </a:spcBef>
            </a:pPr>
            <a:r>
              <a:rPr lang="en-US" dirty="0"/>
              <a:t>Why are some organizations structured along mechanistic lines while others are organic? In this section, we present the major causes or determinants of an organization’s structure.</a:t>
            </a:r>
          </a:p>
          <a:p>
            <a:pPr>
              <a:spcBef>
                <a:spcPct val="0"/>
              </a:spcBef>
            </a:pPr>
            <a:endParaRPr lang="en-US" dirty="0"/>
          </a:p>
          <a:p>
            <a:pPr>
              <a:spcBef>
                <a:spcPct val="0"/>
              </a:spcBef>
            </a:pPr>
            <a:r>
              <a:rPr lang="en-US" dirty="0"/>
              <a:t>Long Description:</a:t>
            </a:r>
          </a:p>
          <a:p>
            <a:pPr>
              <a:spcBef>
                <a:spcPct val="0"/>
              </a:spcBef>
            </a:pPr>
            <a:r>
              <a:rPr lang="en-US" dirty="0"/>
              <a:t>The figure in the left is labeled the mechanistic model. The head had four departments under him and each department has either 3, 4  or 5 sections under it. The components of this model are: high specialization, rigid departmentalization, clear chain of command, narrow spans of control, centralization, and high formalization. </a:t>
            </a:r>
          </a:p>
          <a:p>
            <a:pPr>
              <a:spcBef>
                <a:spcPct val="0"/>
              </a:spcBef>
            </a:pPr>
            <a:r>
              <a:rPr lang="en-US" dirty="0"/>
              <a:t>The figure on the right is labeled as organic model. In this model, four groups with either 3, 4 or 5 teams, interacting among themselves are connected with each other. The components of this model are cross-functional teams, cross-hierarchical teams, free flow of information, wide spans of control, decentralization, and low formalization.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An organization’s structure is a means to help management achieve its objectives. Objectives derive from the organization’s overall strategy. Structure should follow strategy. Most current strategy frameworks focus on three strategy dimensions—innovation, cost minimization, and imitation—and the structural design that works best with each. </a:t>
            </a:r>
          </a:p>
          <a:p>
            <a:pPr>
              <a:spcBef>
                <a:spcPct val="0"/>
              </a:spcBef>
            </a:pPr>
            <a:endParaRPr lang="en-US" dirty="0"/>
          </a:p>
          <a:p>
            <a:pPr>
              <a:spcBef>
                <a:spcPct val="0"/>
              </a:spcBef>
            </a:pPr>
            <a:r>
              <a:rPr lang="en-US" dirty="0"/>
              <a:t>An </a:t>
            </a:r>
            <a:r>
              <a:rPr lang="en-US" b="1" i="0" dirty="0"/>
              <a:t>innovation strategy </a:t>
            </a:r>
            <a:r>
              <a:rPr lang="en-US" dirty="0"/>
              <a:t>means a strategy for meaningful and unique innovations. This strategy may appropriately characterize 3M Company. A </a:t>
            </a:r>
            <a:r>
              <a:rPr lang="en-US" b="1" i="0" dirty="0"/>
              <a:t>cost-minimization strategy</a:t>
            </a:r>
            <a:r>
              <a:rPr lang="en-US" dirty="0"/>
              <a:t> tightly controls costs, refrains from incurring unnecessary innovation or marketing expenses, and cuts prices in selling a basic product. This describes Walmart’s strategy. An </a:t>
            </a:r>
            <a:r>
              <a:rPr lang="en-US" b="1" i="0" dirty="0"/>
              <a:t>imitation strategy </a:t>
            </a:r>
            <a:r>
              <a:rPr lang="en-US" dirty="0"/>
              <a:t>tries to copy successful ideas of innovators and</a:t>
            </a:r>
            <a:r>
              <a:rPr lang="en-US" baseline="0" dirty="0"/>
              <a:t> </a:t>
            </a:r>
            <a:r>
              <a:rPr lang="en-US" dirty="0"/>
              <a:t>capitalize on the best of both in order to minimize risk and maximize opportunity for profit. It moves into new products or new markets only after viability has been proven by innovators,</a:t>
            </a:r>
            <a:r>
              <a:rPr lang="en-US" baseline="0" dirty="0"/>
              <a:t> f</a:t>
            </a:r>
            <a:r>
              <a:rPr lang="en-US" dirty="0"/>
              <a:t>or</a:t>
            </a:r>
            <a:r>
              <a:rPr lang="en-US" baseline="0" dirty="0"/>
              <a:t> example, when m</a:t>
            </a:r>
            <a:r>
              <a:rPr lang="en-US" dirty="0"/>
              <a:t>anufactures mass-market fashion goods that are rip-offs of designer styles.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Exhibit 15.8 describes the structural option that best matches each strategy. Innovators need the flexibility of the organic structure, whereas cost minimizers seek the efficiency and stability of the mechanistic structure. Imitators combine the two structures. They use a mechanistic structure to maintain tight controls and low costs in their current activities but create organic subunits in which to pursue new undertakings.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An organization’s size significantly affects its structure. Large organizations—employing 2,000 or more people—tend to have more specialization, more departmentalization, more vertical levels, and more rules and regulations than do small organizations. The impact of size becomes less important as an organization expands. Once an organization has around 2,000 employees, it’s already mechanistic. An additional 500 employees will not have much impact. However, adding 500 employees to a 300-employee firm is likely to result in a mechanistic structure.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An </a:t>
            </a:r>
            <a:r>
              <a:rPr lang="en-US" b="1" i="0" dirty="0"/>
              <a:t>organizational structure </a:t>
            </a:r>
            <a:r>
              <a:rPr lang="en-US" dirty="0"/>
              <a:t>defines how job tasks are formally divided, grouped, and coordinated. There are six key elements, shown here in Exhibit 15.1. They are work specialization, departmentalization, chain of command, span of control, centralization and decentralization, and formalization.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387257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b="1" i="0" dirty="0"/>
              <a:t>Technology</a:t>
            </a:r>
            <a:r>
              <a:rPr lang="en-US" dirty="0"/>
              <a:t> refers to how an organization transfers its inputs into outputs. Every organization has at least one technology for converting financial, human, and physical resources into products or services.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An organization’s </a:t>
            </a:r>
            <a:r>
              <a:rPr lang="en-US" i="1" dirty="0"/>
              <a:t>environment</a:t>
            </a:r>
            <a:r>
              <a:rPr lang="en-US" dirty="0"/>
              <a:t> includes outside institutions or forces that can affect its performance, such as suppliers, customers, competitors, government regulatory agencies, and public pressure groups. </a:t>
            </a:r>
          </a:p>
          <a:p>
            <a:pPr>
              <a:spcBef>
                <a:spcPct val="0"/>
              </a:spcBef>
            </a:pPr>
            <a:endParaRPr lang="en-US" dirty="0"/>
          </a:p>
          <a:p>
            <a:pPr>
              <a:spcBef>
                <a:spcPct val="0"/>
              </a:spcBef>
            </a:pPr>
            <a:r>
              <a:rPr lang="en-US" dirty="0"/>
              <a:t>Dynamic environments create significantly more uncertainty for managers than do static ones.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a:t>Any organization’s environment has three dimensions: capacity, volatility, and complexity. </a:t>
            </a:r>
            <a:r>
              <a:rPr lang="en-US" b="1" dirty="0"/>
              <a:t>Capacity</a:t>
            </a:r>
            <a:r>
              <a:rPr lang="en-US" dirty="0"/>
              <a:t> is the degree to which it can support growth. Rich and growing environments generate excess resources, which can buffer times of relative scarcity. </a:t>
            </a:r>
            <a:r>
              <a:rPr lang="en-US" b="1" dirty="0"/>
              <a:t>Volatility</a:t>
            </a:r>
            <a:r>
              <a:rPr lang="en-US" dirty="0"/>
              <a:t> refers to the degree of instability in an environment, characterized by a high degree of unpredictable change. The environment is dynamic, making it difficult for management to predict accurately the probabilities associated with various decision alternatives. At the other extreme is a stable environment. </a:t>
            </a:r>
            <a:r>
              <a:rPr lang="en-US" b="1" dirty="0"/>
              <a:t>Complexity</a:t>
            </a:r>
            <a:r>
              <a:rPr lang="en-US" dirty="0"/>
              <a:t> is the degree of heterogeneity and concentration among environmental elements. Simple environments are homogeneous and concentrated. In contrast, environments characterized by heterogeneity and dispersion are called complex. </a:t>
            </a:r>
          </a:p>
          <a:p>
            <a:pPr>
              <a:spcBef>
                <a:spcPct val="0"/>
              </a:spcBef>
            </a:pPr>
            <a:endParaRPr lang="en-US" dirty="0"/>
          </a:p>
          <a:p>
            <a:pPr marL="0" marR="0" indent="0" algn="l" defTabSz="457200" rtl="0" eaLnBrk="1" fontAlgn="base" latinLnBrk="0" hangingPunct="1">
              <a:lnSpc>
                <a:spcPct val="100000"/>
              </a:lnSpc>
              <a:spcBef>
                <a:spcPct val="0"/>
              </a:spcBef>
              <a:spcAft>
                <a:spcPct val="0"/>
              </a:spcAft>
              <a:buClrTx/>
              <a:buSzTx/>
              <a:buFontTx/>
              <a:buNone/>
              <a:tabLst/>
              <a:defRPr/>
            </a:pPr>
            <a:r>
              <a:rPr lang="en-US" dirty="0"/>
              <a:t>Exhibit 15.10 summarizes our definition of the environment along its three dimensions. The arrows indicate movement toward higher uncertainty. Thus, organizations that operate in environments characterized as scarce, dynamic, and complex face the greatest degree of uncertainty because they have high unpredictability, little room for error, and a diverse set of elements in the environment to monitor constantly. Given this three-dimensional definition of environment, we can offer some general conclusions about environmental uncertainty and structural arrangements. The more scarce, dynamic, and complex the environment, the more organic a structure should be. The more abundant, stable, and simple the environment, the more the mechanistic structure will be preferred.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Another factor that shapes organizational structure is </a:t>
            </a:r>
            <a:r>
              <a:rPr lang="en-US" b="1" i="0" dirty="0"/>
              <a:t>institutions</a:t>
            </a:r>
            <a:r>
              <a:rPr lang="en-US" dirty="0"/>
              <a:t>. These are cultural factors that act as guidelines for appropriate behavior. Institutional theory describes some of the forces that lead many organizations to have similar structures and, unlike the theories we’ve described so far, focuses on pressures that aren’t necessarily adaptive. </a:t>
            </a:r>
          </a:p>
          <a:p>
            <a:r>
              <a:rPr lang="en-US" dirty="0"/>
              <a:t>The most obvious institutional factors come from regulatory pressures; certain industries under government contracts, for instance, must have clear reporting relationships and strict information controls. Sometimes simple inertia determines an organizational form—companies can be structured in a particular way just because that’s the way things have always been done. Organizations in countries with high power distance might have a structural form with strict authority relationships because it’s seen as more legitimate in that culture. Some have attributed problems in adaptability in Japanese organizations to the institutional pressure to maintain authority relationships. Sometimes organizations start to have a particular structure because of fads or trends. </a:t>
            </a:r>
          </a:p>
          <a:p>
            <a:r>
              <a:rPr lang="en-US" dirty="0"/>
              <a:t>Many companies have recently tried to copy the organic form of a company like Google only to find that such structures are a very poor fit with their operating environment. Institutional pressures are often difficult to see specifically because we take them for granted, but that doesn’t mean they aren’t powerful.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chapter opened by implying that an organization’s structure can have significant effects on its members. A review of the evidence leads to a pretty clear conclusion: you can’t generalize! Not everyone prefers the freedom and flexibility of organic structures. Different factors stand out in different structures as well. In highly formalized, heavily structured, mechanistic organizations, the level of fairness in formal policies and procedures is a very important predictor of satisfaction. In more personal, individually adaptive, organic organizations, employees value interpersonal justice more. Some people are most productive and satisfied when work tasks are standardized and ambiguity minimized—that is, in mechanistic structures. So, any discussion of the effect of organizational design on employee behavior has to address individual differences.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evidence generally indicates that work specialization contributes to higher employee productivity—but at the price of reduced job satisfaction. However, work specialization is not an unending source of higher productivity. </a:t>
            </a:r>
          </a:p>
          <a:p>
            <a:pPr>
              <a:spcBef>
                <a:spcPct val="0"/>
              </a:spcBef>
            </a:pPr>
            <a:endParaRPr lang="en-US" dirty="0"/>
          </a:p>
          <a:p>
            <a:pPr>
              <a:spcBef>
                <a:spcPct val="0"/>
              </a:spcBef>
            </a:pPr>
            <a:r>
              <a:rPr lang="en-US" dirty="0"/>
              <a:t>While</a:t>
            </a:r>
            <a:r>
              <a:rPr lang="en-US" baseline="0" dirty="0"/>
              <a:t> r</a:t>
            </a:r>
            <a:r>
              <a:rPr lang="en-US" dirty="0"/>
              <a:t>esearch fails </a:t>
            </a:r>
            <a:r>
              <a:rPr lang="en-US" baseline="0" dirty="0"/>
              <a:t>to support a relationship between span of control and employee satisfaction or performance, we find fairly strong evidence linking centralization and job satisfaction. In general, less centralized organizations have a greater amount of autonomy, which appears positively related to job satisfaction.</a:t>
            </a:r>
            <a:endParaRPr lang="en-US" dirty="0"/>
          </a:p>
          <a:p>
            <a:pPr>
              <a:spcBef>
                <a:spcPct val="0"/>
              </a:spcBef>
            </a:pPr>
            <a:endParaRPr lang="en-US" dirty="0"/>
          </a:p>
          <a:p>
            <a:pPr>
              <a:spcBef>
                <a:spcPct val="0"/>
              </a:spcBef>
            </a:pPr>
            <a:r>
              <a:rPr lang="en-US" dirty="0"/>
              <a:t>Research suggests national culture influences the preference for structure. Organizations that operate with people from high-power-distance cultures, such as Greece, France, and most of Latin America, find their employees are much more accepting of mechanistic structures than are employees from low-power-distance countries. So consider cultural differences along with individual differences when predicting how structure will affect employee performance and satisfaction.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theme of this chapter is that an organization’s internal structure contributes to explaining and predicting behavior. That is, in addition to individual and group factors, the structural relationships in which people work has a bearing on employee attitudes and behavior. What’s the basis for this argument? To the degree that an organization’s structure reduces ambiguity for employees and clarifies concerns,</a:t>
            </a:r>
            <a:r>
              <a:rPr lang="en-US" baseline="0" dirty="0"/>
              <a:t> </a:t>
            </a:r>
            <a:r>
              <a:rPr lang="en-US" dirty="0"/>
              <a:t>it shapes their attitudes and facilitates and motivates them to higher levels of performance. Exhibit 15.11 summarizes what we’ve discussed.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flow from left to right is as follows. The causes determines the structural designs associated with performance and satisfaction. This association is moderated by individual differences and cultural norms. Components of causes are strategy, size, technology, environment, and institutions. Mechanistic and organic are the components of structural designs.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SzPct val="100000"/>
              <a:buFont typeface="Arial" panose="020B0604020202020204" pitchFamily="34" charset="0"/>
              <a:buChar char="•"/>
            </a:pPr>
            <a:r>
              <a:rPr lang="en-US" sz="1200" dirty="0"/>
              <a:t>Structure follows strategy. Work backward from your organization’s strategy and mission to determine the appropriate structure. </a:t>
            </a:r>
          </a:p>
          <a:p>
            <a:pPr marL="171450" lvl="0" indent="-171450">
              <a:buSzPct val="100000"/>
              <a:buFont typeface="Arial" panose="020B0604020202020204" pitchFamily="34" charset="0"/>
              <a:buChar char="•"/>
            </a:pPr>
            <a:r>
              <a:rPr lang="en-US" sz="1200" dirty="0"/>
              <a:t>Consider the key elements of organizations (e.g., departmentalization, specialization) when determining the appropriate structure. Some elements (e.g., chain of command, span of control, [de]centralization, boundary spanning) have unique implications for how employees and managers interact with one another.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Furthermore, </a:t>
            </a:r>
          </a:p>
          <a:p>
            <a:pPr marL="171450" lvl="0" indent="-171450">
              <a:buSzPct val="100000"/>
              <a:buFont typeface="Arial" panose="020B0604020202020204" pitchFamily="34" charset="0"/>
              <a:buChar char="•"/>
            </a:pPr>
            <a:r>
              <a:rPr lang="en-US" sz="1200" dirty="0"/>
              <a:t>Many modern organizations today have shifted to an organic team structure, which allows for greater flexibility and empowers teams to realize the organization’s mission. However, even mechanistic bureaucracies have their place if the goal is entirely standardized functions and outputs. It is important not to get swept up in trends and instead focus on the mission, strategy, and environment and structure the organization accordingly. </a:t>
            </a:r>
          </a:p>
          <a:p>
            <a:pPr marL="171450" lvl="0" indent="-171450">
              <a:buSzPct val="100000"/>
              <a:buFont typeface="Arial" panose="020B0604020202020204" pitchFamily="34" charset="0"/>
              <a:buChar char="•"/>
            </a:pPr>
            <a:r>
              <a:rPr lang="en-US" sz="1200" dirty="0"/>
              <a:t>Although sometimes downsizing is necessary and can lead to short-term cost reductions, weigh the decision to downsize wisely, as it can negatively affect the employees and morale.</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Finally, </a:t>
            </a:r>
          </a:p>
          <a:p>
            <a:pPr lvl="0"/>
            <a:endParaRPr lang="en-US" sz="1200" dirty="0"/>
          </a:p>
          <a:p>
            <a:pPr marL="171450" lvl="0" indent="-171450">
              <a:buFont typeface="Arial" panose="020B0604020202020204" pitchFamily="34" charset="0"/>
              <a:buChar char="•"/>
            </a:pPr>
            <a:r>
              <a:rPr lang="en-US" dirty="0"/>
              <a:t>Depending on your organization’s mission, innovation, cost-minimization, or imitation strategies (among others) could be adopted. However, realize that strategy often changes as a function of environmental pressures or opportunities. Flexible organizational structures enable flexible adaptation. This becomes more difficult the larger and more institutionalized organizations become</a:t>
            </a:r>
            <a:r>
              <a:rPr lang="en-US" sz="1200" dirty="0"/>
              <a:t>.</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221452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t>Let’s focus on the first of the elements</a:t>
            </a:r>
            <a:r>
              <a:rPr lang="en-US" i="0" dirty="0"/>
              <a:t>,</a:t>
            </a:r>
            <a:r>
              <a:rPr lang="en-US" i="1" dirty="0"/>
              <a:t> </a:t>
            </a:r>
            <a:r>
              <a:rPr lang="en-US" i="0" dirty="0"/>
              <a:t>work specialization</a:t>
            </a:r>
            <a:r>
              <a:rPr lang="en-US" i="0" baseline="0" dirty="0"/>
              <a:t>. </a:t>
            </a:r>
            <a:r>
              <a:rPr lang="en-US" b="1" dirty="0"/>
              <a:t>Work specialization</a:t>
            </a:r>
            <a:r>
              <a:rPr lang="en-US" dirty="0"/>
              <a:t>, or division of labor, describes the degree to which activities in the organization are subdivided into separate jobs. In essence, an entire job is broken into a number of steps, each completed by a separate individual. </a:t>
            </a:r>
          </a:p>
          <a:p>
            <a:pPr>
              <a:spcBef>
                <a:spcPct val="0"/>
              </a:spcBef>
            </a:pPr>
            <a:endParaRPr lang="en-US" dirty="0"/>
          </a:p>
          <a:p>
            <a:pPr marL="0" marR="0" indent="0" algn="l" defTabSz="457200" rtl="0" eaLnBrk="1" fontAlgn="base" latinLnBrk="0" hangingPunct="1">
              <a:lnSpc>
                <a:spcPct val="100000"/>
              </a:lnSpc>
              <a:spcBef>
                <a:spcPct val="0"/>
              </a:spcBef>
              <a:spcAft>
                <a:spcPct val="0"/>
              </a:spcAft>
              <a:buClrTx/>
              <a:buSzTx/>
              <a:buFontTx/>
              <a:buNone/>
              <a:tabLst/>
              <a:defRPr/>
            </a:pPr>
            <a:r>
              <a:rPr lang="en-US" dirty="0"/>
              <a:t>Overall, specialization is a means of making the most efficient use of employees’ skills and even successfully improving them through repetition. Less time is spent changing tasks, putting away tools and equipment from a prior step, and getting ready for another.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2678701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1890788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As shown in Exhibit 15.2, work specialization increases efficiency and productivity by encouraging the creation of customized inventions and machinery. However, despite its advantages, specialization could be carried too far. Human diseconomies may begin to surface in the form of boredom, fatigue, stress, low productivity, inferior quality, increased absenteeism, and high turnover, which more than offset the economic advantages. </a:t>
            </a:r>
          </a:p>
          <a:p>
            <a:pPr>
              <a:spcBef>
                <a:spcPct val="0"/>
              </a:spcBef>
            </a:pPr>
            <a:endParaRPr lang="en-US" dirty="0"/>
          </a:p>
          <a:p>
            <a:pPr>
              <a:spcBef>
                <a:spcPct val="0"/>
              </a:spcBef>
            </a:pPr>
            <a:r>
              <a:rPr lang="en-US" dirty="0"/>
              <a:t>Long Description:</a:t>
            </a:r>
          </a:p>
          <a:p>
            <a:pPr>
              <a:spcBef>
                <a:spcPct val="0"/>
              </a:spcBef>
            </a:pPr>
            <a:r>
              <a:rPr lang="en-US" dirty="0"/>
              <a:t>The horizontal axis is labeled work specialization and ranges from low to high. The vertical axis is labeled productivity and ranges from low to high. The data from the graph is as follows. The line is a bell shaped curve and starts near the origin, and gradually increases to reach the high performance value. This part of the curve is labeled as impact from economies of specialization. The curve then decreases gradually and is this part of the curve is labeled impact from human diseconomies.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00838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spcBef>
                <a:spcPct val="0"/>
              </a:spcBef>
            </a:pPr>
            <a:r>
              <a:rPr lang="en-US" dirty="0"/>
              <a:t>The second element in an organization’s structure is </a:t>
            </a:r>
            <a:r>
              <a:rPr lang="en-US" b="1" i="0" dirty="0"/>
              <a:t>departmentalization</a:t>
            </a:r>
            <a:r>
              <a:rPr lang="en-US" i="0" dirty="0"/>
              <a:t>,</a:t>
            </a:r>
            <a:r>
              <a:rPr lang="en-US" i="0" baseline="0" dirty="0"/>
              <a:t> </a:t>
            </a:r>
            <a:r>
              <a:rPr lang="en-US" dirty="0"/>
              <a:t>or grouping jobs together so common tasks can be coordinated. One of the most popular ways to group activities is by functions performed. For example, a manufacturing manager might organize his</a:t>
            </a:r>
            <a:r>
              <a:rPr lang="en-US" baseline="0" dirty="0"/>
              <a:t> or </a:t>
            </a:r>
            <a:r>
              <a:rPr lang="en-US" dirty="0"/>
              <a:t>her plant by separating engineering, accounting, manufacturing, personnel, and purchasing specialists into common departments. The advantage to this type of grouping is obtaining efficiencies from putting like specialists together. </a:t>
            </a:r>
          </a:p>
          <a:p>
            <a:pPr>
              <a:spcBef>
                <a:spcPct val="0"/>
              </a:spcBef>
            </a:pPr>
            <a:endParaRPr lang="en-US" dirty="0"/>
          </a:p>
          <a:p>
            <a:pPr>
              <a:spcBef>
                <a:spcPct val="0"/>
              </a:spcBef>
            </a:pPr>
            <a:r>
              <a:rPr lang="en-US" dirty="0"/>
              <a:t>Tasks can also be departmentalized by the type of product or service the organization produces. The major advantage to this type of grouping is increased accountability for product performance under a single manager. Another way to departmentalize is on the basis of geography or territory. The sales function, for instance, may have western, southern, mid-western, and eastern regions. </a:t>
            </a:r>
          </a:p>
          <a:p>
            <a:pPr>
              <a:spcBef>
                <a:spcPct val="0"/>
              </a:spcBef>
            </a:pPr>
            <a:endParaRPr lang="en-US" dirty="0"/>
          </a:p>
          <a:p>
            <a:pPr>
              <a:spcBef>
                <a:spcPct val="0"/>
              </a:spcBef>
            </a:pPr>
            <a:r>
              <a:rPr lang="en-US" dirty="0"/>
              <a:t>Process departmentalization can be used for processing customers as well as products. For example, at the state motor vehicles office you might find: validation by motor vehicles division, processing by the licensing department, and payment collection by the treasury department.</a:t>
            </a:r>
          </a:p>
          <a:p>
            <a:pPr>
              <a:spcBef>
                <a:spcPct val="0"/>
              </a:spcBef>
            </a:pPr>
            <a:endParaRPr lang="en-US" dirty="0"/>
          </a:p>
          <a:p>
            <a:pPr>
              <a:spcBef>
                <a:spcPct val="0"/>
              </a:spcBef>
            </a:pPr>
            <a:r>
              <a:rPr lang="en-US" dirty="0"/>
              <a:t>A final category of departmentalization is by type of customer. Microsoft, for instance, recently reorganized around four customer markets: consumers, large corporations, software developers, and small businesses. The assumption is that customers in each department have a common set of problems and needs that can best be met by having specialists for each.</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The third element in the organization’s structure is the chain of command. The </a:t>
            </a:r>
            <a:r>
              <a:rPr lang="en-US" b="1" i="0" dirty="0"/>
              <a:t>chain of command</a:t>
            </a:r>
            <a:r>
              <a:rPr lang="en-US" i="1" dirty="0"/>
              <a:t> </a:t>
            </a:r>
            <a:r>
              <a:rPr lang="en-US" dirty="0"/>
              <a:t>is an unbroken line of authority that extends from the top of the organization to the lowest echelon and clarifies who reports to whom. It was once a basic cornerstone in the design of organizations, but it is far less important today. Two complementary concepts are </a:t>
            </a:r>
            <a:r>
              <a:rPr lang="en-US" i="1" dirty="0"/>
              <a:t>authority</a:t>
            </a:r>
            <a:r>
              <a:rPr lang="en-US" dirty="0"/>
              <a:t> and </a:t>
            </a:r>
            <a:r>
              <a:rPr lang="en-US" i="1" dirty="0"/>
              <a:t>unity of command</a:t>
            </a:r>
            <a:r>
              <a:rPr lang="en-US" dirty="0"/>
              <a:t>. Authority is the rights inherent to management to give orders and expect the orders to be obeyed. The principle of unity</a:t>
            </a:r>
            <a:r>
              <a:rPr lang="en-US" baseline="0" dirty="0"/>
              <a:t> </a:t>
            </a:r>
            <a:r>
              <a:rPr lang="en-US" dirty="0"/>
              <a:t>of</a:t>
            </a:r>
            <a:r>
              <a:rPr lang="en-US" baseline="0" dirty="0"/>
              <a:t> </a:t>
            </a:r>
            <a:r>
              <a:rPr lang="en-US" dirty="0"/>
              <a:t>command helps preserve the concept of an unbroken line of authority. It states that a person should have only one superior to whom he/she is directly responsible.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t>Times change, and so do the basic tenets of organizational design. The concepts of chain of command have less relevance today because of technology and the trend of empowering employees. A low-level employee today can access information in seconds that a generation ago was available only to top managers. Operating employees are empowered to make decisions previously reserved for management. </a:t>
            </a:r>
          </a:p>
          <a:p>
            <a:pPr>
              <a:spcBef>
                <a:spcPct val="0"/>
              </a:spcBef>
            </a:pPr>
            <a:endParaRPr lang="en-US" dirty="0"/>
          </a:p>
          <a:p>
            <a:pPr>
              <a:spcBef>
                <a:spcPct val="0"/>
              </a:spcBef>
            </a:pPr>
            <a:r>
              <a:rPr lang="en-US" dirty="0"/>
              <a:t>Add the popularity of self-managed and cross-functional teams, and the creation of new structural designs that include multiple bosses, and you can see why authority and unity of command hold less relevance. Still, many organizations find that they can be most productive by enforcing the chain of command. Indeed, one survey of more than 1,000 managers found that 59%</a:t>
            </a:r>
            <a:r>
              <a:rPr lang="en-US" baseline="0" dirty="0"/>
              <a:t> </a:t>
            </a:r>
            <a:r>
              <a:rPr lang="en-US" dirty="0"/>
              <a:t>of them agreed with the statement, “There is an imaginary line in my company’s organizational chart. Strategy is created by people above this line, while strategy is executed by people below the line.” However, this same survey found that buy-in to the organization’s strategy by lower-level employees was inhibited by too much reliance on hierarchy for decision</a:t>
            </a:r>
            <a:r>
              <a:rPr lang="en-US" baseline="0" dirty="0"/>
              <a:t> </a:t>
            </a:r>
            <a:r>
              <a:rPr lang="en-US" dirty="0"/>
              <a:t>making.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How many employees can a manager direct efficiently and effectively? The </a:t>
            </a:r>
            <a:r>
              <a:rPr lang="en-US" b="1" dirty="0"/>
              <a:t>span of control </a:t>
            </a:r>
            <a:r>
              <a:rPr lang="en-US" dirty="0"/>
              <a:t>describes the number of levels (or layers) and managers in an organization. All things being equal, the wider or larger the span, the fewer the levels, and the more employees at each level, the more efficient the organization.</a:t>
            </a:r>
          </a:p>
          <a:p>
            <a:pPr lvl="0"/>
            <a:endParaRPr lang="en-US" dirty="0"/>
          </a:p>
          <a:p>
            <a:pPr lvl="0"/>
            <a:r>
              <a:rPr lang="en-US" dirty="0"/>
              <a:t>Long Description:</a:t>
            </a:r>
          </a:p>
          <a:p>
            <a:pPr lvl="0"/>
            <a:r>
              <a:rPr lang="en-US" dirty="0"/>
              <a:t>The organizational level flows down from the highest level at the top to the lowest level at the bottom and is numbered from 1 to 7.</a:t>
            </a:r>
          </a:p>
          <a:p>
            <a:pPr lvl="0"/>
            <a:r>
              <a:rPr lang="en-US" dirty="0"/>
              <a:t>The data is represented in a triangle where the base is broad and the other two sides taper at the top. </a:t>
            </a:r>
          </a:p>
          <a:p>
            <a:pPr lvl="0"/>
            <a:r>
              <a:rPr lang="en-US" dirty="0"/>
              <a:t>The figure in the left is titled assuming span of 4. The data in the format organizational level: members at the level is as follows. 1: 1. 2: 4. 3: 16. 4: 64. 5: 256. 6: 1024. 7: 4096. The calculation below the figure reads: span of 4. Operatives equals 4096. Managers from levels 1 to 6 equals 1365. </a:t>
            </a:r>
          </a:p>
          <a:p>
            <a:pPr lvl="0"/>
            <a:r>
              <a:rPr lang="en-US" dirty="0"/>
              <a:t>The figure in the right is titled assuming span of 8. The data in the format organizational level: members at the level is as follows. 1: 1. 2: 8. 3: 64. 4: 512. 5: 4096. The calculation below the figure reads: span of 8. Operatives equals 4096. Managers from levels 1 to 4 equals 1585.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122202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1"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9"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8" name="Title Placeholder">
            <a:extLst>
              <a:ext uri="{FF2B5EF4-FFF2-40B4-BE49-F238E27FC236}">
                <a16:creationId xmlns:a16="http://schemas.microsoft.com/office/drawing/2014/main" id="{4CD49A1D-024F-494E-A988-B1A7ABA4700B}"/>
              </a:ext>
            </a:extLst>
          </p:cNvPr>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3" name="Content Placeholder">
            <a:extLst>
              <a:ext uri="{FF2B5EF4-FFF2-40B4-BE49-F238E27FC236}">
                <a16:creationId xmlns:a16="http://schemas.microsoft.com/office/drawing/2014/main" id="{8725C7A1-C5F0-4D2E-84AD-901C9F6337E5}"/>
              </a:ext>
            </a:extLst>
          </p:cNvPr>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15" name="Content Placeholder 5">
            <a:extLst>
              <a:ext uri="{FF2B5EF4-FFF2-40B4-BE49-F238E27FC236}">
                <a16:creationId xmlns:a16="http://schemas.microsoft.com/office/drawing/2014/main" id="{28B05E97-A3D7-41ED-A5A9-42C53B527816}"/>
              </a:ext>
            </a:extLst>
          </p:cNvPr>
          <p:cNvSpPr>
            <a:spLocks noGrp="1"/>
          </p:cNvSpPr>
          <p:nvPr>
            <p:ph sz="quarter" idx="14" hasCustomPrompt="1"/>
          </p:nvPr>
        </p:nvSpPr>
        <p:spPr>
          <a:xfrm>
            <a:off x="5029200" y="1600200"/>
            <a:ext cx="3657600" cy="1492250"/>
          </a:xfrm>
        </p:spPr>
        <p:txBody>
          <a:bodyPr anchor="b"/>
          <a:lstStyle>
            <a:lvl1pPr marL="101600" indent="0">
              <a:buNone/>
              <a:defRPr sz="3000"/>
            </a:lvl1pPr>
            <a:lvl2pPr marL="558800" indent="0">
              <a:buNone/>
              <a:defRPr/>
            </a:lvl2pPr>
          </a:lstStyle>
          <a:p>
            <a:pPr lvl="0"/>
            <a:r>
              <a:rPr lang="en-US" dirty="0"/>
              <a:t>Chapter #</a:t>
            </a:r>
          </a:p>
        </p:txBody>
      </p:sp>
      <p:sp>
        <p:nvSpPr>
          <p:cNvPr id="16" name="Content Placeholder 7">
            <a:extLst>
              <a:ext uri="{FF2B5EF4-FFF2-40B4-BE49-F238E27FC236}">
                <a16:creationId xmlns:a16="http://schemas.microsoft.com/office/drawing/2014/main" id="{DB5ECD4C-BF71-4873-9849-F4B375CFAA26}"/>
              </a:ext>
            </a:extLst>
          </p:cNvPr>
          <p:cNvSpPr>
            <a:spLocks noGrp="1"/>
          </p:cNvSpPr>
          <p:nvPr>
            <p:ph sz="quarter" idx="15" hasCustomPrompt="1"/>
          </p:nvPr>
        </p:nvSpPr>
        <p:spPr>
          <a:xfrm>
            <a:off x="5029200" y="3252788"/>
            <a:ext cx="3657600" cy="2873375"/>
          </a:xfrm>
        </p:spPr>
        <p:txBody>
          <a:bodyPr/>
          <a:lstStyle>
            <a:lvl1pPr marL="101600" indent="0">
              <a:buNone/>
              <a:defRPr sz="2200"/>
            </a:lvl1pPr>
          </a:lstStyle>
          <a:p>
            <a:pPr lvl="0"/>
            <a:r>
              <a:rPr lang="en-US" dirty="0"/>
              <a:t>Chapter name</a:t>
            </a:r>
          </a:p>
        </p:txBody>
      </p:sp>
      <p:sp>
        <p:nvSpPr>
          <p:cNvPr id="17" name="Shape 13">
            <a:extLst>
              <a:ext uri="{FF2B5EF4-FFF2-40B4-BE49-F238E27FC236}">
                <a16:creationId xmlns:a16="http://schemas.microsoft.com/office/drawing/2014/main" id="{5CD184EC-A98F-4AFB-8DB3-48661886FE3A}"/>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8" name="Shape 14">
            <a:extLst>
              <a:ext uri="{FF2B5EF4-FFF2-40B4-BE49-F238E27FC236}">
                <a16:creationId xmlns:a16="http://schemas.microsoft.com/office/drawing/2014/main" id="{64C23F35-967F-47D2-B9CB-17E198673737}"/>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19" name="Picture Placeholder 8">
            <a:extLst>
              <a:ext uri="{FF2B5EF4-FFF2-40B4-BE49-F238E27FC236}">
                <a16:creationId xmlns:a16="http://schemas.microsoft.com/office/drawing/2014/main" id="{1E29AFB1-DC88-48EC-9DED-D7BBBEB7E4AC}"/>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20" name="Content Placeholder 17">
            <a:extLst>
              <a:ext uri="{FF2B5EF4-FFF2-40B4-BE49-F238E27FC236}">
                <a16:creationId xmlns:a16="http://schemas.microsoft.com/office/drawing/2014/main" id="{10AB6567-9468-46B6-95D5-0DB9272F32FC}"/>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4" name="Picture Placeholder 3">
            <a:extLst>
              <a:ext uri="{FF2B5EF4-FFF2-40B4-BE49-F238E27FC236}">
                <a16:creationId xmlns:a16="http://schemas.microsoft.com/office/drawing/2014/main" id="{AA77A58F-C855-4BB9-8292-11BA66D3B81D}"/>
              </a:ext>
            </a:extLst>
          </p:cNvPr>
          <p:cNvSpPr>
            <a:spLocks noGrp="1"/>
          </p:cNvSpPr>
          <p:nvPr>
            <p:ph type="pic" sz="quarter" idx="18"/>
          </p:nvPr>
        </p:nvSpPr>
        <p:spPr>
          <a:xfrm>
            <a:off x="457200" y="1600200"/>
            <a:ext cx="4114800" cy="4441825"/>
          </a:xfrm>
        </p:spPr>
        <p:txBody>
          <a:bodyPr/>
          <a:lstStyle/>
          <a:p>
            <a:endParaRPr lang="en-US"/>
          </a:p>
        </p:txBody>
      </p:sp>
    </p:spTree>
    <p:extLst>
      <p:ext uri="{BB962C8B-B14F-4D97-AF65-F5344CB8AC3E}">
        <p14:creationId xmlns:p14="http://schemas.microsoft.com/office/powerpoint/2010/main" val="153073817"/>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0" tIns="0" rIns="0" bIns="0"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edit Master title style</a:t>
            </a:r>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hasCustomPrompt="1"/>
          </p:nvPr>
        </p:nvSpPr>
        <p:spPr>
          <a:xfrm>
            <a:off x="457200" y="2024163"/>
            <a:ext cx="8229600" cy="3845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hasCustomPrompt="1"/>
          </p:nvPr>
        </p:nvSpPr>
        <p:spPr>
          <a:xfrm>
            <a:off x="457200" y="2605993"/>
            <a:ext cx="8229600" cy="4250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3" name="Content Placeholder 2">
            <a:extLst>
              <a:ext uri="{FF2B5EF4-FFF2-40B4-BE49-F238E27FC236}">
                <a16:creationId xmlns:a16="http://schemas.microsoft.com/office/drawing/2014/main" id="{9A7A0B90-FDB3-42D0-B954-AD3ACCE16B3F}"/>
              </a:ext>
            </a:extLst>
          </p:cNvPr>
          <p:cNvSpPr>
            <a:spLocks noGrp="1"/>
          </p:cNvSpPr>
          <p:nvPr>
            <p:ph sz="quarter" idx="15"/>
          </p:nvPr>
        </p:nvSpPr>
        <p:spPr>
          <a:xfrm>
            <a:off x="457200" y="3213078"/>
            <a:ext cx="8229600" cy="43951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7D6C98F2-482E-4093-BD0B-132065480A92}"/>
              </a:ext>
            </a:extLst>
          </p:cNvPr>
          <p:cNvSpPr>
            <a:spLocks noGrp="1"/>
          </p:cNvSpPr>
          <p:nvPr>
            <p:ph sz="quarter" idx="16"/>
          </p:nvPr>
        </p:nvSpPr>
        <p:spPr>
          <a:xfrm>
            <a:off x="483495" y="4480332"/>
            <a:ext cx="8229600" cy="4170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a:extLst>
              <a:ext uri="{FF2B5EF4-FFF2-40B4-BE49-F238E27FC236}">
                <a16:creationId xmlns:a16="http://schemas.microsoft.com/office/drawing/2014/main" id="{906191D6-64FD-47F7-8BDF-EE9FFACDA15C}"/>
              </a:ext>
            </a:extLst>
          </p:cNvPr>
          <p:cNvSpPr>
            <a:spLocks noGrp="1"/>
          </p:cNvSpPr>
          <p:nvPr>
            <p:ph type="pic" sz="quarter" idx="17"/>
          </p:nvPr>
        </p:nvSpPr>
        <p:spPr>
          <a:xfrm>
            <a:off x="457200" y="6069013"/>
            <a:ext cx="8229600" cy="204787"/>
          </a:xfrm>
        </p:spPr>
        <p:txBody>
          <a:bodyPr/>
          <a:lstStyle/>
          <a:p>
            <a:endParaRPr lang="en-US"/>
          </a:p>
        </p:txBody>
      </p:sp>
      <p:sp>
        <p:nvSpPr>
          <p:cNvPr id="12" name="Content Placeholder 11">
            <a:extLst>
              <a:ext uri="{FF2B5EF4-FFF2-40B4-BE49-F238E27FC236}">
                <a16:creationId xmlns:a16="http://schemas.microsoft.com/office/drawing/2014/main" id="{1E1D00D9-6D0B-4BFB-81A1-9E3D5C021C72}"/>
              </a:ext>
            </a:extLst>
          </p:cNvPr>
          <p:cNvSpPr>
            <a:spLocks noGrp="1"/>
          </p:cNvSpPr>
          <p:nvPr>
            <p:ph sz="quarter" idx="18"/>
          </p:nvPr>
        </p:nvSpPr>
        <p:spPr>
          <a:xfrm>
            <a:off x="457200" y="1392129"/>
            <a:ext cx="8229600" cy="44082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89A0A781-3C9B-4380-BCE7-285E1A649526}"/>
              </a:ext>
            </a:extLst>
          </p:cNvPr>
          <p:cNvSpPr>
            <a:spLocks noGrp="1"/>
          </p:cNvSpPr>
          <p:nvPr>
            <p:ph sz="quarter" idx="19"/>
          </p:nvPr>
        </p:nvSpPr>
        <p:spPr>
          <a:xfrm>
            <a:off x="508716" y="5062531"/>
            <a:ext cx="8153400" cy="393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CB4A31E1-EBEC-49A8-A07D-74F9524C3155}"/>
              </a:ext>
            </a:extLst>
          </p:cNvPr>
          <p:cNvSpPr>
            <a:spLocks noGrp="1"/>
          </p:cNvSpPr>
          <p:nvPr>
            <p:ph type="pic" sz="quarter" idx="20"/>
          </p:nvPr>
        </p:nvSpPr>
        <p:spPr>
          <a:xfrm>
            <a:off x="457200" y="3845706"/>
            <a:ext cx="8153400" cy="439496"/>
          </a:xfrm>
        </p:spPr>
        <p:txBody>
          <a:bodyPr/>
          <a:lstStyle/>
          <a:p>
            <a:endParaRPr lang="en-US"/>
          </a:p>
        </p:txBody>
      </p:sp>
      <p:sp>
        <p:nvSpPr>
          <p:cNvPr id="8" name="Content Placeholder 7">
            <a:extLst>
              <a:ext uri="{FF2B5EF4-FFF2-40B4-BE49-F238E27FC236}">
                <a16:creationId xmlns:a16="http://schemas.microsoft.com/office/drawing/2014/main" id="{CA0A3FCF-63AD-48C3-8239-D4BFDCFEC572}"/>
              </a:ext>
            </a:extLst>
          </p:cNvPr>
          <p:cNvSpPr>
            <a:spLocks noGrp="1"/>
          </p:cNvSpPr>
          <p:nvPr>
            <p:ph sz="quarter" idx="21"/>
          </p:nvPr>
        </p:nvSpPr>
        <p:spPr>
          <a:xfrm>
            <a:off x="562697" y="5549986"/>
            <a:ext cx="2344741" cy="426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9675F8C7-95B2-41FD-AB5F-C857E3B9CF05}"/>
              </a:ext>
            </a:extLst>
          </p:cNvPr>
          <p:cNvSpPr>
            <a:spLocks noGrp="1"/>
          </p:cNvSpPr>
          <p:nvPr>
            <p:ph sz="quarter" idx="22"/>
          </p:nvPr>
        </p:nvSpPr>
        <p:spPr>
          <a:xfrm>
            <a:off x="3380472" y="5549112"/>
            <a:ext cx="1919294" cy="4265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a:extLst>
              <a:ext uri="{FF2B5EF4-FFF2-40B4-BE49-F238E27FC236}">
                <a16:creationId xmlns:a16="http://schemas.microsoft.com/office/drawing/2014/main" id="{3391788E-7FAB-4EC7-A757-84A5FEEC0366}"/>
              </a:ext>
            </a:extLst>
          </p:cNvPr>
          <p:cNvSpPr>
            <a:spLocks noGrp="1"/>
          </p:cNvSpPr>
          <p:nvPr>
            <p:ph sz="quarter" idx="23"/>
          </p:nvPr>
        </p:nvSpPr>
        <p:spPr>
          <a:xfrm>
            <a:off x="5769309" y="5533775"/>
            <a:ext cx="2511805" cy="4692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45719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7BE0C554-2DD9-4EE4-A6AA-1F9EDD5F2DB1}"/>
              </a:ext>
            </a:extLst>
          </p:cNvPr>
          <p:cNvSpPr>
            <a:spLocks noGrp="1"/>
          </p:cNvSpPr>
          <p:nvPr>
            <p:ph type="pic" sz="quarter" idx="13"/>
          </p:nvPr>
        </p:nvSpPr>
        <p:spPr>
          <a:xfrm>
            <a:off x="457200" y="2209800"/>
            <a:ext cx="8229600" cy="550652"/>
          </a:xfrm>
        </p:spPr>
        <p:txBody>
          <a:bodyPr/>
          <a:lstStyle/>
          <a:p>
            <a:endParaRPr lang="en-US"/>
          </a:p>
        </p:txBody>
      </p:sp>
      <p:sp>
        <p:nvSpPr>
          <p:cNvPr id="5" name="Content Placeholder 4">
            <a:extLst>
              <a:ext uri="{FF2B5EF4-FFF2-40B4-BE49-F238E27FC236}">
                <a16:creationId xmlns:a16="http://schemas.microsoft.com/office/drawing/2014/main" id="{41826B7A-323B-4EBC-8240-E55CF9FACD38}"/>
              </a:ext>
            </a:extLst>
          </p:cNvPr>
          <p:cNvSpPr>
            <a:spLocks noGrp="1"/>
          </p:cNvSpPr>
          <p:nvPr>
            <p:ph sz="quarter" idx="14"/>
          </p:nvPr>
        </p:nvSpPr>
        <p:spPr>
          <a:xfrm>
            <a:off x="457200" y="2895600"/>
            <a:ext cx="8229600" cy="50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F2CF0FC8-AD35-46AD-A7BF-42E97CB43CE9}"/>
              </a:ext>
            </a:extLst>
          </p:cNvPr>
          <p:cNvSpPr>
            <a:spLocks noGrp="1"/>
          </p:cNvSpPr>
          <p:nvPr>
            <p:ph sz="quarter" idx="15"/>
          </p:nvPr>
        </p:nvSpPr>
        <p:spPr>
          <a:xfrm>
            <a:off x="457200" y="3581400"/>
            <a:ext cx="4114800" cy="515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18633F76-A663-4C1F-8DD9-B57BE55545BA}"/>
              </a:ext>
            </a:extLst>
          </p:cNvPr>
          <p:cNvSpPr>
            <a:spLocks noGrp="1"/>
          </p:cNvSpPr>
          <p:nvPr>
            <p:ph sz="quarter" idx="16"/>
          </p:nvPr>
        </p:nvSpPr>
        <p:spPr>
          <a:xfrm>
            <a:off x="457200" y="4275138"/>
            <a:ext cx="4114800" cy="560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294BFBAE-9028-47F7-AE72-DCC55D085C38}"/>
              </a:ext>
            </a:extLst>
          </p:cNvPr>
          <p:cNvSpPr>
            <a:spLocks noGrp="1"/>
          </p:cNvSpPr>
          <p:nvPr>
            <p:ph sz="quarter" idx="17"/>
          </p:nvPr>
        </p:nvSpPr>
        <p:spPr>
          <a:xfrm>
            <a:off x="457200" y="5013325"/>
            <a:ext cx="4114800" cy="560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7ECF048E-E90A-42A5-83C3-C7E5BA4FCD4E}"/>
              </a:ext>
            </a:extLst>
          </p:cNvPr>
          <p:cNvSpPr>
            <a:spLocks noGrp="1"/>
          </p:cNvSpPr>
          <p:nvPr>
            <p:ph sz="quarter" idx="18"/>
          </p:nvPr>
        </p:nvSpPr>
        <p:spPr>
          <a:xfrm>
            <a:off x="4876800" y="3538538"/>
            <a:ext cx="3810000" cy="59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36942375-8FEA-4FCC-9838-F83C37BA2B30}"/>
              </a:ext>
            </a:extLst>
          </p:cNvPr>
          <p:cNvSpPr>
            <a:spLocks noGrp="1"/>
          </p:cNvSpPr>
          <p:nvPr>
            <p:ph sz="quarter" idx="19"/>
          </p:nvPr>
        </p:nvSpPr>
        <p:spPr>
          <a:xfrm>
            <a:off x="4876800" y="4275138"/>
            <a:ext cx="3810000" cy="59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E26B47D8-3550-49C6-B1A5-0B5AE8080F8C}"/>
              </a:ext>
            </a:extLst>
          </p:cNvPr>
          <p:cNvSpPr>
            <a:spLocks noGrp="1"/>
          </p:cNvSpPr>
          <p:nvPr>
            <p:ph sz="quarter" idx="20"/>
          </p:nvPr>
        </p:nvSpPr>
        <p:spPr>
          <a:xfrm>
            <a:off x="4876800" y="5011738"/>
            <a:ext cx="3657600" cy="59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390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61938" indent="-261938">
              <a:buClr>
                <a:srgbClr val="007FA3"/>
              </a:buClr>
              <a:buSzPct val="100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9"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463421"/>
            <a:ext cx="1032933" cy="314960"/>
          </a:xfrm>
          <a:prstGeom prst="rect">
            <a:avLst/>
          </a:prstGeom>
        </p:spPr>
      </p:pic>
      <p:sp>
        <p:nvSpPr>
          <p:cNvPr id="10" name="Text Placeholder 2"/>
          <p:cNvSpPr txBox="1">
            <a:spLocks/>
          </p:cNvSpPr>
          <p:nvPr userDrawn="1"/>
        </p:nvSpPr>
        <p:spPr>
          <a:xfrm>
            <a:off x="1915884" y="6461034"/>
            <a:ext cx="6858000" cy="274320"/>
          </a:xfrm>
          <a:prstGeom prst="rect">
            <a:avLst/>
          </a:prstGeom>
        </p:spPr>
        <p:txBody>
          <a:bodyPr lIns="91440" tIns="45720" rIns="91440" bIns="45720" anchor="ctr" anchorCtr="0"/>
          <a:lstStyle>
            <a:lvl1pPr marL="0" indent="0" algn="r" defTabSz="914400" rtl="0" eaLnBrk="1" latinLnBrk="0" hangingPunct="1">
              <a:spcBef>
                <a:spcPts val="1500"/>
              </a:spcBef>
              <a:buClr>
                <a:srgbClr val="007FA3"/>
              </a:buClr>
              <a:buFont typeface="Arial" panose="020B0604020202020204" pitchFamily="34" charset="0"/>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65" r:id="rId6"/>
    <p:sldLayoutId id="2147483659" r:id="rId7"/>
    <p:sldLayoutId id="2147483658" r:id="rId8"/>
    <p:sldLayoutId id="2147483660" r:id="rId9"/>
    <p:sldLayoutId id="2147483662" r:id="rId10"/>
    <p:sldLayoutId id="2147483651" r:id="rId11"/>
    <p:sldLayoutId id="2147483654" r:id="rId12"/>
    <p:sldLayoutId id="2147483655" r:id="rId13"/>
    <p:sldLayoutId id="2147483663" r:id="rId14"/>
    <p:sldLayoutId id="2147483666"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363538" indent="-363538"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hyperlink" Target="https://www.prnewswire.com/news-releases/office-s%20pace-per-workerwill-drop-to-100-square-feet-or-below-for-many-companies-within-five-years-according-to-new-research-from-corenet-global-140702483.html#:~:text=All%20Products,Office%20Space%20Per%20Worker%20Will%20Drop%20to%20100%20Square%20Feet,New%20Research%20From%20CoreNet%20Global" TargetMode="External"/><Relationship Id="rId4" Type="http://schemas.openxmlformats.org/officeDocument/2006/relationships/hyperlink" Target="https://www.squarefoot.com/blog/office-space-peremploye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DCF0-27CB-4EF4-B84A-3B8DA2ED3630}"/>
              </a:ext>
            </a:extLst>
          </p:cNvPr>
          <p:cNvSpPr>
            <a:spLocks noGrp="1"/>
          </p:cNvSpPr>
          <p:nvPr>
            <p:ph type="title"/>
          </p:nvPr>
        </p:nvSpPr>
        <p:spPr>
          <a:xfrm>
            <a:off x="466253" y="213566"/>
            <a:ext cx="8229600" cy="590349"/>
          </a:xfrm>
        </p:spPr>
        <p:txBody>
          <a:bodyPr lIns="0" tIns="18000" rIns="0" bIns="18000" anchor="ctr" anchorCtr="0">
            <a:spAutoFit/>
          </a:bodyPr>
          <a:lstStyle/>
          <a:p>
            <a:r>
              <a:rPr lang="en-US" dirty="0"/>
              <a:t>Organizational Behavior</a:t>
            </a:r>
          </a:p>
        </p:txBody>
      </p:sp>
      <p:sp>
        <p:nvSpPr>
          <p:cNvPr id="3" name="Text Placeholder 2">
            <a:extLst>
              <a:ext uri="{FF2B5EF4-FFF2-40B4-BE49-F238E27FC236}">
                <a16:creationId xmlns:a16="http://schemas.microsoft.com/office/drawing/2014/main" id="{F2002705-FFBD-43AF-BF10-8B70F7CAB633}"/>
              </a:ext>
            </a:extLst>
          </p:cNvPr>
          <p:cNvSpPr>
            <a:spLocks noGrp="1"/>
          </p:cNvSpPr>
          <p:nvPr>
            <p:ph type="body" idx="1"/>
          </p:nvPr>
        </p:nvSpPr>
        <p:spPr>
          <a:xfrm>
            <a:off x="457200" y="958226"/>
            <a:ext cx="8229600" cy="344128"/>
          </a:xfrm>
        </p:spPr>
        <p:txBody>
          <a:bodyPr lIns="0" tIns="18000" rIns="0" bIns="18000" anchor="ctr" anchorCtr="0">
            <a:spAutoFit/>
          </a:bodyPr>
          <a:lstStyle/>
          <a:p>
            <a:r>
              <a:rPr lang="en-US" dirty="0"/>
              <a:t>Nineteenth Edition</a:t>
            </a:r>
          </a:p>
        </p:txBody>
      </p:sp>
      <p:pic>
        <p:nvPicPr>
          <p:cNvPr id="10" name="Picture Placeholder 9" descr="Front Cover: Organizational Behavior Nineteenth Edition by P. Robbins and A. Judge&#10;">
            <a:extLst>
              <a:ext uri="{FF2B5EF4-FFF2-40B4-BE49-F238E27FC236}">
                <a16:creationId xmlns:a16="http://schemas.microsoft.com/office/drawing/2014/main" id="{6C5C7B75-7390-4BC4-A56F-A3FAE525D9ED}"/>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tretch>
            <a:fillRect/>
          </a:stretch>
        </p:blipFill>
        <p:spPr>
          <a:xfrm>
            <a:off x="488196" y="1438656"/>
            <a:ext cx="3864864" cy="4962144"/>
          </a:xfrm>
        </p:spPr>
      </p:pic>
      <p:sp>
        <p:nvSpPr>
          <p:cNvPr id="4" name="Content Placeholder 3">
            <a:extLst>
              <a:ext uri="{FF2B5EF4-FFF2-40B4-BE49-F238E27FC236}">
                <a16:creationId xmlns:a16="http://schemas.microsoft.com/office/drawing/2014/main" id="{91ABF7C4-6E43-4B5A-82F8-D5C3992D92D6}"/>
              </a:ext>
            </a:extLst>
          </p:cNvPr>
          <p:cNvSpPr>
            <a:spLocks noGrp="1"/>
          </p:cNvSpPr>
          <p:nvPr>
            <p:ph sz="quarter" idx="14"/>
          </p:nvPr>
        </p:nvSpPr>
        <p:spPr>
          <a:xfrm>
            <a:off x="4572000" y="2879842"/>
            <a:ext cx="3657600" cy="498016"/>
          </a:xfrm>
        </p:spPr>
        <p:txBody>
          <a:bodyPr tIns="18000" bIns="18000" anchor="ctr" anchorCtr="0">
            <a:spAutoFit/>
          </a:bodyPr>
          <a:lstStyle/>
          <a:p>
            <a:pPr indent="-101600"/>
            <a:r>
              <a:rPr lang="en-US" dirty="0">
                <a:latin typeface="Arial" panose="020B0604020202020204" pitchFamily="34" charset="0"/>
                <a:cs typeface="Arial" panose="020B0604020202020204" pitchFamily="34" charset="0"/>
              </a:rPr>
              <a:t>Chapter 15</a:t>
            </a:r>
          </a:p>
        </p:txBody>
      </p:sp>
      <p:sp>
        <p:nvSpPr>
          <p:cNvPr id="5" name="Content Placeholder 4">
            <a:extLst>
              <a:ext uri="{FF2B5EF4-FFF2-40B4-BE49-F238E27FC236}">
                <a16:creationId xmlns:a16="http://schemas.microsoft.com/office/drawing/2014/main" id="{428A8140-54C4-4D7B-B9E1-57B332E1FAD3}"/>
              </a:ext>
            </a:extLst>
          </p:cNvPr>
          <p:cNvSpPr>
            <a:spLocks noGrp="1"/>
          </p:cNvSpPr>
          <p:nvPr>
            <p:ph sz="quarter" idx="15"/>
          </p:nvPr>
        </p:nvSpPr>
        <p:spPr>
          <a:xfrm>
            <a:off x="4586208" y="3576618"/>
            <a:ext cx="3657600" cy="713460"/>
          </a:xfrm>
        </p:spPr>
        <p:txBody>
          <a:bodyPr tIns="18000" bIns="18000" anchor="ctr" anchorCtr="0">
            <a:spAutoFit/>
          </a:bodyPr>
          <a:lstStyle/>
          <a:p>
            <a:pPr marL="0"/>
            <a:r>
              <a:rPr lang="en-US" dirty="0">
                <a:latin typeface="Arial" panose="020B0604020202020204" pitchFamily="34" charset="0"/>
                <a:cs typeface="Arial" panose="020B0604020202020204" pitchFamily="34" charset="0"/>
              </a:rPr>
              <a:t>Foundations of Organization Structure</a:t>
            </a:r>
          </a:p>
        </p:txBody>
      </p:sp>
      <p:pic>
        <p:nvPicPr>
          <p:cNvPr id="15" name="Picture Placeholder 14" descr="Pearson Logo">
            <a:extLst>
              <a:ext uri="{FF2B5EF4-FFF2-40B4-BE49-F238E27FC236}">
                <a16:creationId xmlns:a16="http://schemas.microsoft.com/office/drawing/2014/main" id="{DD0404F1-BBB2-4776-AA56-9E7F8BE66EB2}"/>
              </a:ext>
            </a:extLst>
          </p:cNvPr>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tretch>
            <a:fillRect/>
          </a:stretch>
        </p:blipFill>
        <p:spPr>
          <a:xfrm>
            <a:off x="472700" y="6466840"/>
            <a:ext cx="1032933" cy="314960"/>
          </a:xfrm>
          <a:prstGeom prst="rect">
            <a:avLst/>
          </a:prstGeom>
        </p:spPr>
      </p:pic>
      <p:sp>
        <p:nvSpPr>
          <p:cNvPr id="7" name="Content Placeholder 6">
            <a:extLst>
              <a:ext uri="{FF2B5EF4-FFF2-40B4-BE49-F238E27FC236}">
                <a16:creationId xmlns:a16="http://schemas.microsoft.com/office/drawing/2014/main" id="{5150D40D-0C10-4318-B460-5C93C9B92989}"/>
              </a:ext>
            </a:extLst>
          </p:cNvPr>
          <p:cNvSpPr>
            <a:spLocks noGrp="1"/>
          </p:cNvSpPr>
          <p:nvPr>
            <p:ph sz="quarter" idx="17"/>
          </p:nvPr>
        </p:nvSpPr>
        <p:spPr>
          <a:xfrm>
            <a:off x="2097088" y="6497579"/>
            <a:ext cx="6589712" cy="221018"/>
          </a:xfrm>
        </p:spPr>
        <p:txBody>
          <a:bodyPr tIns="18000" bIns="18000" anchor="ctr" anchorCtr="0">
            <a:spAutoFit/>
          </a:body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734449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0318"/>
            <a:ext cx="8229600" cy="1144347"/>
          </a:xfrm>
        </p:spPr>
        <p:txBody>
          <a:bodyPr tIns="18000" bIns="18000" anchor="ctr" anchorCtr="0">
            <a:spAutoFit/>
          </a:bodyPr>
          <a:lstStyle/>
          <a:p>
            <a:r>
              <a:rPr lang="en-US" sz="3600" dirty="0">
                <a:latin typeface="+mj-lt"/>
              </a:rPr>
              <a:t>Identify Seven Elements of an Organization’s Structure </a:t>
            </a:r>
            <a:r>
              <a:rPr lang="en-US" sz="2800" dirty="0">
                <a:latin typeface="+mj-lt"/>
              </a:rPr>
              <a:t>(8 of 10)</a:t>
            </a:r>
          </a:p>
        </p:txBody>
      </p:sp>
      <p:sp>
        <p:nvSpPr>
          <p:cNvPr id="3" name="Content Placeholder 2"/>
          <p:cNvSpPr>
            <a:spLocks noGrp="1"/>
          </p:cNvSpPr>
          <p:nvPr>
            <p:ph idx="1"/>
          </p:nvPr>
        </p:nvSpPr>
        <p:spPr>
          <a:xfrm>
            <a:off x="466253" y="1568496"/>
            <a:ext cx="8215785" cy="4499112"/>
          </a:xfrm>
        </p:spPr>
        <p:txBody>
          <a:bodyPr wrap="square" tIns="18000" bIns="18000" anchor="ctr" anchorCtr="0">
            <a:spAutoFit/>
          </a:bodyPr>
          <a:lstStyle/>
          <a:p>
            <a:pPr>
              <a:spcBef>
                <a:spcPts val="1200"/>
              </a:spcBef>
            </a:pPr>
            <a:r>
              <a:rPr lang="en-US" sz="2400" dirty="0">
                <a:latin typeface="Arial" panose="020B0604020202020204" pitchFamily="34" charset="0"/>
                <a:cs typeface="Arial" panose="020B0604020202020204" pitchFamily="34" charset="0"/>
              </a:rPr>
              <a:t>Centralization and Decentralization</a:t>
            </a:r>
          </a:p>
          <a:p>
            <a:pPr lvl="1">
              <a:spcBef>
                <a:spcPts val="1200"/>
              </a:spcBef>
            </a:pPr>
            <a:r>
              <a:rPr lang="en-US" sz="2400" b="1" dirty="0">
                <a:latin typeface="Arial" panose="020B0604020202020204" pitchFamily="34" charset="0"/>
                <a:cs typeface="Arial" panose="020B0604020202020204" pitchFamily="34" charset="0"/>
              </a:rPr>
              <a:t>Centralization</a:t>
            </a:r>
            <a:r>
              <a:rPr lang="en-US" sz="2400" dirty="0">
                <a:latin typeface="Arial" panose="020B0604020202020204" pitchFamily="34" charset="0"/>
                <a:cs typeface="Arial" panose="020B0604020202020204" pitchFamily="34" charset="0"/>
              </a:rPr>
              <a:t> refers to the degree to which decision making is concentrated at a single point in the organization.</a:t>
            </a:r>
          </a:p>
          <a:p>
            <a:pPr lvl="1">
              <a:spcBef>
                <a:spcPts val="1200"/>
              </a:spcBef>
            </a:pPr>
            <a:r>
              <a:rPr lang="en-US" sz="2400" dirty="0">
                <a:latin typeface="Arial" panose="020B0604020202020204" pitchFamily="34" charset="0"/>
                <a:cs typeface="Arial" panose="020B0604020202020204" pitchFamily="34" charset="0"/>
              </a:rPr>
              <a:t>Advantages of a </a:t>
            </a:r>
            <a:r>
              <a:rPr lang="en-US" sz="2400" b="1" dirty="0">
                <a:latin typeface="Arial" panose="020B0604020202020204" pitchFamily="34" charset="0"/>
                <a:cs typeface="Arial" panose="020B0604020202020204" pitchFamily="34" charset="0"/>
              </a:rPr>
              <a:t>decentralized</a:t>
            </a:r>
            <a:r>
              <a:rPr lang="en-US" sz="2400" dirty="0">
                <a:latin typeface="Arial" panose="020B0604020202020204" pitchFamily="34" charset="0"/>
                <a:cs typeface="Arial" panose="020B0604020202020204" pitchFamily="34" charset="0"/>
              </a:rPr>
              <a:t> organization:</a:t>
            </a:r>
          </a:p>
          <a:p>
            <a:pPr lvl="2">
              <a:spcBef>
                <a:spcPts val="1200"/>
              </a:spcBef>
            </a:pPr>
            <a:r>
              <a:rPr lang="en-US" sz="2400" dirty="0">
                <a:latin typeface="Arial" panose="020B0604020202020204" pitchFamily="34" charset="0"/>
                <a:cs typeface="Arial" panose="020B0604020202020204" pitchFamily="34" charset="0"/>
              </a:rPr>
              <a:t>Can act more quickly to solve problems.</a:t>
            </a:r>
          </a:p>
          <a:p>
            <a:pPr lvl="2">
              <a:spcBef>
                <a:spcPts val="1200"/>
              </a:spcBef>
            </a:pPr>
            <a:r>
              <a:rPr lang="en-US" sz="2400" dirty="0">
                <a:latin typeface="Arial" panose="020B0604020202020204" pitchFamily="34" charset="0"/>
                <a:cs typeface="Arial" panose="020B0604020202020204" pitchFamily="34" charset="0"/>
              </a:rPr>
              <a:t>More people provide input into decisions.</a:t>
            </a:r>
          </a:p>
          <a:p>
            <a:pPr lvl="2">
              <a:spcBef>
                <a:spcPts val="1200"/>
              </a:spcBef>
            </a:pPr>
            <a:r>
              <a:rPr lang="en-US" sz="2400" dirty="0">
                <a:latin typeface="Arial" panose="020B0604020202020204" pitchFamily="34" charset="0"/>
                <a:cs typeface="Arial" panose="020B0604020202020204" pitchFamily="34" charset="0"/>
              </a:rPr>
              <a:t>Employees are less likely to feel alienated from those who make decisions that affect their work lives.</a:t>
            </a:r>
          </a:p>
        </p:txBody>
      </p:sp>
    </p:spTree>
    <p:extLst>
      <p:ext uri="{BB962C8B-B14F-4D97-AF65-F5344CB8AC3E}">
        <p14:creationId xmlns:p14="http://schemas.microsoft.com/office/powerpoint/2010/main" val="170612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0962"/>
            <a:ext cx="8229600" cy="1144347"/>
          </a:xfrm>
        </p:spPr>
        <p:txBody>
          <a:bodyPr tIns="18000" bIns="18000" anchor="ctr" anchorCtr="0">
            <a:spAutoFit/>
          </a:bodyPr>
          <a:lstStyle/>
          <a:p>
            <a:r>
              <a:rPr lang="en-US" sz="3600" dirty="0">
                <a:latin typeface="+mj-lt"/>
              </a:rPr>
              <a:t>Identify Seven Elements of an Organization’s Structure</a:t>
            </a:r>
            <a:r>
              <a:rPr lang="en-US" sz="3600" b="0" dirty="0">
                <a:latin typeface="+mj-lt"/>
              </a:rPr>
              <a:t> </a:t>
            </a:r>
            <a:r>
              <a:rPr lang="en-US" sz="2800" dirty="0">
                <a:latin typeface="+mj-lt"/>
              </a:rPr>
              <a:t>(9 of 10)</a:t>
            </a:r>
          </a:p>
        </p:txBody>
      </p:sp>
      <p:sp>
        <p:nvSpPr>
          <p:cNvPr id="3" name="Content Placeholder 2"/>
          <p:cNvSpPr>
            <a:spLocks noGrp="1"/>
          </p:cNvSpPr>
          <p:nvPr>
            <p:ph idx="1"/>
          </p:nvPr>
        </p:nvSpPr>
        <p:spPr>
          <a:xfrm>
            <a:off x="466253" y="1583149"/>
            <a:ext cx="8215785" cy="2771851"/>
          </a:xfrm>
        </p:spPr>
        <p:txBody>
          <a:bodyPr wrap="square"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Formalization:</a:t>
            </a:r>
            <a:r>
              <a:rPr lang="en-US" sz="2400" dirty="0">
                <a:latin typeface="Arial" panose="020B0604020202020204" pitchFamily="34" charset="0"/>
                <a:cs typeface="Arial" panose="020B0604020202020204" pitchFamily="34" charset="0"/>
              </a:rPr>
              <a:t> the degree to which jobs within the organization are standardized.</a:t>
            </a:r>
          </a:p>
          <a:p>
            <a:pPr lvl="1"/>
            <a:r>
              <a:rPr lang="en-US" sz="2400" dirty="0">
                <a:latin typeface="Arial" panose="020B0604020202020204" pitchFamily="34" charset="0"/>
                <a:cs typeface="Arial" panose="020B0604020202020204" pitchFamily="34" charset="0"/>
              </a:rPr>
              <a:t>A highly formalized job means a minimum amount of discretion over what to do.</a:t>
            </a:r>
          </a:p>
          <a:p>
            <a:pPr lvl="1"/>
            <a:r>
              <a:rPr lang="en-US" sz="2400" dirty="0">
                <a:latin typeface="Arial" panose="020B0604020202020204" pitchFamily="34" charset="0"/>
                <a:cs typeface="Arial" panose="020B0604020202020204" pitchFamily="34" charset="0"/>
              </a:rPr>
              <a:t>Low formalization—job behaviors are relatively non-programmed, and employees have a great deal of freedom to exercise discretion in their work.</a:t>
            </a:r>
          </a:p>
        </p:txBody>
      </p:sp>
    </p:spTree>
    <p:extLst>
      <p:ext uri="{BB962C8B-B14F-4D97-AF65-F5344CB8AC3E}">
        <p14:creationId xmlns:p14="http://schemas.microsoft.com/office/powerpoint/2010/main" val="129866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8354"/>
            <a:ext cx="8206732" cy="1144347"/>
          </a:xfrm>
        </p:spPr>
        <p:txBody>
          <a:bodyPr wrap="square" tIns="18000" bIns="18000" anchor="ctr" anchorCtr="0">
            <a:spAutoFit/>
          </a:bodyPr>
          <a:lstStyle/>
          <a:p>
            <a:r>
              <a:rPr lang="en-US" sz="3600" dirty="0">
                <a:latin typeface="+mj-lt"/>
              </a:rPr>
              <a:t>Identify Seven Elements of an Organization’s Structure </a:t>
            </a:r>
            <a:r>
              <a:rPr lang="en-US" sz="2800" dirty="0">
                <a:latin typeface="+mj-lt"/>
              </a:rPr>
              <a:t>(10 of 10)</a:t>
            </a:r>
          </a:p>
        </p:txBody>
      </p:sp>
      <p:sp>
        <p:nvSpPr>
          <p:cNvPr id="3" name="Content Placeholder 2"/>
          <p:cNvSpPr>
            <a:spLocks noGrp="1"/>
          </p:cNvSpPr>
          <p:nvPr>
            <p:ph idx="1"/>
          </p:nvPr>
        </p:nvSpPr>
        <p:spPr>
          <a:xfrm>
            <a:off x="475306" y="1552388"/>
            <a:ext cx="8206732" cy="3127217"/>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Boundary spanning </a:t>
            </a:r>
            <a:r>
              <a:rPr lang="en-US" sz="2400" dirty="0">
                <a:latin typeface="Arial" panose="020B0604020202020204" pitchFamily="34" charset="0"/>
                <a:cs typeface="Arial" panose="020B0604020202020204" pitchFamily="34" charset="0"/>
              </a:rPr>
              <a:t>occurs when individuals form relationships with people outside their formally assigned groups.</a:t>
            </a:r>
          </a:p>
          <a:p>
            <a:pPr lvl="1"/>
            <a:r>
              <a:rPr lang="en-US" sz="2400" dirty="0">
                <a:latin typeface="Arial" panose="020B0604020202020204" pitchFamily="34" charset="0"/>
                <a:cs typeface="Arial" panose="020B0604020202020204" pitchFamily="34" charset="0"/>
              </a:rPr>
              <a:t>Positive results are especially strong in organizations that encourage extensive internal communication; in other words, external boundary spanning is most effective when it is followed up with internal boundary spanning.</a:t>
            </a:r>
          </a:p>
        </p:txBody>
      </p:sp>
    </p:spTree>
    <p:extLst>
      <p:ext uri="{BB962C8B-B14F-4D97-AF65-F5344CB8AC3E}">
        <p14:creationId xmlns:p14="http://schemas.microsoft.com/office/powerpoint/2010/main" val="109307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998"/>
            <a:ext cx="8215785" cy="1144347"/>
          </a:xfrm>
        </p:spPr>
        <p:txBody>
          <a:bodyPr wrap="square" tIns="18000" bIns="18000" anchor="ctr">
            <a:spAutoFit/>
          </a:bodyPr>
          <a:lstStyle/>
          <a:p>
            <a:r>
              <a:rPr lang="en-US" sz="3600" dirty="0">
                <a:latin typeface="+mj-lt"/>
              </a:rPr>
              <a:t>Common Organizational Frameworks and Structures </a:t>
            </a:r>
            <a:r>
              <a:rPr lang="en-US" sz="2800" dirty="0">
                <a:latin typeface="+mj-lt"/>
              </a:rPr>
              <a:t>(1 of 6)</a:t>
            </a:r>
          </a:p>
        </p:txBody>
      </p:sp>
      <p:sp>
        <p:nvSpPr>
          <p:cNvPr id="3" name="Content Placeholder 2">
            <a:extLst>
              <a:ext uri="{FF2B5EF4-FFF2-40B4-BE49-F238E27FC236}">
                <a16:creationId xmlns:a16="http://schemas.microsoft.com/office/drawing/2014/main" id="{0DE3AF8B-7F4F-4C2C-AA75-625A5BBBF8E2}"/>
              </a:ext>
            </a:extLst>
          </p:cNvPr>
          <p:cNvSpPr>
            <a:spLocks noGrp="1"/>
          </p:cNvSpPr>
          <p:nvPr>
            <p:ph idx="1"/>
          </p:nvPr>
        </p:nvSpPr>
        <p:spPr>
          <a:xfrm>
            <a:off x="466253" y="1594585"/>
            <a:ext cx="8229600" cy="405683"/>
          </a:xfrm>
        </p:spPr>
        <p:txBody>
          <a:bodyPr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15.4 </a:t>
            </a:r>
            <a:r>
              <a:rPr lang="en-US" sz="2400" dirty="0">
                <a:latin typeface="Arial" panose="020B0604020202020204" pitchFamily="34" charset="0"/>
                <a:cs typeface="Arial" panose="020B0604020202020204" pitchFamily="34" charset="0"/>
              </a:rPr>
              <a:t>A Simple Structure (Jack Gold’s Men’s Store)</a:t>
            </a:r>
          </a:p>
        </p:txBody>
      </p:sp>
      <p:pic>
        <p:nvPicPr>
          <p:cNvPr id="6" name="Picture Placeholder 5" descr="A flowchart shows a simple structure with Jack Gold’s men’s store as an example.&#10;Long description is available in notes, press F6">
            <a:extLst>
              <a:ext uri="{FF2B5EF4-FFF2-40B4-BE49-F238E27FC236}">
                <a16:creationId xmlns:a16="http://schemas.microsoft.com/office/drawing/2014/main" id="{0AC6420D-220C-46CD-A734-8AFAD4548F7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10691" y="2661721"/>
            <a:ext cx="8121865" cy="1551153"/>
          </a:xfrm>
        </p:spPr>
      </p:pic>
    </p:spTree>
    <p:extLst>
      <p:ext uri="{BB962C8B-B14F-4D97-AF65-F5344CB8AC3E}">
        <p14:creationId xmlns:p14="http://schemas.microsoft.com/office/powerpoint/2010/main" val="10045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5443"/>
            <a:ext cx="8215785" cy="1144347"/>
          </a:xfrm>
        </p:spPr>
        <p:txBody>
          <a:bodyPr wrap="square" tIns="18000" bIns="18000" anchor="ctr" anchorCtr="0">
            <a:spAutoFit/>
          </a:bodyPr>
          <a:lstStyle/>
          <a:p>
            <a:r>
              <a:rPr lang="en-US" sz="3600" dirty="0">
                <a:latin typeface="+mj-lt"/>
              </a:rPr>
              <a:t>Common Organizational Frameworks and Structures</a:t>
            </a:r>
            <a:r>
              <a:rPr lang="en-US" sz="3600" b="0" dirty="0">
                <a:latin typeface="+mj-lt"/>
              </a:rPr>
              <a:t> </a:t>
            </a:r>
            <a:r>
              <a:rPr lang="en-US" sz="2800" dirty="0">
                <a:latin typeface="+mj-lt"/>
              </a:rPr>
              <a:t>(2 of 6)</a:t>
            </a:r>
          </a:p>
        </p:txBody>
      </p:sp>
      <p:sp>
        <p:nvSpPr>
          <p:cNvPr id="3" name="Content Placeholder 2"/>
          <p:cNvSpPr>
            <a:spLocks noGrp="1"/>
          </p:cNvSpPr>
          <p:nvPr>
            <p:ph idx="1"/>
          </p:nvPr>
        </p:nvSpPr>
        <p:spPr>
          <a:xfrm>
            <a:off x="466253" y="1536890"/>
            <a:ext cx="8215785" cy="4335460"/>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Simple structure:</a:t>
            </a:r>
            <a:r>
              <a:rPr lang="en-US" sz="2400" dirty="0">
                <a:latin typeface="Arial" panose="020B0604020202020204" pitchFamily="34" charset="0"/>
                <a:cs typeface="Arial" panose="020B0604020202020204" pitchFamily="34" charset="0"/>
              </a:rPr>
              <a:t> the manager and the owner are one and the same.</a:t>
            </a:r>
          </a:p>
          <a:p>
            <a:pPr lvl="1"/>
            <a:r>
              <a:rPr lang="en-US" sz="2400" dirty="0">
                <a:latin typeface="Arial" panose="020B0604020202020204" pitchFamily="34" charset="0"/>
                <a:cs typeface="Arial" panose="020B0604020202020204" pitchFamily="34" charset="0"/>
              </a:rPr>
              <a:t>Strengths:</a:t>
            </a:r>
          </a:p>
          <a:p>
            <a:pPr lvl="2"/>
            <a:r>
              <a:rPr lang="en-US" sz="2400" dirty="0">
                <a:latin typeface="Arial" panose="020B0604020202020204" pitchFamily="34" charset="0"/>
                <a:cs typeface="Arial" panose="020B0604020202020204" pitchFamily="34" charset="0"/>
              </a:rPr>
              <a:t>Simple, fast, and flexible.</a:t>
            </a:r>
          </a:p>
          <a:p>
            <a:pPr lvl="2"/>
            <a:r>
              <a:rPr lang="en-US" sz="2400" dirty="0">
                <a:latin typeface="Arial" panose="020B0604020202020204" pitchFamily="34" charset="0"/>
                <a:cs typeface="Arial" panose="020B0604020202020204" pitchFamily="34" charset="0"/>
              </a:rPr>
              <a:t>Inexpensive to maintain.</a:t>
            </a:r>
          </a:p>
          <a:p>
            <a:pPr lvl="2"/>
            <a:r>
              <a:rPr lang="en-US" sz="2400" dirty="0">
                <a:latin typeface="Arial" panose="020B0604020202020204" pitchFamily="34" charset="0"/>
                <a:cs typeface="Arial" panose="020B0604020202020204" pitchFamily="34" charset="0"/>
              </a:rPr>
              <a:t>Accountability is clear.</a:t>
            </a:r>
          </a:p>
          <a:p>
            <a:pPr lvl="1"/>
            <a:r>
              <a:rPr lang="en-US" sz="2400" dirty="0">
                <a:latin typeface="Arial" panose="020B0604020202020204" pitchFamily="34" charset="0"/>
                <a:cs typeface="Arial" panose="020B0604020202020204" pitchFamily="34" charset="0"/>
              </a:rPr>
              <a:t>Weaknesses:</a:t>
            </a:r>
          </a:p>
          <a:p>
            <a:pPr lvl="2"/>
            <a:r>
              <a:rPr lang="en-US" sz="2400" dirty="0">
                <a:latin typeface="Arial" panose="020B0604020202020204" pitchFamily="34" charset="0"/>
                <a:cs typeface="Arial" panose="020B0604020202020204" pitchFamily="34" charset="0"/>
              </a:rPr>
              <a:t>Difficult to maintain in anything other than small organizations.</a:t>
            </a:r>
          </a:p>
          <a:p>
            <a:pPr lvl="2"/>
            <a:r>
              <a:rPr lang="en-US" sz="2400" dirty="0">
                <a:latin typeface="Arial" panose="020B0604020202020204" pitchFamily="34" charset="0"/>
                <a:cs typeface="Arial" panose="020B0604020202020204" pitchFamily="34" charset="0"/>
              </a:rPr>
              <a:t>Risky—everything depends on one person.</a:t>
            </a:r>
          </a:p>
        </p:txBody>
      </p:sp>
    </p:spTree>
    <p:extLst>
      <p:ext uri="{BB962C8B-B14F-4D97-AF65-F5344CB8AC3E}">
        <p14:creationId xmlns:p14="http://schemas.microsoft.com/office/powerpoint/2010/main" val="740143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2926"/>
            <a:ext cx="8215785" cy="1144347"/>
          </a:xfrm>
        </p:spPr>
        <p:txBody>
          <a:bodyPr wrap="square" tIns="18000" bIns="18000" anchor="ctr" anchorCtr="0">
            <a:spAutoFit/>
          </a:bodyPr>
          <a:lstStyle/>
          <a:p>
            <a:r>
              <a:rPr lang="en-US" sz="3600" dirty="0">
                <a:latin typeface="+mj-lt"/>
              </a:rPr>
              <a:t>Common Organizational Frameworks and Structures </a:t>
            </a:r>
            <a:r>
              <a:rPr lang="en-US" sz="2800" dirty="0">
                <a:latin typeface="+mj-lt"/>
              </a:rPr>
              <a:t>(3 of 6)</a:t>
            </a:r>
          </a:p>
        </p:txBody>
      </p:sp>
      <p:sp>
        <p:nvSpPr>
          <p:cNvPr id="3" name="Content Placeholder 2"/>
          <p:cNvSpPr>
            <a:spLocks noGrp="1"/>
          </p:cNvSpPr>
          <p:nvPr>
            <p:ph idx="1"/>
          </p:nvPr>
        </p:nvSpPr>
        <p:spPr>
          <a:xfrm>
            <a:off x="466253" y="1560151"/>
            <a:ext cx="8215785" cy="3119279"/>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bureaucracy</a:t>
            </a:r>
            <a:r>
              <a:rPr lang="en-US" sz="2400" dirty="0">
                <a:latin typeface="Arial" panose="020B0604020202020204" pitchFamily="34" charset="0"/>
                <a:cs typeface="Arial" panose="020B0604020202020204" pitchFamily="34" charset="0"/>
              </a:rPr>
              <a:t> is characterized by standardization.</a:t>
            </a:r>
          </a:p>
          <a:p>
            <a:pPr lvl="1"/>
            <a:r>
              <a:rPr lang="en-US" sz="2400" dirty="0">
                <a:latin typeface="Arial" panose="020B0604020202020204" pitchFamily="34" charset="0"/>
                <a:cs typeface="Arial" panose="020B0604020202020204" pitchFamily="34" charset="0"/>
              </a:rPr>
              <a:t>Highly routine operating tasks.</a:t>
            </a:r>
          </a:p>
          <a:p>
            <a:pPr lvl="1"/>
            <a:r>
              <a:rPr lang="en-US" sz="2400" dirty="0">
                <a:latin typeface="Arial" panose="020B0604020202020204" pitchFamily="34" charset="0"/>
                <a:cs typeface="Arial" panose="020B0604020202020204" pitchFamily="34" charset="0"/>
              </a:rPr>
              <a:t>Very formalized rules and regulations.</a:t>
            </a:r>
          </a:p>
          <a:p>
            <a:pPr lvl="1"/>
            <a:r>
              <a:rPr lang="en-US" sz="2400" dirty="0">
                <a:latin typeface="Arial" panose="020B0604020202020204" pitchFamily="34" charset="0"/>
                <a:cs typeface="Arial" panose="020B0604020202020204" pitchFamily="34" charset="0"/>
              </a:rPr>
              <a:t>Tasks grouped into functional departments.</a:t>
            </a:r>
          </a:p>
          <a:p>
            <a:pPr lvl="1"/>
            <a:r>
              <a:rPr lang="en-US" sz="2400" dirty="0">
                <a:latin typeface="Arial" panose="020B0604020202020204" pitchFamily="34" charset="0"/>
                <a:cs typeface="Arial" panose="020B0604020202020204" pitchFamily="34" charset="0"/>
              </a:rPr>
              <a:t>Centralized authority.</a:t>
            </a:r>
          </a:p>
          <a:p>
            <a:pPr lvl="1"/>
            <a:r>
              <a:rPr lang="en-US" sz="2400" dirty="0">
                <a:latin typeface="Arial" panose="020B0604020202020204" pitchFamily="34" charset="0"/>
                <a:cs typeface="Arial" panose="020B0604020202020204" pitchFamily="34" charset="0"/>
              </a:rPr>
              <a:t>Narrow spans of control.</a:t>
            </a:r>
          </a:p>
          <a:p>
            <a:pPr lvl="1"/>
            <a:r>
              <a:rPr lang="en-US" sz="2400" dirty="0">
                <a:latin typeface="Arial" panose="020B0604020202020204" pitchFamily="34" charset="0"/>
                <a:cs typeface="Arial" panose="020B0604020202020204" pitchFamily="34" charset="0"/>
              </a:rPr>
              <a:t>Decision making that follows the chain of command.</a:t>
            </a:r>
          </a:p>
        </p:txBody>
      </p:sp>
    </p:spTree>
    <p:extLst>
      <p:ext uri="{BB962C8B-B14F-4D97-AF65-F5344CB8AC3E}">
        <p14:creationId xmlns:p14="http://schemas.microsoft.com/office/powerpoint/2010/main" val="240615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197209"/>
            <a:ext cx="8206732" cy="1164785"/>
          </a:xfrm>
        </p:spPr>
        <p:txBody>
          <a:bodyPr wrap="square" tIns="18000" bIns="18000" anchor="ctr">
            <a:spAutoFit/>
          </a:bodyPr>
          <a:lstStyle/>
          <a:p>
            <a:r>
              <a:rPr lang="en-US" sz="3600" dirty="0">
                <a:latin typeface="+mj-lt"/>
              </a:rPr>
              <a:t>Common Organizational Frameworks and Structures </a:t>
            </a:r>
            <a:r>
              <a:rPr lang="en-US" sz="2800" dirty="0">
                <a:latin typeface="+mj-lt"/>
              </a:rPr>
              <a:t>(4 of 6)</a:t>
            </a:r>
          </a:p>
        </p:txBody>
      </p:sp>
      <p:sp>
        <p:nvSpPr>
          <p:cNvPr id="3" name="Content Placeholder 2"/>
          <p:cNvSpPr>
            <a:spLocks noGrp="1"/>
          </p:cNvSpPr>
          <p:nvPr>
            <p:ph idx="1"/>
          </p:nvPr>
        </p:nvSpPr>
        <p:spPr>
          <a:xfrm>
            <a:off x="466253" y="1563988"/>
            <a:ext cx="8215785" cy="3483635"/>
          </a:xfrm>
        </p:spPr>
        <p:txBody>
          <a:bodyPr wrap="square" tIns="18000" bIns="18000" anchor="ctr">
            <a:spAutoFit/>
          </a:bodyPr>
          <a:lstStyle/>
          <a:p>
            <a:r>
              <a:rPr lang="en-US" sz="2400" dirty="0">
                <a:latin typeface="Arial" panose="020B0604020202020204" pitchFamily="34" charset="0"/>
                <a:cs typeface="Arial" panose="020B0604020202020204" pitchFamily="34" charset="0"/>
              </a:rPr>
              <a:t>Strengths of bureaucracy:</a:t>
            </a:r>
          </a:p>
          <a:p>
            <a:pPr lvl="1"/>
            <a:r>
              <a:rPr lang="en-US" sz="2400" dirty="0">
                <a:latin typeface="Arial" panose="020B0604020202020204" pitchFamily="34" charset="0"/>
                <a:cs typeface="Arial" panose="020B0604020202020204" pitchFamily="34" charset="0"/>
              </a:rPr>
              <a:t>Ability to perform standardized activities in a highly efficient manner.</a:t>
            </a:r>
          </a:p>
          <a:p>
            <a:pPr>
              <a:spcBef>
                <a:spcPts val="600"/>
              </a:spcBef>
            </a:pPr>
            <a:r>
              <a:rPr lang="en-US" sz="2400" dirty="0">
                <a:latin typeface="Arial" panose="020B0604020202020204" pitchFamily="34" charset="0"/>
                <a:cs typeface="Arial" panose="020B0604020202020204" pitchFamily="34" charset="0"/>
              </a:rPr>
              <a:t>Weaknesses of bureaucracy:</a:t>
            </a:r>
          </a:p>
          <a:p>
            <a:pPr lvl="1"/>
            <a:r>
              <a:rPr lang="en-US" sz="2400" dirty="0">
                <a:latin typeface="Arial" panose="020B0604020202020204" pitchFamily="34" charset="0"/>
                <a:cs typeface="Arial" panose="020B0604020202020204" pitchFamily="34" charset="0"/>
              </a:rPr>
              <a:t>Subunit conflicts.</a:t>
            </a:r>
          </a:p>
          <a:p>
            <a:pPr lvl="1"/>
            <a:r>
              <a:rPr lang="en-US" sz="2400" dirty="0">
                <a:latin typeface="Arial" panose="020B0604020202020204" pitchFamily="34" charset="0"/>
                <a:cs typeface="Arial" panose="020B0604020202020204" pitchFamily="34" charset="0"/>
              </a:rPr>
              <a:t>Unit goals dominate.</a:t>
            </a:r>
          </a:p>
          <a:p>
            <a:pPr lvl="1"/>
            <a:r>
              <a:rPr lang="en-US" sz="2400" dirty="0">
                <a:latin typeface="Arial" panose="020B0604020202020204" pitchFamily="34" charset="0"/>
                <a:cs typeface="Arial" panose="020B0604020202020204" pitchFamily="34" charset="0"/>
              </a:rPr>
              <a:t>Obsessive behavior.</a:t>
            </a:r>
          </a:p>
          <a:p>
            <a:pPr lvl="1"/>
            <a:r>
              <a:rPr lang="en-US" sz="2400" dirty="0">
                <a:latin typeface="Arial" panose="020B0604020202020204" pitchFamily="34" charset="0"/>
                <a:cs typeface="Arial" panose="020B0604020202020204" pitchFamily="34" charset="0"/>
              </a:rPr>
              <a:t>Covering weak management.</a:t>
            </a:r>
          </a:p>
        </p:txBody>
      </p:sp>
    </p:spTree>
    <p:extLst>
      <p:ext uri="{BB962C8B-B14F-4D97-AF65-F5344CB8AC3E}">
        <p14:creationId xmlns:p14="http://schemas.microsoft.com/office/powerpoint/2010/main" val="3970220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2" y="216481"/>
            <a:ext cx="8215785" cy="1144347"/>
          </a:xfrm>
        </p:spPr>
        <p:txBody>
          <a:bodyPr wrap="square" tIns="18000" bIns="18000" anchor="ctr">
            <a:spAutoFit/>
          </a:bodyPr>
          <a:lstStyle/>
          <a:p>
            <a:r>
              <a:rPr lang="en-US" sz="3600" dirty="0">
                <a:latin typeface="+mj-lt"/>
              </a:rPr>
              <a:t>Common Organizational Frameworks and Structures </a:t>
            </a:r>
            <a:r>
              <a:rPr lang="en-US" sz="2800" dirty="0">
                <a:latin typeface="+mj-lt"/>
              </a:rPr>
              <a:t>(5 of 6)</a:t>
            </a:r>
          </a:p>
        </p:txBody>
      </p:sp>
      <p:sp>
        <p:nvSpPr>
          <p:cNvPr id="3" name="Content Placeholder 2"/>
          <p:cNvSpPr>
            <a:spLocks noGrp="1"/>
          </p:cNvSpPr>
          <p:nvPr>
            <p:ph idx="1"/>
          </p:nvPr>
        </p:nvSpPr>
        <p:spPr>
          <a:xfrm>
            <a:off x="466252" y="1590263"/>
            <a:ext cx="8215785" cy="2826729"/>
          </a:xfrm>
        </p:spPr>
        <p:txBody>
          <a:bodyPr wrap="square" tIns="18000" bIns="18000" anchor="ctr">
            <a:spAutoFit/>
          </a:bodyPr>
          <a:lstStyle/>
          <a:p>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matrix structure</a:t>
            </a:r>
            <a:r>
              <a:rPr lang="en-US" sz="2400" dirty="0">
                <a:latin typeface="Arial" panose="020B0604020202020204" pitchFamily="34" charset="0"/>
                <a:cs typeface="Arial" panose="020B0604020202020204" pitchFamily="34" charset="0"/>
              </a:rPr>
              <a:t> combines two forms of departmentalization—functional and product:</a:t>
            </a:r>
          </a:p>
          <a:p>
            <a:pPr lvl="1"/>
            <a:r>
              <a:rPr lang="en-US" sz="2400" dirty="0">
                <a:latin typeface="Arial" panose="020B0604020202020204" pitchFamily="34" charset="0"/>
                <a:cs typeface="Arial" panose="020B0604020202020204" pitchFamily="34" charset="0"/>
              </a:rPr>
              <a:t>The strength of functional is putting specialists together.</a:t>
            </a:r>
          </a:p>
          <a:p>
            <a:pPr lvl="1"/>
            <a:r>
              <a:rPr lang="en-US" sz="2400" dirty="0">
                <a:latin typeface="Arial" panose="020B0604020202020204" pitchFamily="34" charset="0"/>
                <a:cs typeface="Arial" panose="020B0604020202020204" pitchFamily="34" charset="0"/>
              </a:rPr>
              <a:t>Product departmentalization facilitates coordination.</a:t>
            </a:r>
          </a:p>
          <a:p>
            <a:pPr lvl="2"/>
            <a:r>
              <a:rPr lang="en-US" sz="2400" dirty="0">
                <a:latin typeface="Arial" panose="020B0604020202020204" pitchFamily="34" charset="0"/>
                <a:cs typeface="Arial" panose="020B0604020202020204" pitchFamily="34" charset="0"/>
              </a:rPr>
              <a:t>It provides clear responsibility for all activities related to a product, but with duplication of activities and costs.</a:t>
            </a:r>
          </a:p>
        </p:txBody>
      </p:sp>
    </p:spTree>
    <p:extLst>
      <p:ext uri="{BB962C8B-B14F-4D97-AF65-F5344CB8AC3E}">
        <p14:creationId xmlns:p14="http://schemas.microsoft.com/office/powerpoint/2010/main" val="3158983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6481"/>
            <a:ext cx="8215785" cy="1144347"/>
          </a:xfrm>
        </p:spPr>
        <p:txBody>
          <a:bodyPr wrap="square" tIns="18000" bIns="18000" anchor="ctr">
            <a:spAutoFit/>
          </a:bodyPr>
          <a:lstStyle/>
          <a:p>
            <a:r>
              <a:rPr lang="en-US" sz="3600" dirty="0">
                <a:latin typeface="+mj-lt"/>
              </a:rPr>
              <a:t>Common Organizational Frameworks and Structures </a:t>
            </a:r>
            <a:r>
              <a:rPr lang="en-US" sz="2800" dirty="0">
                <a:latin typeface="+mj-lt"/>
              </a:rPr>
              <a:t>(6 of 6)</a:t>
            </a:r>
          </a:p>
        </p:txBody>
      </p:sp>
      <p:sp>
        <p:nvSpPr>
          <p:cNvPr id="3" name="Content Placeholder 2">
            <a:extLst>
              <a:ext uri="{FF2B5EF4-FFF2-40B4-BE49-F238E27FC236}">
                <a16:creationId xmlns:a16="http://schemas.microsoft.com/office/drawing/2014/main" id="{DD33A34E-5AA5-4ED2-AA41-506A81B629FC}"/>
              </a:ext>
            </a:extLst>
          </p:cNvPr>
          <p:cNvSpPr>
            <a:spLocks noGrp="1"/>
          </p:cNvSpPr>
          <p:nvPr>
            <p:ph idx="1"/>
          </p:nvPr>
        </p:nvSpPr>
        <p:spPr>
          <a:xfrm>
            <a:off x="466253" y="1600200"/>
            <a:ext cx="8215785" cy="781239"/>
          </a:xfrm>
        </p:spPr>
        <p:txBody>
          <a:bodyPr wrap="square"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15.5 </a:t>
            </a:r>
            <a:r>
              <a:rPr lang="en-US" sz="2400" dirty="0">
                <a:latin typeface="Arial" panose="020B0604020202020204" pitchFamily="34" charset="0"/>
                <a:cs typeface="Arial" panose="020B0604020202020204" pitchFamily="34" charset="0"/>
              </a:rPr>
              <a:t>Matrix Structure for a College of Business Administration</a:t>
            </a:r>
          </a:p>
        </p:txBody>
      </p:sp>
      <p:pic>
        <p:nvPicPr>
          <p:cNvPr id="6" name="Picture Placeholder 5" descr="A figure shows the matrix form as used in a college of business administration.&#10;Long description is available in notes, press F6">
            <a:extLst>
              <a:ext uri="{FF2B5EF4-FFF2-40B4-BE49-F238E27FC236}">
                <a16:creationId xmlns:a16="http://schemas.microsoft.com/office/drawing/2014/main" id="{82A0E993-7430-4160-84AB-6D80DF9B49E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36394" y="2590800"/>
            <a:ext cx="7840217" cy="3599304"/>
          </a:xfrm>
        </p:spPr>
      </p:pic>
    </p:spTree>
    <p:extLst>
      <p:ext uri="{BB962C8B-B14F-4D97-AF65-F5344CB8AC3E}">
        <p14:creationId xmlns:p14="http://schemas.microsoft.com/office/powerpoint/2010/main" val="3674043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08779"/>
            <a:ext cx="8215785" cy="1164785"/>
          </a:xfrm>
        </p:spPr>
        <p:txBody>
          <a:bodyPr wrap="square" tIns="18000" bIns="18000" anchor="ctr">
            <a:spAutoFit/>
          </a:bodyPr>
          <a:lstStyle/>
          <a:p>
            <a:r>
              <a:rPr lang="en-US" sz="3600" dirty="0">
                <a:latin typeface="+mj-lt"/>
              </a:rPr>
              <a:t>Newer Trends in Organizational Design </a:t>
            </a:r>
            <a:r>
              <a:rPr lang="en-US" sz="2800" dirty="0">
                <a:latin typeface="+mj-lt"/>
              </a:rPr>
              <a:t>(1 of 4)</a:t>
            </a:r>
          </a:p>
        </p:txBody>
      </p:sp>
      <p:sp>
        <p:nvSpPr>
          <p:cNvPr id="3" name="Content Placeholder 2"/>
          <p:cNvSpPr>
            <a:spLocks noGrp="1"/>
          </p:cNvSpPr>
          <p:nvPr>
            <p:ph idx="1"/>
          </p:nvPr>
        </p:nvSpPr>
        <p:spPr>
          <a:xfrm>
            <a:off x="457200" y="1584702"/>
            <a:ext cx="8224838" cy="2866703"/>
          </a:xfrm>
        </p:spPr>
        <p:txBody>
          <a:bodyPr wrap="square" tIns="18000" bIns="18000" anchor="ctr">
            <a:spAutoFit/>
          </a:bodyPr>
          <a:lstStyle/>
          <a:p>
            <a:r>
              <a:rPr lang="en-US" sz="2400" dirty="0">
                <a:latin typeface="Arial" panose="020B0604020202020204" pitchFamily="34" charset="0"/>
                <a:cs typeface="Arial" panose="020B0604020202020204" pitchFamily="34" charset="0"/>
              </a:rPr>
              <a:t>The Virtual Organization</a:t>
            </a:r>
          </a:p>
          <a:p>
            <a:pPr lvl="1"/>
            <a:r>
              <a:rPr lang="en-US" sz="2400" dirty="0">
                <a:latin typeface="Arial" panose="020B0604020202020204" pitchFamily="34" charset="0"/>
                <a:cs typeface="Arial" panose="020B0604020202020204" pitchFamily="34" charset="0"/>
              </a:rPr>
              <a:t>The essence of the </a:t>
            </a:r>
            <a:r>
              <a:rPr lang="en-US" sz="2400" b="1" dirty="0">
                <a:latin typeface="Arial" panose="020B0604020202020204" pitchFamily="34" charset="0"/>
                <a:cs typeface="Arial" panose="020B0604020202020204" pitchFamily="34" charset="0"/>
              </a:rPr>
              <a:t>virtual organization</a:t>
            </a:r>
            <a:r>
              <a:rPr lang="en-US" sz="2400" dirty="0">
                <a:latin typeface="Arial" panose="020B0604020202020204" pitchFamily="34" charset="0"/>
                <a:cs typeface="Arial" panose="020B0604020202020204" pitchFamily="34" charset="0"/>
              </a:rPr>
              <a:t> is that it is typically a small, core organization that outsources major business functions.</a:t>
            </a:r>
          </a:p>
          <a:p>
            <a:pPr lvl="2"/>
            <a:r>
              <a:rPr lang="en-US" sz="2400" dirty="0">
                <a:latin typeface="Arial" panose="020B0604020202020204" pitchFamily="34" charset="0"/>
                <a:cs typeface="Arial" panose="020B0604020202020204" pitchFamily="34" charset="0"/>
              </a:rPr>
              <a:t>Also referred to as a network</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organization.</a:t>
            </a:r>
          </a:p>
          <a:p>
            <a:pPr lvl="2"/>
            <a:r>
              <a:rPr lang="en-US" sz="2400" dirty="0">
                <a:latin typeface="Arial" panose="020B0604020202020204" pitchFamily="34" charset="0"/>
                <a:cs typeface="Arial" panose="020B0604020202020204" pitchFamily="34" charset="0"/>
              </a:rPr>
              <a:t>It is highly centralized, with little or no departmentalization.</a:t>
            </a:r>
          </a:p>
        </p:txBody>
      </p:sp>
    </p:spTree>
    <p:extLst>
      <p:ext uri="{BB962C8B-B14F-4D97-AF65-F5344CB8AC3E}">
        <p14:creationId xmlns:p14="http://schemas.microsoft.com/office/powerpoint/2010/main" val="174947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5623"/>
            <a:ext cx="8215785" cy="590349"/>
          </a:xfrm>
        </p:spPr>
        <p:txBody>
          <a:bodyPr wrap="square" tIns="18000" bIns="18000" anchor="ctr" anchorCtr="0">
            <a:spAutoFit/>
          </a:bodyPr>
          <a:lstStyle/>
          <a:p>
            <a:r>
              <a:rPr lang="en-US" sz="3600" dirty="0">
                <a:latin typeface="+mj-lt"/>
              </a:rPr>
              <a:t>Learning Objectives</a:t>
            </a:r>
            <a:endParaRPr lang="en-IN" sz="3600" b="0" dirty="0">
              <a:latin typeface="+mj-lt"/>
            </a:endParaRPr>
          </a:p>
        </p:txBody>
      </p:sp>
      <p:sp>
        <p:nvSpPr>
          <p:cNvPr id="4" name="Content Placeholder 3"/>
          <p:cNvSpPr>
            <a:spLocks noGrp="1"/>
          </p:cNvSpPr>
          <p:nvPr>
            <p:ph idx="1"/>
          </p:nvPr>
        </p:nvSpPr>
        <p:spPr>
          <a:xfrm>
            <a:off x="466253" y="1136837"/>
            <a:ext cx="8215785" cy="4876800"/>
          </a:xfrm>
        </p:spPr>
        <p:txBody>
          <a:bodyPr wrap="square" tIns="18000" bIns="18000" anchor="ctr" anchorCtr="0">
            <a:spAutoFit/>
          </a:bodyPr>
          <a:lstStyle/>
          <a:p>
            <a:pPr marL="685800" lvl="0" indent="-685800" hangingPunct="0">
              <a:spcBef>
                <a:spcPts val="1200"/>
              </a:spcBef>
              <a:buClr>
                <a:schemeClr val="bg2"/>
              </a:buClr>
              <a:buSzPct val="100000"/>
              <a:buNone/>
            </a:pPr>
            <a:r>
              <a:rPr lang="en-US" sz="2400" b="1" dirty="0">
                <a:solidFill>
                  <a:schemeClr val="bg2"/>
                </a:solidFill>
              </a:rPr>
              <a:t>15.1</a:t>
            </a:r>
            <a:r>
              <a:rPr lang="en-US" sz="2400" dirty="0"/>
              <a:t> Identify seven elements of an organization’s structure.</a:t>
            </a:r>
          </a:p>
          <a:p>
            <a:pPr marL="685800" lvl="0" indent="-685800" hangingPunct="0">
              <a:spcBef>
                <a:spcPts val="1200"/>
              </a:spcBef>
              <a:buClr>
                <a:schemeClr val="bg2"/>
              </a:buClr>
              <a:buSzPct val="100000"/>
              <a:buNone/>
            </a:pPr>
            <a:r>
              <a:rPr lang="en-US" sz="2400" b="1" dirty="0">
                <a:solidFill>
                  <a:schemeClr val="bg2"/>
                </a:solidFill>
              </a:rPr>
              <a:t>15.2</a:t>
            </a:r>
            <a:r>
              <a:rPr lang="en-US" sz="2400" dirty="0"/>
              <a:t> Identify the characteristics of the simple structure, the bureaucracy, and the matrix structure.</a:t>
            </a:r>
          </a:p>
          <a:p>
            <a:pPr marL="685800" lvl="0" indent="-685800" hangingPunct="0">
              <a:spcBef>
                <a:spcPts val="1200"/>
              </a:spcBef>
              <a:buClr>
                <a:schemeClr val="bg2"/>
              </a:buClr>
              <a:buSzPct val="100000"/>
              <a:buNone/>
            </a:pPr>
            <a:r>
              <a:rPr lang="en-US" sz="2400" b="1" dirty="0">
                <a:solidFill>
                  <a:schemeClr val="bg2"/>
                </a:solidFill>
              </a:rPr>
              <a:t>15.3</a:t>
            </a:r>
            <a:r>
              <a:rPr lang="en-US" sz="2400" dirty="0"/>
              <a:t> Identify the characteristics of the virtual structure, the team structure, and the circular structure.</a:t>
            </a:r>
          </a:p>
          <a:p>
            <a:pPr marL="685800" lvl="0" indent="-685800" hangingPunct="0">
              <a:spcBef>
                <a:spcPts val="1200"/>
              </a:spcBef>
              <a:buClr>
                <a:schemeClr val="bg2"/>
              </a:buClr>
              <a:buSzPct val="100000"/>
              <a:buNone/>
            </a:pPr>
            <a:r>
              <a:rPr lang="en-US" sz="2400" b="1" dirty="0">
                <a:solidFill>
                  <a:schemeClr val="bg2"/>
                </a:solidFill>
              </a:rPr>
              <a:t>15.4</a:t>
            </a:r>
            <a:r>
              <a:rPr lang="en-US" sz="2400" dirty="0"/>
              <a:t> Describe the effects of downsizing on organizational structures and employees.</a:t>
            </a:r>
          </a:p>
          <a:p>
            <a:pPr marL="685800" lvl="0" indent="-685800" hangingPunct="0">
              <a:spcBef>
                <a:spcPts val="1200"/>
              </a:spcBef>
              <a:buClr>
                <a:schemeClr val="bg2"/>
              </a:buClr>
              <a:buSzPct val="100000"/>
              <a:buNone/>
            </a:pPr>
            <a:r>
              <a:rPr lang="en-US" sz="2400" b="1" dirty="0">
                <a:solidFill>
                  <a:schemeClr val="bg2"/>
                </a:solidFill>
              </a:rPr>
              <a:t>15.5</a:t>
            </a:r>
            <a:r>
              <a:rPr lang="en-US" sz="2400" dirty="0"/>
              <a:t> Contrast the reasons for using mechanistic versus organic structural models.</a:t>
            </a:r>
          </a:p>
          <a:p>
            <a:pPr marL="685800" lvl="0" indent="-685800" hangingPunct="0">
              <a:spcBef>
                <a:spcPts val="1200"/>
              </a:spcBef>
              <a:buClr>
                <a:schemeClr val="bg2"/>
              </a:buClr>
              <a:buSzPct val="100000"/>
              <a:buNone/>
            </a:pPr>
            <a:r>
              <a:rPr lang="en-US" sz="2400" b="1" dirty="0">
                <a:solidFill>
                  <a:schemeClr val="bg2"/>
                </a:solidFill>
              </a:rPr>
              <a:t>15.6</a:t>
            </a:r>
            <a:r>
              <a:rPr lang="en-US" sz="2400" dirty="0"/>
              <a:t> Analyze the behavioral implications of different organizational designs.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998"/>
            <a:ext cx="8215785" cy="1144347"/>
          </a:xfrm>
        </p:spPr>
        <p:txBody>
          <a:bodyPr wrap="square" tIns="18000" bIns="18000" anchor="ctr">
            <a:spAutoFit/>
          </a:bodyPr>
          <a:lstStyle/>
          <a:p>
            <a:r>
              <a:rPr lang="en-US" sz="3600" dirty="0">
                <a:latin typeface="+mj-lt"/>
              </a:rPr>
              <a:t>Newer Trends in Organizational Design </a:t>
            </a:r>
            <a:r>
              <a:rPr lang="en-US" sz="2800" dirty="0">
                <a:latin typeface="+mj-lt"/>
              </a:rPr>
              <a:t>(2 of 4)</a:t>
            </a:r>
          </a:p>
        </p:txBody>
      </p:sp>
      <p:sp>
        <p:nvSpPr>
          <p:cNvPr id="3" name="Content Placeholder 2">
            <a:extLst>
              <a:ext uri="{FF2B5EF4-FFF2-40B4-BE49-F238E27FC236}">
                <a16:creationId xmlns:a16="http://schemas.microsoft.com/office/drawing/2014/main" id="{D9E957B4-F139-4DFF-AD93-E17992982756}"/>
              </a:ext>
            </a:extLst>
          </p:cNvPr>
          <p:cNvSpPr>
            <a:spLocks noGrp="1"/>
          </p:cNvSpPr>
          <p:nvPr>
            <p:ph idx="1"/>
          </p:nvPr>
        </p:nvSpPr>
        <p:spPr>
          <a:xfrm>
            <a:off x="466253" y="1592355"/>
            <a:ext cx="8229600" cy="405683"/>
          </a:xfrm>
        </p:spPr>
        <p:txBody>
          <a:bodyPr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15.6 </a:t>
            </a:r>
            <a:r>
              <a:rPr lang="en-US" sz="2400" dirty="0">
                <a:latin typeface="Arial" panose="020B0604020202020204" pitchFamily="34" charset="0"/>
                <a:cs typeface="Arial" panose="020B0604020202020204" pitchFamily="34" charset="0"/>
              </a:rPr>
              <a:t>A Virtual Structure </a:t>
            </a:r>
          </a:p>
        </p:txBody>
      </p:sp>
      <p:pic>
        <p:nvPicPr>
          <p:cNvPr id="6" name="Picture Placeholder 5" descr="A figure show the virtual organization in which the executive group outsources all of the primary functions of the business and is represented in dotted lines.&#10;Long description is available in notes, press F6">
            <a:extLst>
              <a:ext uri="{FF2B5EF4-FFF2-40B4-BE49-F238E27FC236}">
                <a16:creationId xmlns:a16="http://schemas.microsoft.com/office/drawing/2014/main" id="{929D9F0B-364A-445F-AF65-25091D9AAF3B}"/>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516899" y="2297554"/>
            <a:ext cx="4079207" cy="4027046"/>
          </a:xfrm>
        </p:spPr>
      </p:pic>
    </p:spTree>
    <p:extLst>
      <p:ext uri="{BB962C8B-B14F-4D97-AF65-F5344CB8AC3E}">
        <p14:creationId xmlns:p14="http://schemas.microsoft.com/office/powerpoint/2010/main" val="3584179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354"/>
            <a:ext cx="8215785" cy="1144347"/>
          </a:xfrm>
        </p:spPr>
        <p:txBody>
          <a:bodyPr wrap="square" tIns="18000" bIns="18000" anchor="ctr" anchorCtr="0">
            <a:spAutoFit/>
          </a:bodyPr>
          <a:lstStyle/>
          <a:p>
            <a:r>
              <a:rPr lang="en-US" sz="3600" dirty="0">
                <a:latin typeface="+mj-lt"/>
              </a:rPr>
              <a:t>Newer Trends in Organizational Design </a:t>
            </a:r>
            <a:r>
              <a:rPr lang="en-US" sz="2800" dirty="0">
                <a:latin typeface="+mj-lt"/>
              </a:rPr>
              <a:t>(3 of 4)</a:t>
            </a:r>
          </a:p>
        </p:txBody>
      </p:sp>
      <p:sp>
        <p:nvSpPr>
          <p:cNvPr id="3" name="Content Placeholder 2"/>
          <p:cNvSpPr>
            <a:spLocks noGrp="1"/>
          </p:cNvSpPr>
          <p:nvPr>
            <p:ph idx="1"/>
          </p:nvPr>
        </p:nvSpPr>
        <p:spPr>
          <a:xfrm>
            <a:off x="457200" y="1584702"/>
            <a:ext cx="8205788" cy="3062640"/>
          </a:xfrm>
        </p:spPr>
        <p:txBody>
          <a:bodyPr tIns="18000" bIns="18000" anchor="ctr" anchorCtr="0">
            <a:spAutoFit/>
          </a:bodyPr>
          <a:lstStyle/>
          <a:p>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team structure:</a:t>
            </a:r>
            <a:r>
              <a:rPr lang="en-US" sz="2400" dirty="0">
                <a:latin typeface="Arial" panose="020B0604020202020204" pitchFamily="34" charset="0"/>
                <a:cs typeface="Arial" panose="020B0604020202020204" pitchFamily="34" charset="0"/>
              </a:rPr>
              <a:t> eliminates the chain of command and replaces departments with empowered teams.</a:t>
            </a:r>
          </a:p>
          <a:p>
            <a:pPr lvl="1"/>
            <a:r>
              <a:rPr lang="en-US" sz="2400" dirty="0">
                <a:latin typeface="Arial" panose="020B0604020202020204" pitchFamily="34" charset="0"/>
                <a:cs typeface="Arial" panose="020B0604020202020204" pitchFamily="34" charset="0"/>
              </a:rPr>
              <a:t>Removes vertical and horizontal boundaries.</a:t>
            </a:r>
          </a:p>
          <a:p>
            <a:pPr lvl="1"/>
            <a:r>
              <a:rPr lang="en-US" sz="2400" dirty="0">
                <a:latin typeface="Arial" panose="020B0604020202020204" pitchFamily="34" charset="0"/>
                <a:cs typeface="Arial" panose="020B0604020202020204" pitchFamily="34" charset="0"/>
              </a:rPr>
              <a:t>Breaks down external barriers.</a:t>
            </a:r>
          </a:p>
          <a:p>
            <a:pPr lvl="1"/>
            <a:r>
              <a:rPr lang="en-US" sz="2400" dirty="0">
                <a:latin typeface="Arial" panose="020B0604020202020204" pitchFamily="34" charset="0"/>
                <a:cs typeface="Arial" panose="020B0604020202020204" pitchFamily="34" charset="0"/>
              </a:rPr>
              <a:t>Flattens the hierarchy and minimizes status and rank.</a:t>
            </a:r>
          </a:p>
          <a:p>
            <a:r>
              <a:rPr lang="en-US" sz="2400" dirty="0">
                <a:latin typeface="Arial" panose="020B0604020202020204" pitchFamily="34" charset="0"/>
                <a:cs typeface="Arial" panose="020B0604020202020204" pitchFamily="34" charset="0"/>
              </a:rPr>
              <a:t>When fully operational, the team structure may break down geographic barriers.</a:t>
            </a:r>
          </a:p>
        </p:txBody>
      </p:sp>
    </p:spTree>
    <p:extLst>
      <p:ext uri="{BB962C8B-B14F-4D97-AF65-F5344CB8AC3E}">
        <p14:creationId xmlns:p14="http://schemas.microsoft.com/office/powerpoint/2010/main" val="4234033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08779"/>
            <a:ext cx="8229600" cy="1164785"/>
          </a:xfrm>
        </p:spPr>
        <p:txBody>
          <a:bodyPr tIns="18000" bIns="18000" anchor="ctr">
            <a:spAutoFit/>
          </a:bodyPr>
          <a:lstStyle/>
          <a:p>
            <a:r>
              <a:rPr lang="en-US" sz="3600" dirty="0">
                <a:latin typeface="+mj-lt"/>
              </a:rPr>
              <a:t>Newer Trends in Organizational Design </a:t>
            </a:r>
            <a:r>
              <a:rPr lang="en-US" sz="2800" dirty="0">
                <a:latin typeface="+mj-lt"/>
              </a:rPr>
              <a:t>(4 of 4)</a:t>
            </a:r>
          </a:p>
        </p:txBody>
      </p:sp>
      <p:sp>
        <p:nvSpPr>
          <p:cNvPr id="3" name="Content Placeholder 2">
            <a:extLst>
              <a:ext uri="{FF2B5EF4-FFF2-40B4-BE49-F238E27FC236}">
                <a16:creationId xmlns:a16="http://schemas.microsoft.com/office/drawing/2014/main" id="{733723E5-0A3E-4A2A-8158-3EDD819539BD}"/>
              </a:ext>
            </a:extLst>
          </p:cNvPr>
          <p:cNvSpPr>
            <a:spLocks noGrp="1"/>
          </p:cNvSpPr>
          <p:nvPr>
            <p:ph idx="1"/>
          </p:nvPr>
        </p:nvSpPr>
        <p:spPr>
          <a:xfrm>
            <a:off x="466253" y="1588949"/>
            <a:ext cx="8215785" cy="405683"/>
          </a:xfrm>
        </p:spPr>
        <p:txBody>
          <a:bodyPr wrap="square"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15.7 </a:t>
            </a:r>
            <a:r>
              <a:rPr lang="en-US" sz="2400" dirty="0">
                <a:latin typeface="Arial" panose="020B0604020202020204" pitchFamily="34" charset="0"/>
                <a:cs typeface="Arial" panose="020B0604020202020204" pitchFamily="34" charset="0"/>
              </a:rPr>
              <a:t>A Circular Structure</a:t>
            </a:r>
          </a:p>
        </p:txBody>
      </p:sp>
      <p:pic>
        <p:nvPicPr>
          <p:cNvPr id="6" name="Picture Placeholder 5" descr="A figure represents the circular structure which has four consecutive circles.&#10;Long description is available in notes, press F6">
            <a:extLst>
              <a:ext uri="{FF2B5EF4-FFF2-40B4-BE49-F238E27FC236}">
                <a16:creationId xmlns:a16="http://schemas.microsoft.com/office/drawing/2014/main" id="{404FF1B0-993D-49EE-BCCB-318276B0255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947445" y="2268449"/>
            <a:ext cx="5236918" cy="3898192"/>
          </a:xfrm>
        </p:spPr>
      </p:pic>
    </p:spTree>
    <p:extLst>
      <p:ext uri="{BB962C8B-B14F-4D97-AF65-F5344CB8AC3E}">
        <p14:creationId xmlns:p14="http://schemas.microsoft.com/office/powerpoint/2010/main" val="1428775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998"/>
            <a:ext cx="8229600" cy="1144347"/>
          </a:xfrm>
        </p:spPr>
        <p:txBody>
          <a:bodyPr tIns="18000" bIns="18000" anchor="ctr">
            <a:spAutoFit/>
          </a:bodyPr>
          <a:lstStyle/>
          <a:p>
            <a:r>
              <a:rPr lang="en-US" sz="3600" dirty="0">
                <a:latin typeface="+mj-lt"/>
              </a:rPr>
              <a:t>Effects of Downsizing on Organizations and Employees </a:t>
            </a:r>
            <a:r>
              <a:rPr lang="en-US" sz="2800" dirty="0">
                <a:latin typeface="+mj-lt"/>
              </a:rPr>
              <a:t>(1 of 3)</a:t>
            </a:r>
          </a:p>
        </p:txBody>
      </p:sp>
      <p:sp>
        <p:nvSpPr>
          <p:cNvPr id="3" name="Content Placeholder 2"/>
          <p:cNvSpPr>
            <a:spLocks noGrp="1"/>
          </p:cNvSpPr>
          <p:nvPr>
            <p:ph idx="1"/>
          </p:nvPr>
        </p:nvSpPr>
        <p:spPr>
          <a:xfrm>
            <a:off x="466253" y="1554996"/>
            <a:ext cx="8215785" cy="2842924"/>
          </a:xfrm>
        </p:spPr>
        <p:txBody>
          <a:bodyPr wrap="square" tIns="18000" bIns="18000" anchor="ctr">
            <a:spAutoFit/>
          </a:bodyPr>
          <a:lstStyle/>
          <a:p>
            <a:r>
              <a:rPr lang="en-US" sz="2400" dirty="0">
                <a:latin typeface="Arial" panose="020B0604020202020204" pitchFamily="34" charset="0"/>
                <a:cs typeface="Arial" panose="020B0604020202020204" pitchFamily="34" charset="0"/>
              </a:rPr>
              <a:t>The Leaner Organization: Downsizing</a:t>
            </a:r>
          </a:p>
          <a:p>
            <a:pPr lvl="1"/>
            <a:r>
              <a:rPr lang="en-US" sz="2400" dirty="0">
                <a:latin typeface="Arial" panose="020B0604020202020204" pitchFamily="34" charset="0"/>
                <a:cs typeface="Arial" panose="020B0604020202020204" pitchFamily="34" charset="0"/>
              </a:rPr>
              <a:t>The goal of the new organizational forms we’ve described is to improve agility by creating a lean, focused, and flexible organization.</a:t>
            </a:r>
          </a:p>
          <a:p>
            <a:pPr lvl="1"/>
            <a:r>
              <a:rPr lang="en-US" sz="2400" b="1" dirty="0">
                <a:latin typeface="Arial" panose="020B0604020202020204" pitchFamily="34" charset="0"/>
                <a:cs typeface="Arial" panose="020B0604020202020204" pitchFamily="34" charset="0"/>
              </a:rPr>
              <a:t>Downsizing </a:t>
            </a:r>
            <a:r>
              <a:rPr lang="en-US" sz="2400" dirty="0">
                <a:latin typeface="Arial" panose="020B0604020202020204" pitchFamily="34" charset="0"/>
                <a:cs typeface="Arial" panose="020B0604020202020204" pitchFamily="34" charset="0"/>
              </a:rPr>
              <a:t>is a systematic effort to make an organization leaner by selling off business units, closing locations, or reducing staff.</a:t>
            </a:r>
          </a:p>
        </p:txBody>
      </p:sp>
    </p:spTree>
    <p:extLst>
      <p:ext uri="{BB962C8B-B14F-4D97-AF65-F5344CB8AC3E}">
        <p14:creationId xmlns:p14="http://schemas.microsoft.com/office/powerpoint/2010/main" val="3538723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70B9-BAE6-4DD9-B409-39F2FF625851}"/>
              </a:ext>
            </a:extLst>
          </p:cNvPr>
          <p:cNvSpPr>
            <a:spLocks noGrp="1"/>
          </p:cNvSpPr>
          <p:nvPr>
            <p:ph type="title"/>
          </p:nvPr>
        </p:nvSpPr>
        <p:spPr>
          <a:xfrm>
            <a:off x="466253" y="222926"/>
            <a:ext cx="8206732" cy="1144347"/>
          </a:xfrm>
        </p:spPr>
        <p:txBody>
          <a:bodyPr wrap="square" tIns="18000" bIns="18000" anchor="ctr" anchorCtr="0">
            <a:spAutoFit/>
          </a:bodyPr>
          <a:lstStyle/>
          <a:p>
            <a:r>
              <a:rPr lang="en-US" sz="3600" dirty="0">
                <a:latin typeface="+mj-lt"/>
              </a:rPr>
              <a:t>Effects of Downsizing on Organizations and Employees </a:t>
            </a:r>
            <a:r>
              <a:rPr lang="en-US" sz="2800" dirty="0">
                <a:latin typeface="+mj-lt"/>
              </a:rPr>
              <a:t>(2 of 3)</a:t>
            </a:r>
            <a:endParaRPr lang="en-US" dirty="0"/>
          </a:p>
        </p:txBody>
      </p:sp>
      <p:sp>
        <p:nvSpPr>
          <p:cNvPr id="3" name="Content Placeholder 2">
            <a:extLst>
              <a:ext uri="{FF2B5EF4-FFF2-40B4-BE49-F238E27FC236}">
                <a16:creationId xmlns:a16="http://schemas.microsoft.com/office/drawing/2014/main" id="{5F8C74AC-52A2-4D94-964A-0D03B24E2A86}"/>
              </a:ext>
            </a:extLst>
          </p:cNvPr>
          <p:cNvSpPr>
            <a:spLocks noGrp="1"/>
          </p:cNvSpPr>
          <p:nvPr>
            <p:ph idx="1"/>
          </p:nvPr>
        </p:nvSpPr>
        <p:spPr>
          <a:xfrm>
            <a:off x="466253" y="1592354"/>
            <a:ext cx="8229600" cy="405683"/>
          </a:xfrm>
        </p:spPr>
        <p:txBody>
          <a:bodyPr tIns="18000" bIns="18000" anchor="ctr" anchorCtr="0">
            <a:spAutoFit/>
          </a:bodyPr>
          <a:lstStyle/>
          <a:p>
            <a:pPr marL="0" indent="0">
              <a:buNone/>
            </a:pPr>
            <a:r>
              <a:rPr lang="en-US" sz="2400" b="1" spc="-300" dirty="0">
                <a:latin typeface="Arial" panose="020B0604020202020204" pitchFamily="34" charset="0"/>
                <a:cs typeface="Arial" panose="020B0604020202020204" pitchFamily="34" charset="0"/>
              </a:rPr>
              <a:t>O </a:t>
            </a:r>
            <a:r>
              <a:rPr lang="en-US" sz="2400" b="1" dirty="0">
                <a:latin typeface="Arial" panose="020B0604020202020204" pitchFamily="34" charset="0"/>
                <a:cs typeface="Arial" panose="020B0604020202020204" pitchFamily="34" charset="0"/>
              </a:rPr>
              <a:t>B Poll</a:t>
            </a:r>
            <a:r>
              <a:rPr lang="en-US" sz="2400" dirty="0">
                <a:latin typeface="Arial" panose="020B0604020202020204" pitchFamily="34" charset="0"/>
                <a:cs typeface="Arial" panose="020B0604020202020204" pitchFamily="34" charset="0"/>
              </a:rPr>
              <a:t> The Incredible Shrinking Office</a:t>
            </a:r>
          </a:p>
        </p:txBody>
      </p:sp>
      <p:pic>
        <p:nvPicPr>
          <p:cNvPr id="15" name="Picture Placeholder 14" descr="A bar graph show the O B Poll of the incredibly shrinking office space over years.&#10;Long description is available in notes, press F6">
            <a:extLst>
              <a:ext uri="{FF2B5EF4-FFF2-40B4-BE49-F238E27FC236}">
                <a16:creationId xmlns:a16="http://schemas.microsoft.com/office/drawing/2014/main" id="{D6C439C8-4302-4C75-A79B-0E37D3063E3E}"/>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1723388" y="2248289"/>
            <a:ext cx="5693661" cy="1942711"/>
          </a:xfrm>
        </p:spPr>
      </p:pic>
      <p:sp>
        <p:nvSpPr>
          <p:cNvPr id="5" name="Content Placeholder 4">
            <a:extLst>
              <a:ext uri="{FF2B5EF4-FFF2-40B4-BE49-F238E27FC236}">
                <a16:creationId xmlns:a16="http://schemas.microsoft.com/office/drawing/2014/main" id="{3BE76BC0-8C5E-4BAC-BB3B-3B45ECF26F2F}"/>
              </a:ext>
            </a:extLst>
          </p:cNvPr>
          <p:cNvSpPr>
            <a:spLocks noGrp="1"/>
          </p:cNvSpPr>
          <p:nvPr>
            <p:ph sz="quarter" idx="14"/>
          </p:nvPr>
        </p:nvSpPr>
        <p:spPr>
          <a:xfrm>
            <a:off x="457200" y="4405578"/>
            <a:ext cx="8229600" cy="251795"/>
          </a:xfrm>
        </p:spPr>
        <p:txBody>
          <a:bodyPr tIns="18000" bIns="18000" anchor="ctr" anchorCtr="0">
            <a:spAutoFit/>
          </a:bodyPr>
          <a:lstStyle/>
          <a:p>
            <a:pPr marL="0" indent="0">
              <a:buNone/>
            </a:pPr>
            <a:r>
              <a:rPr lang="en-US" sz="1400" b="0" u="none" strike="noStrike" baseline="0" dirty="0">
                <a:latin typeface="Arial" panose="020B0604020202020204" pitchFamily="34" charset="0"/>
                <a:cs typeface="Arial" panose="020B0604020202020204" pitchFamily="34" charset="0"/>
              </a:rPr>
              <a:t>Source</a:t>
            </a:r>
            <a:r>
              <a:rPr lang="en-US" sz="1400" b="0" i="1" u="none" strike="noStrike" baseline="0" dirty="0">
                <a:latin typeface="Arial" panose="020B0604020202020204" pitchFamily="34" charset="0"/>
                <a:cs typeface="Arial" panose="020B0604020202020204" pitchFamily="34" charset="0"/>
              </a:rPr>
              <a:t>: </a:t>
            </a:r>
            <a:r>
              <a:rPr lang="en-US" sz="1400" b="0" i="0" u="none" strike="noStrike" baseline="0" dirty="0">
                <a:latin typeface="Arial" panose="020B0604020202020204" pitchFamily="34" charset="0"/>
                <a:cs typeface="Arial" panose="020B0604020202020204" pitchFamily="34" charset="0"/>
              </a:rPr>
              <a:t>J. </a:t>
            </a:r>
            <a:r>
              <a:rPr lang="en-US" sz="1400" b="0" i="0" u="none" strike="noStrike" baseline="0" dirty="0" err="1">
                <a:latin typeface="Arial" panose="020B0604020202020204" pitchFamily="34" charset="0"/>
                <a:cs typeface="Arial" panose="020B0604020202020204" pitchFamily="34" charset="0"/>
              </a:rPr>
              <a:t>Cipolla</a:t>
            </a:r>
            <a:r>
              <a:rPr lang="en-US" sz="1400" b="0" i="0" u="none" strike="noStrike" baseline="0" dirty="0">
                <a:latin typeface="Arial" panose="020B0604020202020204" pitchFamily="34" charset="0"/>
                <a:cs typeface="Arial" panose="020B0604020202020204" pitchFamily="34" charset="0"/>
              </a:rPr>
              <a:t>, “How Much Office Space per Employee Do You Need?” </a:t>
            </a:r>
            <a:r>
              <a:rPr lang="en-US" sz="1400" b="0" i="1" u="none" strike="noStrike" baseline="0" dirty="0" err="1">
                <a:latin typeface="Arial" panose="020B0604020202020204" pitchFamily="34" charset="0"/>
                <a:cs typeface="Arial" panose="020B0604020202020204" pitchFamily="34" charset="0"/>
              </a:rPr>
              <a:t>Squarefoot</a:t>
            </a:r>
            <a:r>
              <a:rPr lang="en-US" sz="1400" b="0" i="1" u="none" strike="noStrike" baseline="0" dirty="0">
                <a:latin typeface="Arial" panose="020B0604020202020204" pitchFamily="34" charset="0"/>
                <a:cs typeface="Arial" panose="020B0604020202020204" pitchFamily="34" charset="0"/>
              </a:rPr>
              <a:t>, </a:t>
            </a:r>
            <a:r>
              <a:rPr lang="en-US" sz="1400" b="0" i="0" u="none" strike="noStrike" baseline="0" dirty="0">
                <a:latin typeface="Arial" panose="020B0604020202020204" pitchFamily="34" charset="0"/>
                <a:cs typeface="Arial" panose="020B0604020202020204" pitchFamily="34" charset="0"/>
              </a:rPr>
              <a:t>April 9, 2020,</a:t>
            </a:r>
            <a:endParaRPr lang="en-US" sz="1400"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B68976C7-2A42-4D0D-9269-91CC0B028594}"/>
              </a:ext>
            </a:extLst>
          </p:cNvPr>
          <p:cNvSpPr>
            <a:spLocks noGrp="1"/>
          </p:cNvSpPr>
          <p:nvPr>
            <p:ph sz="quarter" idx="16"/>
          </p:nvPr>
        </p:nvSpPr>
        <p:spPr>
          <a:xfrm>
            <a:off x="472698" y="4714145"/>
            <a:ext cx="4812378" cy="251795"/>
          </a:xfrm>
        </p:spPr>
        <p:txBody>
          <a:bodyPr tIns="18000" bIns="18000" anchor="ctr" anchorCtr="0">
            <a:spAutoFit/>
          </a:bodyPr>
          <a:lstStyle/>
          <a:p>
            <a:pPr marL="0" indent="0">
              <a:buNone/>
            </a:pPr>
            <a:r>
              <a:rPr lang="en-US" sz="1400" b="0" i="0" u="none" strike="noStrike" baseline="0" dirty="0">
                <a:latin typeface="Arial" panose="020B0604020202020204" pitchFamily="34" charset="0"/>
                <a:cs typeface="Arial" panose="020B0604020202020204" pitchFamily="34" charset="0"/>
                <a:hlinkClick r:id="rId4" tooltip="https://www.squarefoot.com/blog/office-space-peremployee/;"/>
              </a:rPr>
              <a:t>https://www.squarefoot.com/blog/office-space-peremployee/;</a:t>
            </a:r>
            <a:endParaRPr lang="en-US" sz="1400"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5CC9FBF1-28E8-4CB3-976C-8CE2A382D31B}"/>
              </a:ext>
            </a:extLst>
          </p:cNvPr>
          <p:cNvSpPr>
            <a:spLocks noGrp="1"/>
          </p:cNvSpPr>
          <p:nvPr>
            <p:ph sz="quarter" idx="17"/>
          </p:nvPr>
        </p:nvSpPr>
        <p:spPr>
          <a:xfrm>
            <a:off x="5334000" y="4722635"/>
            <a:ext cx="3276600" cy="251795"/>
          </a:xfrm>
        </p:spPr>
        <p:txBody>
          <a:bodyPr tIns="18000" bIns="18000" anchor="ctr" anchorCtr="0">
            <a:spAutoFit/>
          </a:bodyPr>
          <a:lstStyle/>
          <a:p>
            <a:pPr marL="0" indent="0">
              <a:buNone/>
            </a:pPr>
            <a:r>
              <a:rPr lang="en-US" sz="1400" b="0" i="0" u="none" strike="noStrike" baseline="0" dirty="0">
                <a:latin typeface="Arial" panose="020B0604020202020204" pitchFamily="34" charset="0"/>
                <a:cs typeface="Arial" panose="020B0604020202020204" pitchFamily="34" charset="0"/>
              </a:rPr>
              <a:t>CoreNet Global, “Office Space per</a:t>
            </a:r>
            <a:endParaRPr lang="en-US" sz="1400" dirty="0">
              <a:latin typeface="Arial" panose="020B060402020202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id="{84C8BA2B-280B-49E3-86B0-264F2B37D8E5}"/>
              </a:ext>
            </a:extLst>
          </p:cNvPr>
          <p:cNvSpPr>
            <a:spLocks noGrp="1"/>
          </p:cNvSpPr>
          <p:nvPr>
            <p:ph sz="quarter" idx="19"/>
          </p:nvPr>
        </p:nvSpPr>
        <p:spPr>
          <a:xfrm>
            <a:off x="457200" y="5023159"/>
            <a:ext cx="8229600" cy="466832"/>
          </a:xfrm>
        </p:spPr>
        <p:txBody>
          <a:bodyPr tIns="18000" bIns="18000" anchor="ctr" anchorCtr="0">
            <a:spAutoFit/>
          </a:bodyPr>
          <a:lstStyle/>
          <a:p>
            <a:pPr marL="0" indent="0">
              <a:buNone/>
            </a:pPr>
            <a:r>
              <a:rPr lang="en-US" sz="1400" b="0" i="0" u="none" strike="noStrike" baseline="0" dirty="0">
                <a:latin typeface="Arial" panose="020B0604020202020204" pitchFamily="34" charset="0"/>
                <a:cs typeface="Arial" panose="020B0604020202020204" pitchFamily="34" charset="0"/>
              </a:rPr>
              <a:t>Worker Will Drop to 100 Square Feet or Below for Many Companies Within Five Years, According to New Research From CoreNet Global,” </a:t>
            </a:r>
            <a:r>
              <a:rPr lang="en-US" sz="1400" b="0" i="1" u="none" strike="noStrike" baseline="0" dirty="0">
                <a:latin typeface="Arial" panose="020B0604020202020204" pitchFamily="34" charset="0"/>
                <a:cs typeface="Arial" panose="020B0604020202020204" pitchFamily="34" charset="0"/>
              </a:rPr>
              <a:t>CoreNet Global </a:t>
            </a:r>
            <a:r>
              <a:rPr lang="en-US" sz="1400" b="0" i="0" u="none" strike="noStrike" baseline="0" dirty="0">
                <a:latin typeface="Arial" panose="020B0604020202020204" pitchFamily="34" charset="0"/>
                <a:cs typeface="Arial" panose="020B0604020202020204" pitchFamily="34" charset="0"/>
              </a:rPr>
              <a:t>[press release], February 28, 2012,</a:t>
            </a:r>
            <a:endParaRPr lang="en-US" sz="1400"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CF9CA4F2-2E36-4965-935A-D7E1A0CE791C}"/>
              </a:ext>
            </a:extLst>
          </p:cNvPr>
          <p:cNvSpPr>
            <a:spLocks noGrp="1"/>
          </p:cNvSpPr>
          <p:nvPr>
            <p:ph sz="quarter" idx="20"/>
          </p:nvPr>
        </p:nvSpPr>
        <p:spPr>
          <a:xfrm>
            <a:off x="457200" y="5537097"/>
            <a:ext cx="8229600" cy="898126"/>
          </a:xfrm>
        </p:spPr>
        <p:txBody>
          <a:bodyPr tIns="18000" bIns="18000" anchor="ctr" anchorCtr="0">
            <a:spAutoFit/>
          </a:bodyPr>
          <a:lstStyle/>
          <a:p>
            <a:pPr marL="0" indent="0">
              <a:buNone/>
            </a:pPr>
            <a:r>
              <a:rPr lang="en-US" sz="1400" b="0" i="0" u="none" strike="noStrike" baseline="0" dirty="0">
                <a:latin typeface="Arial" panose="020B0604020202020204" pitchFamily="34" charset="0"/>
                <a:cs typeface="Arial" panose="020B0604020202020204" pitchFamily="34" charset="0"/>
                <a:hlinkClick r:id="rId5" tooltip="https://www.prnewswire.com/news-releases/office-s pace-per-workerwill-drop-to-100-square-feet-or-below-for-many-companies-within-five-years-according-to-new-research-from-corenet-global-140702483.html#:~:text=All%20Products,Office%20Space%20Per%20Worker%20"/>
              </a:rPr>
              <a:t>https://www.prnewswire.com/news-releases/office-s pace-per-workerwill-drop-to-100-square-feet-or-below-for-many-companies-within-five-years-according-to-new-research-from-corenet-global-140702483.html#:~:text=All%20Products,Office%20Space%20Per%20Worker%20Will%20Drop%20to%20100%20Square%20Feet,New%20Research%20From%20CoreNet%20Global</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6481"/>
            <a:ext cx="8229600" cy="1144347"/>
          </a:xfrm>
        </p:spPr>
        <p:txBody>
          <a:bodyPr tIns="18000" bIns="18000" anchor="ctr">
            <a:spAutoFit/>
          </a:bodyPr>
          <a:lstStyle/>
          <a:p>
            <a:r>
              <a:rPr lang="en-US" sz="3600" dirty="0">
                <a:latin typeface="+mj-lt"/>
              </a:rPr>
              <a:t>Effects of Downsizing on Organizations and Employees </a:t>
            </a:r>
            <a:r>
              <a:rPr lang="en-US" sz="2800" dirty="0">
                <a:latin typeface="+mj-lt"/>
              </a:rPr>
              <a:t>(3 of 3)</a:t>
            </a:r>
          </a:p>
        </p:txBody>
      </p:sp>
      <p:sp>
        <p:nvSpPr>
          <p:cNvPr id="3" name="Content Placeholder 2"/>
          <p:cNvSpPr>
            <a:spLocks noGrp="1"/>
          </p:cNvSpPr>
          <p:nvPr>
            <p:ph idx="1"/>
          </p:nvPr>
        </p:nvSpPr>
        <p:spPr>
          <a:xfrm>
            <a:off x="466253" y="1554996"/>
            <a:ext cx="8215785" cy="3166624"/>
          </a:xfrm>
        </p:spPr>
        <p:txBody>
          <a:bodyPr wrap="square" tIns="18000" bIns="18000" anchor="ctr">
            <a:spAutoFit/>
          </a:bodyPr>
          <a:lstStyle/>
          <a:p>
            <a:pPr marL="256032" indent="-256032">
              <a:buSzPct val="100000"/>
            </a:pPr>
            <a:r>
              <a:rPr lang="en-US" sz="2400" dirty="0">
                <a:latin typeface="Arial" panose="020B0604020202020204" pitchFamily="34" charset="0"/>
                <a:cs typeface="Arial" panose="020B0604020202020204" pitchFamily="34" charset="0"/>
              </a:rPr>
              <a:t>Strategies for downsizing include:</a:t>
            </a:r>
          </a:p>
          <a:p>
            <a:pPr lvl="1"/>
            <a:r>
              <a:rPr lang="en-US" sz="2400" dirty="0">
                <a:latin typeface="Arial" panose="020B0604020202020204" pitchFamily="34" charset="0"/>
                <a:cs typeface="Arial" panose="020B0604020202020204" pitchFamily="34" charset="0"/>
              </a:rPr>
              <a:t>Investment</a:t>
            </a:r>
          </a:p>
          <a:p>
            <a:pPr lvl="1"/>
            <a:r>
              <a:rPr lang="en-US" sz="2400" dirty="0">
                <a:latin typeface="Arial" panose="020B0604020202020204" pitchFamily="34" charset="0"/>
                <a:cs typeface="Arial" panose="020B0604020202020204" pitchFamily="34" charset="0"/>
              </a:rPr>
              <a:t>Communication</a:t>
            </a:r>
          </a:p>
          <a:p>
            <a:pPr lvl="1"/>
            <a:r>
              <a:rPr lang="en-US" sz="2400" dirty="0">
                <a:latin typeface="Arial" panose="020B0604020202020204" pitchFamily="34" charset="0"/>
                <a:cs typeface="Arial" panose="020B0604020202020204" pitchFamily="34" charset="0"/>
              </a:rPr>
              <a:t>Participation</a:t>
            </a:r>
          </a:p>
          <a:p>
            <a:pPr lvl="1"/>
            <a:r>
              <a:rPr lang="en-US" sz="2400" dirty="0">
                <a:latin typeface="Arial" panose="020B0604020202020204" pitchFamily="34" charset="0"/>
                <a:cs typeface="Arial" panose="020B0604020202020204" pitchFamily="34" charset="0"/>
              </a:rPr>
              <a:t>Assistance</a:t>
            </a:r>
          </a:p>
          <a:p>
            <a:pPr marL="256032" indent="-256032">
              <a:buSzPct val="100000"/>
            </a:pPr>
            <a:r>
              <a:rPr lang="en-US" sz="2400" dirty="0">
                <a:latin typeface="Arial" panose="020B0604020202020204" pitchFamily="34" charset="0"/>
                <a:cs typeface="Arial" panose="020B0604020202020204" pitchFamily="34" charset="0"/>
              </a:rPr>
              <a:t>Make cuts carefully and help employees through the process.</a:t>
            </a:r>
          </a:p>
        </p:txBody>
      </p:sp>
    </p:spTree>
    <p:extLst>
      <p:ext uri="{BB962C8B-B14F-4D97-AF65-F5344CB8AC3E}">
        <p14:creationId xmlns:p14="http://schemas.microsoft.com/office/powerpoint/2010/main" val="2280660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8998"/>
            <a:ext cx="8215785" cy="1144347"/>
          </a:xfrm>
        </p:spPr>
        <p:txBody>
          <a:bodyPr wrap="square" tIns="18000" bIns="18000" anchor="ctr">
            <a:spAutoFit/>
          </a:bodyPr>
          <a:lstStyle/>
          <a:p>
            <a:r>
              <a:rPr lang="en-US" sz="3600" dirty="0">
                <a:latin typeface="+mj-lt"/>
              </a:rPr>
              <a:t>Mechanistic Versus Organic Structural Models </a:t>
            </a:r>
            <a:r>
              <a:rPr lang="en-US" sz="2800" dirty="0">
                <a:latin typeface="+mj-lt"/>
              </a:rPr>
              <a:t>(1 of 8)</a:t>
            </a:r>
          </a:p>
        </p:txBody>
      </p:sp>
      <p:sp>
        <p:nvSpPr>
          <p:cNvPr id="5" name="Content Placeholder 4">
            <a:extLst>
              <a:ext uri="{FF2B5EF4-FFF2-40B4-BE49-F238E27FC236}">
                <a16:creationId xmlns:a16="http://schemas.microsoft.com/office/drawing/2014/main" id="{7270013D-AE06-4FFD-AE6D-576C3BFF766C}"/>
              </a:ext>
            </a:extLst>
          </p:cNvPr>
          <p:cNvSpPr>
            <a:spLocks noGrp="1"/>
          </p:cNvSpPr>
          <p:nvPr>
            <p:ph idx="1"/>
          </p:nvPr>
        </p:nvSpPr>
        <p:spPr>
          <a:xfrm>
            <a:off x="466253" y="1592354"/>
            <a:ext cx="8215785" cy="405683"/>
          </a:xfrm>
        </p:spPr>
        <p:txBody>
          <a:bodyPr wrap="square"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15.8 </a:t>
            </a:r>
            <a:r>
              <a:rPr lang="en-US" sz="2400" dirty="0">
                <a:latin typeface="Arial" panose="020B0604020202020204" pitchFamily="34" charset="0"/>
                <a:cs typeface="Arial" panose="020B0604020202020204" pitchFamily="34" charset="0"/>
              </a:rPr>
              <a:t>Mechanistic Versus Organic Models</a:t>
            </a:r>
          </a:p>
        </p:txBody>
      </p:sp>
      <p:pic>
        <p:nvPicPr>
          <p:cNvPr id="16" name="Picture Placeholder 15" descr="A figure compares the mechanistic and organic models.&#10;Long description is available in notes, press F6">
            <a:extLst>
              <a:ext uri="{FF2B5EF4-FFF2-40B4-BE49-F238E27FC236}">
                <a16:creationId xmlns:a16="http://schemas.microsoft.com/office/drawing/2014/main" id="{EAD02BDA-D88D-4D7B-9C22-3AF08E82B97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807816" y="2354269"/>
            <a:ext cx="7514608" cy="3872443"/>
          </a:xfrm>
        </p:spPr>
      </p:pic>
    </p:spTree>
    <p:extLst>
      <p:ext uri="{BB962C8B-B14F-4D97-AF65-F5344CB8AC3E}">
        <p14:creationId xmlns:p14="http://schemas.microsoft.com/office/powerpoint/2010/main" val="1023132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8998"/>
            <a:ext cx="8206732" cy="1144347"/>
          </a:xfrm>
        </p:spPr>
        <p:txBody>
          <a:bodyPr wrap="square" tIns="18000" bIns="18000" anchor="ctr">
            <a:spAutoFit/>
          </a:bodyPr>
          <a:lstStyle/>
          <a:p>
            <a:r>
              <a:rPr lang="en-US" sz="3600" dirty="0">
                <a:latin typeface="+mj-lt"/>
              </a:rPr>
              <a:t>Mechanistic Versus Organic Structural Models </a:t>
            </a:r>
            <a:r>
              <a:rPr lang="en-US" sz="2800" dirty="0">
                <a:latin typeface="+mj-lt"/>
              </a:rPr>
              <a:t>(2 of 8)</a:t>
            </a:r>
          </a:p>
        </p:txBody>
      </p:sp>
      <p:sp>
        <p:nvSpPr>
          <p:cNvPr id="3" name="Content Placeholder 2"/>
          <p:cNvSpPr>
            <a:spLocks noGrp="1"/>
          </p:cNvSpPr>
          <p:nvPr>
            <p:ph idx="1"/>
          </p:nvPr>
        </p:nvSpPr>
        <p:spPr>
          <a:xfrm>
            <a:off x="466253" y="1535600"/>
            <a:ext cx="8215785" cy="3025886"/>
          </a:xfrm>
        </p:spPr>
        <p:txBody>
          <a:bodyPr wrap="square" tIns="18000" bIns="18000" anchor="ctr">
            <a:spAutoFit/>
          </a:bodyPr>
          <a:lstStyle/>
          <a:p>
            <a:pPr>
              <a:spcBef>
                <a:spcPts val="600"/>
              </a:spcBef>
            </a:pPr>
            <a:r>
              <a:rPr lang="en-US" sz="2400" dirty="0">
                <a:latin typeface="Arial" panose="020B0604020202020204" pitchFamily="34" charset="0"/>
                <a:cs typeface="Arial" panose="020B0604020202020204" pitchFamily="34" charset="0"/>
              </a:rPr>
              <a:t>An organization’s structure is a means to help management achieve its objectives.</a:t>
            </a:r>
          </a:p>
          <a:p>
            <a:pPr>
              <a:spcBef>
                <a:spcPts val="600"/>
              </a:spcBef>
            </a:pPr>
            <a:r>
              <a:rPr lang="en-US" sz="2400" dirty="0">
                <a:latin typeface="Arial" panose="020B0604020202020204" pitchFamily="34" charset="0"/>
                <a:cs typeface="Arial" panose="020B0604020202020204" pitchFamily="34" charset="0"/>
              </a:rPr>
              <a:t>Most current strategy frameworks focus on three dimensions:</a:t>
            </a:r>
          </a:p>
          <a:p>
            <a:pPr lvl="1"/>
            <a:r>
              <a:rPr lang="en-US" sz="2400" b="1" dirty="0">
                <a:latin typeface="Arial" panose="020B0604020202020204" pitchFamily="34" charset="0"/>
                <a:cs typeface="Arial" panose="020B0604020202020204" pitchFamily="34" charset="0"/>
              </a:rPr>
              <a:t>Innovation strategy</a:t>
            </a:r>
          </a:p>
          <a:p>
            <a:pPr lvl="1"/>
            <a:r>
              <a:rPr lang="en-US" sz="2400" b="1" dirty="0">
                <a:latin typeface="Arial" panose="020B0604020202020204" pitchFamily="34" charset="0"/>
                <a:cs typeface="Arial" panose="020B0604020202020204" pitchFamily="34" charset="0"/>
              </a:rPr>
              <a:t>Cost-minimization strategy</a:t>
            </a:r>
          </a:p>
          <a:p>
            <a:pPr lvl="1"/>
            <a:r>
              <a:rPr lang="en-US" sz="2400" b="1" dirty="0">
                <a:latin typeface="Arial" panose="020B0604020202020204" pitchFamily="34" charset="0"/>
                <a:cs typeface="Arial" panose="020B0604020202020204" pitchFamily="34" charset="0"/>
              </a:rPr>
              <a:t>Imitation strategy</a:t>
            </a:r>
          </a:p>
        </p:txBody>
      </p:sp>
    </p:spTree>
    <p:extLst>
      <p:ext uri="{BB962C8B-B14F-4D97-AF65-F5344CB8AC3E}">
        <p14:creationId xmlns:p14="http://schemas.microsoft.com/office/powerpoint/2010/main" val="3607927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8998"/>
            <a:ext cx="8206732" cy="1144347"/>
          </a:xfrm>
        </p:spPr>
        <p:txBody>
          <a:bodyPr wrap="square" tIns="18000" bIns="18000" anchor="ctr">
            <a:spAutoFit/>
          </a:bodyPr>
          <a:lstStyle/>
          <a:p>
            <a:r>
              <a:rPr lang="en-US" sz="3600" dirty="0">
                <a:latin typeface="+mj-lt"/>
              </a:rPr>
              <a:t>Mechanistic Versus Organic Structural Models </a:t>
            </a:r>
            <a:r>
              <a:rPr lang="en-US" sz="2800" dirty="0">
                <a:latin typeface="+mj-lt"/>
              </a:rPr>
              <a:t>(3 of 8)</a:t>
            </a:r>
          </a:p>
        </p:txBody>
      </p:sp>
      <p:sp>
        <p:nvSpPr>
          <p:cNvPr id="3" name="Content Placeholder 2">
            <a:extLst>
              <a:ext uri="{FF2B5EF4-FFF2-40B4-BE49-F238E27FC236}">
                <a16:creationId xmlns:a16="http://schemas.microsoft.com/office/drawing/2014/main" id="{E3A4ADAC-5423-4F0E-A2F1-441386A4EF09}"/>
              </a:ext>
            </a:extLst>
          </p:cNvPr>
          <p:cNvSpPr>
            <a:spLocks noGrp="1"/>
          </p:cNvSpPr>
          <p:nvPr>
            <p:ph idx="1"/>
          </p:nvPr>
        </p:nvSpPr>
        <p:spPr>
          <a:xfrm>
            <a:off x="466252" y="1592355"/>
            <a:ext cx="8215786" cy="405683"/>
          </a:xfrm>
        </p:spPr>
        <p:txBody>
          <a:bodyPr wrap="square"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15.9 </a:t>
            </a:r>
            <a:r>
              <a:rPr lang="en-US" sz="2400" dirty="0">
                <a:latin typeface="Arial" panose="020B0604020202020204" pitchFamily="34" charset="0"/>
                <a:cs typeface="Arial" panose="020B0604020202020204" pitchFamily="34" charset="0"/>
              </a:rPr>
              <a:t>The Strategy–Structure Relationship</a:t>
            </a:r>
          </a:p>
        </p:txBody>
      </p:sp>
      <p:graphicFrame>
        <p:nvGraphicFramePr>
          <p:cNvPr id="6" name="Table 5">
            <a:extLst>
              <a:ext uri="{FF2B5EF4-FFF2-40B4-BE49-F238E27FC236}">
                <a16:creationId xmlns:a16="http://schemas.microsoft.com/office/drawing/2014/main" id="{448A0B9D-CC4D-4103-A406-213C41BCAAC3}"/>
              </a:ext>
            </a:extLst>
          </p:cNvPr>
          <p:cNvGraphicFramePr>
            <a:graphicFrameLocks noGrp="1"/>
          </p:cNvGraphicFramePr>
          <p:nvPr>
            <p:extLst>
              <p:ext uri="{D42A27DB-BD31-4B8C-83A1-F6EECF244321}">
                <p14:modId xmlns:p14="http://schemas.microsoft.com/office/powerpoint/2010/main" val="2487225209"/>
              </p:ext>
            </p:extLst>
          </p:nvPr>
        </p:nvGraphicFramePr>
        <p:xfrm>
          <a:off x="465138" y="2305400"/>
          <a:ext cx="8197850" cy="3117322"/>
        </p:xfrm>
        <a:graphic>
          <a:graphicData uri="http://schemas.openxmlformats.org/drawingml/2006/table">
            <a:tbl>
              <a:tblPr firstRow="1" bandRow="1">
                <a:tableStyleId>{3B4B98B0-60AC-42C2-AFA5-B58CD77FA1E5}</a:tableStyleId>
              </a:tblPr>
              <a:tblGrid>
                <a:gridCol w="2201862">
                  <a:extLst>
                    <a:ext uri="{9D8B030D-6E8A-4147-A177-3AD203B41FA5}">
                      <a16:colId xmlns:a16="http://schemas.microsoft.com/office/drawing/2014/main" val="3008241812"/>
                    </a:ext>
                  </a:extLst>
                </a:gridCol>
                <a:gridCol w="5995988">
                  <a:extLst>
                    <a:ext uri="{9D8B030D-6E8A-4147-A177-3AD203B41FA5}">
                      <a16:colId xmlns:a16="http://schemas.microsoft.com/office/drawing/2014/main" val="4237418145"/>
                    </a:ext>
                  </a:extLst>
                </a:gridCol>
              </a:tblGrid>
              <a:tr h="357745">
                <a:tc>
                  <a:txBody>
                    <a:bodyPr/>
                    <a:lstStyle/>
                    <a:p>
                      <a:r>
                        <a:rPr lang="en-US" sz="1800" noProof="0">
                          <a:solidFill>
                            <a:schemeClr val="bg1"/>
                          </a:solidFill>
                          <a:latin typeface="Arial" panose="020B0604020202020204" pitchFamily="34" charset="0"/>
                          <a:cs typeface="Arial" panose="020B0604020202020204" pitchFamily="34" charset="0"/>
                        </a:rPr>
                        <a:t>Strategy </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800" noProof="0">
                          <a:solidFill>
                            <a:schemeClr val="bg1"/>
                          </a:solidFill>
                          <a:latin typeface="Arial" panose="020B0604020202020204" pitchFamily="34" charset="0"/>
                          <a:cs typeface="Arial" panose="020B0604020202020204" pitchFamily="34" charset="0"/>
                        </a:rPr>
                        <a:t>Structural Option</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4284407940"/>
                  </a:ext>
                </a:extLst>
              </a:tr>
              <a:tr h="824603">
                <a:tc>
                  <a:txBody>
                    <a:bodyPr/>
                    <a:lstStyle/>
                    <a:p>
                      <a:r>
                        <a:rPr lang="en-US" sz="1800" b="1" noProof="0">
                          <a:latin typeface="Arial" panose="020B0604020202020204" pitchFamily="34" charset="0"/>
                          <a:cs typeface="Arial" panose="020B0604020202020204" pitchFamily="34" charset="0"/>
                        </a:rPr>
                        <a:t>Innovation</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b="1" noProof="0">
                          <a:latin typeface="Arial" panose="020B0604020202020204" pitchFamily="34" charset="0"/>
                          <a:cs typeface="Arial" panose="020B0604020202020204" pitchFamily="34" charset="0"/>
                        </a:rPr>
                        <a:t>Organic: </a:t>
                      </a:r>
                      <a:r>
                        <a:rPr lang="en-US" sz="1800" noProof="0">
                          <a:latin typeface="Arial" panose="020B0604020202020204" pitchFamily="34" charset="0"/>
                          <a:cs typeface="Arial" panose="020B0604020202020204" pitchFamily="34" charset="0"/>
                        </a:rPr>
                        <a:t>A loose structure; low specialization, low formalization, decentralized</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171381072"/>
                  </a:ext>
                </a:extLst>
              </a:tr>
              <a:tr h="860275">
                <a:tc>
                  <a:txBody>
                    <a:bodyPr/>
                    <a:lstStyle/>
                    <a:p>
                      <a:r>
                        <a:rPr lang="en-US" sz="1800" b="1" noProof="0" dirty="0">
                          <a:latin typeface="Arial" panose="020B0604020202020204" pitchFamily="34" charset="0"/>
                          <a:cs typeface="Arial" panose="020B0604020202020204" pitchFamily="34" charset="0"/>
                        </a:rPr>
                        <a:t>Cost minimization</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b="1" noProof="0">
                          <a:latin typeface="Arial" panose="020B0604020202020204" pitchFamily="34" charset="0"/>
                          <a:cs typeface="Arial" panose="020B0604020202020204" pitchFamily="34" charset="0"/>
                        </a:rPr>
                        <a:t>Mechanistic: </a:t>
                      </a:r>
                      <a:r>
                        <a:rPr lang="en-US" sz="1800" noProof="0">
                          <a:latin typeface="Arial" panose="020B0604020202020204" pitchFamily="34" charset="0"/>
                          <a:cs typeface="Arial" panose="020B0604020202020204" pitchFamily="34" charset="0"/>
                        </a:rPr>
                        <a:t>Tight control; extensive work specialization, high formalization, high centralization</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903807176"/>
                  </a:ext>
                </a:extLst>
              </a:tr>
              <a:tr h="1071984">
                <a:tc>
                  <a:txBody>
                    <a:bodyPr/>
                    <a:lstStyle/>
                    <a:p>
                      <a:r>
                        <a:rPr lang="en-US" sz="1800" b="1" noProof="0">
                          <a:latin typeface="Arial" panose="020B0604020202020204" pitchFamily="34" charset="0"/>
                          <a:cs typeface="Arial" panose="020B0604020202020204" pitchFamily="34" charset="0"/>
                        </a:rPr>
                        <a:t>Imitation</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800" b="1" noProof="0" dirty="0">
                          <a:latin typeface="Arial" panose="020B0604020202020204" pitchFamily="34" charset="0"/>
                          <a:cs typeface="Arial" panose="020B0604020202020204" pitchFamily="34" charset="0"/>
                        </a:rPr>
                        <a:t>Mechanistic and organic: </a:t>
                      </a:r>
                      <a:r>
                        <a:rPr lang="en-US" sz="1800" noProof="0" dirty="0">
                          <a:latin typeface="Arial" panose="020B0604020202020204" pitchFamily="34" charset="0"/>
                          <a:cs typeface="Arial" panose="020B0604020202020204" pitchFamily="34" charset="0"/>
                        </a:rPr>
                        <a:t>Mix of loose with tight properties; tight controls over current activities and looser controls for new undertakings</a:t>
                      </a:r>
                    </a:p>
                  </a:txBody>
                  <a:tcPr marT="43070" marB="4307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687662469"/>
                  </a:ext>
                </a:extLst>
              </a:tr>
            </a:tbl>
          </a:graphicData>
        </a:graphic>
      </p:graphicFrame>
    </p:spTree>
    <p:extLst>
      <p:ext uri="{BB962C8B-B14F-4D97-AF65-F5344CB8AC3E}">
        <p14:creationId xmlns:p14="http://schemas.microsoft.com/office/powerpoint/2010/main" val="736359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8353"/>
            <a:ext cx="8215785" cy="1144347"/>
          </a:xfrm>
        </p:spPr>
        <p:txBody>
          <a:bodyPr wrap="square" tIns="18000" bIns="18000" anchor="ctr" anchorCtr="0">
            <a:spAutoFit/>
          </a:bodyPr>
          <a:lstStyle/>
          <a:p>
            <a:r>
              <a:rPr lang="en-US" sz="3600" dirty="0">
                <a:latin typeface="+mj-lt"/>
              </a:rPr>
              <a:t>Mechanistic Versus Organic Structural Models </a:t>
            </a:r>
            <a:r>
              <a:rPr lang="en-US" sz="2800" dirty="0">
                <a:latin typeface="+mj-lt"/>
              </a:rPr>
              <a:t>(4 of 8)</a:t>
            </a:r>
          </a:p>
        </p:txBody>
      </p:sp>
      <p:sp>
        <p:nvSpPr>
          <p:cNvPr id="3" name="Content Placeholder 2"/>
          <p:cNvSpPr>
            <a:spLocks noGrp="1"/>
          </p:cNvSpPr>
          <p:nvPr>
            <p:ph idx="1"/>
          </p:nvPr>
        </p:nvSpPr>
        <p:spPr>
          <a:xfrm>
            <a:off x="466253" y="1563831"/>
            <a:ext cx="8215785" cy="2827566"/>
          </a:xfrm>
        </p:spPr>
        <p:txBody>
          <a:bodyPr wrap="square"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Organization Size</a:t>
            </a:r>
          </a:p>
          <a:p>
            <a:pPr lvl="1"/>
            <a:r>
              <a:rPr lang="en-US" sz="2400" dirty="0">
                <a:latin typeface="Arial" panose="020B0604020202020204" pitchFamily="34" charset="0"/>
                <a:cs typeface="Arial" panose="020B0604020202020204" pitchFamily="34" charset="0"/>
              </a:rPr>
              <a:t>Large organizations—employing 2,000 or more people—tend to have more specialization, more departmentalization, more vertical levels, and more rules and regulations than do small organizations.</a:t>
            </a:r>
          </a:p>
          <a:p>
            <a:pPr lvl="2"/>
            <a:r>
              <a:rPr lang="en-US" sz="2400" dirty="0">
                <a:latin typeface="Arial" panose="020B0604020202020204" pitchFamily="34" charset="0"/>
                <a:cs typeface="Arial" panose="020B0604020202020204" pitchFamily="34" charset="0"/>
              </a:rPr>
              <a:t>The impact of size becomes less important as an organization expands.</a:t>
            </a:r>
          </a:p>
        </p:txBody>
      </p:sp>
    </p:spTree>
    <p:extLst>
      <p:ext uri="{BB962C8B-B14F-4D97-AF65-F5344CB8AC3E}">
        <p14:creationId xmlns:p14="http://schemas.microsoft.com/office/powerpoint/2010/main" val="291990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84" y="218998"/>
            <a:ext cx="8229600" cy="1144347"/>
          </a:xfrm>
        </p:spPr>
        <p:txBody>
          <a:bodyPr tIns="18000" bIns="18000" anchor="ctr">
            <a:spAutoFit/>
          </a:bodyPr>
          <a:lstStyle/>
          <a:p>
            <a:r>
              <a:rPr lang="en-US" sz="3600" dirty="0">
                <a:latin typeface="+mj-lt"/>
              </a:rPr>
              <a:t>Identify Seven Elements of an Organization’s Structure </a:t>
            </a:r>
            <a:r>
              <a:rPr lang="en-US" sz="2800" dirty="0">
                <a:latin typeface="+mj-lt"/>
              </a:rPr>
              <a:t>(1 of 10)</a:t>
            </a:r>
          </a:p>
        </p:txBody>
      </p:sp>
      <p:sp>
        <p:nvSpPr>
          <p:cNvPr id="10" name="Content Placeholder 9">
            <a:extLst>
              <a:ext uri="{FF2B5EF4-FFF2-40B4-BE49-F238E27FC236}">
                <a16:creationId xmlns:a16="http://schemas.microsoft.com/office/drawing/2014/main" id="{61623FA2-48E7-4F8E-AFDD-CCDE78161FFD}"/>
              </a:ext>
            </a:extLst>
          </p:cNvPr>
          <p:cNvSpPr>
            <a:spLocks noGrp="1"/>
          </p:cNvSpPr>
          <p:nvPr>
            <p:ph idx="1"/>
          </p:nvPr>
        </p:nvSpPr>
        <p:spPr>
          <a:xfrm>
            <a:off x="466253" y="1524000"/>
            <a:ext cx="8229600" cy="775015"/>
          </a:xfrm>
        </p:spPr>
        <p:txBody>
          <a:bodyPr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15.1</a:t>
            </a:r>
            <a:r>
              <a:rPr lang="en-US" sz="2400" dirty="0">
                <a:latin typeface="Arial" panose="020B0604020202020204" pitchFamily="34" charset="0"/>
                <a:cs typeface="Arial" panose="020B0604020202020204" pitchFamily="34" charset="0"/>
              </a:rPr>
              <a:t> Key Design Questions and Answers for Designing the Proper Organizational Structure</a:t>
            </a:r>
          </a:p>
        </p:txBody>
      </p:sp>
      <p:graphicFrame>
        <p:nvGraphicFramePr>
          <p:cNvPr id="3" name="Table 2">
            <a:extLst>
              <a:ext uri="{FF2B5EF4-FFF2-40B4-BE49-F238E27FC236}">
                <a16:creationId xmlns:a16="http://schemas.microsoft.com/office/drawing/2014/main" id="{956AEC82-C8D0-402D-B221-468B7B656EFB}"/>
              </a:ext>
            </a:extLst>
          </p:cNvPr>
          <p:cNvGraphicFramePr>
            <a:graphicFrameLocks noGrp="1"/>
          </p:cNvGraphicFramePr>
          <p:nvPr>
            <p:extLst>
              <p:ext uri="{D42A27DB-BD31-4B8C-83A1-F6EECF244321}">
                <p14:modId xmlns:p14="http://schemas.microsoft.com/office/powerpoint/2010/main" val="72524625"/>
              </p:ext>
            </p:extLst>
          </p:nvPr>
        </p:nvGraphicFramePr>
        <p:xfrm>
          <a:off x="628450" y="2455094"/>
          <a:ext cx="7848600" cy="3916680"/>
        </p:xfrm>
        <a:graphic>
          <a:graphicData uri="http://schemas.openxmlformats.org/drawingml/2006/table">
            <a:tbl>
              <a:tblPr firstRow="1" bandRow="1">
                <a:tableStyleId>{3B4B98B0-60AC-42C2-AFA5-B58CD77FA1E5}</a:tableStyleId>
              </a:tblPr>
              <a:tblGrid>
                <a:gridCol w="3924300">
                  <a:extLst>
                    <a:ext uri="{9D8B030D-6E8A-4147-A177-3AD203B41FA5}">
                      <a16:colId xmlns:a16="http://schemas.microsoft.com/office/drawing/2014/main" val="180921100"/>
                    </a:ext>
                  </a:extLst>
                </a:gridCol>
                <a:gridCol w="3924300">
                  <a:extLst>
                    <a:ext uri="{9D8B030D-6E8A-4147-A177-3AD203B41FA5}">
                      <a16:colId xmlns:a16="http://schemas.microsoft.com/office/drawing/2014/main" val="1791100084"/>
                    </a:ext>
                  </a:extLst>
                </a:gridCol>
              </a:tblGrid>
              <a:tr h="370840">
                <a:tc>
                  <a:txBody>
                    <a:bodyPr/>
                    <a:lstStyle/>
                    <a:p>
                      <a:r>
                        <a:rPr lang="en-IN" sz="1400" dirty="0">
                          <a:solidFill>
                            <a:schemeClr val="bg1"/>
                          </a:solidFill>
                          <a:latin typeface="Arial" panose="020B0604020202020204" pitchFamily="34" charset="0"/>
                          <a:cs typeface="Arial" panose="020B0604020202020204" pitchFamily="34" charset="0"/>
                        </a:rPr>
                        <a:t>The Key Question</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IN" sz="1400" dirty="0">
                          <a:solidFill>
                            <a:schemeClr val="bg1"/>
                          </a:solidFill>
                          <a:latin typeface="Arial" panose="020B0604020202020204" pitchFamily="34" charset="0"/>
                          <a:cs typeface="Arial" panose="020B0604020202020204" pitchFamily="34" charset="0"/>
                        </a:rPr>
                        <a:t>The Answer Is Provided by</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638896776"/>
                  </a:ext>
                </a:extLst>
              </a:tr>
              <a:tr h="370840">
                <a:tc>
                  <a:txBody>
                    <a:bodyPr/>
                    <a:lstStyle/>
                    <a:p>
                      <a:pPr marL="342900" indent="-342900">
                        <a:buFont typeface="+mj-lt"/>
                        <a:buAutoNum type="arabicPeriod"/>
                      </a:pPr>
                      <a:r>
                        <a:rPr lang="en-IN" sz="1400" dirty="0">
                          <a:latin typeface="Arial" panose="020B0604020202020204" pitchFamily="34" charset="0"/>
                          <a:cs typeface="Arial" panose="020B0604020202020204" pitchFamily="34" charset="0"/>
                        </a:rPr>
                        <a:t>To what degree are activities subdivided into separate jobs?</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Work specialization</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727066881"/>
                  </a:ext>
                </a:extLst>
              </a:tr>
              <a:tr h="370840">
                <a:tc>
                  <a:txBody>
                    <a:bodyPr/>
                    <a:lstStyle/>
                    <a:p>
                      <a:pPr marL="342900" indent="-342900">
                        <a:buFont typeface="+mj-lt"/>
                        <a:buAutoNum type="arabicPeriod" startAt="2"/>
                      </a:pPr>
                      <a:r>
                        <a:rPr lang="en-IN" sz="1400" dirty="0">
                          <a:latin typeface="Arial" panose="020B0604020202020204" pitchFamily="34" charset="0"/>
                          <a:cs typeface="Arial" panose="020B0604020202020204" pitchFamily="34" charset="0"/>
                        </a:rPr>
                        <a:t>On what basis will jobs be grouped together?</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Departmentalization</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463355504"/>
                  </a:ext>
                </a:extLst>
              </a:tr>
              <a:tr h="370840">
                <a:tc>
                  <a:txBody>
                    <a:bodyPr/>
                    <a:lstStyle/>
                    <a:p>
                      <a:pPr marL="342900" indent="-342900">
                        <a:buFont typeface="+mj-lt"/>
                        <a:buAutoNum type="arabicPeriod" startAt="3"/>
                      </a:pPr>
                      <a:r>
                        <a:rPr lang="en-IN" sz="1400" dirty="0">
                          <a:latin typeface="Arial" panose="020B0604020202020204" pitchFamily="34" charset="0"/>
                          <a:cs typeface="Arial" panose="020B0604020202020204" pitchFamily="34" charset="0"/>
                        </a:rPr>
                        <a:t>To whom do individuals and groups report?</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Chain of command</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984785772"/>
                  </a:ext>
                </a:extLst>
              </a:tr>
              <a:tr h="370840">
                <a:tc>
                  <a:txBody>
                    <a:bodyPr/>
                    <a:lstStyle/>
                    <a:p>
                      <a:pPr marL="342900" indent="-342900">
                        <a:buFont typeface="+mj-lt"/>
                        <a:buAutoNum type="arabicPeriod" startAt="4"/>
                      </a:pPr>
                      <a:r>
                        <a:rPr lang="en-IN" sz="1400" dirty="0">
                          <a:latin typeface="Arial" panose="020B0604020202020204" pitchFamily="34" charset="0"/>
                          <a:cs typeface="Arial" panose="020B0604020202020204" pitchFamily="34" charset="0"/>
                        </a:rPr>
                        <a:t>How many individuals can a manager efficiently and effectively direct?</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Span of control</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186744170"/>
                  </a:ext>
                </a:extLst>
              </a:tr>
              <a:tr h="370840">
                <a:tc>
                  <a:txBody>
                    <a:bodyPr/>
                    <a:lstStyle/>
                    <a:p>
                      <a:pPr marL="342900" indent="-342900">
                        <a:buFont typeface="+mj-lt"/>
                        <a:buAutoNum type="arabicPeriod" startAt="5"/>
                      </a:pPr>
                      <a:r>
                        <a:rPr lang="en-IN" sz="1400" dirty="0">
                          <a:latin typeface="Arial" panose="020B0604020202020204" pitchFamily="34" charset="0"/>
                          <a:cs typeface="Arial" panose="020B0604020202020204" pitchFamily="34" charset="0"/>
                        </a:rPr>
                        <a:t>Where does decision-making authority lie?</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Centralization and decentralization</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79803510"/>
                  </a:ext>
                </a:extLst>
              </a:tr>
              <a:tr h="370840">
                <a:tc>
                  <a:txBody>
                    <a:bodyPr/>
                    <a:lstStyle/>
                    <a:p>
                      <a:pPr marL="342900" indent="-342900">
                        <a:buFont typeface="+mj-lt"/>
                        <a:buAutoNum type="arabicPeriod" startAt="6"/>
                      </a:pPr>
                      <a:r>
                        <a:rPr lang="en-IN" sz="1400" dirty="0">
                          <a:latin typeface="Arial" panose="020B0604020202020204" pitchFamily="34" charset="0"/>
                          <a:cs typeface="Arial" panose="020B0604020202020204" pitchFamily="34" charset="0"/>
                        </a:rPr>
                        <a:t>To what degree will there be rules and regulations to direct employees and managers?</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Formalization</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59955872"/>
                  </a:ext>
                </a:extLst>
              </a:tr>
              <a:tr h="370840">
                <a:tc>
                  <a:txBody>
                    <a:bodyPr/>
                    <a:lstStyle/>
                    <a:p>
                      <a:pPr marL="342900" indent="-342900">
                        <a:buFont typeface="+mj-lt"/>
                        <a:buAutoNum type="arabicPeriod" startAt="7"/>
                      </a:pPr>
                      <a:r>
                        <a:rPr lang="en-IN" sz="1400" dirty="0">
                          <a:latin typeface="Arial" panose="020B0604020202020204" pitchFamily="34" charset="0"/>
                          <a:cs typeface="Arial" panose="020B0604020202020204" pitchFamily="34" charset="0"/>
                        </a:rPr>
                        <a:t>Do individuals from different areas need to regularly interact?</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IN" sz="1400" dirty="0">
                          <a:latin typeface="Arial" panose="020B0604020202020204" pitchFamily="34" charset="0"/>
                          <a:cs typeface="Arial" panose="020B0604020202020204" pitchFamily="34" charset="0"/>
                        </a:rPr>
                        <a:t>Boundary spanning</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08231326"/>
                  </a:ext>
                </a:extLst>
              </a:tr>
            </a:tbl>
          </a:graphicData>
        </a:graphic>
      </p:graphicFrame>
    </p:spTree>
    <p:extLst>
      <p:ext uri="{BB962C8B-B14F-4D97-AF65-F5344CB8AC3E}">
        <p14:creationId xmlns:p14="http://schemas.microsoft.com/office/powerpoint/2010/main" val="1000410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6481"/>
            <a:ext cx="8206732" cy="1144347"/>
          </a:xfrm>
        </p:spPr>
        <p:txBody>
          <a:bodyPr wrap="square" tIns="18000" bIns="18000" anchor="ctr">
            <a:spAutoFit/>
          </a:bodyPr>
          <a:lstStyle/>
          <a:p>
            <a:r>
              <a:rPr lang="en-US" sz="3600" dirty="0">
                <a:latin typeface="+mj-lt"/>
              </a:rPr>
              <a:t>Mechanistic Versus Organic Structural Models </a:t>
            </a:r>
            <a:r>
              <a:rPr lang="en-US" sz="2800" dirty="0">
                <a:latin typeface="+mj-lt"/>
              </a:rPr>
              <a:t>(5 of 8)</a:t>
            </a:r>
          </a:p>
        </p:txBody>
      </p:sp>
      <p:sp>
        <p:nvSpPr>
          <p:cNvPr id="4" name="Content Placeholder 3"/>
          <p:cNvSpPr>
            <a:spLocks noGrp="1"/>
          </p:cNvSpPr>
          <p:nvPr>
            <p:ph idx="1"/>
          </p:nvPr>
        </p:nvSpPr>
        <p:spPr>
          <a:xfrm>
            <a:off x="466252" y="1575650"/>
            <a:ext cx="8215785" cy="2057400"/>
          </a:xfrm>
        </p:spPr>
        <p:txBody>
          <a:bodyPr wrap="square" tIns="18000" bIns="18000" anchor="ctr">
            <a:spAutoFit/>
          </a:bodyPr>
          <a:lstStyle/>
          <a:p>
            <a:pPr marL="256032" indent="-256032">
              <a:buSzPct val="100000"/>
            </a:pPr>
            <a:r>
              <a:rPr lang="en-US" sz="2400" b="1" dirty="0">
                <a:latin typeface="Arial" panose="020B0604020202020204" pitchFamily="34" charset="0"/>
                <a:cs typeface="Arial" panose="020B0604020202020204" pitchFamily="34" charset="0"/>
              </a:rPr>
              <a:t>Technology: </a:t>
            </a:r>
            <a:r>
              <a:rPr lang="en-US" sz="2400" dirty="0">
                <a:latin typeface="Arial" panose="020B0604020202020204" pitchFamily="34" charset="0"/>
                <a:cs typeface="Arial" panose="020B0604020202020204" pitchFamily="34" charset="0"/>
              </a:rPr>
              <a:t>the way an organization transfers its inputs into outputs.</a:t>
            </a:r>
          </a:p>
          <a:p>
            <a:pPr lvl="1"/>
            <a:r>
              <a:rPr lang="en-US" sz="2400" dirty="0">
                <a:latin typeface="Arial" panose="020B0604020202020204" pitchFamily="34" charset="0"/>
                <a:cs typeface="Arial" panose="020B0604020202020204" pitchFamily="34" charset="0"/>
              </a:rPr>
              <a:t>Numerous studies have examined the technology-structure relationship.</a:t>
            </a:r>
          </a:p>
          <a:p>
            <a:pPr lvl="1"/>
            <a:r>
              <a:rPr lang="en-US" sz="2400" dirty="0">
                <a:latin typeface="Arial" panose="020B0604020202020204" pitchFamily="34" charset="0"/>
                <a:cs typeface="Arial" panose="020B0604020202020204" pitchFamily="34" charset="0"/>
              </a:rPr>
              <a:t>Organizational structures adapt to their technology.</a:t>
            </a:r>
          </a:p>
        </p:txBody>
      </p:sp>
    </p:spTree>
    <p:extLst>
      <p:ext uri="{BB962C8B-B14F-4D97-AF65-F5344CB8AC3E}">
        <p14:creationId xmlns:p14="http://schemas.microsoft.com/office/powerpoint/2010/main" val="245179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18998"/>
            <a:ext cx="8206732" cy="1144347"/>
          </a:xfrm>
        </p:spPr>
        <p:txBody>
          <a:bodyPr wrap="square" tIns="18000" bIns="18000" anchor="ctr">
            <a:spAutoFit/>
          </a:bodyPr>
          <a:lstStyle/>
          <a:p>
            <a:r>
              <a:rPr lang="en-US" sz="3600" dirty="0">
                <a:latin typeface="+mj-lt"/>
              </a:rPr>
              <a:t>Mechanistic Versus Organic Structural Models </a:t>
            </a:r>
            <a:r>
              <a:rPr lang="en-US" sz="2800" dirty="0">
                <a:latin typeface="+mj-lt"/>
              </a:rPr>
              <a:t>(6 of 8)</a:t>
            </a:r>
          </a:p>
        </p:txBody>
      </p:sp>
      <p:sp>
        <p:nvSpPr>
          <p:cNvPr id="3" name="Content Placeholder 2"/>
          <p:cNvSpPr>
            <a:spLocks noGrp="1"/>
          </p:cNvSpPr>
          <p:nvPr>
            <p:ph idx="1"/>
          </p:nvPr>
        </p:nvSpPr>
        <p:spPr>
          <a:xfrm>
            <a:off x="475305" y="1574384"/>
            <a:ext cx="8206733" cy="3386328"/>
          </a:xfrm>
        </p:spPr>
        <p:txBody>
          <a:bodyPr wrap="square" tIns="18000" bIns="18000" anchor="ctr">
            <a:spAutoFit/>
          </a:bodyPr>
          <a:lstStyle/>
          <a:p>
            <a:pPr marL="256032" indent="-256032">
              <a:buSzPct val="100000"/>
            </a:pPr>
            <a:r>
              <a:rPr lang="en-US" sz="2400" dirty="0">
                <a:latin typeface="Arial" panose="020B0604020202020204" pitchFamily="34" charset="0"/>
                <a:cs typeface="Arial" panose="020B0604020202020204" pitchFamily="34" charset="0"/>
              </a:rPr>
              <a:t>An organization’s </a:t>
            </a:r>
            <a:r>
              <a:rPr lang="en-US" sz="2400" b="1" dirty="0">
                <a:latin typeface="Arial" panose="020B0604020202020204" pitchFamily="34" charset="0"/>
                <a:cs typeface="Arial" panose="020B0604020202020204" pitchFamily="34" charset="0"/>
              </a:rPr>
              <a:t>environment </a:t>
            </a:r>
            <a:r>
              <a:rPr lang="en-US" sz="2400" dirty="0">
                <a:latin typeface="Arial" panose="020B0604020202020204" pitchFamily="34" charset="0"/>
                <a:cs typeface="Arial" panose="020B0604020202020204" pitchFamily="34" charset="0"/>
              </a:rPr>
              <a:t>includes outside institutions or forces that can affect its performance.</a:t>
            </a:r>
          </a:p>
          <a:p>
            <a:pPr lvl="1"/>
            <a:r>
              <a:rPr lang="en-US" sz="2400" dirty="0">
                <a:latin typeface="Arial" panose="020B0604020202020204" pitchFamily="34" charset="0"/>
                <a:cs typeface="Arial" panose="020B0604020202020204" pitchFamily="34" charset="0"/>
              </a:rPr>
              <a:t>Dynamic environments create significantly more uncertainty for managers than do static ones. </a:t>
            </a:r>
          </a:p>
          <a:p>
            <a:pPr lvl="1"/>
            <a:r>
              <a:rPr lang="en-US" sz="2400" dirty="0">
                <a:latin typeface="Arial" panose="020B0604020202020204" pitchFamily="34" charset="0"/>
                <a:cs typeface="Arial" panose="020B0604020202020204" pitchFamily="34" charset="0"/>
              </a:rPr>
              <a:t>Three dimensions: </a:t>
            </a:r>
          </a:p>
          <a:p>
            <a:pPr lvl="2"/>
            <a:r>
              <a:rPr lang="en-US" sz="2400" dirty="0">
                <a:latin typeface="Arial" panose="020B0604020202020204" pitchFamily="34" charset="0"/>
                <a:cs typeface="Arial" panose="020B0604020202020204" pitchFamily="34" charset="0"/>
              </a:rPr>
              <a:t>Capacity</a:t>
            </a:r>
          </a:p>
          <a:p>
            <a:pPr lvl="2"/>
            <a:r>
              <a:rPr lang="en-US" sz="2400" dirty="0">
                <a:latin typeface="Arial" panose="020B0604020202020204" pitchFamily="34" charset="0"/>
                <a:cs typeface="Arial" panose="020B0604020202020204" pitchFamily="34" charset="0"/>
              </a:rPr>
              <a:t>Volatility</a:t>
            </a:r>
          </a:p>
          <a:p>
            <a:pPr lvl="2"/>
            <a:r>
              <a:rPr lang="en-US" sz="2400" dirty="0">
                <a:latin typeface="Arial" panose="020B0604020202020204" pitchFamily="34" charset="0"/>
                <a:cs typeface="Arial" panose="020B0604020202020204" pitchFamily="34" charset="0"/>
              </a:rPr>
              <a:t>Complexity</a:t>
            </a:r>
          </a:p>
        </p:txBody>
      </p:sp>
    </p:spTree>
    <p:extLst>
      <p:ext uri="{BB962C8B-B14F-4D97-AF65-F5344CB8AC3E}">
        <p14:creationId xmlns:p14="http://schemas.microsoft.com/office/powerpoint/2010/main" val="361335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7" y="202954"/>
            <a:ext cx="8206732" cy="1176433"/>
          </a:xfrm>
        </p:spPr>
        <p:txBody>
          <a:bodyPr wrap="square" tIns="18000" bIns="18000" anchor="ctr">
            <a:spAutoFit/>
          </a:bodyPr>
          <a:lstStyle/>
          <a:p>
            <a:r>
              <a:rPr lang="en-US" sz="3600" dirty="0">
                <a:latin typeface="+mj-lt"/>
              </a:rPr>
              <a:t>Mechanistic Versus Organic Structural Models </a:t>
            </a:r>
            <a:r>
              <a:rPr lang="en-US" sz="2800" dirty="0">
                <a:latin typeface="+mj-lt"/>
              </a:rPr>
              <a:t>(7 of 8)</a:t>
            </a:r>
          </a:p>
        </p:txBody>
      </p:sp>
      <p:sp>
        <p:nvSpPr>
          <p:cNvPr id="3" name="Content Placeholder 2">
            <a:extLst>
              <a:ext uri="{FF2B5EF4-FFF2-40B4-BE49-F238E27FC236}">
                <a16:creationId xmlns:a16="http://schemas.microsoft.com/office/drawing/2014/main" id="{F48FF6BF-C104-4C1C-9B7F-2B14CF10ED1B}"/>
              </a:ext>
            </a:extLst>
          </p:cNvPr>
          <p:cNvSpPr>
            <a:spLocks noGrp="1"/>
          </p:cNvSpPr>
          <p:nvPr>
            <p:ph idx="1"/>
          </p:nvPr>
        </p:nvSpPr>
        <p:spPr>
          <a:xfrm>
            <a:off x="466253" y="1592354"/>
            <a:ext cx="8215785" cy="405683"/>
          </a:xfrm>
        </p:spPr>
        <p:txBody>
          <a:bodyPr wrap="square"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15.10 </a:t>
            </a:r>
            <a:r>
              <a:rPr lang="en-US" sz="2400" dirty="0">
                <a:latin typeface="Arial" panose="020B0604020202020204" pitchFamily="34" charset="0"/>
                <a:cs typeface="Arial" panose="020B0604020202020204" pitchFamily="34" charset="0"/>
              </a:rPr>
              <a:t>Three-Dimensional Model of the Environment</a:t>
            </a:r>
          </a:p>
        </p:txBody>
      </p:sp>
      <p:pic>
        <p:nvPicPr>
          <p:cNvPr id="14" name="Picture Placeholder 13" descr="A figure shows the definition of environment along its three dimensions represented by the movement toward higher uncertainty. Organizations operate in environments that move from abundant to scarce, stable to dynamic, and simple to complex.">
            <a:extLst>
              <a:ext uri="{FF2B5EF4-FFF2-40B4-BE49-F238E27FC236}">
                <a16:creationId xmlns:a16="http://schemas.microsoft.com/office/drawing/2014/main" id="{A2539A78-7D53-427A-859B-6D4BE2D1560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019838" y="2302571"/>
            <a:ext cx="5085465" cy="3918670"/>
          </a:xfrm>
        </p:spPr>
      </p:pic>
    </p:spTree>
    <p:extLst>
      <p:ext uri="{BB962C8B-B14F-4D97-AF65-F5344CB8AC3E}">
        <p14:creationId xmlns:p14="http://schemas.microsoft.com/office/powerpoint/2010/main" val="2277861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998"/>
            <a:ext cx="8215785" cy="1144347"/>
          </a:xfrm>
        </p:spPr>
        <p:txBody>
          <a:bodyPr wrap="square" tIns="18000" bIns="18000" anchor="ctr">
            <a:spAutoFit/>
          </a:bodyPr>
          <a:lstStyle/>
          <a:p>
            <a:r>
              <a:rPr lang="en-US" sz="3600" dirty="0">
                <a:latin typeface="+mj-lt"/>
              </a:rPr>
              <a:t>Mechanistic Versus Organic Structural Models </a:t>
            </a:r>
            <a:r>
              <a:rPr lang="en-US" sz="2800" dirty="0">
                <a:latin typeface="+mj-lt"/>
              </a:rPr>
              <a:t>(8 of 8)</a:t>
            </a:r>
          </a:p>
        </p:txBody>
      </p:sp>
      <p:sp>
        <p:nvSpPr>
          <p:cNvPr id="3" name="Content Placeholder 2"/>
          <p:cNvSpPr>
            <a:spLocks noGrp="1"/>
          </p:cNvSpPr>
          <p:nvPr>
            <p:ph idx="1"/>
          </p:nvPr>
        </p:nvSpPr>
        <p:spPr>
          <a:xfrm>
            <a:off x="466253" y="1551098"/>
            <a:ext cx="8215785" cy="3915091"/>
          </a:xfrm>
        </p:spPr>
        <p:txBody>
          <a:bodyPr wrap="square" tIns="18000" bIns="18000" anchor="ctr">
            <a:spAutoFit/>
          </a:bodyPr>
          <a:lstStyle/>
          <a:p>
            <a:r>
              <a:rPr lang="en-US" sz="2400" dirty="0">
                <a:latin typeface="Arial" panose="020B0604020202020204" pitchFamily="34" charset="0"/>
                <a:cs typeface="Arial" panose="020B0604020202020204" pitchFamily="34" charset="0"/>
              </a:rPr>
              <a:t>Another factor that shapes organizational structure is </a:t>
            </a:r>
            <a:r>
              <a:rPr lang="en-US" sz="2400" b="1" dirty="0">
                <a:latin typeface="Arial" panose="020B0604020202020204" pitchFamily="34" charset="0"/>
                <a:cs typeface="Arial" panose="020B0604020202020204" pitchFamily="34" charset="0"/>
              </a:rPr>
              <a:t>institutions</a:t>
            </a:r>
            <a:r>
              <a:rPr lang="en-US" sz="2400" dirty="0">
                <a:latin typeface="Arial" panose="020B0604020202020204" pitchFamily="34" charset="0"/>
                <a:cs typeface="Arial" panose="020B0604020202020204" pitchFamily="34" charset="0"/>
              </a:rPr>
              <a:t>.</a:t>
            </a:r>
          </a:p>
          <a:p>
            <a:pPr lvl="1">
              <a:buClr>
                <a:schemeClr val="bg2"/>
              </a:buClr>
            </a:pPr>
            <a:r>
              <a:rPr lang="en-US" sz="2400" dirty="0">
                <a:latin typeface="Arial" panose="020B0604020202020204" pitchFamily="34" charset="0"/>
                <a:cs typeface="Arial" panose="020B0604020202020204" pitchFamily="34" charset="0"/>
              </a:rPr>
              <a:t>Regulatory pressures.</a:t>
            </a:r>
          </a:p>
          <a:p>
            <a:pPr lvl="1">
              <a:buClr>
                <a:schemeClr val="bg2"/>
              </a:buClr>
            </a:pPr>
            <a:r>
              <a:rPr lang="en-US" sz="2400" dirty="0">
                <a:latin typeface="Arial" panose="020B0604020202020204" pitchFamily="34" charset="0"/>
                <a:cs typeface="Arial" panose="020B0604020202020204" pitchFamily="34" charset="0"/>
              </a:rPr>
              <a:t>Simple inertia.</a:t>
            </a:r>
          </a:p>
          <a:p>
            <a:pPr lvl="1">
              <a:buClr>
                <a:schemeClr val="bg2"/>
              </a:buClr>
            </a:pPr>
            <a:r>
              <a:rPr lang="en-US" sz="2400" dirty="0">
                <a:latin typeface="Arial" panose="020B0604020202020204" pitchFamily="34" charset="0"/>
                <a:cs typeface="Arial" panose="020B0604020202020204" pitchFamily="34" charset="0"/>
              </a:rPr>
              <a:t>Culture.</a:t>
            </a:r>
          </a:p>
          <a:p>
            <a:pPr lvl="1">
              <a:buClr>
                <a:schemeClr val="bg2"/>
              </a:buClr>
            </a:pPr>
            <a:r>
              <a:rPr lang="en-US" sz="2400" dirty="0">
                <a:latin typeface="Arial" panose="020B0604020202020204" pitchFamily="34" charset="0"/>
                <a:cs typeface="Arial" panose="020B0604020202020204" pitchFamily="34" charset="0"/>
              </a:rPr>
              <a:t>Fads or trends.</a:t>
            </a:r>
          </a:p>
          <a:p>
            <a:r>
              <a:rPr lang="en-US" sz="2400" dirty="0">
                <a:latin typeface="Arial" panose="020B0604020202020204" pitchFamily="34" charset="0"/>
                <a:cs typeface="Arial" panose="020B0604020202020204" pitchFamily="34" charset="0"/>
              </a:rPr>
              <a:t>Institutional pressures are often difficult to see specifically because we take them for granted, but that doesn’t mean they aren’t powerful.</a:t>
            </a:r>
          </a:p>
        </p:txBody>
      </p:sp>
    </p:spTree>
    <p:extLst>
      <p:ext uri="{BB962C8B-B14F-4D97-AF65-F5344CB8AC3E}">
        <p14:creationId xmlns:p14="http://schemas.microsoft.com/office/powerpoint/2010/main" val="2372759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5" y="264541"/>
            <a:ext cx="8215785" cy="1046440"/>
          </a:xfrm>
        </p:spPr>
        <p:txBody>
          <a:bodyPr wrap="square" anchor="ctr">
            <a:spAutoFit/>
          </a:bodyPr>
          <a:lstStyle/>
          <a:p>
            <a:r>
              <a:rPr lang="en-US" sz="3400" dirty="0">
                <a:latin typeface="+mj-lt"/>
              </a:rPr>
              <a:t>Analyze the Behavioral Implications of Different Organizational Designs </a:t>
            </a:r>
            <a:r>
              <a:rPr lang="en-US" sz="2600" dirty="0">
                <a:latin typeface="+mj-lt"/>
              </a:rPr>
              <a:t>(1 of 3)</a:t>
            </a:r>
          </a:p>
        </p:txBody>
      </p:sp>
      <p:sp>
        <p:nvSpPr>
          <p:cNvPr id="3" name="Content Placeholder 2"/>
          <p:cNvSpPr>
            <a:spLocks noGrp="1"/>
          </p:cNvSpPr>
          <p:nvPr>
            <p:ph idx="1"/>
          </p:nvPr>
        </p:nvSpPr>
        <p:spPr>
          <a:xfrm>
            <a:off x="466253" y="1550649"/>
            <a:ext cx="8215785" cy="3025885"/>
          </a:xfrm>
        </p:spPr>
        <p:txBody>
          <a:bodyPr wrap="square" anchor="ctr">
            <a:spAutoFit/>
          </a:bodyPr>
          <a:lstStyle/>
          <a:p>
            <a:r>
              <a:rPr lang="en-US" sz="2400" dirty="0">
                <a:latin typeface="Arial" panose="020B0604020202020204" pitchFamily="34" charset="0"/>
                <a:cs typeface="Arial" panose="020B0604020202020204" pitchFamily="34" charset="0"/>
              </a:rPr>
              <a:t>An organization’s structure can have significant effects on its members.</a:t>
            </a:r>
          </a:p>
          <a:p>
            <a:r>
              <a:rPr lang="en-US" sz="2400" dirty="0">
                <a:latin typeface="Arial" panose="020B0604020202020204" pitchFamily="34" charset="0"/>
                <a:cs typeface="Arial" panose="020B0604020202020204" pitchFamily="34" charset="0"/>
              </a:rPr>
              <a:t>It’s impossible to generalize!</a:t>
            </a:r>
          </a:p>
          <a:p>
            <a:pPr lvl="1"/>
            <a:r>
              <a:rPr lang="en-US" sz="2400" dirty="0">
                <a:latin typeface="Arial" panose="020B0604020202020204" pitchFamily="34" charset="0"/>
                <a:cs typeface="Arial" panose="020B0604020202020204" pitchFamily="34" charset="0"/>
              </a:rPr>
              <a:t>Not everyone prefers the freedom and flexibility of organic structures.</a:t>
            </a:r>
          </a:p>
          <a:p>
            <a:pPr lvl="1"/>
            <a:r>
              <a:rPr lang="en-US" sz="2400" dirty="0">
                <a:latin typeface="Arial" panose="020B0604020202020204" pitchFamily="34" charset="0"/>
                <a:cs typeface="Arial" panose="020B0604020202020204" pitchFamily="34" charset="0"/>
              </a:rPr>
              <a:t>Some people are most productive and satisfied when work tasks are standardized and ambiguity minimized</a:t>
            </a:r>
            <a:r>
              <a:rPr lang="en-US" sz="24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48636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49597"/>
            <a:ext cx="8215785" cy="1082792"/>
          </a:xfrm>
        </p:spPr>
        <p:txBody>
          <a:bodyPr wrap="square" tIns="18000" bIns="18000" anchor="ctr">
            <a:spAutoFit/>
          </a:bodyPr>
          <a:lstStyle/>
          <a:p>
            <a:r>
              <a:rPr lang="en-US" sz="3400" dirty="0">
                <a:latin typeface="+mj-lt"/>
              </a:rPr>
              <a:t>Analyze the Behavioral Implications of Different Organizational Designs </a:t>
            </a:r>
            <a:r>
              <a:rPr lang="en-US" sz="2600" dirty="0">
                <a:latin typeface="+mj-lt"/>
              </a:rPr>
              <a:t>(2 of 3)</a:t>
            </a:r>
          </a:p>
        </p:txBody>
      </p:sp>
      <p:sp>
        <p:nvSpPr>
          <p:cNvPr id="3" name="Content Placeholder 2"/>
          <p:cNvSpPr>
            <a:spLocks noGrp="1"/>
          </p:cNvSpPr>
          <p:nvPr>
            <p:ph idx="1"/>
          </p:nvPr>
        </p:nvSpPr>
        <p:spPr>
          <a:xfrm>
            <a:off x="466253" y="1574560"/>
            <a:ext cx="8215786" cy="3678445"/>
          </a:xfrm>
        </p:spPr>
        <p:txBody>
          <a:bodyPr wrap="square" tIns="18000" bIns="18000" anchor="ctr">
            <a:spAutoFit/>
          </a:bodyPr>
          <a:lstStyle/>
          <a:p>
            <a:r>
              <a:rPr lang="en-US" sz="2400" dirty="0">
                <a:latin typeface="Arial" panose="020B0604020202020204" pitchFamily="34" charset="0"/>
                <a:cs typeface="Arial" panose="020B0604020202020204" pitchFamily="34" charset="0"/>
              </a:rPr>
              <a:t>Organizational Designs and Employee Behavior</a:t>
            </a:r>
          </a:p>
          <a:p>
            <a:pPr lvl="1"/>
            <a:r>
              <a:rPr lang="en-US" sz="2400" dirty="0">
                <a:latin typeface="Arial" panose="020B0604020202020204" pitchFamily="34" charset="0"/>
                <a:cs typeface="Arial" panose="020B0604020202020204" pitchFamily="34" charset="0"/>
              </a:rPr>
              <a:t>Work specialization</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contributes to higher employee productivity.</a:t>
            </a:r>
          </a:p>
          <a:p>
            <a:pPr lvl="1"/>
            <a:r>
              <a:rPr lang="en-US" sz="2400" dirty="0">
                <a:latin typeface="Arial" panose="020B0604020202020204" pitchFamily="34" charset="0"/>
                <a:cs typeface="Arial" panose="020B0604020202020204" pitchFamily="34" charset="0"/>
              </a:rPr>
              <a:t>No evidence supports a relationship between span of control and employee satisfaction or performance.</a:t>
            </a:r>
          </a:p>
          <a:p>
            <a:pPr lvl="1"/>
            <a:r>
              <a:rPr lang="en-US" sz="2400" dirty="0">
                <a:latin typeface="Arial" panose="020B0604020202020204" pitchFamily="34" charset="0"/>
                <a:cs typeface="Arial" panose="020B0604020202020204" pitchFamily="34" charset="0"/>
              </a:rPr>
              <a:t>Fairly strong evidence links centralization and job satisfaction, meaning that less centralization is associated with higher satisfaction.</a:t>
            </a:r>
          </a:p>
          <a:p>
            <a:pPr lvl="1"/>
            <a:r>
              <a:rPr lang="en-US" sz="2400" dirty="0">
                <a:latin typeface="Arial" panose="020B0604020202020204" pitchFamily="34" charset="0"/>
                <a:cs typeface="Arial" panose="020B0604020202020204" pitchFamily="34" charset="0"/>
              </a:rPr>
              <a:t>National culture influences the preference for structure. </a:t>
            </a:r>
          </a:p>
        </p:txBody>
      </p:sp>
    </p:spTree>
    <p:extLst>
      <p:ext uri="{BB962C8B-B14F-4D97-AF65-F5344CB8AC3E}">
        <p14:creationId xmlns:p14="http://schemas.microsoft.com/office/powerpoint/2010/main" val="3316872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06" y="250482"/>
            <a:ext cx="8206732" cy="1082792"/>
          </a:xfrm>
        </p:spPr>
        <p:txBody>
          <a:bodyPr wrap="square" tIns="18000" bIns="18000" anchor="ctr">
            <a:spAutoFit/>
          </a:bodyPr>
          <a:lstStyle/>
          <a:p>
            <a:r>
              <a:rPr lang="en-US" sz="3400" dirty="0">
                <a:latin typeface="+mj-lt"/>
              </a:rPr>
              <a:t>Analyze the Behavioral Implications of Different Organizational Designs </a:t>
            </a:r>
            <a:r>
              <a:rPr lang="en-US" sz="2600" dirty="0">
                <a:latin typeface="+mj-lt"/>
              </a:rPr>
              <a:t>(3 of 3)</a:t>
            </a:r>
          </a:p>
        </p:txBody>
      </p:sp>
      <p:sp>
        <p:nvSpPr>
          <p:cNvPr id="3" name="Content Placeholder 2">
            <a:extLst>
              <a:ext uri="{FF2B5EF4-FFF2-40B4-BE49-F238E27FC236}">
                <a16:creationId xmlns:a16="http://schemas.microsoft.com/office/drawing/2014/main" id="{E9770451-CFD2-45D0-A878-866C50C89DE4}"/>
              </a:ext>
            </a:extLst>
          </p:cNvPr>
          <p:cNvSpPr>
            <a:spLocks noGrp="1"/>
          </p:cNvSpPr>
          <p:nvPr>
            <p:ph idx="1"/>
          </p:nvPr>
        </p:nvSpPr>
        <p:spPr>
          <a:xfrm>
            <a:off x="466253" y="1589641"/>
            <a:ext cx="8229600" cy="775015"/>
          </a:xfrm>
        </p:spPr>
        <p:txBody>
          <a:bodyPr tIns="18000" bIns="18000" anchor="ctr">
            <a:spAutoFit/>
          </a:bodyPr>
          <a:lstStyle/>
          <a:p>
            <a:pPr marL="0" indent="0">
              <a:buNone/>
            </a:pPr>
            <a:r>
              <a:rPr lang="en-US" sz="2400" b="1" dirty="0">
                <a:latin typeface="Arial" panose="020B0604020202020204" pitchFamily="34" charset="0"/>
                <a:cs typeface="Arial" panose="020B0604020202020204" pitchFamily="34" charset="0"/>
              </a:rPr>
              <a:t>Exhibit 15.11 </a:t>
            </a:r>
            <a:r>
              <a:rPr lang="en-US" sz="2400" dirty="0">
                <a:latin typeface="Arial" panose="020B0604020202020204" pitchFamily="34" charset="0"/>
                <a:cs typeface="Arial" panose="020B0604020202020204" pitchFamily="34" charset="0"/>
              </a:rPr>
              <a:t>Organizational Structure: Its Determinants and Outcomes</a:t>
            </a:r>
          </a:p>
        </p:txBody>
      </p:sp>
      <p:pic>
        <p:nvPicPr>
          <p:cNvPr id="14" name="Picture Placeholder 13" descr="A flowchart depicts the organizational structure along with its determinants and outcomes.&#10;Long description is available in notes, press F6">
            <a:extLst>
              <a:ext uri="{FF2B5EF4-FFF2-40B4-BE49-F238E27FC236}">
                <a16:creationId xmlns:a16="http://schemas.microsoft.com/office/drawing/2014/main" id="{F6C73D89-33ED-42BF-939A-1AF57EB8C50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61242" y="2589791"/>
            <a:ext cx="7997830" cy="2996309"/>
          </a:xfrm>
        </p:spPr>
      </p:pic>
    </p:spTree>
    <p:extLst>
      <p:ext uri="{BB962C8B-B14F-4D97-AF65-F5344CB8AC3E}">
        <p14:creationId xmlns:p14="http://schemas.microsoft.com/office/powerpoint/2010/main" val="2650170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0586"/>
            <a:ext cx="8229600" cy="590349"/>
          </a:xfrm>
        </p:spPr>
        <p:txBody>
          <a:bodyPr tIns="18000" bIns="18000" anchor="ctr">
            <a:spAutoFit/>
          </a:bodyPr>
          <a:lstStyle/>
          <a:p>
            <a:r>
              <a:rPr lang="en-US" sz="3600" dirty="0">
                <a:latin typeface="+mj-lt"/>
              </a:rPr>
              <a:t>Implications for Managers </a:t>
            </a:r>
            <a:r>
              <a:rPr lang="en-US" sz="2800" dirty="0">
                <a:latin typeface="+mj-lt"/>
              </a:rPr>
              <a:t>(1 of 3)</a:t>
            </a:r>
          </a:p>
        </p:txBody>
      </p:sp>
      <p:sp>
        <p:nvSpPr>
          <p:cNvPr id="3" name="Content Placeholder 2"/>
          <p:cNvSpPr>
            <a:spLocks noGrp="1"/>
          </p:cNvSpPr>
          <p:nvPr>
            <p:ph idx="1"/>
          </p:nvPr>
        </p:nvSpPr>
        <p:spPr>
          <a:xfrm>
            <a:off x="466253" y="1143000"/>
            <a:ext cx="8215785" cy="3595205"/>
          </a:xfrm>
        </p:spPr>
        <p:txBody>
          <a:bodyPr wrap="square" tIns="18000" bIns="18000" anchor="ctr">
            <a:spAutoFit/>
          </a:bodyPr>
          <a:lstStyle/>
          <a:p>
            <a:r>
              <a:rPr lang="en-US" sz="2400" dirty="0">
                <a:latin typeface="Arial" panose="020B0604020202020204" pitchFamily="34" charset="0"/>
                <a:cs typeface="Arial" panose="020B0604020202020204" pitchFamily="34" charset="0"/>
              </a:rPr>
              <a:t>Structure follows strategy. Work backward from your organization’s strategy and mission to determine the appropriate structure. </a:t>
            </a:r>
          </a:p>
          <a:p>
            <a:r>
              <a:rPr lang="en-US" sz="2400" dirty="0">
                <a:latin typeface="Arial" panose="020B0604020202020204" pitchFamily="34" charset="0"/>
                <a:cs typeface="Arial" panose="020B0604020202020204" pitchFamily="34" charset="0"/>
              </a:rPr>
              <a:t>Consider the key elements of organizations (e.g., departmentalization, specialization) when determining the appropriate structure. Some elements (e.g., chain of command, span of control, [de]centralization, boundary spanning) have unique implications for how employees and managers interact with one another. </a:t>
            </a:r>
          </a:p>
        </p:txBody>
      </p:sp>
    </p:spTree>
    <p:extLst>
      <p:ext uri="{BB962C8B-B14F-4D97-AF65-F5344CB8AC3E}">
        <p14:creationId xmlns:p14="http://schemas.microsoft.com/office/powerpoint/2010/main" val="3463804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4491"/>
            <a:ext cx="8215785" cy="590349"/>
          </a:xfrm>
        </p:spPr>
        <p:txBody>
          <a:bodyPr wrap="square" tIns="18000" bIns="18000" anchor="ctr">
            <a:spAutoFit/>
          </a:bodyPr>
          <a:lstStyle/>
          <a:p>
            <a:r>
              <a:rPr lang="en-US" sz="3600" dirty="0">
                <a:latin typeface="+mj-lt"/>
              </a:rPr>
              <a:t>Implications for Managers </a:t>
            </a:r>
            <a:r>
              <a:rPr lang="en-US" sz="2800" dirty="0">
                <a:latin typeface="+mj-lt"/>
              </a:rPr>
              <a:t>(2 of 3)</a:t>
            </a:r>
          </a:p>
        </p:txBody>
      </p:sp>
      <p:sp>
        <p:nvSpPr>
          <p:cNvPr id="3" name="Content Placeholder 2"/>
          <p:cNvSpPr>
            <a:spLocks noGrp="1"/>
          </p:cNvSpPr>
          <p:nvPr>
            <p:ph idx="1"/>
          </p:nvPr>
        </p:nvSpPr>
        <p:spPr>
          <a:xfrm>
            <a:off x="466253" y="1133947"/>
            <a:ext cx="8215785" cy="4571999"/>
          </a:xfrm>
        </p:spPr>
        <p:txBody>
          <a:bodyPr wrap="square" tIns="18000" bIns="18000" anchor="ctr">
            <a:spAutoFit/>
          </a:bodyPr>
          <a:lstStyle/>
          <a:p>
            <a:pPr>
              <a:spcBef>
                <a:spcPts val="600"/>
              </a:spcBef>
            </a:pPr>
            <a:r>
              <a:rPr lang="en-US" sz="2400" dirty="0">
                <a:latin typeface="Arial" panose="020B0604020202020204" pitchFamily="34" charset="0"/>
                <a:cs typeface="Arial" panose="020B0604020202020204" pitchFamily="34" charset="0"/>
              </a:rPr>
              <a:t>Many modern organizations today have shifted to an organic team structure, which allows for greater flexibility and empowers teams to realize the organization’s mission. However, even mechanistic bureaucracies have their place if the goal is entirely standardized functions and outputs. It is important not to get swept up in trends and instead focus on the mission, strategy, and environment and structure the organization accordingly. </a:t>
            </a:r>
          </a:p>
          <a:p>
            <a:pPr>
              <a:spcBef>
                <a:spcPts val="600"/>
              </a:spcBef>
            </a:pPr>
            <a:r>
              <a:rPr lang="en-US" sz="2400" dirty="0">
                <a:latin typeface="Arial" panose="020B0604020202020204" pitchFamily="34" charset="0"/>
                <a:cs typeface="Arial" panose="020B0604020202020204" pitchFamily="34" charset="0"/>
              </a:rPr>
              <a:t>Although sometimes downsizing is necessary and can lead to short-term cost reductions, weigh the decision to downsize wisely, as it can negatively affect the employees and morale.</a:t>
            </a:r>
          </a:p>
        </p:txBody>
      </p:sp>
    </p:spTree>
    <p:extLst>
      <p:ext uri="{BB962C8B-B14F-4D97-AF65-F5344CB8AC3E}">
        <p14:creationId xmlns:p14="http://schemas.microsoft.com/office/powerpoint/2010/main" val="2757890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7974"/>
            <a:ext cx="8229600" cy="590349"/>
          </a:xfrm>
        </p:spPr>
        <p:txBody>
          <a:bodyPr tIns="18000" bIns="18000" anchor="ctr">
            <a:spAutoFit/>
          </a:bodyPr>
          <a:lstStyle/>
          <a:p>
            <a:r>
              <a:rPr lang="en-US" sz="3600" dirty="0">
                <a:latin typeface="+mj-lt"/>
              </a:rPr>
              <a:t>Implications for Managers </a:t>
            </a:r>
            <a:r>
              <a:rPr lang="en-US" sz="2800" dirty="0">
                <a:latin typeface="+mj-lt"/>
              </a:rPr>
              <a:t>(3 of 3)</a:t>
            </a:r>
          </a:p>
        </p:txBody>
      </p:sp>
      <p:sp>
        <p:nvSpPr>
          <p:cNvPr id="3" name="Content Placeholder 2"/>
          <p:cNvSpPr>
            <a:spLocks noGrp="1"/>
          </p:cNvSpPr>
          <p:nvPr>
            <p:ph idx="1"/>
          </p:nvPr>
        </p:nvSpPr>
        <p:spPr>
          <a:xfrm>
            <a:off x="466253" y="1141682"/>
            <a:ext cx="8215785" cy="2666842"/>
          </a:xfrm>
        </p:spPr>
        <p:txBody>
          <a:bodyPr wrap="square" tIns="18000" bIns="18000" anchor="ctr">
            <a:spAutoFit/>
          </a:bodyPr>
          <a:lstStyle/>
          <a:p>
            <a:r>
              <a:rPr lang="en-US" sz="2400" dirty="0">
                <a:latin typeface="Arial" panose="020B0604020202020204" pitchFamily="34" charset="0"/>
                <a:cs typeface="Arial" panose="020B0604020202020204" pitchFamily="34" charset="0"/>
              </a:rPr>
              <a:t>Depending on your organization’s mission, innovation, cost-minimization, or imitation strategies (among others) could be adopted. However, realize that strategy often changes as a function of environmental pressures or opportunities. Flexible organizational structures enable flexible adaptation. This becomes more difficult the larger and more institutionalized organizations become.</a:t>
            </a:r>
          </a:p>
        </p:txBody>
      </p:sp>
    </p:spTree>
    <p:extLst>
      <p:ext uri="{BB962C8B-B14F-4D97-AF65-F5344CB8AC3E}">
        <p14:creationId xmlns:p14="http://schemas.microsoft.com/office/powerpoint/2010/main" val="88948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22926"/>
            <a:ext cx="8215785" cy="1144347"/>
          </a:xfrm>
        </p:spPr>
        <p:txBody>
          <a:bodyPr wrap="square" tIns="18000" bIns="18000" anchor="ctr" anchorCtr="0">
            <a:spAutoFit/>
          </a:bodyPr>
          <a:lstStyle/>
          <a:p>
            <a:r>
              <a:rPr lang="en-US" sz="3600" dirty="0">
                <a:latin typeface="+mj-lt"/>
              </a:rPr>
              <a:t>Identify Seven Elements of an Organization’s Structure</a:t>
            </a:r>
            <a:r>
              <a:rPr lang="en-US" sz="3600" b="0" dirty="0">
                <a:latin typeface="+mj-lt"/>
              </a:rPr>
              <a:t> </a:t>
            </a:r>
            <a:r>
              <a:rPr lang="en-US" sz="2800" dirty="0">
                <a:latin typeface="+mj-lt"/>
              </a:rPr>
              <a:t>(2 of 10)</a:t>
            </a:r>
          </a:p>
        </p:txBody>
      </p:sp>
      <p:sp>
        <p:nvSpPr>
          <p:cNvPr id="3" name="Content Placeholder 2"/>
          <p:cNvSpPr>
            <a:spLocks noGrp="1"/>
          </p:cNvSpPr>
          <p:nvPr>
            <p:ph idx="1"/>
          </p:nvPr>
        </p:nvSpPr>
        <p:spPr>
          <a:xfrm>
            <a:off x="466253" y="1529508"/>
            <a:ext cx="8215785" cy="3022779"/>
          </a:xfrm>
        </p:spPr>
        <p:txBody>
          <a:bodyPr wrap="square" tIns="18000" bIns="18000" anchor="ctr" anchorCtr="0">
            <a:spAutoFit/>
          </a:bodyPr>
          <a:lstStyle/>
          <a:p>
            <a:pPr>
              <a:buSzPct val="100000"/>
            </a:pPr>
            <a:r>
              <a:rPr lang="en-US" sz="2400" b="1" dirty="0">
                <a:latin typeface="Arial" panose="020B0604020202020204" pitchFamily="34" charset="0"/>
                <a:cs typeface="Arial" panose="020B0604020202020204" pitchFamily="34" charset="0"/>
              </a:rPr>
              <a:t>Work specialization:</a:t>
            </a:r>
            <a:r>
              <a:rPr lang="en-US" sz="2400" dirty="0">
                <a:latin typeface="Arial" panose="020B0604020202020204" pitchFamily="34" charset="0"/>
                <a:cs typeface="Arial" panose="020B0604020202020204" pitchFamily="34" charset="0"/>
              </a:rPr>
              <a:t> the division of labor into separate activities.</a:t>
            </a:r>
          </a:p>
          <a:p>
            <a:pPr lvl="1"/>
            <a:r>
              <a:rPr lang="en-US" sz="2400" dirty="0">
                <a:latin typeface="Arial" panose="020B0604020202020204" pitchFamily="34" charset="0"/>
                <a:cs typeface="Arial" panose="020B0604020202020204" pitchFamily="34" charset="0"/>
              </a:rPr>
              <a:t>Increasing efficiency and productivity through specialization</a:t>
            </a:r>
          </a:p>
          <a:p>
            <a:pPr lvl="2"/>
            <a:r>
              <a:rPr lang="en-US" sz="2400" dirty="0">
                <a:latin typeface="Arial" panose="020B0604020202020204" pitchFamily="34" charset="0"/>
                <a:cs typeface="Arial" panose="020B0604020202020204" pitchFamily="34" charset="0"/>
              </a:rPr>
              <a:t>Repetition of work</a:t>
            </a:r>
          </a:p>
          <a:p>
            <a:pPr lvl="2"/>
            <a:r>
              <a:rPr lang="en-US" sz="2400" dirty="0">
                <a:latin typeface="Arial" panose="020B0604020202020204" pitchFamily="34" charset="0"/>
                <a:cs typeface="Arial" panose="020B0604020202020204" pitchFamily="34" charset="0"/>
              </a:rPr>
              <a:t>Training for specialization</a:t>
            </a:r>
          </a:p>
          <a:p>
            <a:pPr lvl="1"/>
            <a:r>
              <a:rPr lang="en-US" sz="2400" dirty="0">
                <a:latin typeface="Arial" panose="020B0604020202020204" pitchFamily="34" charset="0"/>
                <a:cs typeface="Arial" panose="020B0604020202020204" pitchFamily="34" charset="0"/>
              </a:rPr>
              <a:t>Microspecialization</a:t>
            </a:r>
          </a:p>
        </p:txBody>
      </p:sp>
    </p:spTree>
    <p:extLst>
      <p:ext uri="{BB962C8B-B14F-4D97-AF65-F5344CB8AC3E}">
        <p14:creationId xmlns:p14="http://schemas.microsoft.com/office/powerpoint/2010/main" val="2114744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318"/>
            <a:ext cx="8215785" cy="592095"/>
          </a:xfrm>
        </p:spPr>
        <p:txBody>
          <a:bodyPr wrap="square" tIns="18000" bIns="18000" anchor="ctr">
            <a:spAutoFit/>
          </a:bodyPr>
          <a:lstStyle/>
          <a:p>
            <a:r>
              <a:rPr lang="en-US" sz="3600" dirty="0">
                <a:latin typeface="+mj-lt"/>
              </a:rPr>
              <a:t>Discussion Questions </a:t>
            </a:r>
            <a:endParaRPr lang="en-US" sz="2000" b="0" dirty="0">
              <a:latin typeface="+mj-lt"/>
            </a:endParaRPr>
          </a:p>
        </p:txBody>
      </p:sp>
      <p:sp>
        <p:nvSpPr>
          <p:cNvPr id="3" name="Content Placeholder 2"/>
          <p:cNvSpPr>
            <a:spLocks noGrp="1"/>
          </p:cNvSpPr>
          <p:nvPr>
            <p:ph idx="1"/>
          </p:nvPr>
        </p:nvSpPr>
        <p:spPr>
          <a:xfrm>
            <a:off x="466253" y="1133947"/>
            <a:ext cx="8229600" cy="4138971"/>
          </a:xfrm>
        </p:spPr>
        <p:txBody>
          <a:bodyPr tIns="18000" bIns="18000" anchor="ctr">
            <a:spAutoFit/>
          </a:bodyPr>
          <a:lstStyle/>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How do you think the move toward more people working from home will change how companies are structured? In your response consider chain of command, span of control, degree of centralization, and boundary spanning.</a:t>
            </a:r>
          </a:p>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Choose three companies that you are familiar with and explore their organization strategy and mission along with their structure. How does the choice of structure support the organization in achieving its strategic goals? </a:t>
            </a:r>
          </a:p>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In addition to the motion picture industry, where else is the virtual structure appropriate? Why?</a:t>
            </a:r>
          </a:p>
        </p:txBody>
      </p:sp>
    </p:spTree>
    <p:extLst>
      <p:ext uri="{BB962C8B-B14F-4D97-AF65-F5344CB8AC3E}">
        <p14:creationId xmlns:p14="http://schemas.microsoft.com/office/powerpoint/2010/main" val="2389310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225689"/>
            <a:ext cx="8212138" cy="590349"/>
          </a:xfrm>
        </p:spPr>
        <p:txBody>
          <a:bodyPr wrap="square" tIns="18000" bIns="18000" anchor="ctr">
            <a:spAutoFit/>
          </a:bodyPr>
          <a:lstStyle/>
          <a:p>
            <a:r>
              <a:rPr lang="en-US" sz="3600" dirty="0">
                <a:latin typeface="+mj-lt"/>
              </a:rPr>
              <a:t>Copyright</a:t>
            </a:r>
            <a:endParaRPr lang="en-US" sz="3600" b="0" dirty="0">
              <a:latin typeface="+mj-lt"/>
            </a:endParaRPr>
          </a:p>
        </p:txBody>
      </p:sp>
      <p:pic>
        <p:nvPicPr>
          <p:cNvPr id="10" name="Picture Placeholder 9" descr="Warning">
            <a:extLst>
              <a:ext uri="{FF2B5EF4-FFF2-40B4-BE49-F238E27FC236}">
                <a16:creationId xmlns:a16="http://schemas.microsoft.com/office/drawing/2014/main" id="{916ED080-4A7D-4795-B4C6-665358BE6EAE}"/>
              </a:ext>
            </a:extLst>
          </p:cNvPr>
          <p:cNvPicPr>
            <a:picLocks noGrp="1" noChangeAspect="1"/>
          </p:cNvPicPr>
          <p:nvPr>
            <p:ph sz="quarter" idx="14"/>
          </p:nvPr>
        </p:nvPicPr>
        <p:blipFill>
          <a:blip r:embed="rId3">
            <a:extLst>
              <a:ext uri="{96DAC541-7B7A-43D3-8B79-37D633B846F1}">
                <asvg:svgBlip xmlns:asvg="http://schemas.microsoft.com/office/drawing/2016/SVG/main" r:embed="rId4"/>
              </a:ext>
            </a:extLst>
          </a:blip>
          <a:stretch>
            <a:fillRect/>
          </a:stretch>
        </p:blipFill>
        <p:spPr>
          <a:xfrm>
            <a:off x="470811" y="2756242"/>
            <a:ext cx="1385148" cy="1385148"/>
          </a:xfrm>
          <a:prstGeom prst="rect">
            <a:avLst/>
          </a:prstGeom>
        </p:spPr>
      </p:pic>
      <p:sp>
        <p:nvSpPr>
          <p:cNvPr id="3" name="Content Placeholder 2">
            <a:extLst>
              <a:ext uri="{FF2B5EF4-FFF2-40B4-BE49-F238E27FC236}">
                <a16:creationId xmlns:a16="http://schemas.microsoft.com/office/drawing/2014/main" id="{DF9C7A11-9888-4F7B-B711-91904077BD8C}"/>
              </a:ext>
            </a:extLst>
          </p:cNvPr>
          <p:cNvSpPr>
            <a:spLocks noGrp="1"/>
          </p:cNvSpPr>
          <p:nvPr>
            <p:ph sz="quarter" idx="13"/>
          </p:nvPr>
        </p:nvSpPr>
        <p:spPr>
          <a:xfrm>
            <a:off x="1981200" y="1556326"/>
            <a:ext cx="6705600" cy="3853874"/>
          </a:xfrm>
          <a:ln w="28575">
            <a:solidFill>
              <a:schemeClr val="tx1"/>
            </a:solidFill>
          </a:ln>
        </p:spPr>
        <p:txBody>
          <a:bodyPr lIns="274320" tIns="274320" rIns="274320" bIns="274320"/>
          <a:lstStyle/>
          <a:p>
            <a:pPr marL="0" indent="0">
              <a:buNone/>
            </a:pPr>
            <a:r>
              <a:rPr lang="en-US" sz="1800"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72960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09945"/>
            <a:ext cx="8229600" cy="1144347"/>
          </a:xfrm>
        </p:spPr>
        <p:txBody>
          <a:bodyPr tIns="18000" bIns="18000" anchor="ctr" anchorCtr="0">
            <a:spAutoFit/>
          </a:bodyPr>
          <a:lstStyle/>
          <a:p>
            <a:r>
              <a:rPr lang="en-US" sz="3600" dirty="0">
                <a:latin typeface="+mj-lt"/>
              </a:rPr>
              <a:t>Identify Seven Elements of an Organization’s Structure </a:t>
            </a:r>
            <a:r>
              <a:rPr lang="en-US" sz="2800" dirty="0">
                <a:latin typeface="+mj-lt"/>
              </a:rPr>
              <a:t>(3 of 10)</a:t>
            </a:r>
          </a:p>
        </p:txBody>
      </p:sp>
      <p:sp>
        <p:nvSpPr>
          <p:cNvPr id="3" name="Content Placeholder 2">
            <a:extLst>
              <a:ext uri="{FF2B5EF4-FFF2-40B4-BE49-F238E27FC236}">
                <a16:creationId xmlns:a16="http://schemas.microsoft.com/office/drawing/2014/main" id="{788EA7FA-81C9-4AA6-B844-FF407D42653C}"/>
              </a:ext>
            </a:extLst>
          </p:cNvPr>
          <p:cNvSpPr>
            <a:spLocks noGrp="1"/>
          </p:cNvSpPr>
          <p:nvPr>
            <p:ph idx="1"/>
          </p:nvPr>
        </p:nvSpPr>
        <p:spPr>
          <a:xfrm>
            <a:off x="466253" y="1555593"/>
            <a:ext cx="8215785" cy="775015"/>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15.2 </a:t>
            </a:r>
            <a:r>
              <a:rPr lang="en-US" sz="2400" i="0" u="none" strike="noStrike" baseline="0" dirty="0">
                <a:latin typeface="Arial" panose="020B0604020202020204" pitchFamily="34" charset="0"/>
                <a:cs typeface="Arial" panose="020B0604020202020204" pitchFamily="34" charset="0"/>
              </a:rPr>
              <a:t>Economies and Diseconomies of Work Specialization</a:t>
            </a:r>
            <a:endParaRPr lang="en-US" sz="2400" dirty="0">
              <a:latin typeface="Arial" panose="020B0604020202020204" pitchFamily="34" charset="0"/>
              <a:cs typeface="Arial" panose="020B0604020202020204" pitchFamily="34" charset="0"/>
            </a:endParaRPr>
          </a:p>
        </p:txBody>
      </p:sp>
      <p:pic>
        <p:nvPicPr>
          <p:cNvPr id="6" name="Picture Placeholder 5" descr="A line graph plots the economies and diseconomies of work specialization based of the productivity. &#10;Long description is available in notes, press F6">
            <a:extLst>
              <a:ext uri="{FF2B5EF4-FFF2-40B4-BE49-F238E27FC236}">
                <a16:creationId xmlns:a16="http://schemas.microsoft.com/office/drawing/2014/main" id="{0FD12269-8C8A-4ECC-A536-CCA143A57EC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351828" y="2626857"/>
            <a:ext cx="6432236" cy="3587729"/>
          </a:xfrm>
        </p:spPr>
      </p:pic>
    </p:spTree>
    <p:extLst>
      <p:ext uri="{BB962C8B-B14F-4D97-AF65-F5344CB8AC3E}">
        <p14:creationId xmlns:p14="http://schemas.microsoft.com/office/powerpoint/2010/main" val="173589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09945"/>
            <a:ext cx="8229600" cy="1144347"/>
          </a:xfrm>
        </p:spPr>
        <p:txBody>
          <a:bodyPr tIns="18000" bIns="18000" anchor="ctr" anchorCtr="0">
            <a:spAutoFit/>
          </a:bodyPr>
          <a:lstStyle/>
          <a:p>
            <a:r>
              <a:rPr lang="en-US" sz="3600" dirty="0">
                <a:latin typeface="+mj-lt"/>
              </a:rPr>
              <a:t>Identify Seven Elements of an Organization’s Structure </a:t>
            </a:r>
            <a:r>
              <a:rPr lang="en-US" sz="2800" dirty="0">
                <a:latin typeface="+mj-lt"/>
              </a:rPr>
              <a:t>(4 of 10)</a:t>
            </a:r>
          </a:p>
        </p:txBody>
      </p:sp>
      <p:sp>
        <p:nvSpPr>
          <p:cNvPr id="3" name="Content Placeholder 2"/>
          <p:cNvSpPr>
            <a:spLocks noGrp="1"/>
          </p:cNvSpPr>
          <p:nvPr>
            <p:ph idx="1"/>
          </p:nvPr>
        </p:nvSpPr>
        <p:spPr>
          <a:xfrm>
            <a:off x="457200" y="1570335"/>
            <a:ext cx="8229600" cy="3031533"/>
          </a:xfrm>
        </p:spPr>
        <p:txBody>
          <a:bodyPr tIns="18000" bIns="18000" anchor="ctr" anchorCtr="0">
            <a:spAutoFit/>
          </a:bodyPr>
          <a:lstStyle/>
          <a:p>
            <a:pPr>
              <a:buSzPct val="100000"/>
            </a:pPr>
            <a:r>
              <a:rPr lang="en-US" sz="2400" dirty="0">
                <a:cs typeface="Arial" charset="0"/>
              </a:rPr>
              <a:t>Grouping jobs together so common tasks can be coordinated is called </a:t>
            </a:r>
            <a:r>
              <a:rPr lang="en-US" sz="2400" b="1" dirty="0">
                <a:cs typeface="Arial" charset="0"/>
              </a:rPr>
              <a:t>departmentalization</a:t>
            </a:r>
            <a:r>
              <a:rPr lang="en-US" sz="2400" dirty="0">
                <a:cs typeface="Arial" charset="0"/>
              </a:rPr>
              <a:t>.</a:t>
            </a:r>
          </a:p>
          <a:p>
            <a:pPr lvl="1"/>
            <a:r>
              <a:rPr lang="en-US" sz="2400" dirty="0">
                <a:cs typeface="Arial" charset="0"/>
              </a:rPr>
              <a:t>By functions performed.</a:t>
            </a:r>
          </a:p>
          <a:p>
            <a:pPr lvl="1"/>
            <a:r>
              <a:rPr lang="en-US" sz="2400" dirty="0">
                <a:cs typeface="Arial" charset="0"/>
              </a:rPr>
              <a:t>By type of product or service the organization produces.</a:t>
            </a:r>
          </a:p>
          <a:p>
            <a:pPr lvl="1"/>
            <a:r>
              <a:rPr lang="en-US" sz="2400" dirty="0">
                <a:cs typeface="Arial" charset="0"/>
              </a:rPr>
              <a:t>By geography. </a:t>
            </a:r>
          </a:p>
          <a:p>
            <a:pPr lvl="1"/>
            <a:r>
              <a:rPr lang="en-US" sz="2400" dirty="0">
                <a:cs typeface="Arial" charset="0"/>
              </a:rPr>
              <a:t>By process differences.</a:t>
            </a:r>
          </a:p>
          <a:p>
            <a:pPr lvl="1"/>
            <a:r>
              <a:rPr lang="en-US" sz="2400" dirty="0">
                <a:cs typeface="Arial" charset="0"/>
              </a:rPr>
              <a:t>By type of customer.</a:t>
            </a:r>
            <a:endParaRPr lang="en-US" sz="2400" dirty="0"/>
          </a:p>
        </p:txBody>
      </p:sp>
    </p:spTree>
    <p:extLst>
      <p:ext uri="{BB962C8B-B14F-4D97-AF65-F5344CB8AC3E}">
        <p14:creationId xmlns:p14="http://schemas.microsoft.com/office/powerpoint/2010/main" val="23575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998"/>
            <a:ext cx="8229600" cy="1144347"/>
          </a:xfrm>
        </p:spPr>
        <p:txBody>
          <a:bodyPr tIns="18000" bIns="18000" anchor="ctr" anchorCtr="0">
            <a:spAutoFit/>
          </a:bodyPr>
          <a:lstStyle/>
          <a:p>
            <a:r>
              <a:rPr lang="en-US" sz="3600" dirty="0">
                <a:latin typeface="+mj-lt"/>
              </a:rPr>
              <a:t>Identify Seven Elements of an Organization’s Structure </a:t>
            </a:r>
            <a:r>
              <a:rPr lang="en-US" sz="2800" dirty="0">
                <a:latin typeface="+mj-lt"/>
              </a:rPr>
              <a:t>(5 of 10)</a:t>
            </a:r>
          </a:p>
        </p:txBody>
      </p:sp>
      <p:sp>
        <p:nvSpPr>
          <p:cNvPr id="3" name="Content Placeholder 2"/>
          <p:cNvSpPr>
            <a:spLocks noGrp="1"/>
          </p:cNvSpPr>
          <p:nvPr>
            <p:ph idx="1"/>
          </p:nvPr>
        </p:nvSpPr>
        <p:spPr>
          <a:xfrm>
            <a:off x="466253" y="1579964"/>
            <a:ext cx="8215785" cy="3237228"/>
          </a:xfrm>
        </p:spPr>
        <p:txBody>
          <a:bodyPr wrap="square" tIns="18000" bIns="18000" anchor="ctr" anchorCtr="0">
            <a:spAutoFit/>
          </a:bodyPr>
          <a:lstStyle/>
          <a:p>
            <a:pPr>
              <a:spcBef>
                <a:spcPts val="1200"/>
              </a:spcBef>
            </a:pPr>
            <a:r>
              <a:rPr lang="en-US" sz="2400" b="1" dirty="0">
                <a:latin typeface="Arial" panose="020B0604020202020204" pitchFamily="34" charset="0"/>
                <a:cs typeface="Arial" panose="020B0604020202020204" pitchFamily="34" charset="0"/>
              </a:rPr>
              <a:t>Chain of command:</a:t>
            </a:r>
            <a:r>
              <a:rPr lang="en-US" sz="2400" dirty="0">
                <a:latin typeface="Arial" panose="020B0604020202020204" pitchFamily="34" charset="0"/>
                <a:cs typeface="Arial" panose="020B0604020202020204" pitchFamily="34" charset="0"/>
              </a:rPr>
              <a:t> an unbroken line of authority that extends from the top of the organization to the lowest echelon and clarifies who reports to whom.</a:t>
            </a:r>
          </a:p>
          <a:p>
            <a:pPr lvl="1">
              <a:spcBef>
                <a:spcPts val="1200"/>
              </a:spcBef>
            </a:pPr>
            <a:r>
              <a:rPr lang="en-US" sz="2400" dirty="0">
                <a:latin typeface="Arial" panose="020B0604020202020204" pitchFamily="34" charset="0"/>
                <a:cs typeface="Arial" panose="020B0604020202020204" pitchFamily="34" charset="0"/>
              </a:rPr>
              <a:t>Once a basic cornerstone in organization design.</a:t>
            </a:r>
          </a:p>
          <a:p>
            <a:pPr lvl="1">
              <a:spcBef>
                <a:spcPts val="1200"/>
              </a:spcBef>
            </a:pPr>
            <a:r>
              <a:rPr lang="en-US" sz="2400" dirty="0">
                <a:latin typeface="Arial" panose="020B0604020202020204" pitchFamily="34" charset="0"/>
                <a:cs typeface="Arial" panose="020B0604020202020204" pitchFamily="34" charset="0"/>
              </a:rPr>
              <a:t>Two complementary concepts:</a:t>
            </a:r>
          </a:p>
          <a:p>
            <a:pPr lvl="2">
              <a:spcBef>
                <a:spcPts val="1200"/>
              </a:spcBef>
              <a:buClr>
                <a:schemeClr val="bg2"/>
              </a:buClr>
            </a:pPr>
            <a:r>
              <a:rPr lang="en-US" sz="2400" b="1" dirty="0">
                <a:latin typeface="Arial" panose="020B0604020202020204" pitchFamily="34" charset="0"/>
                <a:cs typeface="Arial" panose="020B0604020202020204" pitchFamily="34" charset="0"/>
              </a:rPr>
              <a:t>Unity of command</a:t>
            </a:r>
          </a:p>
          <a:p>
            <a:pPr lvl="2">
              <a:spcBef>
                <a:spcPts val="1200"/>
              </a:spcBef>
              <a:buClr>
                <a:schemeClr val="bg2"/>
              </a:buClr>
            </a:pPr>
            <a:r>
              <a:rPr lang="en-US" sz="2400" b="1" dirty="0">
                <a:latin typeface="Arial" panose="020B0604020202020204" pitchFamily="34" charset="0"/>
                <a:cs typeface="Arial" panose="020B0604020202020204" pitchFamily="34" charset="0"/>
              </a:rPr>
              <a:t>Authority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02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354"/>
            <a:ext cx="8229600" cy="1144347"/>
          </a:xfrm>
        </p:spPr>
        <p:txBody>
          <a:bodyPr tIns="18000" bIns="18000" anchor="ctr" anchorCtr="0">
            <a:spAutoFit/>
          </a:bodyPr>
          <a:lstStyle/>
          <a:p>
            <a:r>
              <a:rPr lang="en-US" sz="3600" dirty="0">
                <a:latin typeface="+mj-lt"/>
              </a:rPr>
              <a:t>Identify Seven Elements of an Organization’s Structure </a:t>
            </a:r>
            <a:r>
              <a:rPr lang="en-US" sz="2800" dirty="0">
                <a:latin typeface="+mj-lt"/>
              </a:rPr>
              <a:t>(6 of 10)</a:t>
            </a:r>
          </a:p>
        </p:txBody>
      </p:sp>
      <p:sp>
        <p:nvSpPr>
          <p:cNvPr id="3" name="Content Placeholder 2"/>
          <p:cNvSpPr>
            <a:spLocks noGrp="1"/>
          </p:cNvSpPr>
          <p:nvPr>
            <p:ph idx="1"/>
          </p:nvPr>
        </p:nvSpPr>
        <p:spPr>
          <a:xfrm>
            <a:off x="466253" y="1575384"/>
            <a:ext cx="8215785" cy="3452671"/>
          </a:xfrm>
        </p:spPr>
        <p:txBody>
          <a:bodyPr wrap="square" tIns="18000" bIns="18000" anchor="ctr" anchorCtr="0">
            <a:spAutoFit/>
          </a:bodyPr>
          <a:lstStyle/>
          <a:p>
            <a:pPr marL="256032" indent="-256032">
              <a:spcBef>
                <a:spcPts val="1200"/>
              </a:spcBef>
              <a:buSzPct val="100000"/>
            </a:pPr>
            <a:r>
              <a:rPr lang="en-US" sz="2400" dirty="0">
                <a:latin typeface="Arial" panose="020B0604020202020204" pitchFamily="34" charset="0"/>
                <a:cs typeface="Arial" panose="020B0604020202020204" pitchFamily="34" charset="0"/>
              </a:rPr>
              <a:t>The chain of command is less relevant today because of technology and the trend of empowering people.</a:t>
            </a:r>
          </a:p>
          <a:p>
            <a:pPr marL="740664" lvl="1">
              <a:spcBef>
                <a:spcPts val="1200"/>
              </a:spcBef>
            </a:pPr>
            <a:r>
              <a:rPr lang="en-US" sz="2400" dirty="0">
                <a:latin typeface="Arial" panose="020B0604020202020204" pitchFamily="34" charset="0"/>
                <a:cs typeface="Arial" panose="020B0604020202020204" pitchFamily="34" charset="0"/>
              </a:rPr>
              <a:t>Operating employees make decisions once reserved for management.</a:t>
            </a:r>
          </a:p>
          <a:p>
            <a:pPr marL="740664" lvl="1">
              <a:spcBef>
                <a:spcPts val="1200"/>
              </a:spcBef>
            </a:pPr>
            <a:r>
              <a:rPr lang="en-US" sz="2400" dirty="0">
                <a:latin typeface="Arial" panose="020B0604020202020204" pitchFamily="34" charset="0"/>
                <a:cs typeface="Arial" panose="020B0604020202020204" pitchFamily="34" charset="0"/>
              </a:rPr>
              <a:t>Increased popularity of self-managed and cross-functional teams.</a:t>
            </a:r>
          </a:p>
          <a:p>
            <a:pPr marL="256032" indent="-256032">
              <a:spcBef>
                <a:spcPts val="1200"/>
              </a:spcBef>
              <a:buSzPct val="100000"/>
            </a:pPr>
            <a:r>
              <a:rPr lang="en-US" sz="2400" dirty="0">
                <a:latin typeface="Arial" panose="020B0604020202020204" pitchFamily="34" charset="0"/>
                <a:cs typeface="Arial" panose="020B0604020202020204" pitchFamily="34" charset="0"/>
              </a:rPr>
              <a:t>Many organizations still find that enforcing the chain of command is productive.</a:t>
            </a:r>
          </a:p>
        </p:txBody>
      </p:sp>
    </p:spTree>
    <p:extLst>
      <p:ext uri="{BB962C8B-B14F-4D97-AF65-F5344CB8AC3E}">
        <p14:creationId xmlns:p14="http://schemas.microsoft.com/office/powerpoint/2010/main" val="347956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253" y="218998"/>
            <a:ext cx="8215785" cy="1144347"/>
          </a:xfrm>
        </p:spPr>
        <p:txBody>
          <a:bodyPr wrap="square" tIns="18000" bIns="18000" anchor="ctr" anchorCtr="0">
            <a:spAutoFit/>
          </a:bodyPr>
          <a:lstStyle/>
          <a:p>
            <a:r>
              <a:rPr lang="en-US" sz="3600" dirty="0">
                <a:latin typeface="+mj-lt"/>
              </a:rPr>
              <a:t>Identify Seven Elements of an Organization’s Structure </a:t>
            </a:r>
            <a:r>
              <a:rPr lang="en-US" sz="2800" dirty="0">
                <a:latin typeface="+mj-lt"/>
              </a:rPr>
              <a:t>(7 of 10)</a:t>
            </a:r>
          </a:p>
        </p:txBody>
      </p:sp>
      <p:sp>
        <p:nvSpPr>
          <p:cNvPr id="3" name="Content Placeholder 2">
            <a:extLst>
              <a:ext uri="{FF2B5EF4-FFF2-40B4-BE49-F238E27FC236}">
                <a16:creationId xmlns:a16="http://schemas.microsoft.com/office/drawing/2014/main" id="{CA1F8C49-E7B3-4422-8738-CBFFE32686FD}"/>
              </a:ext>
            </a:extLst>
          </p:cNvPr>
          <p:cNvSpPr>
            <a:spLocks noGrp="1"/>
          </p:cNvSpPr>
          <p:nvPr>
            <p:ph idx="1"/>
          </p:nvPr>
        </p:nvSpPr>
        <p:spPr>
          <a:xfrm>
            <a:off x="466253" y="1589748"/>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15.3 </a:t>
            </a:r>
            <a:r>
              <a:rPr lang="en-US" sz="2400" i="0" u="none" strike="noStrike" baseline="0" dirty="0">
                <a:latin typeface="Arial" panose="020B0604020202020204" pitchFamily="34" charset="0"/>
                <a:cs typeface="Arial" panose="020B0604020202020204" pitchFamily="34" charset="0"/>
              </a:rPr>
              <a:t>Contrasting Spans of Control</a:t>
            </a:r>
            <a:endParaRPr lang="en-US" sz="2000" dirty="0">
              <a:latin typeface="Arial" panose="020B0604020202020204" pitchFamily="34" charset="0"/>
              <a:cs typeface="Arial" panose="020B0604020202020204" pitchFamily="34" charset="0"/>
            </a:endParaRPr>
          </a:p>
        </p:txBody>
      </p:sp>
      <p:pic>
        <p:nvPicPr>
          <p:cNvPr id="6" name="Picture Placeholder 5" descr="A figure shows contrasting spans of control by assuming span of 4 and 8 members at each level.&#10;Long description is available in notes, press F6">
            <a:extLst>
              <a:ext uri="{FF2B5EF4-FFF2-40B4-BE49-F238E27FC236}">
                <a16:creationId xmlns:a16="http://schemas.microsoft.com/office/drawing/2014/main" id="{8A2C6A11-89EB-49C8-8FD7-2EA3CEE9BB8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13558" y="2326336"/>
            <a:ext cx="5892501" cy="3975458"/>
          </a:xfrm>
        </p:spPr>
      </p:pic>
    </p:spTree>
    <p:extLst>
      <p:ext uri="{BB962C8B-B14F-4D97-AF65-F5344CB8AC3E}">
        <p14:creationId xmlns:p14="http://schemas.microsoft.com/office/powerpoint/2010/main" val="19005521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b1ad61a517d38cc902d7b4b7b67d863281f3ca4"/>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6205</TotalTime>
  <Words>7777</Words>
  <Application>Microsoft Office PowerPoint</Application>
  <PresentationFormat>On-screen Show (4:3)</PresentationFormat>
  <Paragraphs>400</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Times New Roman</vt:lpstr>
      <vt:lpstr>Verdana</vt:lpstr>
      <vt:lpstr>Wingdings</vt:lpstr>
      <vt:lpstr>508 Lecture</vt:lpstr>
      <vt:lpstr>Organizational Behavior</vt:lpstr>
      <vt:lpstr>Learning Objectives</vt:lpstr>
      <vt:lpstr>Identify Seven Elements of an Organization’s Structure (1 of 10)</vt:lpstr>
      <vt:lpstr>Identify Seven Elements of an Organization’s Structure (2 of 10)</vt:lpstr>
      <vt:lpstr>Identify Seven Elements of an Organization’s Structure (3 of 10)</vt:lpstr>
      <vt:lpstr>Identify Seven Elements of an Organization’s Structure (4 of 10)</vt:lpstr>
      <vt:lpstr>Identify Seven Elements of an Organization’s Structure (5 of 10)</vt:lpstr>
      <vt:lpstr>Identify Seven Elements of an Organization’s Structure (6 of 10)</vt:lpstr>
      <vt:lpstr>Identify Seven Elements of an Organization’s Structure (7 of 10)</vt:lpstr>
      <vt:lpstr>Identify Seven Elements of an Organization’s Structure (8 of 10)</vt:lpstr>
      <vt:lpstr>Identify Seven Elements of an Organization’s Structure (9 of 10)</vt:lpstr>
      <vt:lpstr>Identify Seven Elements of an Organization’s Structure (10 of 10)</vt:lpstr>
      <vt:lpstr>Common Organizational Frameworks and Structures (1 of 6)</vt:lpstr>
      <vt:lpstr>Common Organizational Frameworks and Structures (2 of 6)</vt:lpstr>
      <vt:lpstr>Common Organizational Frameworks and Structures (3 of 6)</vt:lpstr>
      <vt:lpstr>Common Organizational Frameworks and Structures (4 of 6)</vt:lpstr>
      <vt:lpstr>Common Organizational Frameworks and Structures (5 of 6)</vt:lpstr>
      <vt:lpstr>Common Organizational Frameworks and Structures (6 of 6)</vt:lpstr>
      <vt:lpstr>Newer Trends in Organizational Design (1 of 4)</vt:lpstr>
      <vt:lpstr>Newer Trends in Organizational Design (2 of 4)</vt:lpstr>
      <vt:lpstr>Newer Trends in Organizational Design (3 of 4)</vt:lpstr>
      <vt:lpstr>Newer Trends in Organizational Design (4 of 4)</vt:lpstr>
      <vt:lpstr>Effects of Downsizing on Organizations and Employees (1 of 3)</vt:lpstr>
      <vt:lpstr>Effects of Downsizing on Organizations and Employees (2 of 3)</vt:lpstr>
      <vt:lpstr>Effects of Downsizing on Organizations and Employees (3 of 3)</vt:lpstr>
      <vt:lpstr>Mechanistic Versus Organic Structural Models (1 of 8)</vt:lpstr>
      <vt:lpstr>Mechanistic Versus Organic Structural Models (2 of 8)</vt:lpstr>
      <vt:lpstr>Mechanistic Versus Organic Structural Models (3 of 8)</vt:lpstr>
      <vt:lpstr>Mechanistic Versus Organic Structural Models (4 of 8)</vt:lpstr>
      <vt:lpstr>Mechanistic Versus Organic Structural Models (5 of 8)</vt:lpstr>
      <vt:lpstr>Mechanistic Versus Organic Structural Models (6 of 8)</vt:lpstr>
      <vt:lpstr>Mechanistic Versus Organic Structural Models (7 of 8)</vt:lpstr>
      <vt:lpstr>Mechanistic Versus Organic Structural Models (8 of 8)</vt:lpstr>
      <vt:lpstr>Analyze the Behavioral Implications of Different Organizational Designs (1 of 3)</vt:lpstr>
      <vt:lpstr>Analyze the Behavioral Implications of Different Organizational Designs (2 of 3)</vt:lpstr>
      <vt:lpstr>Analyze the Behavioral Implications of Different Organizational Designs (3 of 3)</vt:lpstr>
      <vt:lpstr>Implications for Managers (1 of 3)</vt:lpstr>
      <vt:lpstr>Implications for Managers (2 of 3)</vt:lpstr>
      <vt:lpstr>Implications for Managers (3 of 3)</vt:lpstr>
      <vt:lpstr>Discussion Questions </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15, Foundations of Organization Structure</dc:title>
  <dc:subject/>
  <dc:creator>P. Robbins and A. Judge</dc:creator>
  <cp:keywords>Organizational Behavior</cp:keywords>
  <dc:description>Additional information may be found in the Notes Pane of each slide by pressing F6.</dc:description>
  <cp:lastModifiedBy>Selvarani Jayaseelan, Integra-PDY, IN</cp:lastModifiedBy>
  <cp:revision>1171</cp:revision>
  <dcterms:created xsi:type="dcterms:W3CDTF">2014-07-14T20:04:21Z</dcterms:created>
  <dcterms:modified xsi:type="dcterms:W3CDTF">2022-01-21T16:50:45Z</dcterms:modified>
  <cp:category>Organizational Behavior</cp:category>
</cp:coreProperties>
</file>