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512" r:id="rId2"/>
    <p:sldId id="380" r:id="rId3"/>
    <p:sldId id="780" r:id="rId4"/>
    <p:sldId id="467" r:id="rId5"/>
    <p:sldId id="470" r:id="rId6"/>
    <p:sldId id="471" r:id="rId7"/>
    <p:sldId id="506" r:id="rId8"/>
    <p:sldId id="472" r:id="rId9"/>
    <p:sldId id="473" r:id="rId10"/>
    <p:sldId id="474" r:id="rId11"/>
    <p:sldId id="484" r:id="rId12"/>
    <p:sldId id="485" r:id="rId13"/>
    <p:sldId id="486" r:id="rId14"/>
    <p:sldId id="487" r:id="rId15"/>
    <p:sldId id="488" r:id="rId16"/>
    <p:sldId id="505" r:id="rId17"/>
    <p:sldId id="525" r:id="rId18"/>
    <p:sldId id="514" r:id="rId19"/>
    <p:sldId id="476" r:id="rId20"/>
    <p:sldId id="515" r:id="rId21"/>
    <p:sldId id="482" r:id="rId22"/>
    <p:sldId id="477" r:id="rId23"/>
    <p:sldId id="480" r:id="rId24"/>
    <p:sldId id="481" r:id="rId25"/>
    <p:sldId id="483" r:id="rId26"/>
    <p:sldId id="492" r:id="rId27"/>
    <p:sldId id="491" r:id="rId28"/>
    <p:sldId id="493" r:id="rId29"/>
    <p:sldId id="494" r:id="rId30"/>
    <p:sldId id="779" r:id="rId31"/>
    <p:sldId id="495" r:id="rId32"/>
    <p:sldId id="496" r:id="rId33"/>
    <p:sldId id="526" r:id="rId34"/>
    <p:sldId id="497" r:id="rId35"/>
    <p:sldId id="498" r:id="rId36"/>
    <p:sldId id="516" r:id="rId37"/>
    <p:sldId id="517" r:id="rId38"/>
    <p:sldId id="518" r:id="rId39"/>
    <p:sldId id="519" r:id="rId40"/>
    <p:sldId id="520" r:id="rId41"/>
    <p:sldId id="500" r:id="rId42"/>
    <p:sldId id="521" r:id="rId43"/>
    <p:sldId id="522" r:id="rId44"/>
    <p:sldId id="523" r:id="rId45"/>
    <p:sldId id="524" r:id="rId46"/>
    <p:sldId id="501" r:id="rId47"/>
    <p:sldId id="777" r:id="rId48"/>
  </p:sldIdLst>
  <p:sldSz cx="9144000" cy="6858000" type="screen4x3"/>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40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1" autoAdjust="0"/>
    <p:restoredTop sz="71852" autoAdjust="0"/>
  </p:normalViewPr>
  <p:slideViewPr>
    <p:cSldViewPr>
      <p:cViewPr varScale="1">
        <p:scale>
          <a:sx n="48" d="100"/>
          <a:sy n="48" d="100"/>
        </p:scale>
        <p:origin x="2118" y="54"/>
      </p:cViewPr>
      <p:guideLst>
        <p:guide orient="horz" pos="2160"/>
        <p:guide pos="288"/>
        <p:guide pos="2880"/>
        <p:guide pos="5472"/>
        <p:guide orient="horz" pos="384"/>
        <p:guide orient="horz" pos="672"/>
        <p:guide orient="horz" pos="4032"/>
      </p:guideLst>
    </p:cSldViewPr>
  </p:slideViewPr>
  <p:outlineViewPr>
    <p:cViewPr>
      <p:scale>
        <a:sx n="33" d="100"/>
        <a:sy n="33" d="100"/>
      </p:scale>
      <p:origin x="0" y="-3681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latin typeface="Arial" panose="020B0604020202020204" pitchFamily="34" charset="0"/>
                <a:cs typeface="Arial" panose="020B0604020202020204" pitchFamily="34" charset="0"/>
              </a:rPr>
              <a:t>Culture is transmitted in several forms, the most potent being stories, rituals, material symbols, and language.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Stories. When Henry Ford II was chair of Ford Motor Company, you would have been hard-pressed to find a manager who had not heard how he reminded his executives, when they got too arrogant, “It’s my name that’s on the building.” The message was clear: Henry Ford II ran the company. As another example, several senior Nike executives spend much of their time serving as corporate storytellers. When they tell how cofounder (and Oregon track coach) Bill Bowerman went to his workshop and poured rubber into a waffle iron to create a better running shoe, they are talking about Nike’s spirit of innovation.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b="1" dirty="0">
                <a:latin typeface="Arial" panose="020B0604020202020204" pitchFamily="34" charset="0"/>
                <a:cs typeface="Arial" panose="020B0604020202020204" pitchFamily="34" charset="0"/>
              </a:rPr>
              <a:t>Rituals</a:t>
            </a:r>
            <a:r>
              <a:rPr lang="en-US" dirty="0">
                <a:latin typeface="Arial" panose="020B0604020202020204" pitchFamily="34" charset="0"/>
                <a:cs typeface="Arial" panose="020B0604020202020204" pitchFamily="34" charset="0"/>
              </a:rPr>
              <a:t> are repetitive sequences of activities that express and reinforce the key values of the organization—what goals are most important and/or which people are important versus which are expendable.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Symbols. The layout of corporate headquarters, the types of automobiles top executives are given, and the presence or absence of corporate aircraft are a few examples of </a:t>
            </a:r>
            <a:r>
              <a:rPr lang="en-US" b="1" dirty="0">
                <a:latin typeface="Arial" panose="020B0604020202020204" pitchFamily="34" charset="0"/>
                <a:cs typeface="Arial" panose="020B0604020202020204" pitchFamily="34" charset="0"/>
              </a:rPr>
              <a:t>material symbols</a:t>
            </a:r>
            <a:r>
              <a:rPr lang="en-US" dirty="0">
                <a:latin typeface="Arial" panose="020B0604020202020204" pitchFamily="34" charset="0"/>
                <a:cs typeface="Arial" panose="020B0604020202020204" pitchFamily="34" charset="0"/>
              </a:rPr>
              <a:t>, sometimes also known as artifacts.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Language. Many organizations and subunits within them use language to help members identify with the culture, attest to their acceptance of it, and help preserve it. Unique terms describe equipment, officers, key individuals, suppliers, customers, or products related to the business.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So, how does a culture begin? The ultimate source of an organization’s culture is its founders. Founders have the vision of what the organization should be.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16.3 summarizes how an organization’s culture is established and sustained. The original culture derives from the founder’s philosophy and strongly influences hiring criteria as the firm grows. The success of socialization depends on the deliberateness of matching new employees’ values to those of the organization in the selection process and on top management’s commitment to socialization programs. Top managers’ actions set the general climate, including what is acceptable behavior and what is not, and employees sustain and perpetuate the culture. The culture then becomes linked and entrenched within the organizational structures and systems and is perpetuated by leadership.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flowchart starts with the Philosophy of organization's founders, which points to Selection Criteria. The selection criteria points to two more components: Top Management and Socialization. An arrow also points from the Top management to Socialization. Finally, Top management and Socialization together lead to last step Organizational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51712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Culture creation occurs in three ways. First is when founders hire employees who think and feel the way they do. Second, employees are indoctrinated and socialized into the founders’ way of thinking. And third, the founders’ themselves act as role models, encouraging employees to identify with them and internalize their beliefs, values, and assumptions through their own behaviors.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482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latin typeface="Arial" panose="020B0604020202020204" pitchFamily="34" charset="0"/>
                <a:cs typeface="Arial" panose="020B0604020202020204" pitchFamily="34" charset="0"/>
              </a:rPr>
              <a:t>So how can cultures be sustained? The first way is in the selection of employees. The explicit goal of the selection process is to identify and hire individuals with the knowledge, skills, and abilities to perform successfully. The final decision, because it’s significantly influenced by the decision maker’s judgment of how well the candidates will fit into the organization, identifies people whose values are essentially consistent with at least a good portion of the organization’s.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Selection also provides information to applicants. Those who perceive a conflict between their values and those of the organization can remove themselves from the applicant pool. Selection thus becomes a two-way street, allowing employer or applicant to avoid a mismatch and sustaining an organization’s culture by selecting out those who might attack or undermine its core values.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actions of top management also have a major impact on the organization’s culture. Through words and behavior, senior executives establish norms that filter through the organization about, for instance, whether risk-taking is desirable, how much freedom managers give employees, what is appropriate dress, and what actions earn pay raises, promotions, and other rewards.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Third, no matter how good a job the organization does in recruitment and selection, new employees need help adapting to the prevailing culture. This help comes in the form of </a:t>
            </a:r>
            <a:r>
              <a:rPr lang="en-US" b="1" dirty="0">
                <a:latin typeface="Arial" panose="020B0604020202020204" pitchFamily="34" charset="0"/>
                <a:cs typeface="Arial" panose="020B0604020202020204" pitchFamily="34" charset="0"/>
              </a:rPr>
              <a:t>socialization</a:t>
            </a:r>
            <a:r>
              <a:rPr lang="en-US"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60163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sz="1200" dirty="0">
                <a:latin typeface="Arial" panose="020B0604020202020204" pitchFamily="34" charset="0"/>
                <a:cs typeface="Arial" panose="020B0604020202020204" pitchFamily="34" charset="0"/>
              </a:rPr>
              <a:t>The </a:t>
            </a:r>
            <a:r>
              <a:rPr lang="en-US" sz="1200" i="0" dirty="0">
                <a:latin typeface="Arial" panose="020B0604020202020204" pitchFamily="34" charset="0"/>
                <a:cs typeface="Arial" panose="020B0604020202020204" pitchFamily="34" charset="0"/>
              </a:rPr>
              <a:t>socialization</a:t>
            </a:r>
            <a:r>
              <a:rPr lang="en-US" sz="1200" dirty="0">
                <a:latin typeface="Arial" panose="020B0604020202020204" pitchFamily="34" charset="0"/>
                <a:cs typeface="Arial" panose="020B0604020202020204" pitchFamily="34" charset="0"/>
              </a:rPr>
              <a:t> component of sustaining a culture is shown in Exhibit 16.4. </a:t>
            </a:r>
            <a:r>
              <a:rPr lang="en-US" sz="1200" b="1" i="0" dirty="0">
                <a:latin typeface="Arial" panose="020B0604020202020204" pitchFamily="34" charset="0"/>
                <a:cs typeface="Arial" panose="020B0604020202020204" pitchFamily="34" charset="0"/>
              </a:rPr>
              <a:t>Socialization</a:t>
            </a:r>
            <a:r>
              <a:rPr lang="en-US" sz="1200" dirty="0">
                <a:latin typeface="Arial" panose="020B0604020202020204" pitchFamily="34" charset="0"/>
                <a:cs typeface="Arial" panose="020B0604020202020204" pitchFamily="34" charset="0"/>
              </a:rPr>
              <a:t> is the process of helping new employees adapt to the organization’s culture. The socialization model is a three-stage process. </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The first stage is </a:t>
            </a:r>
            <a:r>
              <a:rPr lang="en-US" sz="1200" i="1" dirty="0">
                <a:latin typeface="Arial" panose="020B0604020202020204" pitchFamily="34" charset="0"/>
                <a:cs typeface="Arial" panose="020B0604020202020204" pitchFamily="34" charset="0"/>
              </a:rPr>
              <a:t>prearrival</a:t>
            </a:r>
            <a:r>
              <a:rPr lang="en-US" sz="1200" dirty="0">
                <a:latin typeface="Arial" panose="020B0604020202020204" pitchFamily="34" charset="0"/>
                <a:cs typeface="Arial" panose="020B0604020202020204" pitchFamily="34" charset="0"/>
              </a:rPr>
              <a:t>, which explicitly recognizes that each individual arrives with a set of values, attitudes, and expectations. One way to capitalize on prehire characteristics in socialization is to use the selection process to inform prospective employees about the organization as a whole. The selection process ensures the inclusion of the “right type”—those who will fit in. </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The second stage is </a:t>
            </a:r>
            <a:r>
              <a:rPr lang="en-US" sz="1200" i="1" dirty="0">
                <a:latin typeface="Arial" panose="020B0604020202020204" pitchFamily="34" charset="0"/>
                <a:cs typeface="Arial" panose="020B0604020202020204" pitchFamily="34" charset="0"/>
              </a:rPr>
              <a:t>encounter</a:t>
            </a:r>
            <a:r>
              <a:rPr lang="en-US" sz="1200" dirty="0">
                <a:latin typeface="Arial" panose="020B0604020202020204" pitchFamily="34" charset="0"/>
                <a:cs typeface="Arial" panose="020B0604020202020204" pitchFamily="34" charset="0"/>
              </a:rPr>
              <a:t>,</a:t>
            </a:r>
            <a:r>
              <a:rPr lang="en-US" sz="1200" baseline="0" dirty="0">
                <a:latin typeface="Arial" panose="020B0604020202020204" pitchFamily="34" charset="0"/>
                <a:cs typeface="Arial" panose="020B0604020202020204" pitchFamily="34" charset="0"/>
              </a:rPr>
              <a:t> in which the i</a:t>
            </a:r>
            <a:r>
              <a:rPr lang="en-US" sz="1200" dirty="0">
                <a:latin typeface="Arial" panose="020B0604020202020204" pitchFamily="34" charset="0"/>
                <a:cs typeface="Arial" panose="020B0604020202020204" pitchFamily="34" charset="0"/>
              </a:rPr>
              <a:t>ndividual confronts the possible dichotomy between expectations and reality. If expectations were fairly accurate, the encounter stage merely cements earlier perceptions. However, this is often not the case. At the extreme, a new member may become disillusioned enough to resign. Proper recruiting and selection should significantly reduce that outcome, along with encouraging friendship ties in the organization—newcomers are more committed when friends and coworkers help them “learn the ropes.”</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Finally, to work out any problems discovered during the encounter stage, the new member changes or goes through the </a:t>
            </a:r>
            <a:r>
              <a:rPr lang="en-US" sz="1200" i="1" dirty="0">
                <a:latin typeface="Arial" panose="020B0604020202020204" pitchFamily="34" charset="0"/>
                <a:cs typeface="Arial" panose="020B0604020202020204" pitchFamily="34" charset="0"/>
              </a:rPr>
              <a:t>metamorphosis stage</a:t>
            </a:r>
            <a:r>
              <a:rPr lang="en-US" sz="1200" dirty="0">
                <a:latin typeface="Arial" panose="020B0604020202020204" pitchFamily="34" charset="0"/>
                <a:cs typeface="Arial" panose="020B0604020202020204" pitchFamily="34" charset="0"/>
              </a:rPr>
              <a:t>.</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model has two parts : Socialization Process and Outcomes. The Socialization process shows three steps, each pointing to the next: Prearrival, Encounter, Metamorphosis.</a:t>
            </a:r>
          </a:p>
          <a:p>
            <a:pPr>
              <a:spcBef>
                <a:spcPct val="0"/>
              </a:spcBef>
            </a:pPr>
            <a:r>
              <a:rPr lang="en-US" dirty="0">
                <a:latin typeface="Arial" panose="020B0604020202020204" pitchFamily="34" charset="0"/>
                <a:cs typeface="Arial" panose="020B0604020202020204" pitchFamily="34" charset="0"/>
              </a:rPr>
              <a:t>The Socialization process points to three outcomes which are labeled as: Productivity, Commitment, and Turnover.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373817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Socialization can help alleviate the problem many employees report that their new jobs are different than expected (see OB Poll).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horizontal axis is marked with the satisfaction levels. The vertical axis is marked with the percentage and ranges from 10 percent to 100 percent in increments of 10. The data from the graph is as follows. Felt fully prepared and supported to excel in their new roles: 61 percent. Felt they had the best possible job: 70 percent. Felt satisfied with their current organization as a place to work: 81 percent. Felt their job was as good, or better, than they expected it to be: 77 percent.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Notes above the graph reads: Gallup surveyed new employees about their onboarding and socialization procedures. Of those who strongly agreed that their socialization and onboarding was exceptional, this is how they felt about their new jobs.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63575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The options presented in Exhibit 16.5 are alternatives designed to bring about metamorphosis.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89366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The options presented in Exhibit 16.5 are alternatives designed to bring about metamorphosis.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97709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What role does culture perform? Cultures can be positive or negative for organizations. Culture is a boundary-defining role; it conveys a sense of identity for members; it facilitates the generation of commitment; it enhances the stability of the social system; and culture serves as a sense-making and control mechanism to guide and shape the attitudes and behavior of employees.</a:t>
            </a:r>
            <a:r>
              <a:rPr lang="en-US" baseline="0" dirty="0">
                <a:latin typeface="Arial" panose="020B0604020202020204" pitchFamily="34" charset="0"/>
                <a:cs typeface="Arial" panose="020B0604020202020204" pitchFamily="34" charset="0"/>
              </a:rPr>
              <a:t> In essence, c</a:t>
            </a:r>
            <a:r>
              <a:rPr lang="en-US" dirty="0">
                <a:latin typeface="Arial" panose="020B0604020202020204" pitchFamily="34" charset="0"/>
                <a:cs typeface="Arial" panose="020B0604020202020204" pitchFamily="34" charset="0"/>
              </a:rPr>
              <a:t>ulture defines the rules of the game.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10870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i="0" dirty="0">
                <a:latin typeface="Arial" panose="020B0604020202020204" pitchFamily="34" charset="0"/>
                <a:cs typeface="Arial" panose="020B0604020202020204" pitchFamily="34" charset="0"/>
              </a:rPr>
              <a:t>Organizational climate </a:t>
            </a:r>
            <a:r>
              <a:rPr lang="en-US" dirty="0">
                <a:latin typeface="Arial" panose="020B0604020202020204" pitchFamily="34" charset="0"/>
                <a:cs typeface="Arial" panose="020B0604020202020204" pitchFamily="34" charset="0"/>
              </a:rPr>
              <a:t>refers to the shared perceptions organizational members have about their organization and work environment. This aspect of culture is like team spirit at the organizational level. When everyone has the same general feelings about what’s important or how well things are working, the effect of these attitudes will be more than the sum of the individual parts. A positive overall workplace climate has been linked to higher customer satisfaction and financial performance.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Climates can interact with one another to produce behavior. For example, a positive climate for worker empowerment can lead to higher levels of performance in organizations that also have a climate for personal accountability.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Climate also influences the habits people adopt. If the climate for safety is positive, for example, everyone wears safety gear and follows safety procedures even if individually they wouldn’t normally think very often about being safe.</a:t>
            </a:r>
            <a:r>
              <a:rPr lang="en-US" baseline="0" dirty="0">
                <a:latin typeface="Arial" panose="020B0604020202020204" pitchFamily="34" charset="0"/>
                <a:cs typeface="Arial" panose="020B0604020202020204" pitchFamily="34" charset="0"/>
              </a:rPr>
              <a:t> I</a:t>
            </a:r>
            <a:r>
              <a:rPr lang="en-US" dirty="0">
                <a:latin typeface="Arial" panose="020B0604020202020204" pitchFamily="34" charset="0"/>
                <a:cs typeface="Arial" panose="020B0604020202020204" pitchFamily="34" charset="0"/>
              </a:rPr>
              <a:t>ndeed, many studies have shown that a positive safety climate decreases the number of documented injuries on the job.</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After</a:t>
            </a:r>
            <a:r>
              <a:rPr lang="en-US" baseline="0" dirty="0"/>
              <a:t> </a:t>
            </a:r>
            <a:r>
              <a:rPr lang="en-US" dirty="0"/>
              <a:t>studying this chapter, you should be able to: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Describe the common characteristics of organizational culture.</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Show how culture is transmitted to employees.</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Identify the factors that create and sustain an organization’s culture.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Compare the functional and dysfunctional effects of organizational culture on people and the organization.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Exhibit 16.6 depicts the impact of organizational culture.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observed factors are perceived as organizational culture which points to strength that ranges from low to high represented by an upward facing arrow. The strength points to organizational climate which then branches to performance and satisfaction.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68299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Arial" panose="020B0604020202020204" pitchFamily="34" charset="0"/>
              </a:rPr>
              <a:t>Culture can also significantly contribute to an organization’s bottom-line in many ways.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Organizational cultures are not neutral in their ethical orientation, even when they are not openly pursuing ethical goals. Over time, the </a:t>
            </a:r>
            <a:r>
              <a:rPr lang="en-US" sz="1200" b="1" i="0" kern="1200" dirty="0">
                <a:solidFill>
                  <a:schemeClr val="tx1"/>
                </a:solidFill>
                <a:effectLst/>
                <a:latin typeface="Arial" panose="020B0604020202020204" pitchFamily="34" charset="0"/>
                <a:ea typeface="+mn-ea"/>
                <a:cs typeface="Arial" panose="020B0604020202020204" pitchFamily="34" charset="0"/>
              </a:rPr>
              <a:t>ethical culture, </a:t>
            </a:r>
            <a:r>
              <a:rPr lang="en-US" sz="1200" kern="1200" dirty="0">
                <a:solidFill>
                  <a:schemeClr val="tx1"/>
                </a:solidFill>
                <a:effectLst/>
                <a:latin typeface="Arial" panose="020B0604020202020204" pitchFamily="34" charset="0"/>
                <a:ea typeface="+mn-ea"/>
                <a:cs typeface="Arial" panose="020B0604020202020204" pitchFamily="34" charset="0"/>
              </a:rPr>
              <a:t>or the shared concept of right and wrong behavior in that workplace, develops as part of the organizational climate. The ethical climate reflects the true values of the organization and shapes the ethical decision</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kern="1200" dirty="0">
                <a:solidFill>
                  <a:schemeClr val="tx1"/>
                </a:solidFill>
                <a:effectLst/>
                <a:latin typeface="Arial" panose="020B0604020202020204" pitchFamily="34" charset="0"/>
                <a:ea typeface="+mn-ea"/>
                <a:cs typeface="Arial" panose="020B0604020202020204" pitchFamily="34" charset="0"/>
              </a:rPr>
              <a:t>making of its members.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latin typeface="Arial" panose="020B0604020202020204" pitchFamily="34" charset="0"/>
                <a:cs typeface="Arial" panose="020B0604020202020204" pitchFamily="34" charset="0"/>
              </a:rPr>
              <a:t>As the name implies, </a:t>
            </a:r>
            <a:r>
              <a:rPr lang="en-US" b="1" dirty="0">
                <a:latin typeface="Arial" panose="020B0604020202020204" pitchFamily="34" charset="0"/>
                <a:cs typeface="Arial" panose="020B0604020202020204" pitchFamily="34" charset="0"/>
              </a:rPr>
              <a:t>sustainability </a:t>
            </a:r>
            <a:r>
              <a:rPr lang="en-US" dirty="0">
                <a:latin typeface="Arial" panose="020B0604020202020204" pitchFamily="34" charset="0"/>
                <a:cs typeface="Arial" panose="020B0604020202020204" pitchFamily="34" charset="0"/>
              </a:rPr>
              <a:t>refers to practices that can be maintained over very long periods of time because the tools or structures that support the practices are not damaged by the processes. </a:t>
            </a:r>
          </a:p>
          <a:p>
            <a:r>
              <a:rPr lang="en-US" dirty="0">
                <a:latin typeface="Arial" panose="020B0604020202020204" pitchFamily="34" charset="0"/>
                <a:cs typeface="Arial" panose="020B0604020202020204" pitchFamily="34" charset="0"/>
              </a:rPr>
              <a:t>One survey found that a great majority of executives saw sustainability as an important part of future success.</a:t>
            </a:r>
          </a:p>
          <a:p>
            <a:r>
              <a:rPr lang="en-US" i="1" dirty="0">
                <a:latin typeface="Arial" panose="020B0604020202020204" pitchFamily="34" charset="0"/>
                <a:cs typeface="Arial" panose="020B0604020202020204" pitchFamily="34" charset="0"/>
              </a:rPr>
              <a:t>Social sustainability </a:t>
            </a:r>
            <a:r>
              <a:rPr lang="en-US" dirty="0">
                <a:latin typeface="Arial" panose="020B0604020202020204" pitchFamily="34" charset="0"/>
                <a:cs typeface="Arial" panose="020B0604020202020204" pitchFamily="34" charset="0"/>
              </a:rPr>
              <a:t>practices address the ways social systems are affected by an organization’s actions over time, and in turn, how changing social systems may affect the organization. For example, farmers in Australia have been working collectively to increase water use efficiency, minimize soil erosion, and implement tilling and harvesting methods that ensure long-term viability for their farm businesses. In a very different context, 3M has an innovative pollution-prevention program rooted in cultural principles of conserving resources, creating products that have minimal effects on the environment, and collaborating with regulatory agencies to improve environmental effects.</a:t>
            </a:r>
          </a:p>
          <a:p>
            <a:r>
              <a:rPr lang="en-US" dirty="0">
                <a:latin typeface="Arial" panose="020B0604020202020204" pitchFamily="34" charset="0"/>
                <a:cs typeface="Arial" panose="020B0604020202020204" pitchFamily="34" charset="0"/>
              </a:rPr>
              <a:t>Sustainable management doesn’t need to be purely altruistic. To create a truly sustainable business, an organization must develop a long-term culture and put its values into practice. In other words, there needs to be a sustainable system for creating sustainability! In one workplace study, a company seeking to reduce energy consumption found that soliciting group feedback reduced energy use significantly more than simply issuing reading materials about the importance of conservation. In other words, talking about energy conservation and building the value into the organizational culture resulted in positive employee behavioral changes. </a:t>
            </a:r>
          </a:p>
          <a:p>
            <a:r>
              <a:rPr lang="en-US" dirty="0">
                <a:latin typeface="Arial" panose="020B0604020202020204" pitchFamily="34" charset="0"/>
                <a:cs typeface="Arial" panose="020B0604020202020204" pitchFamily="34" charset="0"/>
              </a:rPr>
              <a:t>Like other cultural practices we’ve discussed, sustainability needs time and nurturing to grow.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Arial" panose="020B0604020202020204" pitchFamily="34" charset="0"/>
              </a:rPr>
              <a:t>The most innovative companies are often characterized by their open, unconventional, collaborative, vision-driven, and</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kern="1200" dirty="0">
                <a:solidFill>
                  <a:schemeClr val="tx1"/>
                </a:solidFill>
                <a:effectLst/>
                <a:latin typeface="Arial" panose="020B0604020202020204" pitchFamily="34" charset="0"/>
                <a:ea typeface="+mn-ea"/>
                <a:cs typeface="Arial" panose="020B0604020202020204" pitchFamily="34" charset="0"/>
              </a:rPr>
              <a:t>accelerating cultures. Startup firms often have innovative cultures by definition because they are usually small, agile, and focused on solving problems in order to survive and grow.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While culture can certainly enhance an organization, it can also be a liability. Four major factors that signal a negative organizational culture are stagnation and entrenchment, uniformity and rigidity, toxicity and dysfunctions, and cultural clashes.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There is a trend today for organizations to attempt to create a </a:t>
            </a:r>
            <a:r>
              <a:rPr lang="en-US" b="1" i="0" dirty="0">
                <a:latin typeface="Arial" panose="020B0604020202020204" pitchFamily="34" charset="0"/>
                <a:cs typeface="Arial" panose="020B0604020202020204" pitchFamily="34" charset="0"/>
              </a:rPr>
              <a:t>positive organizational culture,</a:t>
            </a:r>
            <a:r>
              <a:rPr lang="en-US" dirty="0">
                <a:latin typeface="Arial" panose="020B0604020202020204" pitchFamily="34" charset="0"/>
                <a:cs typeface="Arial" panose="020B0604020202020204" pitchFamily="34" charset="0"/>
              </a:rPr>
              <a:t> one that emphasizes building on employee strengths, rewards more than it punishes, and emphasizes individual vitality growth.</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Keep in mind though, that a positive culture is not a cure-all. There may be benefits to establishing a positive culture, but an organization also needs to be objective and not pursue it past the point of effectiveness. Positivity that has been taken to the extreme is referred to as </a:t>
            </a:r>
            <a:r>
              <a:rPr lang="en-US" i="1" dirty="0">
                <a:latin typeface="Arial" panose="020B0604020202020204" pitchFamily="34" charset="0"/>
                <a:cs typeface="Arial" panose="020B0604020202020204" pitchFamily="34" charset="0"/>
              </a:rPr>
              <a:t>toxic positivity</a:t>
            </a:r>
            <a:r>
              <a:rPr lang="en-US" dirty="0">
                <a:latin typeface="Arial" panose="020B0604020202020204" pitchFamily="34" charset="0"/>
                <a:cs typeface="Arial" panose="020B0604020202020204" pitchFamily="34" charset="0"/>
              </a:rPr>
              <a:t>— an approach that imposes unrealistic and psychologically damaging effects on employees who are pressured to be perfect and pure while actively avoiding perfectly natural negative states and conditions.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Management can create a more ethical culture</a:t>
            </a:r>
            <a:r>
              <a:rPr lang="en-US" baseline="0" dirty="0">
                <a:latin typeface="Arial" panose="020B0604020202020204" pitchFamily="34" charset="0"/>
                <a:cs typeface="Arial" panose="020B0604020202020204" pitchFamily="34" charset="0"/>
              </a:rPr>
              <a:t> by</a:t>
            </a:r>
            <a:r>
              <a:rPr lang="en-US" dirty="0">
                <a:latin typeface="Arial" panose="020B0604020202020204" pitchFamily="34" charset="0"/>
                <a:cs typeface="Arial" panose="020B0604020202020204" pitchFamily="34" charset="0"/>
              </a:rPr>
              <a:t> following a</a:t>
            </a:r>
            <a:r>
              <a:rPr lang="en-US" baseline="0" dirty="0">
                <a:latin typeface="Arial" panose="020B0604020202020204" pitchFamily="34" charset="0"/>
                <a:cs typeface="Arial" panose="020B0604020202020204" pitchFamily="34" charset="0"/>
              </a:rPr>
              <a:t> few simple </a:t>
            </a:r>
            <a:r>
              <a:rPr lang="en-US" dirty="0">
                <a:latin typeface="Arial" panose="020B0604020202020204" pitchFamily="34" charset="0"/>
                <a:cs typeface="Arial" panose="020B0604020202020204" pitchFamily="34" charset="0"/>
              </a:rPr>
              <a:t>principles.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First, be a visible role model:</a:t>
            </a:r>
            <a:r>
              <a:rPr lang="en-US" baseline="0" dirty="0">
                <a:latin typeface="Arial" panose="020B0604020202020204" pitchFamily="34" charset="0"/>
                <a:cs typeface="Arial" panose="020B0604020202020204" pitchFamily="34" charset="0"/>
              </a:rPr>
              <a:t> e</a:t>
            </a:r>
            <a:r>
              <a:rPr lang="en-US" dirty="0">
                <a:latin typeface="Arial" panose="020B0604020202020204" pitchFamily="34" charset="0"/>
                <a:cs typeface="Arial" panose="020B0604020202020204" pitchFamily="34" charset="0"/>
              </a:rPr>
              <a:t>mployees look to top management behavior as a benchmark. Second, communicate ethical expectations:</a:t>
            </a:r>
            <a:r>
              <a:rPr lang="en-US" baseline="0" dirty="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code of ethics can minimize ethical ambiguities. Third, provide ethical training:</a:t>
            </a:r>
            <a:r>
              <a:rPr lang="en-US" baseline="0" dirty="0">
                <a:latin typeface="Arial" panose="020B0604020202020204" pitchFamily="34" charset="0"/>
                <a:cs typeface="Arial" panose="020B0604020202020204" pitchFamily="34" charset="0"/>
              </a:rPr>
              <a:t> t</a:t>
            </a:r>
            <a:r>
              <a:rPr lang="en-US" dirty="0">
                <a:latin typeface="Arial" panose="020B0604020202020204" pitchFamily="34" charset="0"/>
                <a:cs typeface="Arial" panose="020B0604020202020204" pitchFamily="34" charset="0"/>
              </a:rPr>
              <a:t>raining sessions should reinforce standards of conduct and clarify permissible practices. Fourth, visibly reward ethical acts and punish unethical ones:</a:t>
            </a:r>
            <a:r>
              <a:rPr lang="en-US" baseline="0" dirty="0">
                <a:latin typeface="Arial" panose="020B0604020202020204" pitchFamily="34" charset="0"/>
                <a:cs typeface="Arial" panose="020B0604020202020204" pitchFamily="34" charset="0"/>
              </a:rPr>
              <a:t> p</a:t>
            </a:r>
            <a:r>
              <a:rPr lang="en-US" dirty="0">
                <a:latin typeface="Arial" panose="020B0604020202020204" pitchFamily="34" charset="0"/>
                <a:cs typeface="Arial" panose="020B0604020202020204" pitchFamily="34" charset="0"/>
              </a:rPr>
              <a:t>erformance appraisal of managers should include analysis of behavior against code of ethics. Finally, provide protective mechanisms:</a:t>
            </a:r>
            <a:r>
              <a:rPr lang="en-US" baseline="0" dirty="0">
                <a:latin typeface="Arial" panose="020B0604020202020204" pitchFamily="34" charset="0"/>
                <a:cs typeface="Arial" panose="020B0604020202020204" pitchFamily="34" charset="0"/>
              </a:rPr>
              <a:t> c</a:t>
            </a:r>
            <a:r>
              <a:rPr lang="en-US" dirty="0">
                <a:latin typeface="Arial" panose="020B0604020202020204" pitchFamily="34" charset="0"/>
                <a:cs typeface="Arial" panose="020B0604020202020204" pitchFamily="34" charset="0"/>
              </a:rPr>
              <a:t>reate a support network of ethical counselors, ombudsmen, or ethics officers.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How can an organization become more innovative?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Sources of innovation. Organic structures positively influence innovation; contingent rewards positively influence innovation; innovation is nurtured when there are slack resources; and interunit communication is high in innovative organizations.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Context and innovation. Innovative organizations tend to have similar contextual features. First, they encourage experimentation, reward both successes and failures, and celebrate mistakes. Second, they tend to share a common vision as well as underlying goals. Third, they also tend to be cohesive, mutually supportive, and encouraging of innovation. Fourth, they leverage human resources (HR) systems to promote innovation.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Idea champions and innovation. Once a new idea has been developed, </a:t>
            </a:r>
            <a:r>
              <a:rPr lang="en-US" b="1" dirty="0">
                <a:latin typeface="Arial" panose="020B0604020202020204" pitchFamily="34" charset="0"/>
                <a:cs typeface="Arial" panose="020B0604020202020204" pitchFamily="34" charset="0"/>
              </a:rPr>
              <a:t>idea champions </a:t>
            </a:r>
            <a:r>
              <a:rPr lang="en-US" dirty="0">
                <a:latin typeface="Arial" panose="020B0604020202020204" pitchFamily="34" charset="0"/>
                <a:cs typeface="Arial" panose="020B0604020202020204" pitchFamily="34" charset="0"/>
              </a:rPr>
              <a:t>actively and enthusiastically promote it, build support, overcome resistance, and ensure it is implemented.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Exhibit 16.7 shows examples of forces behind organizational change.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After</a:t>
            </a:r>
            <a:r>
              <a:rPr lang="en-US" baseline="0" dirty="0"/>
              <a:t> </a:t>
            </a:r>
            <a:r>
              <a:rPr lang="en-US" dirty="0"/>
              <a:t>studying this chapter, you should be able to: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Describe the common characteristics of organizational culture.</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Show how culture is transmitted to employees.</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Identify the factors that create and sustain an organization’s culture.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Compare the functional and dysfunctional effects of organizational culture on people and the organization.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750689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337382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dirty="0">
                <a:latin typeface="Arial" panose="020B0604020202020204" pitchFamily="34" charset="0"/>
                <a:cs typeface="Arial" panose="020B0604020202020204" pitchFamily="34" charset="0"/>
              </a:rPr>
              <a:t>Change</a:t>
            </a:r>
            <a:r>
              <a:rPr lang="en-US" dirty="0">
                <a:latin typeface="Arial" panose="020B0604020202020204" pitchFamily="34" charset="0"/>
                <a:cs typeface="Arial" panose="020B0604020202020204" pitchFamily="34" charset="0"/>
              </a:rPr>
              <a:t> is simply when things become different than the way they were. When changes are implemented, it leads to a natural redistribution of values, priorities, and resources that reverberate throughout the organization and transform employees interactions.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b="1" dirty="0">
                <a:latin typeface="Arial" panose="020B0604020202020204" pitchFamily="34" charset="0"/>
                <a:cs typeface="Arial" panose="020B0604020202020204" pitchFamily="34" charset="0"/>
              </a:rPr>
              <a:t>Planned change </a:t>
            </a:r>
            <a:r>
              <a:rPr lang="en-US" b="0" dirty="0">
                <a:latin typeface="Arial" panose="020B0604020202020204" pitchFamily="34" charset="0"/>
                <a:cs typeface="Arial" panose="020B0604020202020204" pitchFamily="34" charset="0"/>
              </a:rPr>
              <a:t>refers to c</a:t>
            </a:r>
            <a:r>
              <a:rPr lang="en-US" dirty="0">
                <a:latin typeface="Arial" panose="020B0604020202020204" pitchFamily="34" charset="0"/>
                <a:cs typeface="Arial" panose="020B0604020202020204" pitchFamily="34" charset="0"/>
              </a:rPr>
              <a:t>hange activities that are proactive, intentional, and goal-oriented. </a:t>
            </a:r>
            <a:r>
              <a:rPr lang="en-US" b="1" dirty="0">
                <a:latin typeface="Arial" panose="020B0604020202020204" pitchFamily="34" charset="0"/>
                <a:cs typeface="Arial" panose="020B0604020202020204" pitchFamily="34" charset="0"/>
              </a:rPr>
              <a:t>Change agents </a:t>
            </a:r>
            <a:r>
              <a:rPr lang="en-US" b="0" dirty="0">
                <a:latin typeface="Arial" panose="020B0604020202020204" pitchFamily="34" charset="0"/>
                <a:cs typeface="Arial" panose="020B0604020202020204" pitchFamily="34" charset="0"/>
              </a:rPr>
              <a:t>are p</a:t>
            </a:r>
            <a:r>
              <a:rPr lang="en-US" dirty="0">
                <a:latin typeface="Arial" panose="020B0604020202020204" pitchFamily="34" charset="0"/>
                <a:cs typeface="Arial" panose="020B0604020202020204" pitchFamily="34" charset="0"/>
              </a:rPr>
              <a:t>eople who act as catalysts and assume the responsibility for managing change activities.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often see change as threatening. Employees and managers alike who feel negatively toward a change cope by not thinking about it or even leaving the organization. These reactions can sap the organization of vital energy when it is most needed. Indeed, resisting change can be emotionally exhausting for employees. Exhibit 16.8 summarizes major forces for resistance to change, categorized by their sources.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often see change as threatening. Employees and managers alike who feel negatively toward a change cope by not thinking about it or even leaving the organization. These reactions can sap the organization of vital energy when it is most needed. Indeed, resisting change can be emotionally exhausting for employees. Exhibit 16.8 summarizes major forces for resistance to change, categorized by their sources.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432558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Eight tactics can help change agents deal with resistance to change: </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Communication</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Participation</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Building support and commitment</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Developing positive relationships</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Implementing changes fairly</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Manipulation and cooptation</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Selecting people who accept change</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Coercion</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No discussion of resistance would be complete without a brief mention of the politics of change. Because change invariably threatens the status quo, it inherently implies political activity. The impetus for change is more likely to come from outside change agents, employees new to the organization (who have less invested in the status quo), or managers slightly removed from the main power structure. Managers who have spent a long time with an organization and who have achieved a senior position in the hierarchy are often major impediments to change.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As shown in Exhibit 16.9, Kurt Lewin argued that successful change in organizations should follow three steps: unfreezing the status quo, movement to a desired end state, and refreezing the new change to make it permanent.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By definition, status quo is an equilibrium state. To move from equilibrium—to overcome the pressures of both individual resistance and group conformity—unfreezing must happen in one of three ways (see Exhibit 16.10).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Long Description:</a:t>
            </a:r>
          </a:p>
          <a:p>
            <a:pPr lvl="0"/>
            <a:r>
              <a:rPr lang="en-US" dirty="0">
                <a:latin typeface="Arial" panose="020B0604020202020204" pitchFamily="34" charset="0"/>
                <a:cs typeface="Arial" panose="020B0604020202020204" pitchFamily="34" charset="0"/>
              </a:rPr>
              <a:t>The graph shows horizontal axis labeled as time. The vertical axis is labeled as status quo in the middle and desired state at the top. A dotted line starting from status quo has restraining forces, represented with downward arrows, and driving forces represented with upward arrows, applying equal and opposite force on the line. As time passes, the line follows an upward step pattern and reaches the desired state as a straight line.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55623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John Kotter built on Lewin’s three-step model to create a more detailed approach for implementing change. Kotter began by listing common mistakes managers make when trying to initiate change. They may fail to create a sense of urgency about the need for change, a coalition for managing the change process, or a vision for change. They also may fail to communicate effectively about it and/or anchor the changes to the organization’s culture. Moreover, they could also fail to remove obstacles impeding the vision’s achievement and/or provide short-term and achievable goals. Finally, they may declare victory too soon. Addressing these impediments to change, Kotter established eight sequential steps to overcome these problems. They are listed in Exhibit 16.11.</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487921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Action research is a change process based on the systematic collection of data and selection of a change action based on what the analyzed data indicate. Its value is in providing a scientific methodology for managing planned change. Action research consists of five steps (note how they closely parallel the scientific method): diagnosis, analysis, feedback, action, and evaluation.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The change agent, often an outside consultant in action research, begins by gathering information about problems, concerns, and needed changes from members of the organization. Diagnosis is followed by analysis. The third step—feedback—requires sharing with employees what has been found from the first and second steps. Now the action part of action research is set in motion. The employees and the change agent carry out the specific actions they have identified to address the problem together. The final step, consistent with the scientific underpinnings of action research, is evaluation of the action plan’s effectiveness, using the initial data gathered as a benchmark.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2542918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1" dirty="0">
                <a:latin typeface="Arial" panose="020B0604020202020204" pitchFamily="34" charset="0"/>
                <a:cs typeface="Arial" panose="020B0604020202020204" pitchFamily="34" charset="0"/>
              </a:rPr>
              <a:t>Organizational </a:t>
            </a:r>
            <a:r>
              <a:rPr lang="en-US" b="1">
                <a:latin typeface="Arial" panose="020B0604020202020204" pitchFamily="34" charset="0"/>
                <a:cs typeface="Arial" panose="020B0604020202020204" pitchFamily="34" charset="0"/>
              </a:rPr>
              <a:t>development (OD) </a:t>
            </a:r>
            <a:r>
              <a:rPr lang="en-US" dirty="0">
                <a:latin typeface="Arial" panose="020B0604020202020204" pitchFamily="34" charset="0"/>
                <a:cs typeface="Arial" panose="020B0604020202020204" pitchFamily="34" charset="0"/>
              </a:rPr>
              <a:t>is a collection of change methods that try to improve organizational effectiveness and employee well-being.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OD techniques or interventions for bringing about change:</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Process consultation</a:t>
            </a:r>
            <a:r>
              <a:rPr lang="en-US" dirty="0">
                <a:latin typeface="Arial" panose="020B0604020202020204" pitchFamily="34" charset="0"/>
                <a:cs typeface="Arial" panose="020B0604020202020204" pitchFamily="34" charset="0"/>
              </a:rPr>
              <a:t>: a meeting in which a consultant assists a client in understanding process events with which they must deal and identifying processes that need improvement. </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Team building</a:t>
            </a:r>
            <a:r>
              <a:rPr lang="en-US" dirty="0">
                <a:latin typeface="Arial" panose="020B0604020202020204" pitchFamily="34" charset="0"/>
                <a:cs typeface="Arial" panose="020B0604020202020204" pitchFamily="34" charset="0"/>
              </a:rPr>
              <a:t>: high interaction among team members to increase trust and openness.</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Intergroup development:</a:t>
            </a:r>
            <a:r>
              <a:rPr lang="en-US" dirty="0">
                <a:latin typeface="Arial" panose="020B0604020202020204" pitchFamily="34" charset="0"/>
                <a:cs typeface="Arial" panose="020B0604020202020204" pitchFamily="34" charset="0"/>
              </a:rPr>
              <a:t> organizational development (OD) efforts to change the attitudes, stereotypes, and perceptions that groups have of each other.</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Appreciative inquiry: </a:t>
            </a:r>
            <a:r>
              <a:rPr lang="en-US" dirty="0">
                <a:latin typeface="Arial" panose="020B0604020202020204" pitchFamily="34" charset="0"/>
                <a:cs typeface="Arial" panose="020B0604020202020204" pitchFamily="34" charset="0"/>
              </a:rPr>
              <a:t>an approach that seeks to identify the unique qualities and special strengths of an organization, which can then be built on to improve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68793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Arial" panose="020B0604020202020204" pitchFamily="34" charset="0"/>
                <a:cs typeface="Arial" panose="020B0604020202020204" pitchFamily="34" charset="0"/>
              </a:rPr>
              <a:t>Organizational culture </a:t>
            </a:r>
            <a:r>
              <a:rPr lang="en-US" dirty="0">
                <a:latin typeface="Arial" panose="020B0604020202020204" pitchFamily="34" charset="0"/>
                <a:cs typeface="Arial" panose="020B0604020202020204" pitchFamily="34" charset="0"/>
              </a:rPr>
              <a:t>refers to a system of shared meaning held by members that distinguishes the organization from other organizations.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Managers can learn a few lessons from </a:t>
            </a:r>
            <a:r>
              <a:rPr lang="en-US" b="1" dirty="0">
                <a:latin typeface="Arial" panose="020B0604020202020204" pitchFamily="34" charset="0"/>
                <a:cs typeface="Arial" panose="020B0604020202020204" pitchFamily="34" charset="0"/>
              </a:rPr>
              <a:t>paradox theory</a:t>
            </a:r>
            <a:r>
              <a:rPr lang="en-US" dirty="0">
                <a:latin typeface="Arial" panose="020B0604020202020204" pitchFamily="34" charset="0"/>
                <a:cs typeface="Arial" panose="020B0604020202020204" pitchFamily="34" charset="0"/>
              </a:rPr>
              <a:t>, which states that the key paradox in management is that there is no final optimal status for an organization. In a paradox situation, we are required to balance tensions across various courses of action, which are caused by resource scarcity. There is a constant process of finding a balancing point, a dynamic equilibrium, among shifting priorities over time.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659457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Realize that an organization’s culture is relatively fixed in the short term. To effect change, involve top management and strategize a long-term plan.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Although every culture is unique in its own way, researchers have uncovered four competing values that tend to have reliably similar effects on organizational outcomes. For innovation, try to build a clan culture. For customer satisfaction and quality, try to build a market culture. For employee attitudes and performance, try to build an adhocracy. Finally, if profitability and revenue are most important, try to build a hierarchy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Although you may think you have a strong, dominant culture, looks can be deceptive. You may be surprised to find that there are subcultures in departments, teams, or other work units. If you encounter these subcultures, try to determine what caused them to splinter off in the first place and decide what you can do to meet the needs of these employees.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Stories, rituals, material symbols, and language are powerful mechanisms you can leverage to build and maintain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6848143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Starting a new company is a tall order—the decisions you make set the tone and foundation for the entire culture of your organization. Careful planning and strategizing are paramount to building positive, ethical, sustainable, innovative cultures.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Several HR processes perpetuate culture: selection, top management, and socialization (onboarding) all play a role in transmitting culture. If you are looking to transform culture, start with these processes.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Although values, beliefs, and underlying assumptions are relatively fixed aspects of culture, leaders can build organizational climates that realize these values.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2018973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Managers would do wise to avoid culture traps. Stagnation, entrenchment, uniformity, rigidity, toxicity, and other dysfunctions can cause organizations to fail if they do not adapt and change.</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build a positive culture, seek to develop employee strengths, reward more than punish, and encourage growth and vitality, but recognize that some negativity is perfectly natural, and positivity does not mean perfectionism.</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build an ethical culture, be a visible role model for appropriate behavior, communicate ethical expectations, provide ethics training, reward (and punish) (un)ethical behavior, and protect whistleblowers.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91115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build an innovative culture, focus on creating structures and contexts that nurture innovation, and ensure leaders “champion” their ideas to others so they catch on.</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inspire organizational change, recognize that the process is extremely difficult and there is a high likelihood for failure. (That does not mean that the effort is not worthwhile, however.)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Depending upon the nature of what you are trying to change, there are a variety of mechanisms and tools available (such as those provided by the field of organizational development) to facilitate change.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2416197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47</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3810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The values, beliefs, and assumptions, when put into practice, (1) filter what employees pay attention to, (2) are physically manifested as material symbols (for example, uniforms, statues, etc.) and stories, and (3) form the foundation for shared meaning among members of an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Organizational culture is concerned with employees’ perceptions of the characteristics of the culture,</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not whether they like them. Research has sought to measure how employees see their organization by asking questions like “Does it encourage teamwork? ,” “Does it reward innovation? ,” and “Does it stifle initiative?” Organizational culture differs from job satisfaction in that job satisfaction is evaluative while organizational culture is descriptive.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381000"/>
            <a:ext cx="4572000" cy="3429000"/>
          </a:xfrm>
        </p:spPr>
      </p:sp>
      <p:sp>
        <p:nvSpPr>
          <p:cNvPr id="3" name="Notes Placeholder 2"/>
          <p:cNvSpPr>
            <a:spLocks noGrp="1"/>
          </p:cNvSpPr>
          <p:nvPr>
            <p:ph type="body" idx="1"/>
          </p:nvPr>
        </p:nvSpPr>
        <p:spPr/>
        <p:txBody>
          <a:bodyPr>
            <a:normAutofit/>
          </a:bodyPr>
          <a:lstStyle/>
          <a:p>
            <a:r>
              <a:rPr lang="en-US" dirty="0">
                <a:latin typeface="Arial" panose="020B0604020202020204" pitchFamily="34" charset="0"/>
                <a:cs typeface="Arial" panose="020B0604020202020204" pitchFamily="34" charset="0"/>
              </a:rPr>
              <a:t>A common culture framework groups organizations into one of four types, each which has its own assumptions, beliefs, values, artifacts, and even criteria for effectiveness:</a:t>
            </a:r>
          </a:p>
          <a:p>
            <a:r>
              <a:rPr lang="en-US" dirty="0">
                <a:latin typeface="Arial" panose="020B0604020202020204" pitchFamily="34" charset="0"/>
                <a:cs typeface="Arial" panose="020B0604020202020204" pitchFamily="34" charset="0"/>
              </a:rPr>
              <a:t>1. </a:t>
            </a:r>
            <a:r>
              <a:rPr lang="en-US" b="1" i="0" dirty="0">
                <a:latin typeface="Arial" panose="020B0604020202020204" pitchFamily="34" charset="0"/>
                <a:cs typeface="Arial" panose="020B0604020202020204" pitchFamily="34" charset="0"/>
              </a:rPr>
              <a:t>“The Clan.”  </a:t>
            </a:r>
            <a:r>
              <a:rPr lang="en-US" dirty="0">
                <a:latin typeface="Arial" panose="020B0604020202020204" pitchFamily="34" charset="0"/>
                <a:cs typeface="Arial" panose="020B0604020202020204" pitchFamily="34" charset="0"/>
              </a:rPr>
              <a:t>A culture which is based on human affiliation. Employees value attachment, collaboration, trust, and support. </a:t>
            </a:r>
          </a:p>
          <a:p>
            <a:r>
              <a:rPr lang="en-US" dirty="0">
                <a:latin typeface="Arial" panose="020B0604020202020204" pitchFamily="34" charset="0"/>
                <a:cs typeface="Arial" panose="020B0604020202020204" pitchFamily="34" charset="0"/>
              </a:rPr>
              <a:t>2. </a:t>
            </a:r>
            <a:r>
              <a:rPr lang="en-US" b="1" i="0" dirty="0">
                <a:latin typeface="Arial" panose="020B0604020202020204" pitchFamily="34" charset="0"/>
                <a:cs typeface="Arial" panose="020B0604020202020204" pitchFamily="34" charset="0"/>
              </a:rPr>
              <a:t>“The Adhocracy.”  </a:t>
            </a:r>
            <a:r>
              <a:rPr lang="en-US" dirty="0">
                <a:latin typeface="Arial" panose="020B0604020202020204" pitchFamily="34" charset="0"/>
                <a:cs typeface="Arial" panose="020B0604020202020204" pitchFamily="34" charset="0"/>
              </a:rPr>
              <a:t>A culture which is based on change. Employees value growth, variety, attention to detail, stimulation, and autonomy.</a:t>
            </a:r>
          </a:p>
          <a:p>
            <a:r>
              <a:rPr lang="en-US" dirty="0">
                <a:latin typeface="Arial" panose="020B0604020202020204" pitchFamily="34" charset="0"/>
                <a:cs typeface="Arial" panose="020B0604020202020204" pitchFamily="34" charset="0"/>
              </a:rPr>
              <a:t>3. </a:t>
            </a:r>
            <a:r>
              <a:rPr lang="en-US" b="1" i="0" dirty="0">
                <a:latin typeface="Arial" panose="020B0604020202020204" pitchFamily="34" charset="0"/>
                <a:cs typeface="Arial" panose="020B0604020202020204" pitchFamily="34" charset="0"/>
              </a:rPr>
              <a:t>“The Market.”  </a:t>
            </a:r>
            <a:r>
              <a:rPr lang="en-US" dirty="0">
                <a:latin typeface="Arial" panose="020B0604020202020204" pitchFamily="34" charset="0"/>
                <a:cs typeface="Arial" panose="020B0604020202020204" pitchFamily="34" charset="0"/>
              </a:rPr>
              <a:t>A culture which is based on achievement. Employees value communication, competence, and competition.</a:t>
            </a:r>
          </a:p>
          <a:p>
            <a:r>
              <a:rPr lang="en-US" dirty="0">
                <a:latin typeface="Arial" panose="020B0604020202020204" pitchFamily="34" charset="0"/>
                <a:cs typeface="Arial" panose="020B0604020202020204" pitchFamily="34" charset="0"/>
              </a:rPr>
              <a:t>4. </a:t>
            </a:r>
            <a:r>
              <a:rPr lang="en-US" b="1" i="0" dirty="0">
                <a:latin typeface="Arial" panose="020B0604020202020204" pitchFamily="34" charset="0"/>
                <a:cs typeface="Arial" panose="020B0604020202020204" pitchFamily="34" charset="0"/>
              </a:rPr>
              <a:t>“The Hierarchy.”  </a:t>
            </a:r>
            <a:r>
              <a:rPr lang="en-US" dirty="0">
                <a:latin typeface="Arial" panose="020B0604020202020204" pitchFamily="34" charset="0"/>
                <a:cs typeface="Arial" panose="020B0604020202020204" pitchFamily="34" charset="0"/>
              </a:rPr>
              <a:t>A culture which is based on stability. Employees value communication, formalization, and routine.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differences between these cultures are reflected in their internal vs. external focus and their flexibility and stability.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As shown in Exhibit 16.2, the various cultures differ regarding how they influence organizational outcomes.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75991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Most organizations have a dominant culture and numerous sets of subcultures. The</a:t>
            </a:r>
            <a:r>
              <a:rPr lang="en-US" baseline="0" dirty="0">
                <a:latin typeface="Arial" panose="020B0604020202020204" pitchFamily="34" charset="0"/>
                <a:cs typeface="Arial" panose="020B0604020202020204" pitchFamily="34" charset="0"/>
              </a:rPr>
              <a:t> </a:t>
            </a:r>
            <a:r>
              <a:rPr lang="en-US" b="1" i="0" baseline="0" dirty="0">
                <a:latin typeface="Arial" panose="020B0604020202020204" pitchFamily="34" charset="0"/>
                <a:cs typeface="Arial" panose="020B0604020202020204" pitchFamily="34" charset="0"/>
              </a:rPr>
              <a:t>d</a:t>
            </a:r>
            <a:r>
              <a:rPr lang="en-US" b="1" i="0" dirty="0">
                <a:latin typeface="Arial" panose="020B0604020202020204" pitchFamily="34" charset="0"/>
                <a:cs typeface="Arial" panose="020B0604020202020204" pitchFamily="34" charset="0"/>
              </a:rPr>
              <a:t>ominant culture </a:t>
            </a:r>
            <a:r>
              <a:rPr lang="en-US" dirty="0">
                <a:latin typeface="Arial" panose="020B0604020202020204" pitchFamily="34" charset="0"/>
                <a:cs typeface="Arial" panose="020B0604020202020204" pitchFamily="34" charset="0"/>
              </a:rPr>
              <a:t>expresses the </a:t>
            </a:r>
            <a:r>
              <a:rPr lang="en-US" b="1" i="0" dirty="0">
                <a:latin typeface="Arial" panose="020B0604020202020204" pitchFamily="34" charset="0"/>
                <a:cs typeface="Arial" panose="020B0604020202020204" pitchFamily="34" charset="0"/>
              </a:rPr>
              <a:t>core values </a:t>
            </a:r>
            <a:r>
              <a:rPr lang="en-US" dirty="0">
                <a:latin typeface="Arial" panose="020B0604020202020204" pitchFamily="34" charset="0"/>
                <a:cs typeface="Arial" panose="020B0604020202020204" pitchFamily="34" charset="0"/>
              </a:rPr>
              <a:t>that are shared by a majority of the organization’s members. </a:t>
            </a:r>
            <a:r>
              <a:rPr lang="en-US" b="1" i="0" dirty="0">
                <a:latin typeface="Arial" panose="020B0604020202020204" pitchFamily="34" charset="0"/>
                <a:cs typeface="Arial" panose="020B0604020202020204" pitchFamily="34" charset="0"/>
              </a:rPr>
              <a:t>Subcultures</a:t>
            </a:r>
            <a:r>
              <a:rPr lang="en-US" dirty="0">
                <a:latin typeface="Arial" panose="020B0604020202020204" pitchFamily="34" charset="0"/>
                <a:cs typeface="Arial" panose="020B0604020202020204" pitchFamily="34" charset="0"/>
              </a:rPr>
              <a:t> tend to develop in large organizations to reflect common problems, situations, or experiences that members face.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If organizations were composed only of numerous subcultures, organizational culture as an independent variable would be significantly less powerful. It is the “shared meaning” aspect of culture that makes it such a potent device for guiding and shaping behavior.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In a </a:t>
            </a:r>
            <a:r>
              <a:rPr lang="en-US" b="1" i="0" dirty="0">
                <a:latin typeface="Arial" panose="020B0604020202020204" pitchFamily="34" charset="0"/>
                <a:cs typeface="Arial" panose="020B0604020202020204" pitchFamily="34" charset="0"/>
              </a:rPr>
              <a:t>strong culture</a:t>
            </a:r>
            <a:r>
              <a:rPr lang="en-US" dirty="0">
                <a:latin typeface="Arial" panose="020B0604020202020204" pitchFamily="34" charset="0"/>
                <a:cs typeface="Arial" panose="020B0604020202020204" pitchFamily="34" charset="0"/>
              </a:rPr>
              <a:t>, core values are intensely held and widely shared. Moreover, the more members accept the core values, and the greater their commitment to those values, the stronger the culture is. The unanimity of purpose builds cohesiveness, loyalty, and organizational commitment, and in doing so, reduces employee turnover. High formalization creates predictability, orderliness, and consistency.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A strong culture should more directly affect organizational outcomes because it demonstrates high agreement about what the organization represents. Such unanimity of purpose builds cohesiveness, loyalty, meaning, and organizational commitment.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91088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8368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a:extLst>
              <a:ext uri="{FF2B5EF4-FFF2-40B4-BE49-F238E27FC236}">
                <a16:creationId xmlns:a16="http://schemas.microsoft.com/office/drawing/2014/main" id="{2B0D754F-9C79-4E90-A4B1-FC150418941B}"/>
              </a:ext>
            </a:extLst>
          </p:cNvPr>
          <p:cNvSpPr>
            <a:spLocks noGrp="1"/>
          </p:cNvSpPr>
          <p:nvPr>
            <p:ph sz="quarter" idx="13"/>
          </p:nvPr>
        </p:nvSpPr>
        <p:spPr>
          <a:xfrm>
            <a:off x="457200" y="1676400"/>
            <a:ext cx="8012113" cy="76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60949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1336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DA9BDD00-E4F6-4F3E-A5B3-202E634C5A8D}"/>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pic>
        <p:nvPicPr>
          <p:cNvPr id="13" name="Shape 15" descr="Pearson Logo">
            <a:extLst>
              <a:ext uri="{FF2B5EF4-FFF2-40B4-BE49-F238E27FC236}">
                <a16:creationId xmlns:a16="http://schemas.microsoft.com/office/drawing/2014/main" id="{C3500C50-CEC9-4BFF-9B73-A46FCA558AC9}"/>
              </a:ext>
            </a:extLst>
          </p:cNvPr>
          <p:cNvPicPr preferRelativeResize="0"/>
          <p:nvPr userDrawn="1"/>
        </p:nvPicPr>
        <p:blipFill rotWithShape="1">
          <a:blip r:embed="rId20">
            <a:alphaModFix/>
          </a:blip>
          <a:srcRect/>
          <a:stretch/>
        </p:blipFill>
        <p:spPr>
          <a:xfrm>
            <a:off x="461064"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9" r:id="rId15"/>
    <p:sldLayoutId id="2147483670" r:id="rId16"/>
    <p:sldLayoutId id="2147483671" r:id="rId17"/>
    <p:sldLayoutId id="2147483672"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6023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553939" y="1447800"/>
            <a:ext cx="3714058" cy="4768523"/>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16</a:t>
            </a:r>
          </a:p>
        </p:txBody>
      </p:sp>
      <p:sp>
        <p:nvSpPr>
          <p:cNvPr id="5" name="Text Placeholder 4"/>
          <p:cNvSpPr>
            <a:spLocks noGrp="1"/>
          </p:cNvSpPr>
          <p:nvPr>
            <p:ph type="body" sz="quarter" idx="15"/>
          </p:nvPr>
        </p:nvSpPr>
        <p:spPr>
          <a:xfrm>
            <a:off x="4572000" y="3723017"/>
            <a:ext cx="4114800" cy="713460"/>
          </a:xfrm>
        </p:spPr>
        <p:txBody>
          <a:bodyPr tIns="18000" bIns="18000" anchor="ctr" anchorCtr="0">
            <a:spAutoFit/>
          </a:bodyPr>
          <a:lstStyle/>
          <a:p>
            <a:r>
              <a:rPr lang="en-US" dirty="0">
                <a:latin typeface="Arial" panose="020B0604020202020204" pitchFamily="34" charset="0"/>
                <a:cs typeface="Arial" panose="020B0604020202020204" pitchFamily="34" charset="0"/>
              </a:rPr>
              <a:t>Organizational Culture and Change </a:t>
            </a:r>
          </a:p>
        </p:txBody>
      </p:sp>
      <p:pic>
        <p:nvPicPr>
          <p:cNvPr id="18" name="Picture Placeholder 17" descr="Pearson Logo">
            <a:extLst>
              <a:ext uri="{FF2B5EF4-FFF2-40B4-BE49-F238E27FC236}">
                <a16:creationId xmlns:a16="http://schemas.microsoft.com/office/drawing/2014/main" id="{ADF0A4A9-92AC-4E38-AB75-3C6F8710663A}"/>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57624" y="6427895"/>
            <a:ext cx="934796" cy="285088"/>
          </a:xfrm>
          <a:prstGeom prst="rect">
            <a:avLst/>
          </a:prstGeom>
        </p:spPr>
      </p:pic>
      <p:sp>
        <p:nvSpPr>
          <p:cNvPr id="6" name="Text Placeholder 5"/>
          <p:cNvSpPr>
            <a:spLocks noGrp="1"/>
          </p:cNvSpPr>
          <p:nvPr>
            <p:ph type="body" sz="quarter" idx="16"/>
          </p:nvPr>
        </p:nvSpPr>
        <p:spPr>
          <a:xfrm>
            <a:off x="2743200" y="6470295"/>
            <a:ext cx="5943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4347"/>
          </a:xfrm>
        </p:spPr>
        <p:txBody>
          <a:bodyPr tIns="18000" bIns="18000" anchor="ctr" anchorCtr="0">
            <a:spAutoFit/>
          </a:bodyPr>
          <a:lstStyle/>
          <a:p>
            <a:r>
              <a:rPr lang="en-US" sz="3600" dirty="0">
                <a:latin typeface="+mj-lt"/>
                <a:cs typeface="Arial" charset="0"/>
              </a:rPr>
              <a:t>How Is Culture Transmitted to Employees? </a:t>
            </a:r>
            <a:endParaRPr lang="en-US" sz="2000" b="0" dirty="0">
              <a:latin typeface="+mj-lt"/>
            </a:endParaRPr>
          </a:p>
        </p:txBody>
      </p:sp>
      <p:sp>
        <p:nvSpPr>
          <p:cNvPr id="3" name="Content Placeholder 2"/>
          <p:cNvSpPr>
            <a:spLocks noGrp="1"/>
          </p:cNvSpPr>
          <p:nvPr>
            <p:ph idx="1"/>
          </p:nvPr>
        </p:nvSpPr>
        <p:spPr>
          <a:xfrm>
            <a:off x="457200" y="1533563"/>
            <a:ext cx="8229600" cy="3529616"/>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How employees learn culture</a:t>
            </a:r>
          </a:p>
          <a:p>
            <a:pPr marL="800989" lvl="1" indent="-342900"/>
            <a:r>
              <a:rPr lang="en-US" sz="2400" dirty="0">
                <a:latin typeface="Arial" panose="020B0604020202020204" pitchFamily="34" charset="0"/>
                <a:cs typeface="Arial" panose="020B0604020202020204" pitchFamily="34" charset="0"/>
              </a:rPr>
              <a:t>Stories</a:t>
            </a:r>
          </a:p>
          <a:p>
            <a:pPr marL="1374076" lvl="2" indent="-342900"/>
            <a:r>
              <a:rPr lang="en-US" sz="2400" dirty="0">
                <a:latin typeface="Arial" panose="020B0604020202020204" pitchFamily="34" charset="0"/>
                <a:cs typeface="Arial" panose="020B0604020202020204" pitchFamily="34" charset="0"/>
              </a:rPr>
              <a:t>Ford Motor Company</a:t>
            </a:r>
          </a:p>
          <a:p>
            <a:pPr marL="1374076" lvl="2" indent="-342900"/>
            <a:r>
              <a:rPr lang="en-US" sz="2400" dirty="0">
                <a:latin typeface="Arial" panose="020B0604020202020204" pitchFamily="34" charset="0"/>
                <a:cs typeface="Arial" panose="020B0604020202020204" pitchFamily="34" charset="0"/>
              </a:rPr>
              <a:t>Nike</a:t>
            </a:r>
          </a:p>
          <a:p>
            <a:pPr marL="800989" lvl="1" indent="-342900"/>
            <a:r>
              <a:rPr lang="en-US" sz="2400" b="1" dirty="0">
                <a:latin typeface="Arial" panose="020B0604020202020204" pitchFamily="34" charset="0"/>
                <a:cs typeface="Arial" panose="020B0604020202020204" pitchFamily="34" charset="0"/>
              </a:rPr>
              <a:t>Rituals</a:t>
            </a:r>
          </a:p>
          <a:p>
            <a:pPr marL="800989" lvl="1" indent="-342900"/>
            <a:r>
              <a:rPr lang="en-US" sz="2400" dirty="0">
                <a:latin typeface="Arial" panose="020B0604020202020204" pitchFamily="34" charset="0"/>
                <a:cs typeface="Arial" panose="020B0604020202020204" pitchFamily="34" charset="0"/>
              </a:rPr>
              <a:t>Symbols</a:t>
            </a:r>
          </a:p>
          <a:p>
            <a:pPr marL="1374076" lvl="2" indent="-342900"/>
            <a:r>
              <a:rPr lang="en-US" sz="2400" b="1" dirty="0">
                <a:latin typeface="Arial" panose="020B0604020202020204" pitchFamily="34" charset="0"/>
                <a:cs typeface="Arial" panose="020B0604020202020204" pitchFamily="34" charset="0"/>
              </a:rPr>
              <a:t>Material symbols</a:t>
            </a:r>
          </a:p>
          <a:p>
            <a:pPr marL="800989" lvl="1" indent="-342900"/>
            <a:r>
              <a:rPr lang="en-US" sz="2400" dirty="0">
                <a:latin typeface="Arial" panose="020B0604020202020204" pitchFamily="34" charset="0"/>
                <a:cs typeface="Arial" panose="020B0604020202020204" pitchFamily="34" charset="0"/>
              </a:rPr>
              <a:t>Language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9572"/>
          </a:xfrm>
        </p:spPr>
        <p:txBody>
          <a:bodyPr wrap="square" tIns="18000" bIns="18000" anchor="ctr" anchorCtr="0">
            <a:spAutoFit/>
          </a:bodyPr>
          <a:lstStyle/>
          <a:p>
            <a:r>
              <a:rPr lang="en-US" sz="3400" dirty="0">
                <a:latin typeface="+mj-lt"/>
              </a:rPr>
              <a:t>Creating and Sustaining Culture </a:t>
            </a:r>
            <a:r>
              <a:rPr lang="en-US" sz="2600" dirty="0">
                <a:latin typeface="+mj-lt"/>
              </a:rPr>
              <a:t>(1 of 7)</a:t>
            </a:r>
          </a:p>
        </p:txBody>
      </p:sp>
      <p:sp>
        <p:nvSpPr>
          <p:cNvPr id="12" name="Content Placeholder 11">
            <a:extLst>
              <a:ext uri="{FF2B5EF4-FFF2-40B4-BE49-F238E27FC236}">
                <a16:creationId xmlns:a16="http://schemas.microsoft.com/office/drawing/2014/main" id="{76424AE3-E423-4F55-BD34-1B8D369DDB75}"/>
              </a:ext>
            </a:extLst>
          </p:cNvPr>
          <p:cNvSpPr>
            <a:spLocks noGrp="1"/>
          </p:cNvSpPr>
          <p:nvPr>
            <p:ph idx="1"/>
          </p:nvPr>
        </p:nvSpPr>
        <p:spPr>
          <a:xfrm>
            <a:off x="457200" y="1094013"/>
            <a:ext cx="8229600" cy="387508"/>
          </a:xfrm>
        </p:spPr>
        <p:txBody>
          <a:bodyPr t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16.3 </a:t>
            </a:r>
            <a:r>
              <a:rPr lang="en-US" sz="2400" dirty="0">
                <a:latin typeface="Arial" panose="020B0604020202020204" pitchFamily="34" charset="0"/>
                <a:cs typeface="Arial" panose="020B0604020202020204" pitchFamily="34" charset="0"/>
              </a:rPr>
              <a:t>How Organizational Cultures Form</a:t>
            </a:r>
          </a:p>
        </p:txBody>
      </p:sp>
      <p:pic>
        <p:nvPicPr>
          <p:cNvPr id="15" name="Picture Placeholder 14" descr="An illustration shows how an organization's cultures form.&#10;Long description is available in notes, press F6.">
            <a:extLst>
              <a:ext uri="{FF2B5EF4-FFF2-40B4-BE49-F238E27FC236}">
                <a16:creationId xmlns:a16="http://schemas.microsoft.com/office/drawing/2014/main" id="{1897B061-DA10-438E-86BA-CBBB6CCE750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09600" y="2395838"/>
            <a:ext cx="7961629" cy="2181269"/>
          </a:xfrm>
          <a:prstGeom prst="rect">
            <a:avLst/>
          </a:prstGeom>
        </p:spPr>
      </p:pic>
    </p:spTree>
    <p:extLst>
      <p:ext uri="{BB962C8B-B14F-4D97-AF65-F5344CB8AC3E}">
        <p14:creationId xmlns:p14="http://schemas.microsoft.com/office/powerpoint/2010/main" val="338089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9572"/>
          </a:xfrm>
        </p:spPr>
        <p:txBody>
          <a:bodyPr wrap="square" tIns="18000" bIns="18000" anchor="ctr" anchorCtr="0">
            <a:spAutoFit/>
          </a:bodyPr>
          <a:lstStyle/>
          <a:p>
            <a:r>
              <a:rPr lang="en-US" dirty="0">
                <a:latin typeface="+mj-lt"/>
              </a:rPr>
              <a:t>Creating and Sustaining Culture </a:t>
            </a:r>
            <a:r>
              <a:rPr lang="en-US" sz="2600" dirty="0">
                <a:latin typeface="+mj-lt"/>
              </a:rPr>
              <a:t>(2 of 7)</a:t>
            </a:r>
          </a:p>
        </p:txBody>
      </p:sp>
      <p:sp>
        <p:nvSpPr>
          <p:cNvPr id="3" name="Content Placeholder 2"/>
          <p:cNvSpPr>
            <a:spLocks noGrp="1"/>
          </p:cNvSpPr>
          <p:nvPr>
            <p:ph idx="1"/>
          </p:nvPr>
        </p:nvSpPr>
        <p:spPr>
          <a:xfrm>
            <a:off x="457200" y="1077684"/>
            <a:ext cx="8229600" cy="3221839"/>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creation occurs in three ways:</a:t>
            </a:r>
          </a:p>
          <a:p>
            <a:pPr marL="797814" lvl="1" indent="-342900"/>
            <a:r>
              <a:rPr lang="en-US" sz="2400" dirty="0">
                <a:latin typeface="Arial" panose="020B0604020202020204" pitchFamily="34" charset="0"/>
                <a:cs typeface="Arial" panose="020B0604020202020204" pitchFamily="34" charset="0"/>
              </a:rPr>
              <a:t>Founders hire employees who think and feel the way they do.</a:t>
            </a:r>
          </a:p>
          <a:p>
            <a:pPr marL="797814" lvl="1" indent="-342900"/>
            <a:r>
              <a:rPr lang="en-US" sz="2400" dirty="0">
                <a:latin typeface="Arial" panose="020B0604020202020204" pitchFamily="34" charset="0"/>
                <a:cs typeface="Arial" panose="020B0604020202020204" pitchFamily="34" charset="0"/>
              </a:rPr>
              <a:t>Employees are indoctrinated and socialized into the founders’ way of thinking.</a:t>
            </a:r>
          </a:p>
          <a:p>
            <a:pPr marL="797814" lvl="1" indent="-342900"/>
            <a:r>
              <a:rPr lang="en-US" sz="2400" dirty="0">
                <a:latin typeface="Arial" panose="020B0604020202020204" pitchFamily="34" charset="0"/>
                <a:cs typeface="Arial" panose="020B0604020202020204" pitchFamily="34" charset="0"/>
              </a:rPr>
              <a:t>Founders’ own behavior encourages employees to identify with them and internalize their beliefs, values, and assumptions.</a:t>
            </a:r>
          </a:p>
        </p:txBody>
      </p:sp>
    </p:spTree>
    <p:extLst>
      <p:ext uri="{BB962C8B-B14F-4D97-AF65-F5344CB8AC3E}">
        <p14:creationId xmlns:p14="http://schemas.microsoft.com/office/powerpoint/2010/main" val="104097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02"/>
            <a:ext cx="8229600" cy="559572"/>
          </a:xfrm>
        </p:spPr>
        <p:txBody>
          <a:bodyPr wrap="square" tIns="18000" bIns="18000" anchor="ctr" anchorCtr="0">
            <a:spAutoFit/>
          </a:bodyPr>
          <a:lstStyle/>
          <a:p>
            <a:r>
              <a:rPr lang="en-US" dirty="0">
                <a:latin typeface="+mj-lt"/>
              </a:rPr>
              <a:t>Creating and Sustaining Culture</a:t>
            </a:r>
            <a:r>
              <a:rPr lang="en-US" b="0" dirty="0">
                <a:latin typeface="+mj-lt"/>
              </a:rPr>
              <a:t> </a:t>
            </a:r>
            <a:r>
              <a:rPr lang="en-US" sz="2600" dirty="0">
                <a:latin typeface="+mj-lt"/>
              </a:rPr>
              <a:t>(3 of 7)</a:t>
            </a:r>
          </a:p>
        </p:txBody>
      </p:sp>
      <p:sp>
        <p:nvSpPr>
          <p:cNvPr id="3" name="Content Placeholder 2"/>
          <p:cNvSpPr>
            <a:spLocks noGrp="1"/>
          </p:cNvSpPr>
          <p:nvPr>
            <p:ph idx="1"/>
          </p:nvPr>
        </p:nvSpPr>
        <p:spPr>
          <a:xfrm>
            <a:off x="457200" y="1072095"/>
            <a:ext cx="8229600" cy="463761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Keeping a Culture Alive</a:t>
            </a:r>
          </a:p>
          <a:p>
            <a:pPr marL="797814" lvl="1" indent="-342900"/>
            <a:r>
              <a:rPr lang="en-US" sz="2400" dirty="0">
                <a:latin typeface="Arial" panose="020B0604020202020204" pitchFamily="34" charset="0"/>
                <a:cs typeface="Arial" panose="020B0604020202020204" pitchFamily="34" charset="0"/>
              </a:rPr>
              <a:t>Selection</a:t>
            </a:r>
          </a:p>
          <a:p>
            <a:pPr lvl="2"/>
            <a:r>
              <a:rPr lang="en-US" sz="2400" dirty="0">
                <a:latin typeface="Arial" panose="020B0604020202020204" pitchFamily="34" charset="0"/>
                <a:cs typeface="Arial" panose="020B0604020202020204" pitchFamily="34" charset="0"/>
              </a:rPr>
              <a:t>Identify and hire individuals with the knowledge, skills, and abilities to perform successfully.</a:t>
            </a:r>
          </a:p>
          <a:p>
            <a:pPr lvl="2"/>
            <a:r>
              <a:rPr lang="en-US" sz="2400" dirty="0">
                <a:latin typeface="Arial" panose="020B0604020202020204" pitchFamily="34" charset="0"/>
                <a:cs typeface="Arial" panose="020B0604020202020204" pitchFamily="34" charset="0"/>
              </a:rPr>
              <a:t>Two-way street.</a:t>
            </a:r>
          </a:p>
          <a:p>
            <a:pPr marL="797814" lvl="1" indent="-342900"/>
            <a:r>
              <a:rPr lang="en-US" sz="2400" dirty="0">
                <a:latin typeface="Arial" panose="020B0604020202020204" pitchFamily="34" charset="0"/>
                <a:cs typeface="Arial" panose="020B0604020202020204" pitchFamily="34" charset="0"/>
              </a:rPr>
              <a:t>Top Management</a:t>
            </a:r>
          </a:p>
          <a:p>
            <a:pPr lvl="2"/>
            <a:r>
              <a:rPr lang="en-US" sz="2400" dirty="0">
                <a:latin typeface="Arial" panose="020B0604020202020204" pitchFamily="34" charset="0"/>
                <a:cs typeface="Arial" panose="020B0604020202020204" pitchFamily="34" charset="0"/>
              </a:rPr>
              <a:t>Establish norms of behavior.</a:t>
            </a:r>
          </a:p>
          <a:p>
            <a:pPr lvl="1"/>
            <a:r>
              <a:rPr lang="en-US" sz="2400" b="1" dirty="0">
                <a:latin typeface="Arial" panose="020B0604020202020204" pitchFamily="34" charset="0"/>
                <a:cs typeface="Arial" panose="020B0604020202020204" pitchFamily="34" charset="0"/>
              </a:rPr>
              <a:t>Socialization</a:t>
            </a:r>
          </a:p>
          <a:p>
            <a:pPr lvl="2"/>
            <a:r>
              <a:rPr lang="en-US" sz="2400" dirty="0">
                <a:latin typeface="Arial" panose="020B0604020202020204" pitchFamily="34" charset="0"/>
                <a:cs typeface="Arial" panose="020B0604020202020204" pitchFamily="34" charset="0"/>
              </a:rPr>
              <a:t>A process which enables new employees to acquire the social knowledge and necessary skills in order to adapt to the organization’s culture.</a:t>
            </a:r>
          </a:p>
        </p:txBody>
      </p:sp>
    </p:spTree>
    <p:extLst>
      <p:ext uri="{BB962C8B-B14F-4D97-AF65-F5344CB8AC3E}">
        <p14:creationId xmlns:p14="http://schemas.microsoft.com/office/powerpoint/2010/main" val="368232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9572"/>
          </a:xfrm>
        </p:spPr>
        <p:txBody>
          <a:bodyPr wrap="square" tIns="18000" bIns="18000" anchor="ctr" anchorCtr="0">
            <a:spAutoFit/>
          </a:bodyPr>
          <a:lstStyle/>
          <a:p>
            <a:r>
              <a:rPr lang="en-US" sz="3400" dirty="0">
                <a:latin typeface="+mj-lt"/>
              </a:rPr>
              <a:t>Creating and Sustaining Culture </a:t>
            </a:r>
            <a:r>
              <a:rPr lang="en-US" sz="2600" dirty="0">
                <a:latin typeface="+mj-lt"/>
              </a:rPr>
              <a:t>(4 of 7)</a:t>
            </a:r>
          </a:p>
        </p:txBody>
      </p:sp>
      <p:sp>
        <p:nvSpPr>
          <p:cNvPr id="3" name="Content Placeholder 2">
            <a:extLst>
              <a:ext uri="{FF2B5EF4-FFF2-40B4-BE49-F238E27FC236}">
                <a16:creationId xmlns:a16="http://schemas.microsoft.com/office/drawing/2014/main" id="{A71473D7-F3C6-48A4-9480-B1F284BD33C6}"/>
              </a:ext>
            </a:extLst>
          </p:cNvPr>
          <p:cNvSpPr>
            <a:spLocks noGrp="1"/>
          </p:cNvSpPr>
          <p:nvPr>
            <p:ph idx="1"/>
          </p:nvPr>
        </p:nvSpPr>
        <p:spPr>
          <a:xfrm>
            <a:off x="457200" y="1077684"/>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16.4 </a:t>
            </a:r>
            <a:r>
              <a:rPr lang="en-US" sz="2400" dirty="0">
                <a:latin typeface="Arial" panose="020B0604020202020204" pitchFamily="34" charset="0"/>
                <a:cs typeface="Arial" panose="020B0604020202020204" pitchFamily="34" charset="0"/>
              </a:rPr>
              <a:t>A Socialization Model</a:t>
            </a:r>
          </a:p>
        </p:txBody>
      </p:sp>
      <p:pic>
        <p:nvPicPr>
          <p:cNvPr id="6" name="Picture Placeholder 5" descr="An illustration shows a socialization model.&#10;Long description is available in notes, press F6">
            <a:extLst>
              <a:ext uri="{FF2B5EF4-FFF2-40B4-BE49-F238E27FC236}">
                <a16:creationId xmlns:a16="http://schemas.microsoft.com/office/drawing/2014/main" id="{F6E214D1-2DB3-433D-8279-3D25CC6A958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09847" y="2454631"/>
            <a:ext cx="7948792" cy="2357641"/>
          </a:xfrm>
          <a:prstGeom prst="rect">
            <a:avLst/>
          </a:prstGeom>
        </p:spPr>
      </p:pic>
    </p:spTree>
    <p:extLst>
      <p:ext uri="{BB962C8B-B14F-4D97-AF65-F5344CB8AC3E}">
        <p14:creationId xmlns:p14="http://schemas.microsoft.com/office/powerpoint/2010/main" val="111605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511" y="152400"/>
            <a:ext cx="8213271" cy="559572"/>
          </a:xfrm>
        </p:spPr>
        <p:txBody>
          <a:bodyPr wrap="square" tIns="18000" bIns="18000" anchor="ctr" anchorCtr="0">
            <a:spAutoFit/>
          </a:bodyPr>
          <a:lstStyle/>
          <a:p>
            <a:r>
              <a:rPr lang="en-US" dirty="0">
                <a:latin typeface="+mj-lt"/>
              </a:rPr>
              <a:t>Creating and Sustaining Culture </a:t>
            </a:r>
            <a:r>
              <a:rPr lang="en-US" sz="2600" dirty="0">
                <a:latin typeface="+mj-lt"/>
              </a:rPr>
              <a:t>(5 of 7)</a:t>
            </a:r>
          </a:p>
        </p:txBody>
      </p:sp>
      <p:sp>
        <p:nvSpPr>
          <p:cNvPr id="3" name="Content Placeholder 2">
            <a:extLst>
              <a:ext uri="{FF2B5EF4-FFF2-40B4-BE49-F238E27FC236}">
                <a16:creationId xmlns:a16="http://schemas.microsoft.com/office/drawing/2014/main" id="{EE37F03E-8695-47DE-8338-5FB8BE34360A}"/>
              </a:ext>
            </a:extLst>
          </p:cNvPr>
          <p:cNvSpPr>
            <a:spLocks noGrp="1"/>
          </p:cNvSpPr>
          <p:nvPr>
            <p:ph idx="1"/>
          </p:nvPr>
        </p:nvSpPr>
        <p:spPr>
          <a:xfrm>
            <a:off x="457200" y="1077684"/>
            <a:ext cx="8229600" cy="372810"/>
          </a:xfrm>
        </p:spPr>
        <p:txBody>
          <a:bodyPr tIns="18000" bIns="18000"/>
          <a:lstStyle/>
          <a:p>
            <a:pPr marL="0" indent="0">
              <a:buNone/>
            </a:pPr>
            <a:r>
              <a:rPr lang="en-US" sz="2000" b="1" dirty="0">
                <a:latin typeface="Arial" panose="020B0604020202020204" pitchFamily="34" charset="0"/>
                <a:cs typeface="Arial" panose="020B0604020202020204" pitchFamily="34" charset="0"/>
              </a:rPr>
              <a:t>OB POLL</a:t>
            </a:r>
            <a:r>
              <a:rPr lang="en-US" sz="2000" dirty="0">
                <a:latin typeface="Arial" panose="020B0604020202020204" pitchFamily="34" charset="0"/>
                <a:cs typeface="Arial" panose="020B0604020202020204" pitchFamily="34" charset="0"/>
              </a:rPr>
              <a:t> Exceptional Socialization Shapes Employee Expectations</a:t>
            </a:r>
          </a:p>
        </p:txBody>
      </p:sp>
      <p:pic>
        <p:nvPicPr>
          <p:cNvPr id="6" name="Picture Placeholder 5" descr="A bar graph shows the O B poll titled exceptional socialization shapes and employee expectations. &#10;Long description is available in notes, press F6.">
            <a:extLst>
              <a:ext uri="{FF2B5EF4-FFF2-40B4-BE49-F238E27FC236}">
                <a16:creationId xmlns:a16="http://schemas.microsoft.com/office/drawing/2014/main" id="{39EB9D04-6BEB-4AE1-A34B-EB946B81ED70}"/>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14219"/>
          <a:stretch/>
        </p:blipFill>
        <p:spPr>
          <a:xfrm>
            <a:off x="1171473" y="1654775"/>
            <a:ext cx="6803772" cy="3984025"/>
          </a:xfrm>
          <a:prstGeom prst="rect">
            <a:avLst/>
          </a:prstGeom>
        </p:spPr>
      </p:pic>
      <p:sp>
        <p:nvSpPr>
          <p:cNvPr id="4" name="Content Placeholder 3">
            <a:extLst>
              <a:ext uri="{FF2B5EF4-FFF2-40B4-BE49-F238E27FC236}">
                <a16:creationId xmlns:a16="http://schemas.microsoft.com/office/drawing/2014/main" id="{F081203D-DE39-408E-8961-4ED791483451}"/>
              </a:ext>
            </a:extLst>
          </p:cNvPr>
          <p:cNvSpPr>
            <a:spLocks noGrp="1"/>
          </p:cNvSpPr>
          <p:nvPr>
            <p:ph idx="13"/>
          </p:nvPr>
        </p:nvSpPr>
        <p:spPr>
          <a:xfrm>
            <a:off x="457200" y="5763987"/>
            <a:ext cx="8229600" cy="533400"/>
          </a:xfrm>
        </p:spPr>
        <p:txBody>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Gallup, </a:t>
            </a:r>
            <a:r>
              <a:rPr lang="en-US" i="1" dirty="0">
                <a:latin typeface="Arial" panose="020B0604020202020204" pitchFamily="34" charset="0"/>
                <a:cs typeface="Arial" panose="020B0604020202020204" pitchFamily="34" charset="0"/>
              </a:rPr>
              <a:t>Creating an Exceptional Onboarding Journey for New Employees </a:t>
            </a:r>
            <a:r>
              <a:rPr lang="en-US" dirty="0">
                <a:latin typeface="Arial" panose="020B0604020202020204" pitchFamily="34" charset="0"/>
                <a:cs typeface="Arial" panose="020B0604020202020204" pitchFamily="34" charset="0"/>
              </a:rPr>
              <a:t>(Washington, DC: Gallup, 2019).</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71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886"/>
            <a:ext cx="8229600" cy="559572"/>
          </a:xfrm>
        </p:spPr>
        <p:txBody>
          <a:bodyPr tIns="18000" bIns="18000" anchor="ctr" anchorCtr="0">
            <a:spAutoFit/>
          </a:bodyPr>
          <a:lstStyle/>
          <a:p>
            <a:r>
              <a:rPr lang="en-US" dirty="0">
                <a:latin typeface="+mj-lt"/>
              </a:rPr>
              <a:t>Creating and Sustaining Culture </a:t>
            </a:r>
            <a:r>
              <a:rPr lang="en-US" sz="2600" dirty="0">
                <a:latin typeface="+mj-lt"/>
              </a:rPr>
              <a:t>(6 of 7)</a:t>
            </a:r>
          </a:p>
        </p:txBody>
      </p:sp>
      <p:sp>
        <p:nvSpPr>
          <p:cNvPr id="3" name="Content Placeholder 2">
            <a:extLst>
              <a:ext uri="{FF2B5EF4-FFF2-40B4-BE49-F238E27FC236}">
                <a16:creationId xmlns:a16="http://schemas.microsoft.com/office/drawing/2014/main" id="{6DD03F8B-A29B-4CFE-8963-0C0181178B9F}"/>
              </a:ext>
            </a:extLst>
          </p:cNvPr>
          <p:cNvSpPr>
            <a:spLocks noGrp="1"/>
          </p:cNvSpPr>
          <p:nvPr>
            <p:ph idx="1"/>
          </p:nvPr>
        </p:nvSpPr>
        <p:spPr>
          <a:xfrm>
            <a:off x="457200" y="873192"/>
            <a:ext cx="8229600" cy="313350"/>
          </a:xfrm>
        </p:spPr>
        <p:txBody>
          <a:bodyPr tIns="18000" bIns="18000" anchor="ctr" anchorCtr="0">
            <a:spAutoFit/>
          </a:bodyPr>
          <a:lstStyle/>
          <a:p>
            <a:pPr marL="0" indent="0">
              <a:buNone/>
            </a:pPr>
            <a:r>
              <a:rPr lang="en-IN" sz="1800" b="1" dirty="0">
                <a:cs typeface="Arial" panose="020B0604020202020204" pitchFamily="34" charset="0"/>
              </a:rPr>
              <a:t>Exhibit 16.5 </a:t>
            </a:r>
            <a:r>
              <a:rPr lang="en-IN" sz="1800" dirty="0">
                <a:cs typeface="Arial" panose="020B0604020202020204" pitchFamily="34" charset="0"/>
              </a:rPr>
              <a:t>Socialization Practices</a:t>
            </a:r>
          </a:p>
        </p:txBody>
      </p:sp>
      <p:sp>
        <p:nvSpPr>
          <p:cNvPr id="4" name="Content Placeholder 3">
            <a:extLst>
              <a:ext uri="{FF2B5EF4-FFF2-40B4-BE49-F238E27FC236}">
                <a16:creationId xmlns:a16="http://schemas.microsoft.com/office/drawing/2014/main" id="{DF1F1508-D170-49A9-95AF-B33C2637C4EF}"/>
              </a:ext>
            </a:extLst>
          </p:cNvPr>
          <p:cNvSpPr>
            <a:spLocks noGrp="1"/>
          </p:cNvSpPr>
          <p:nvPr>
            <p:ph idx="13"/>
          </p:nvPr>
        </p:nvSpPr>
        <p:spPr>
          <a:xfrm>
            <a:off x="457200" y="1261574"/>
            <a:ext cx="8229600" cy="5093702"/>
          </a:xfrm>
        </p:spPr>
        <p:txBody>
          <a:bodyPr tIns="18000" bIns="18000">
            <a:spAutoFit/>
          </a:bodyPr>
          <a:lstStyle/>
          <a:p>
            <a:pPr marL="0" indent="0">
              <a:buNone/>
            </a:pPr>
            <a:r>
              <a:rPr lang="en-US" sz="1800" b="1" dirty="0"/>
              <a:t>Formal vs. Informal</a:t>
            </a:r>
            <a:r>
              <a:rPr lang="en-US" sz="1800" dirty="0"/>
              <a:t> The more a new employee is segregated from the ongoing work setting and differentiated in some way to make explicit their newcomer’s role, the more socialization is formal. Specific orientation and training programs are examples. Informal socialization puts the new employee directly into the job, with little or no special attention.</a:t>
            </a:r>
          </a:p>
          <a:p>
            <a:pPr marL="0" indent="0">
              <a:buNone/>
            </a:pPr>
            <a:r>
              <a:rPr lang="en-US" sz="1800" b="1" dirty="0"/>
              <a:t>Individual vs. Collective</a:t>
            </a:r>
            <a:r>
              <a:rPr lang="en-US" sz="1800" dirty="0"/>
              <a:t> New members can be socialized individually. This describes how it is done in many professional offices. They can also be grouped together and processed through an identical set of experiences, as in military boot camp.</a:t>
            </a:r>
          </a:p>
          <a:p>
            <a:pPr marL="0" indent="0">
              <a:buNone/>
            </a:pPr>
            <a:r>
              <a:rPr lang="en-US" sz="1800" b="1" dirty="0"/>
              <a:t>Fixed vs. Variable</a:t>
            </a:r>
            <a:r>
              <a:rPr lang="en-US" sz="1800" dirty="0"/>
              <a:t> This refers to the time schedule in which newcomers make the transition from outsider to insider. A fixed schedule establishes standardized stages of transition. This characterizes rotational training programs. It also includes probationary periods, such as the 8- to 10-year “associate” status used by accounting and law firms before deciding on whether or not a candidate is made a partner. Variable schedules give no advance notice of their transition timetable. Variable schedules describe the typical promotion system, in which one is not advanced to the next stage until one is “ready.”</a:t>
            </a:r>
            <a:endParaRPr lang="en-IN" sz="1800" dirty="0"/>
          </a:p>
        </p:txBody>
      </p:sp>
    </p:spTree>
    <p:extLst>
      <p:ext uri="{BB962C8B-B14F-4D97-AF65-F5344CB8AC3E}">
        <p14:creationId xmlns:p14="http://schemas.microsoft.com/office/powerpoint/2010/main" val="62143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886"/>
            <a:ext cx="8229600" cy="559572"/>
          </a:xfrm>
        </p:spPr>
        <p:txBody>
          <a:bodyPr tIns="18000" bIns="18000" anchor="ctr" anchorCtr="0">
            <a:spAutoFit/>
          </a:bodyPr>
          <a:lstStyle/>
          <a:p>
            <a:r>
              <a:rPr lang="en-US" dirty="0">
                <a:latin typeface="+mj-lt"/>
              </a:rPr>
              <a:t>Creating and Sustaining Culture </a:t>
            </a:r>
            <a:r>
              <a:rPr lang="en-US" sz="2600" dirty="0">
                <a:latin typeface="+mj-lt"/>
              </a:rPr>
              <a:t>(7 of 7)</a:t>
            </a:r>
          </a:p>
        </p:txBody>
      </p:sp>
      <p:sp>
        <p:nvSpPr>
          <p:cNvPr id="3" name="Content Placeholder 2">
            <a:extLst>
              <a:ext uri="{FF2B5EF4-FFF2-40B4-BE49-F238E27FC236}">
                <a16:creationId xmlns:a16="http://schemas.microsoft.com/office/drawing/2014/main" id="{6DD03F8B-A29B-4CFE-8963-0C0181178B9F}"/>
              </a:ext>
            </a:extLst>
          </p:cNvPr>
          <p:cNvSpPr>
            <a:spLocks noGrp="1"/>
          </p:cNvSpPr>
          <p:nvPr>
            <p:ph idx="1"/>
          </p:nvPr>
        </p:nvSpPr>
        <p:spPr>
          <a:xfrm>
            <a:off x="457200" y="873192"/>
            <a:ext cx="8229600" cy="313350"/>
          </a:xfrm>
        </p:spPr>
        <p:txBody>
          <a:bodyPr tIns="18000" bIns="18000" anchor="ctr" anchorCtr="0">
            <a:spAutoFit/>
          </a:bodyPr>
          <a:lstStyle/>
          <a:p>
            <a:pPr marL="0" indent="0">
              <a:buNone/>
            </a:pPr>
            <a:r>
              <a:rPr lang="en-IN" sz="1800" b="1" dirty="0">
                <a:cs typeface="Arial" panose="020B0604020202020204" pitchFamily="34" charset="0"/>
              </a:rPr>
              <a:t>Exhibit 16.5 </a:t>
            </a:r>
            <a:r>
              <a:rPr lang="en-IN" sz="1800" dirty="0">
                <a:cs typeface="Arial" panose="020B0604020202020204" pitchFamily="34" charset="0"/>
              </a:rPr>
              <a:t>Socialization Practices</a:t>
            </a:r>
          </a:p>
        </p:txBody>
      </p:sp>
      <p:sp>
        <p:nvSpPr>
          <p:cNvPr id="4" name="Content Placeholder 3">
            <a:extLst>
              <a:ext uri="{FF2B5EF4-FFF2-40B4-BE49-F238E27FC236}">
                <a16:creationId xmlns:a16="http://schemas.microsoft.com/office/drawing/2014/main" id="{DF1F1508-D170-49A9-95AF-B33C2637C4EF}"/>
              </a:ext>
            </a:extLst>
          </p:cNvPr>
          <p:cNvSpPr>
            <a:spLocks noGrp="1"/>
          </p:cNvSpPr>
          <p:nvPr>
            <p:ph idx="13"/>
          </p:nvPr>
        </p:nvSpPr>
        <p:spPr>
          <a:xfrm>
            <a:off x="457200" y="1261574"/>
            <a:ext cx="8229600" cy="2998701"/>
          </a:xfrm>
        </p:spPr>
        <p:txBody>
          <a:bodyPr tIns="18000" bIns="18000">
            <a:spAutoFit/>
          </a:bodyPr>
          <a:lstStyle/>
          <a:p>
            <a:pPr marL="0" indent="0">
              <a:buNone/>
            </a:pPr>
            <a:r>
              <a:rPr lang="en-US" sz="1800" b="1" dirty="0"/>
              <a:t>Serial vs. Random</a:t>
            </a:r>
            <a:r>
              <a:rPr lang="en-US" sz="1800" dirty="0"/>
              <a:t> Serial socialization is characterized by the use of role models who train and encourage the newcomer. Apprenticeship and mentoring programs are examples. In random socialization, role models are deliberately withheld. New employees are left on their own to figure things out.</a:t>
            </a:r>
          </a:p>
          <a:p>
            <a:pPr marL="0" indent="0">
              <a:buNone/>
            </a:pPr>
            <a:r>
              <a:rPr lang="en-US" sz="1800" b="1" dirty="0"/>
              <a:t>Investiture vs. Divestiture</a:t>
            </a:r>
            <a:r>
              <a:rPr lang="en-US" sz="1800" dirty="0"/>
              <a:t> Investiture socialization assumes that the newcomer’s qualities and qualifications are the necessary ingredients for job success, so these qualities and qualifications are confirmed and supported. Divestiture socialization tries to strip away certain characteristics of the recruit. Fraternity and sorority “pledges” go through divestiture socialization to shape them into the proper role.</a:t>
            </a:r>
            <a:endParaRPr lang="en-IN" sz="1800" dirty="0"/>
          </a:p>
        </p:txBody>
      </p:sp>
    </p:spTree>
    <p:extLst>
      <p:ext uri="{BB962C8B-B14F-4D97-AF65-F5344CB8AC3E}">
        <p14:creationId xmlns:p14="http://schemas.microsoft.com/office/powerpoint/2010/main" val="326658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607"/>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(1 of 8)</a:t>
            </a:r>
            <a:endParaRPr lang="en-US" sz="2800" dirty="0">
              <a:latin typeface="+mj-lt"/>
            </a:endParaRPr>
          </a:p>
        </p:txBody>
      </p:sp>
      <p:sp>
        <p:nvSpPr>
          <p:cNvPr id="3" name="Content Placeholder 2"/>
          <p:cNvSpPr>
            <a:spLocks noGrp="1"/>
          </p:cNvSpPr>
          <p:nvPr>
            <p:ph idx="1"/>
          </p:nvPr>
        </p:nvSpPr>
        <p:spPr>
          <a:xfrm>
            <a:off x="457200" y="1083129"/>
            <a:ext cx="8229600" cy="2637064"/>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Functions of Culture</a:t>
            </a:r>
          </a:p>
          <a:p>
            <a:pPr marL="800989" lvl="1" indent="-342900"/>
            <a:r>
              <a:rPr lang="en-US" sz="2400" dirty="0">
                <a:latin typeface="Arial" panose="020B0604020202020204" pitchFamily="34" charset="0"/>
                <a:cs typeface="Arial" panose="020B0604020202020204" pitchFamily="34" charset="0"/>
              </a:rPr>
              <a:t>Boundary-defining role.</a:t>
            </a:r>
          </a:p>
          <a:p>
            <a:pPr marL="800989" lvl="1" indent="-342900"/>
            <a:r>
              <a:rPr lang="en-US" sz="2400" dirty="0">
                <a:latin typeface="Arial" panose="020B0604020202020204" pitchFamily="34" charset="0"/>
                <a:cs typeface="Arial" panose="020B0604020202020204" pitchFamily="34" charset="0"/>
              </a:rPr>
              <a:t>Conveys a sense of identity for members.</a:t>
            </a:r>
          </a:p>
          <a:p>
            <a:pPr marL="800989" lvl="1" indent="-342900"/>
            <a:r>
              <a:rPr lang="en-US" sz="2400" dirty="0">
                <a:latin typeface="Arial" panose="020B0604020202020204" pitchFamily="34" charset="0"/>
                <a:cs typeface="Arial" panose="020B0604020202020204" pitchFamily="34" charset="0"/>
              </a:rPr>
              <a:t>Facilitates the generation of commitment.</a:t>
            </a:r>
          </a:p>
          <a:p>
            <a:pPr marL="800989" lvl="1" indent="-342900"/>
            <a:r>
              <a:rPr lang="en-US" sz="2400" dirty="0">
                <a:latin typeface="Arial" panose="020B0604020202020204" pitchFamily="34" charset="0"/>
                <a:cs typeface="Arial" panose="020B0604020202020204" pitchFamily="34" charset="0"/>
              </a:rPr>
              <a:t>Enhances the stability of the social system.</a:t>
            </a:r>
          </a:p>
          <a:p>
            <a:pPr marL="800989" lvl="1" indent="-342900"/>
            <a:r>
              <a:rPr lang="en-US" sz="2400" dirty="0">
                <a:latin typeface="Arial" panose="020B0604020202020204" pitchFamily="34" charset="0"/>
                <a:cs typeface="Arial" panose="020B0604020202020204" pitchFamily="34" charset="0"/>
              </a:rPr>
              <a:t>Serves as a sense-making and control mechanism.</a:t>
            </a:r>
          </a:p>
        </p:txBody>
      </p:sp>
    </p:spTree>
    <p:extLst>
      <p:ext uri="{BB962C8B-B14F-4D97-AF65-F5344CB8AC3E}">
        <p14:creationId xmlns:p14="http://schemas.microsoft.com/office/powerpoint/2010/main" val="257356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607"/>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(2 of 8)</a:t>
            </a:r>
            <a:endParaRPr lang="en-US" sz="2800" dirty="0">
              <a:latin typeface="+mj-lt"/>
            </a:endParaRPr>
          </a:p>
        </p:txBody>
      </p:sp>
      <p:sp>
        <p:nvSpPr>
          <p:cNvPr id="3" name="Content Placeholder 2"/>
          <p:cNvSpPr>
            <a:spLocks noGrp="1"/>
          </p:cNvSpPr>
          <p:nvPr>
            <p:ph idx="1"/>
          </p:nvPr>
        </p:nvSpPr>
        <p:spPr>
          <a:xfrm>
            <a:off x="457200" y="1071646"/>
            <a:ext cx="8229600" cy="292945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Creates Climate</a:t>
            </a:r>
          </a:p>
          <a:p>
            <a:pPr marL="797814" lvl="1" indent="-342900"/>
            <a:r>
              <a:rPr lang="en-US" sz="2400" b="1" dirty="0">
                <a:latin typeface="Arial" panose="020B0604020202020204" pitchFamily="34" charset="0"/>
                <a:cs typeface="Arial" panose="020B0604020202020204" pitchFamily="34" charset="0"/>
              </a:rPr>
              <a:t>Organizational climate </a:t>
            </a:r>
            <a:r>
              <a:rPr lang="en-US" sz="2400" dirty="0">
                <a:latin typeface="Arial" panose="020B0604020202020204" pitchFamily="34" charset="0"/>
                <a:cs typeface="Arial" panose="020B0604020202020204" pitchFamily="34" charset="0"/>
              </a:rPr>
              <a:t>is shared perceptions about the organization and work environment.</a:t>
            </a:r>
          </a:p>
          <a:p>
            <a:pPr lvl="2"/>
            <a:r>
              <a:rPr lang="en-US" sz="2400" dirty="0">
                <a:latin typeface="Arial" panose="020B0604020202020204" pitchFamily="34" charset="0"/>
                <a:cs typeface="Arial" panose="020B0604020202020204" pitchFamily="34" charset="0"/>
              </a:rPr>
              <a:t>Team spirit at the organizational level.</a:t>
            </a:r>
          </a:p>
          <a:p>
            <a:pPr marL="797814" lvl="1" indent="-342900"/>
            <a:r>
              <a:rPr lang="en-US" sz="2400" dirty="0">
                <a:latin typeface="Arial" panose="020B0604020202020204" pitchFamily="34" charset="0"/>
                <a:cs typeface="Arial" panose="020B0604020202020204" pitchFamily="34" charset="0"/>
              </a:rPr>
              <a:t>Climates can interact with one another to produce behavior.</a:t>
            </a:r>
          </a:p>
          <a:p>
            <a:pPr marL="797814" lvl="1" indent="-342900"/>
            <a:r>
              <a:rPr lang="en-US" sz="2400" dirty="0">
                <a:latin typeface="Arial" panose="020B0604020202020204" pitchFamily="34" charset="0"/>
                <a:cs typeface="Arial" panose="020B0604020202020204" pitchFamily="34" charset="0"/>
              </a:rPr>
              <a:t>Climate also influences the habits people adopt.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651"/>
            <a:ext cx="8229600" cy="590349"/>
          </a:xfrm>
        </p:spPr>
        <p:txBody>
          <a:bodyPr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3" name="Content Placeholder 2"/>
          <p:cNvSpPr>
            <a:spLocks noGrp="1"/>
          </p:cNvSpPr>
          <p:nvPr>
            <p:ph idx="1"/>
          </p:nvPr>
        </p:nvSpPr>
        <p:spPr>
          <a:xfrm>
            <a:off x="457200" y="990600"/>
            <a:ext cx="8229600" cy="3198756"/>
          </a:xfrm>
        </p:spPr>
        <p:txBody>
          <a:bodyPr wrap="square" tIns="18000" bIns="18000" anchor="ctr" anchorCtr="0">
            <a:spAutoFit/>
          </a:bodyPr>
          <a:lstStyle/>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16.1</a:t>
            </a:r>
            <a:r>
              <a:rPr lang="en-US" sz="2400" dirty="0">
                <a:latin typeface="Arial" panose="020B0604020202020204" pitchFamily="34" charset="0"/>
                <a:cs typeface="Arial" panose="020B0604020202020204" pitchFamily="34" charset="0"/>
              </a:rPr>
              <a:t>	Describe the common characteristics of organizational culture.</a:t>
            </a:r>
          </a:p>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16.2	</a:t>
            </a:r>
            <a:r>
              <a:rPr lang="en-US" sz="2400" dirty="0">
                <a:latin typeface="Arial" panose="020B0604020202020204" pitchFamily="34" charset="0"/>
                <a:cs typeface="Arial" panose="020B0604020202020204" pitchFamily="34" charset="0"/>
              </a:rPr>
              <a:t>Show how culture is transmitted to employees.</a:t>
            </a:r>
          </a:p>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16.3	</a:t>
            </a:r>
            <a:r>
              <a:rPr lang="en-US" sz="2400" dirty="0">
                <a:latin typeface="Arial" panose="020B0604020202020204" pitchFamily="34" charset="0"/>
                <a:cs typeface="Arial" panose="020B0604020202020204" pitchFamily="34" charset="0"/>
              </a:rPr>
              <a:t>Identify the factors that create and sustain an organization’s culture. </a:t>
            </a:r>
          </a:p>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16.4	</a:t>
            </a:r>
            <a:r>
              <a:rPr lang="en-US" sz="2400" dirty="0">
                <a:latin typeface="Arial" panose="020B0604020202020204" pitchFamily="34" charset="0"/>
                <a:cs typeface="Arial" panose="020B0604020202020204" pitchFamily="34" charset="0"/>
              </a:rPr>
              <a:t>Compare the functional and dysfunctional effects of organizational culture on people and the organization.</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83"/>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(3 of 8)</a:t>
            </a:r>
            <a:endParaRPr lang="en-US" sz="2800" dirty="0">
              <a:latin typeface="+mj-lt"/>
            </a:endParaRPr>
          </a:p>
        </p:txBody>
      </p:sp>
      <p:sp>
        <p:nvSpPr>
          <p:cNvPr id="3" name="Content Placeholder 2">
            <a:extLst>
              <a:ext uri="{FF2B5EF4-FFF2-40B4-BE49-F238E27FC236}">
                <a16:creationId xmlns:a16="http://schemas.microsoft.com/office/drawing/2014/main" id="{87889CED-AE2E-4839-B72C-763EAE86ACFB}"/>
              </a:ext>
            </a:extLst>
          </p:cNvPr>
          <p:cNvSpPr>
            <a:spLocks noGrp="1"/>
          </p:cNvSpPr>
          <p:nvPr>
            <p:ph idx="1"/>
          </p:nvPr>
        </p:nvSpPr>
        <p:spPr>
          <a:xfrm>
            <a:off x="457200" y="1066800"/>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16.6 </a:t>
            </a:r>
            <a:r>
              <a:rPr lang="en-US" sz="2400" dirty="0">
                <a:latin typeface="Arial" panose="020B0604020202020204" pitchFamily="34" charset="0"/>
                <a:cs typeface="Arial" panose="020B0604020202020204" pitchFamily="34" charset="0"/>
              </a:rPr>
              <a:t>How Organizational Cultures Have an Impact on Employee Performance and Satisfaction</a:t>
            </a:r>
          </a:p>
        </p:txBody>
      </p:sp>
      <p:pic>
        <p:nvPicPr>
          <p:cNvPr id="6" name="Picture Placeholder 5" descr="A flowchart depicts the impact of organizational culture on employee performance and satisfaction. &#10;Long description is available in notes, press F6.">
            <a:extLst>
              <a:ext uri="{FF2B5EF4-FFF2-40B4-BE49-F238E27FC236}">
                <a16:creationId xmlns:a16="http://schemas.microsoft.com/office/drawing/2014/main" id="{D920A24A-E8DC-430A-8F29-80C6EECCA7E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45902" y="2477690"/>
            <a:ext cx="7888498" cy="2145161"/>
          </a:xfrm>
          <a:prstGeom prst="rect">
            <a:avLst/>
          </a:prstGeom>
        </p:spPr>
      </p:pic>
    </p:spTree>
    <p:extLst>
      <p:ext uri="{BB962C8B-B14F-4D97-AF65-F5344CB8AC3E}">
        <p14:creationId xmlns:p14="http://schemas.microsoft.com/office/powerpoint/2010/main" val="90459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(4 of 8)</a:t>
            </a:r>
            <a:endParaRPr lang="en-US" sz="2800" dirty="0">
              <a:latin typeface="+mj-lt"/>
            </a:endParaRPr>
          </a:p>
        </p:txBody>
      </p:sp>
      <p:sp>
        <p:nvSpPr>
          <p:cNvPr id="3" name="Content Placeholder 2"/>
          <p:cNvSpPr>
            <a:spLocks noGrp="1"/>
          </p:cNvSpPr>
          <p:nvPr>
            <p:ph idx="1"/>
          </p:nvPr>
        </p:nvSpPr>
        <p:spPr>
          <a:xfrm>
            <a:off x="457200" y="1072245"/>
            <a:ext cx="8229600" cy="122129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as an Asset</a:t>
            </a:r>
          </a:p>
          <a:p>
            <a:pPr marL="797814" lvl="1" indent="-342900"/>
            <a:r>
              <a:rPr lang="en-US" sz="2400" dirty="0">
                <a:latin typeface="Arial" panose="020B0604020202020204" pitchFamily="34" charset="0"/>
                <a:cs typeface="Arial" panose="020B0604020202020204" pitchFamily="34" charset="0"/>
              </a:rPr>
              <a:t>Culture can significantly contribute to an organization’s bottom line in many ways.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961"/>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(5 of 8)</a:t>
            </a:r>
            <a:endParaRPr lang="en-US" sz="2800" dirty="0">
              <a:latin typeface="+mj-lt"/>
            </a:endParaRPr>
          </a:p>
        </p:txBody>
      </p:sp>
      <p:sp>
        <p:nvSpPr>
          <p:cNvPr id="3" name="Content Placeholder 2"/>
          <p:cNvSpPr>
            <a:spLocks noGrp="1"/>
          </p:cNvSpPr>
          <p:nvPr>
            <p:ph idx="1"/>
          </p:nvPr>
        </p:nvSpPr>
        <p:spPr>
          <a:xfrm>
            <a:off x="457200" y="1077684"/>
            <a:ext cx="8229600" cy="4329835"/>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Ethical Dimension of Culture</a:t>
            </a:r>
          </a:p>
          <a:p>
            <a:pPr marL="797814" lvl="1" indent="-342900"/>
            <a:r>
              <a:rPr lang="en-US" sz="2400" dirty="0">
                <a:latin typeface="Arial" panose="020B0604020202020204" pitchFamily="34" charset="0"/>
                <a:cs typeface="Arial" panose="020B0604020202020204" pitchFamily="34" charset="0"/>
              </a:rPr>
              <a:t>Organizational cultures are not neutral in their ethical orientation, even when they are not openly pursuing ethical goals.</a:t>
            </a:r>
          </a:p>
          <a:p>
            <a:pPr lvl="2"/>
            <a:r>
              <a:rPr lang="en-US" sz="2400" dirty="0">
                <a:latin typeface="Arial" panose="020B0604020202020204" pitchFamily="34" charset="0"/>
                <a:cs typeface="Arial" panose="020B0604020202020204" pitchFamily="34" charset="0"/>
              </a:rPr>
              <a:t>Over time, the </a:t>
            </a:r>
            <a:r>
              <a:rPr lang="en-US" sz="2400" b="1" dirty="0">
                <a:latin typeface="Arial" panose="020B0604020202020204" pitchFamily="34" charset="0"/>
                <a:cs typeface="Arial" panose="020B0604020202020204" pitchFamily="34" charset="0"/>
              </a:rPr>
              <a:t>ethical culture</a:t>
            </a:r>
            <a:r>
              <a:rPr lang="en-US" sz="2400" dirty="0">
                <a:latin typeface="Arial" panose="020B0604020202020204" pitchFamily="34" charset="0"/>
                <a:cs typeface="Arial" panose="020B0604020202020204" pitchFamily="34" charset="0"/>
              </a:rPr>
              <a:t>, or the shared concept of right and wrong behavior in that workplace, develops as part of the organizational climate.</a:t>
            </a:r>
          </a:p>
          <a:p>
            <a:pPr lvl="1"/>
            <a:r>
              <a:rPr lang="en-US" sz="2400" dirty="0">
                <a:latin typeface="Arial" panose="020B0604020202020204" pitchFamily="34" charset="0"/>
                <a:cs typeface="Arial" panose="020B0604020202020204" pitchFamily="34" charset="0"/>
              </a:rPr>
              <a:t>The ethical climate reflects the true values of the organization and shapes the ethical decision making of its members.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(6 of 8)</a:t>
            </a:r>
            <a:endParaRPr lang="en-US" sz="2800" dirty="0">
              <a:latin typeface="+mj-lt"/>
            </a:endParaRPr>
          </a:p>
        </p:txBody>
      </p:sp>
      <p:sp>
        <p:nvSpPr>
          <p:cNvPr id="3" name="Content Placeholder 2"/>
          <p:cNvSpPr>
            <a:spLocks noGrp="1"/>
          </p:cNvSpPr>
          <p:nvPr>
            <p:ph idx="1"/>
          </p:nvPr>
        </p:nvSpPr>
        <p:spPr>
          <a:xfrm>
            <a:off x="457200" y="1077684"/>
            <a:ext cx="8229600" cy="463761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Sustainability:</a:t>
            </a:r>
            <a:r>
              <a:rPr lang="en-US" sz="2400" dirty="0">
                <a:latin typeface="Arial" panose="020B0604020202020204" pitchFamily="34" charset="0"/>
                <a:cs typeface="Arial" panose="020B0604020202020204" pitchFamily="34" charset="0"/>
              </a:rPr>
              <a:t> practices that can be maintained over very long periods of time because the tools or structures that support the practices are not damaged by the processes.</a:t>
            </a:r>
          </a:p>
          <a:p>
            <a:pPr marL="738188" lvl="3" indent="-342900">
              <a:buClr>
                <a:schemeClr val="bg2"/>
              </a:buClr>
            </a:pPr>
            <a:r>
              <a:rPr lang="en-US" sz="2400" i="1" dirty="0">
                <a:latin typeface="Arial" panose="020B0604020202020204" pitchFamily="34" charset="0"/>
                <a:cs typeface="Arial" panose="020B0604020202020204" pitchFamily="34" charset="0"/>
              </a:rPr>
              <a:t>Social sustainability </a:t>
            </a:r>
            <a:r>
              <a:rPr lang="en-US" sz="2400" dirty="0">
                <a:latin typeface="Arial" panose="020B0604020202020204" pitchFamily="34" charset="0"/>
                <a:cs typeface="Arial" panose="020B0604020202020204" pitchFamily="34" charset="0"/>
              </a:rPr>
              <a:t>practices.</a:t>
            </a:r>
          </a:p>
          <a:p>
            <a:pPr marL="738188" lvl="3" indent="-342900">
              <a:buClr>
                <a:schemeClr val="bg2"/>
              </a:buClr>
            </a:pPr>
            <a:r>
              <a:rPr lang="en-US" sz="2400" dirty="0">
                <a:latin typeface="Arial" panose="020B0604020202020204" pitchFamily="34" charset="0"/>
                <a:cs typeface="Arial" panose="020B0604020202020204" pitchFamily="34" charset="0"/>
              </a:rPr>
              <a:t>Sustainable management doesn’t need to be purely altruistic.</a:t>
            </a:r>
          </a:p>
          <a:p>
            <a:pPr>
              <a:buClr>
                <a:schemeClr val="bg2"/>
              </a:buClr>
            </a:pPr>
            <a:r>
              <a:rPr lang="en-US" sz="2400" dirty="0">
                <a:latin typeface="Arial" panose="020B0604020202020204" pitchFamily="34" charset="0"/>
                <a:cs typeface="Arial" panose="020B0604020202020204" pitchFamily="34" charset="0"/>
              </a:rPr>
              <a:t>To create a truly sustainable business, an organization must develop a long-term culture and put its values into practice.</a:t>
            </a:r>
          </a:p>
          <a:p>
            <a:r>
              <a:rPr lang="en-US" sz="2400" dirty="0">
                <a:latin typeface="Arial" panose="020B0604020202020204" pitchFamily="34" charset="0"/>
                <a:cs typeface="Arial" panose="020B0604020202020204" pitchFamily="34" charset="0"/>
              </a:rPr>
              <a:t>Like other cultural practices we’ve discussed, sustainability needs time and nurturing to grow.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(7 of 8)</a:t>
            </a:r>
            <a:endParaRPr lang="en-US" sz="2800" dirty="0">
              <a:latin typeface="+mj-lt"/>
            </a:endParaRPr>
          </a:p>
        </p:txBody>
      </p:sp>
      <p:sp>
        <p:nvSpPr>
          <p:cNvPr id="3" name="Content Placeholder 2"/>
          <p:cNvSpPr>
            <a:spLocks noGrp="1"/>
          </p:cNvSpPr>
          <p:nvPr>
            <p:ph idx="1"/>
          </p:nvPr>
        </p:nvSpPr>
        <p:spPr>
          <a:xfrm>
            <a:off x="457200" y="1083129"/>
            <a:ext cx="8229600" cy="2852507"/>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and Innovation</a:t>
            </a:r>
          </a:p>
          <a:p>
            <a:pPr marL="797814" lvl="1" indent="-342900"/>
            <a:r>
              <a:rPr lang="en-US" sz="2400" dirty="0">
                <a:latin typeface="Arial" panose="020B0604020202020204" pitchFamily="34" charset="0"/>
                <a:cs typeface="Arial" panose="020B0604020202020204" pitchFamily="34" charset="0"/>
              </a:rPr>
              <a:t>The most innovative companies have open, unconventional, collaborative, vision-driven, and accelerating cultures.</a:t>
            </a:r>
          </a:p>
          <a:p>
            <a:pPr marL="797814" lvl="1" indent="-342900"/>
            <a:r>
              <a:rPr lang="en-US" sz="2400" dirty="0">
                <a:latin typeface="Arial" panose="020B0604020202020204" pitchFamily="34" charset="0"/>
                <a:cs typeface="Arial" panose="020B0604020202020204" pitchFamily="34" charset="0"/>
              </a:rPr>
              <a:t>Startup firms often have innovative cultures.</a:t>
            </a:r>
          </a:p>
          <a:p>
            <a:pPr lvl="2"/>
            <a:r>
              <a:rPr lang="en-US" sz="2400" dirty="0">
                <a:latin typeface="Arial" panose="020B0604020202020204" pitchFamily="34" charset="0"/>
                <a:cs typeface="Arial" panose="020B0604020202020204" pitchFamily="34" charset="0"/>
              </a:rPr>
              <a:t>They are usually small, agile, and focused on solving problems in order to survive and grow.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955"/>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(8 of 8)</a:t>
            </a:r>
            <a:endParaRPr lang="en-US" sz="2800" dirty="0">
              <a:latin typeface="+mj-lt"/>
            </a:endParaRPr>
          </a:p>
        </p:txBody>
      </p:sp>
      <p:sp>
        <p:nvSpPr>
          <p:cNvPr id="3" name="Content Placeholder 2"/>
          <p:cNvSpPr>
            <a:spLocks noGrp="1"/>
          </p:cNvSpPr>
          <p:nvPr>
            <p:ph idx="1"/>
          </p:nvPr>
        </p:nvSpPr>
        <p:spPr>
          <a:xfrm>
            <a:off x="457200" y="1083129"/>
            <a:ext cx="8229600" cy="2190788"/>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as a Liability</a:t>
            </a:r>
          </a:p>
          <a:p>
            <a:pPr marL="797814" lvl="1" indent="-342900"/>
            <a:r>
              <a:rPr lang="en-US" sz="2400" dirty="0">
                <a:latin typeface="Arial" panose="020B0604020202020204" pitchFamily="34" charset="0"/>
                <a:cs typeface="Arial" panose="020B0604020202020204" pitchFamily="34" charset="0"/>
              </a:rPr>
              <a:t>Stagnation and entrenchment</a:t>
            </a:r>
          </a:p>
          <a:p>
            <a:pPr marL="797814" lvl="1" indent="-342900"/>
            <a:r>
              <a:rPr lang="en-US" sz="2400" dirty="0">
                <a:latin typeface="Arial" panose="020B0604020202020204" pitchFamily="34" charset="0"/>
                <a:cs typeface="Arial" panose="020B0604020202020204" pitchFamily="34" charset="0"/>
              </a:rPr>
              <a:t>Uniformity and rigidity</a:t>
            </a:r>
          </a:p>
          <a:p>
            <a:pPr marL="797814" lvl="1" indent="-342900"/>
            <a:r>
              <a:rPr lang="en-US" sz="2400" dirty="0">
                <a:latin typeface="Arial" panose="020B0604020202020204" pitchFamily="34" charset="0"/>
                <a:cs typeface="Arial" panose="020B0604020202020204" pitchFamily="34" charset="0"/>
              </a:rPr>
              <a:t>Toxicity and dysfunctions</a:t>
            </a:r>
          </a:p>
          <a:p>
            <a:pPr marL="797814" lvl="1" indent="-342900"/>
            <a:r>
              <a:rPr lang="en-US" sz="2400" dirty="0">
                <a:latin typeface="Arial" panose="020B0604020202020204" pitchFamily="34" charset="0"/>
                <a:cs typeface="Arial" panose="020B0604020202020204" pitchFamily="34" charset="0"/>
              </a:rPr>
              <a:t>Cultural clashes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737"/>
            <a:ext cx="8229600" cy="1097280"/>
          </a:xfrm>
        </p:spPr>
        <p:txBody>
          <a:bodyPr/>
          <a:lstStyle/>
          <a:p>
            <a:r>
              <a:rPr lang="en-US" dirty="0">
                <a:latin typeface="+mj-lt"/>
              </a:rPr>
              <a:t>Influencing an Organizational Culture </a:t>
            </a:r>
            <a:r>
              <a:rPr lang="en-US" sz="2800" dirty="0">
                <a:latin typeface="+mj-lt"/>
              </a:rPr>
              <a:t>(1 of 3)</a:t>
            </a:r>
          </a:p>
        </p:txBody>
      </p:sp>
      <p:sp>
        <p:nvSpPr>
          <p:cNvPr id="3" name="Content Placeholder 2"/>
          <p:cNvSpPr>
            <a:spLocks noGrp="1"/>
          </p:cNvSpPr>
          <p:nvPr>
            <p:ph idx="1"/>
          </p:nvPr>
        </p:nvSpPr>
        <p:spPr>
          <a:xfrm>
            <a:off x="457200" y="1600201"/>
            <a:ext cx="8229600" cy="3121812"/>
          </a:xfrm>
        </p:spPr>
        <p:txBody>
          <a:bodyPr tIns="18000" bIns="18000">
            <a:spAutoFit/>
          </a:bodyPr>
          <a:lstStyle/>
          <a:p>
            <a:r>
              <a:rPr lang="en-US" sz="2400" dirty="0">
                <a:latin typeface="Arial" panose="020B0604020202020204" pitchFamily="34" charset="0"/>
                <a:cs typeface="Arial" panose="020B0604020202020204" pitchFamily="34" charset="0"/>
              </a:rPr>
              <a:t>There is a trend today for organizations to attempt to create a </a:t>
            </a:r>
            <a:r>
              <a:rPr lang="en-US" sz="2400" b="1" dirty="0">
                <a:latin typeface="Arial" panose="020B0604020202020204" pitchFamily="34" charset="0"/>
                <a:cs typeface="Arial" panose="020B0604020202020204" pitchFamily="34" charset="0"/>
              </a:rPr>
              <a:t>positive organizational culture</a:t>
            </a:r>
            <a:r>
              <a:rPr lang="en-US" sz="2400" dirty="0">
                <a:latin typeface="Arial" panose="020B0604020202020204" pitchFamily="34" charset="0"/>
                <a:cs typeface="Arial" panose="020B0604020202020204" pitchFamily="34" charset="0"/>
              </a:rPr>
              <a:t>:</a:t>
            </a:r>
          </a:p>
          <a:p>
            <a:pPr marL="797814" lvl="1" indent="-342900"/>
            <a:r>
              <a:rPr lang="en-US" sz="2400" dirty="0">
                <a:latin typeface="Arial" panose="020B0604020202020204" pitchFamily="34" charset="0"/>
                <a:cs typeface="Arial" panose="020B0604020202020204" pitchFamily="34" charset="0"/>
              </a:rPr>
              <a:t>Emphasizes building on employee strengths.</a:t>
            </a:r>
          </a:p>
          <a:p>
            <a:pPr marL="797814" lvl="1" indent="-342900"/>
            <a:r>
              <a:rPr lang="en-US" sz="2400" dirty="0">
                <a:latin typeface="Arial" panose="020B0604020202020204" pitchFamily="34" charset="0"/>
                <a:cs typeface="Arial" panose="020B0604020202020204" pitchFamily="34" charset="0"/>
              </a:rPr>
              <a:t>Rewards more than it punishes.</a:t>
            </a:r>
          </a:p>
          <a:p>
            <a:pPr marL="797814" lvl="1" indent="-342900"/>
            <a:r>
              <a:rPr lang="en-US" sz="2400" dirty="0">
                <a:latin typeface="Arial" panose="020B0604020202020204" pitchFamily="34" charset="0"/>
                <a:cs typeface="Arial" panose="020B0604020202020204" pitchFamily="34" charset="0"/>
              </a:rPr>
              <a:t>Emphasizes individual vitality growth.</a:t>
            </a:r>
          </a:p>
          <a:p>
            <a:r>
              <a:rPr lang="en-US" sz="2400" dirty="0">
                <a:latin typeface="Arial" panose="020B0604020202020204" pitchFamily="34" charset="0"/>
                <a:cs typeface="Arial" panose="020B0604020202020204" pitchFamily="34" charset="0"/>
              </a:rPr>
              <a:t>Positive culture is not a cure-all.</a:t>
            </a:r>
          </a:p>
          <a:p>
            <a:pPr marL="829818" lvl="1" indent="-342900">
              <a:buSzPct val="100000"/>
            </a:pPr>
            <a:r>
              <a:rPr lang="en-US" sz="2400" dirty="0">
                <a:latin typeface="Arial" panose="020B0604020202020204" pitchFamily="34" charset="0"/>
                <a:cs typeface="Arial" panose="020B0604020202020204" pitchFamily="34" charset="0"/>
              </a:rPr>
              <a:t>Toxic positivity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1237"/>
          </a:xfrm>
        </p:spPr>
        <p:txBody>
          <a:bodyPr tIns="18000" bIns="18000" anchor="ctr" anchorCtr="0">
            <a:spAutoFit/>
          </a:bodyPr>
          <a:lstStyle/>
          <a:p>
            <a:r>
              <a:rPr lang="en-US" dirty="0">
                <a:latin typeface="+mj-lt"/>
              </a:rPr>
              <a:t>Influencing an Organizational Culture </a:t>
            </a:r>
            <a:r>
              <a:rPr lang="en-US" sz="2800" dirty="0"/>
              <a:t>(2 of 3)</a:t>
            </a:r>
          </a:p>
        </p:txBody>
      </p:sp>
      <p:sp>
        <p:nvSpPr>
          <p:cNvPr id="3" name="Content Placeholder 2"/>
          <p:cNvSpPr>
            <a:spLocks noGrp="1"/>
          </p:cNvSpPr>
          <p:nvPr>
            <p:ph idx="1"/>
          </p:nvPr>
        </p:nvSpPr>
        <p:spPr>
          <a:xfrm>
            <a:off x="457200" y="1600201"/>
            <a:ext cx="8229600" cy="2637064"/>
          </a:xfrm>
        </p:spPr>
        <p:txBody>
          <a:bodyPr tIns="18000" bIns="18000" anchor="ctr" anchorCtr="0">
            <a:spAutoFit/>
          </a:bodyPr>
          <a:lstStyle/>
          <a:p>
            <a:r>
              <a:rPr lang="en-US" sz="2400" dirty="0">
                <a:latin typeface="Arial" panose="020B0604020202020204" pitchFamily="34" charset="0"/>
                <a:cs typeface="Arial" panose="020B0604020202020204" pitchFamily="34" charset="0"/>
              </a:rPr>
              <a:t>Developing an Ethical Culture: </a:t>
            </a:r>
          </a:p>
          <a:p>
            <a:pPr marL="797814" lvl="1" indent="-342900"/>
            <a:r>
              <a:rPr lang="en-US" sz="2400" dirty="0">
                <a:latin typeface="Arial" panose="020B0604020202020204" pitchFamily="34" charset="0"/>
                <a:cs typeface="Arial" panose="020B0604020202020204" pitchFamily="34" charset="0"/>
              </a:rPr>
              <a:t>Be a visible role model.</a:t>
            </a:r>
          </a:p>
          <a:p>
            <a:pPr marL="797814" lvl="1" indent="-342900"/>
            <a:r>
              <a:rPr lang="en-US" sz="2400" dirty="0">
                <a:latin typeface="Arial" panose="020B0604020202020204" pitchFamily="34" charset="0"/>
                <a:cs typeface="Arial" panose="020B0604020202020204" pitchFamily="34" charset="0"/>
              </a:rPr>
              <a:t>Communicate ethical expectations.</a:t>
            </a:r>
          </a:p>
          <a:p>
            <a:pPr marL="797814" lvl="1" indent="-342900"/>
            <a:r>
              <a:rPr lang="en-US" sz="2400" dirty="0">
                <a:latin typeface="Arial" panose="020B0604020202020204" pitchFamily="34" charset="0"/>
                <a:cs typeface="Arial" panose="020B0604020202020204" pitchFamily="34" charset="0"/>
              </a:rPr>
              <a:t>Provide ethics training.</a:t>
            </a:r>
          </a:p>
          <a:p>
            <a:pPr marL="797814" lvl="1" indent="-342900"/>
            <a:r>
              <a:rPr lang="en-US" sz="2400" dirty="0">
                <a:latin typeface="Arial" panose="020B0604020202020204" pitchFamily="34" charset="0"/>
                <a:cs typeface="Arial" panose="020B0604020202020204" pitchFamily="34" charset="0"/>
              </a:rPr>
              <a:t>Visibly reward ethical acts and punish unethical ones.</a:t>
            </a:r>
          </a:p>
          <a:p>
            <a:pPr marL="797814" lvl="1" indent="-342900"/>
            <a:r>
              <a:rPr lang="en-US" sz="2400" dirty="0">
                <a:latin typeface="Arial" panose="020B0604020202020204" pitchFamily="34" charset="0"/>
                <a:cs typeface="Arial" panose="020B0604020202020204" pitchFamily="34" charset="0"/>
              </a:rPr>
              <a:t>Provide protective mechanisms.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978"/>
            <a:ext cx="8229600" cy="1021237"/>
          </a:xfrm>
        </p:spPr>
        <p:txBody>
          <a:bodyPr wrap="square" tIns="18000" bIns="18000" anchor="ctr" anchorCtr="0">
            <a:spAutoFit/>
          </a:bodyPr>
          <a:lstStyle/>
          <a:p>
            <a:r>
              <a:rPr lang="en-US" sz="3600" dirty="0">
                <a:latin typeface="+mj-lt"/>
              </a:rPr>
              <a:t>Influencing an Organizational Culture </a:t>
            </a:r>
            <a:r>
              <a:rPr lang="en-US" sz="2800" dirty="0">
                <a:latin typeface="+mj-lt"/>
              </a:rPr>
              <a:t>(3 of 3)</a:t>
            </a:r>
          </a:p>
        </p:txBody>
      </p:sp>
      <p:sp>
        <p:nvSpPr>
          <p:cNvPr id="3" name="Content Placeholder 2"/>
          <p:cNvSpPr>
            <a:spLocks noGrp="1"/>
          </p:cNvSpPr>
          <p:nvPr>
            <p:ph idx="1"/>
          </p:nvPr>
        </p:nvSpPr>
        <p:spPr>
          <a:xfrm>
            <a:off x="457200" y="1447800"/>
            <a:ext cx="8229600" cy="3668115"/>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Developing an Innovative Culture</a:t>
            </a:r>
          </a:p>
          <a:p>
            <a:pPr marL="800989" lvl="1" indent="-342900"/>
            <a:r>
              <a:rPr lang="en-US" sz="2400" dirty="0">
                <a:latin typeface="Arial" panose="020B0604020202020204" pitchFamily="34" charset="0"/>
                <a:cs typeface="Arial" panose="020B0604020202020204" pitchFamily="34" charset="0"/>
              </a:rPr>
              <a:t>Sources of innovation</a:t>
            </a:r>
          </a:p>
          <a:p>
            <a:pPr marL="800989" lvl="1" indent="-342900"/>
            <a:r>
              <a:rPr lang="en-US" sz="2400" dirty="0">
                <a:latin typeface="Arial" panose="020B0604020202020204" pitchFamily="34" charset="0"/>
                <a:cs typeface="Arial" panose="020B0604020202020204" pitchFamily="34" charset="0"/>
              </a:rPr>
              <a:t>Context and innovation</a:t>
            </a:r>
          </a:p>
          <a:p>
            <a:pPr marL="800989" lvl="1" indent="-342900"/>
            <a:r>
              <a:rPr lang="en-US" sz="2400" dirty="0">
                <a:latin typeface="Arial" panose="020B0604020202020204" pitchFamily="34" charset="0"/>
                <a:cs typeface="Arial" panose="020B0604020202020204" pitchFamily="34" charset="0"/>
              </a:rPr>
              <a:t>Idea champions and innovation</a:t>
            </a:r>
          </a:p>
          <a:p>
            <a:pPr marL="1374076" lvl="2" indent="-342900"/>
            <a:r>
              <a:rPr lang="en-US" sz="2400" b="1" dirty="0">
                <a:latin typeface="Arial" panose="020B0604020202020204" pitchFamily="34" charset="0"/>
                <a:cs typeface="Arial" panose="020B0604020202020204" pitchFamily="34" charset="0"/>
              </a:rPr>
              <a:t>Idea champion</a:t>
            </a:r>
            <a:r>
              <a:rPr lang="en-US" sz="2400" dirty="0">
                <a:latin typeface="Arial" panose="020B0604020202020204" pitchFamily="34" charset="0"/>
                <a:cs typeface="Arial" panose="020B0604020202020204" pitchFamily="34" charset="0"/>
              </a:rPr>
              <a:t>: individuals who take an innovation and actively and enthusiastically promote the idea, build support, overcome resistance, and ensure that the idea is implemented.</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724"/>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(1 of 6)</a:t>
            </a:r>
          </a:p>
        </p:txBody>
      </p:sp>
      <p:sp>
        <p:nvSpPr>
          <p:cNvPr id="3" name="Content Placeholder 2">
            <a:extLst>
              <a:ext uri="{FF2B5EF4-FFF2-40B4-BE49-F238E27FC236}">
                <a16:creationId xmlns:a16="http://schemas.microsoft.com/office/drawing/2014/main" id="{76F385F7-F08C-4334-BD52-55F2A81E14CB}"/>
              </a:ext>
            </a:extLst>
          </p:cNvPr>
          <p:cNvSpPr>
            <a:spLocks noGrp="1"/>
          </p:cNvSpPr>
          <p:nvPr>
            <p:ph idx="1"/>
          </p:nvPr>
        </p:nvSpPr>
        <p:spPr>
          <a:xfrm>
            <a:off x="457200" y="1484672"/>
            <a:ext cx="8229600" cy="344128"/>
          </a:xfrm>
        </p:spPr>
        <p:txBody>
          <a:bodyPr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16.7 </a:t>
            </a:r>
            <a:r>
              <a:rPr lang="en-US" sz="2000" dirty="0">
                <a:latin typeface="Arial" panose="020B0604020202020204" pitchFamily="34" charset="0"/>
                <a:cs typeface="Arial" panose="020B0604020202020204" pitchFamily="34" charset="0"/>
              </a:rPr>
              <a:t>Forces for Change</a:t>
            </a:r>
          </a:p>
        </p:txBody>
      </p:sp>
      <p:graphicFrame>
        <p:nvGraphicFramePr>
          <p:cNvPr id="7" name="Table 6">
            <a:extLst>
              <a:ext uri="{FF2B5EF4-FFF2-40B4-BE49-F238E27FC236}">
                <a16:creationId xmlns:a16="http://schemas.microsoft.com/office/drawing/2014/main" id="{7AE2224E-D23A-4C3E-BB64-12F1EAABC768}"/>
              </a:ext>
            </a:extLst>
          </p:cNvPr>
          <p:cNvGraphicFramePr>
            <a:graphicFrameLocks noGrp="1"/>
          </p:cNvGraphicFramePr>
          <p:nvPr>
            <p:extLst>
              <p:ext uri="{D42A27DB-BD31-4B8C-83A1-F6EECF244321}">
                <p14:modId xmlns:p14="http://schemas.microsoft.com/office/powerpoint/2010/main" val="353176762"/>
              </p:ext>
            </p:extLst>
          </p:nvPr>
        </p:nvGraphicFramePr>
        <p:xfrm>
          <a:off x="457200" y="1965140"/>
          <a:ext cx="8229600" cy="420783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1442798469"/>
                    </a:ext>
                  </a:extLst>
                </a:gridCol>
                <a:gridCol w="5638800">
                  <a:extLst>
                    <a:ext uri="{9D8B030D-6E8A-4147-A177-3AD203B41FA5}">
                      <a16:colId xmlns:a16="http://schemas.microsoft.com/office/drawing/2014/main" val="965898063"/>
                    </a:ext>
                  </a:extLst>
                </a:gridCol>
              </a:tblGrid>
              <a:tr h="302008">
                <a:tc>
                  <a:txBody>
                    <a:bodyPr/>
                    <a:lstStyle/>
                    <a:p>
                      <a:r>
                        <a:rPr lang="en-US" sz="1600" noProof="0">
                          <a:solidFill>
                            <a:schemeClr val="bg1"/>
                          </a:solidFill>
                        </a:rPr>
                        <a:t>Force</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600" noProof="0">
                          <a:solidFill>
                            <a:schemeClr val="bg1"/>
                          </a:solidFill>
                        </a:rPr>
                        <a:t>Examples</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864788997"/>
                  </a:ext>
                </a:extLst>
              </a:tr>
              <a:tr h="531154">
                <a:tc>
                  <a:txBody>
                    <a:bodyPr/>
                    <a:lstStyle/>
                    <a:p>
                      <a:pPr>
                        <a:spcBef>
                          <a:spcPts val="400"/>
                        </a:spcBef>
                      </a:pPr>
                      <a:r>
                        <a:rPr lang="en-US" sz="1600" noProof="0"/>
                        <a:t>Nature of the workforce</a:t>
                      </a:r>
                    </a:p>
                  </a:txBody>
                  <a:tcPr marT="38767" marB="38767">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More cultural diversity</a:t>
                      </a:r>
                    </a:p>
                    <a:p>
                      <a:pPr>
                        <a:spcBef>
                          <a:spcPts val="400"/>
                        </a:spcBef>
                      </a:pPr>
                      <a:r>
                        <a:rPr lang="en-US" sz="1600" noProof="0"/>
                        <a:t>Aging population</a:t>
                      </a:r>
                    </a:p>
                    <a:p>
                      <a:pPr>
                        <a:spcBef>
                          <a:spcPts val="400"/>
                        </a:spcBef>
                      </a:pPr>
                      <a:r>
                        <a:rPr lang="en-US" sz="1600" noProof="0"/>
                        <a:t>Increased immigration and outsourcing</a:t>
                      </a:r>
                    </a:p>
                  </a:txBody>
                  <a:tcPr marT="38767" marB="38767">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26319717"/>
                  </a:ext>
                </a:extLst>
              </a:tr>
              <a:tr h="817840">
                <a:tc>
                  <a:txBody>
                    <a:bodyPr/>
                    <a:lstStyle/>
                    <a:p>
                      <a:pPr>
                        <a:spcBef>
                          <a:spcPts val="400"/>
                        </a:spcBef>
                      </a:pPr>
                      <a:r>
                        <a:rPr lang="en-US" sz="1600" noProof="0"/>
                        <a:t>Technology</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Faster, cheaper, and more mobile computers and handheld devices</a:t>
                      </a:r>
                    </a:p>
                    <a:p>
                      <a:pPr>
                        <a:spcBef>
                          <a:spcPts val="400"/>
                        </a:spcBef>
                      </a:pPr>
                      <a:r>
                        <a:rPr lang="en-US" sz="1600" noProof="0"/>
                        <a:t>Emergence and growth of social networking sites</a:t>
                      </a:r>
                    </a:p>
                    <a:p>
                      <a:pPr>
                        <a:spcBef>
                          <a:spcPts val="400"/>
                        </a:spcBef>
                      </a:pPr>
                      <a:r>
                        <a:rPr lang="en-US" sz="1600" noProof="0"/>
                        <a:t>Deciphering of the human genetic code</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63445284"/>
                  </a:ext>
                </a:extLst>
              </a:tr>
              <a:tr h="531154">
                <a:tc>
                  <a:txBody>
                    <a:bodyPr/>
                    <a:lstStyle/>
                    <a:p>
                      <a:pPr>
                        <a:spcBef>
                          <a:spcPts val="400"/>
                        </a:spcBef>
                      </a:pPr>
                      <a:r>
                        <a:rPr lang="en-US" sz="1600" noProof="0"/>
                        <a:t>Economic shocks</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Rise and fall of global housing market</a:t>
                      </a:r>
                    </a:p>
                    <a:p>
                      <a:pPr>
                        <a:spcBef>
                          <a:spcPts val="400"/>
                        </a:spcBef>
                      </a:pPr>
                      <a:r>
                        <a:rPr lang="en-US" sz="1600" noProof="0"/>
                        <a:t>Financial sector collapse</a:t>
                      </a:r>
                    </a:p>
                    <a:p>
                      <a:pPr>
                        <a:spcBef>
                          <a:spcPts val="400"/>
                        </a:spcBef>
                      </a:pPr>
                      <a:r>
                        <a:rPr lang="en-US" sz="1600" noProof="0"/>
                        <a:t>Global recession</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14280680"/>
                  </a:ext>
                </a:extLst>
              </a:tr>
              <a:tr h="537394">
                <a:tc>
                  <a:txBody>
                    <a:bodyPr/>
                    <a:lstStyle/>
                    <a:p>
                      <a:pPr>
                        <a:spcBef>
                          <a:spcPts val="400"/>
                        </a:spcBef>
                      </a:pPr>
                      <a:r>
                        <a:rPr lang="en-US" sz="1600" noProof="0"/>
                        <a:t>Competition</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dirty="0"/>
                        <a:t>Global competitors</a:t>
                      </a:r>
                    </a:p>
                    <a:p>
                      <a:pPr>
                        <a:spcBef>
                          <a:spcPts val="400"/>
                        </a:spcBef>
                      </a:pPr>
                      <a:r>
                        <a:rPr lang="en-US" sz="1600" noProof="0" dirty="0"/>
                        <a:t>Mergers and consolidations</a:t>
                      </a:r>
                    </a:p>
                    <a:p>
                      <a:pPr>
                        <a:spcBef>
                          <a:spcPts val="400"/>
                        </a:spcBef>
                      </a:pPr>
                      <a:r>
                        <a:rPr lang="en-US" sz="1600" noProof="0" dirty="0"/>
                        <a:t>Increased government regulation of commerce</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4845952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651"/>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3" name="Content Placeholder 2"/>
          <p:cNvSpPr>
            <a:spLocks noGrp="1"/>
          </p:cNvSpPr>
          <p:nvPr>
            <p:ph idx="1"/>
          </p:nvPr>
        </p:nvSpPr>
        <p:spPr>
          <a:xfrm>
            <a:off x="457200" y="1020536"/>
            <a:ext cx="8229600" cy="2637064"/>
          </a:xfrm>
        </p:spPr>
        <p:txBody>
          <a:bodyPr wrap="square" tIns="18000" bIns="18000" anchor="ctr" anchorCtr="0">
            <a:spAutoFit/>
          </a:bodyPr>
          <a:lstStyle/>
          <a:p>
            <a:pPr marL="715963" lvl="0" indent="-715963">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16.5	</a:t>
            </a:r>
            <a:r>
              <a:rPr lang="en-US" sz="2400" dirty="0">
                <a:latin typeface="Arial" panose="020B0604020202020204" pitchFamily="34" charset="0"/>
                <a:cs typeface="Arial" panose="020B0604020202020204" pitchFamily="34" charset="0"/>
              </a:rPr>
              <a:t>Describe the similarities and differences in creating positive, ethical, and innovative cultures.</a:t>
            </a:r>
          </a:p>
          <a:p>
            <a:pPr marL="715963" lvl="0" indent="-715963">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16.6	</a:t>
            </a:r>
            <a:r>
              <a:rPr lang="en-US" sz="2400" dirty="0">
                <a:latin typeface="Arial" panose="020B0604020202020204" pitchFamily="34" charset="0"/>
                <a:cs typeface="Arial" panose="020B0604020202020204" pitchFamily="34" charset="0"/>
              </a:rPr>
              <a:t>Discuss how change operates both within and outside organizations.</a:t>
            </a:r>
          </a:p>
          <a:p>
            <a:pPr marL="715963" lvl="0" indent="-715963">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16.7	</a:t>
            </a:r>
            <a:r>
              <a:rPr lang="en-US" sz="2400" dirty="0">
                <a:latin typeface="Arial" panose="020B0604020202020204" pitchFamily="34" charset="0"/>
                <a:cs typeface="Arial" panose="020B0604020202020204" pitchFamily="34" charset="0"/>
              </a:rPr>
              <a:t>Compare the four main approaches to managing organizational change. </a:t>
            </a:r>
          </a:p>
        </p:txBody>
      </p:sp>
    </p:spTree>
    <p:extLst>
      <p:ext uri="{BB962C8B-B14F-4D97-AF65-F5344CB8AC3E}">
        <p14:creationId xmlns:p14="http://schemas.microsoft.com/office/powerpoint/2010/main" val="1881401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724"/>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(2 of 6)</a:t>
            </a:r>
          </a:p>
        </p:txBody>
      </p:sp>
      <p:graphicFrame>
        <p:nvGraphicFramePr>
          <p:cNvPr id="7" name="Table 6">
            <a:extLst>
              <a:ext uri="{FF2B5EF4-FFF2-40B4-BE49-F238E27FC236}">
                <a16:creationId xmlns:a16="http://schemas.microsoft.com/office/drawing/2014/main" id="{7AE2224E-D23A-4C3E-BB64-12F1EAABC768}"/>
              </a:ext>
            </a:extLst>
          </p:cNvPr>
          <p:cNvGraphicFramePr>
            <a:graphicFrameLocks noGrp="1"/>
          </p:cNvGraphicFramePr>
          <p:nvPr>
            <p:extLst>
              <p:ext uri="{D42A27DB-BD31-4B8C-83A1-F6EECF244321}">
                <p14:modId xmlns:p14="http://schemas.microsoft.com/office/powerpoint/2010/main" val="921028179"/>
              </p:ext>
            </p:extLst>
          </p:nvPr>
        </p:nvGraphicFramePr>
        <p:xfrm>
          <a:off x="457200" y="1676400"/>
          <a:ext cx="8229600" cy="2386522"/>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1442798469"/>
                    </a:ext>
                  </a:extLst>
                </a:gridCol>
                <a:gridCol w="5638800">
                  <a:extLst>
                    <a:ext uri="{9D8B030D-6E8A-4147-A177-3AD203B41FA5}">
                      <a16:colId xmlns:a16="http://schemas.microsoft.com/office/drawing/2014/main" val="965898063"/>
                    </a:ext>
                  </a:extLst>
                </a:gridCol>
              </a:tblGrid>
              <a:tr h="302008">
                <a:tc>
                  <a:txBody>
                    <a:bodyPr/>
                    <a:lstStyle/>
                    <a:p>
                      <a:r>
                        <a:rPr lang="en-US" sz="1600" noProof="0">
                          <a:solidFill>
                            <a:schemeClr val="bg1"/>
                          </a:solidFill>
                        </a:rPr>
                        <a:t>Force</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600" noProof="0">
                          <a:solidFill>
                            <a:schemeClr val="bg1"/>
                          </a:solidFill>
                        </a:rPr>
                        <a:t>Examples</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864788997"/>
                  </a:ext>
                </a:extLst>
              </a:tr>
              <a:tr h="817840">
                <a:tc>
                  <a:txBody>
                    <a:bodyPr/>
                    <a:lstStyle/>
                    <a:p>
                      <a:pPr>
                        <a:spcBef>
                          <a:spcPts val="400"/>
                        </a:spcBef>
                      </a:pPr>
                      <a:r>
                        <a:rPr lang="en-US" sz="1600" noProof="0"/>
                        <a:t>Social trends</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Increased environmental awareness</a:t>
                      </a:r>
                    </a:p>
                    <a:p>
                      <a:pPr>
                        <a:spcBef>
                          <a:spcPts val="400"/>
                        </a:spcBef>
                      </a:pPr>
                      <a:r>
                        <a:rPr lang="en-US" sz="1600" noProof="0"/>
                        <a:t>Liberalization of attitudes toward gay, lesbian, and transgender employees</a:t>
                      </a:r>
                    </a:p>
                    <a:p>
                      <a:pPr>
                        <a:spcBef>
                          <a:spcPts val="400"/>
                        </a:spcBef>
                      </a:pPr>
                      <a:r>
                        <a:rPr lang="en-US" sz="1600" noProof="0"/>
                        <a:t>More multitasking and connectivity</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12852906"/>
                  </a:ext>
                </a:extLst>
              </a:tr>
              <a:tr h="630564">
                <a:tc>
                  <a:txBody>
                    <a:bodyPr/>
                    <a:lstStyle/>
                    <a:p>
                      <a:pPr>
                        <a:spcBef>
                          <a:spcPts val="400"/>
                        </a:spcBef>
                      </a:pPr>
                      <a:r>
                        <a:rPr lang="en-US" sz="1600" noProof="0"/>
                        <a:t>World politics</a:t>
                      </a:r>
                    </a:p>
                  </a:txBody>
                  <a:tcPr marT="38767" marB="38767">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dirty="0"/>
                        <a:t>Rising health care costs</a:t>
                      </a:r>
                    </a:p>
                    <a:p>
                      <a:pPr>
                        <a:spcBef>
                          <a:spcPts val="400"/>
                        </a:spcBef>
                      </a:pPr>
                      <a:r>
                        <a:rPr lang="en-US" sz="1600" noProof="0" dirty="0"/>
                        <a:t>Negative social attitudes toward business and executives</a:t>
                      </a:r>
                    </a:p>
                    <a:p>
                      <a:pPr>
                        <a:spcBef>
                          <a:spcPts val="400"/>
                        </a:spcBef>
                      </a:pPr>
                      <a:r>
                        <a:rPr lang="en-US" sz="1600" noProof="0" dirty="0"/>
                        <a:t>Opening of new markets worldwide</a:t>
                      </a:r>
                    </a:p>
                  </a:txBody>
                  <a:tcPr marT="38767" marB="38767">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20181418"/>
                  </a:ext>
                </a:extLst>
              </a:tr>
            </a:tbl>
          </a:graphicData>
        </a:graphic>
      </p:graphicFrame>
    </p:spTree>
    <p:extLst>
      <p:ext uri="{BB962C8B-B14F-4D97-AF65-F5344CB8AC3E}">
        <p14:creationId xmlns:p14="http://schemas.microsoft.com/office/powerpoint/2010/main" val="932001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071"/>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(3 of 6)</a:t>
            </a:r>
          </a:p>
        </p:txBody>
      </p:sp>
      <p:sp>
        <p:nvSpPr>
          <p:cNvPr id="3" name="Content Placeholder 2"/>
          <p:cNvSpPr>
            <a:spLocks noGrp="1"/>
          </p:cNvSpPr>
          <p:nvPr>
            <p:ph idx="1"/>
          </p:nvPr>
        </p:nvSpPr>
        <p:spPr>
          <a:xfrm>
            <a:off x="457200" y="1524000"/>
            <a:ext cx="8229600" cy="3221839"/>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Nature of Change</a:t>
            </a:r>
          </a:p>
          <a:p>
            <a:pPr marL="793941" lvl="1" indent="-342900">
              <a:buSzPct val="100000"/>
            </a:pPr>
            <a:r>
              <a:rPr lang="en-US" sz="2400" b="1" dirty="0">
                <a:latin typeface="Arial" panose="020B0604020202020204" pitchFamily="34" charset="0"/>
                <a:cs typeface="Arial" panose="020B0604020202020204" pitchFamily="34" charset="0"/>
              </a:rPr>
              <a:t>Change</a:t>
            </a:r>
            <a:r>
              <a:rPr lang="en-US" sz="2400" dirty="0">
                <a:latin typeface="Arial" panose="020B0604020202020204" pitchFamily="34" charset="0"/>
                <a:cs typeface="Arial" panose="020B0604020202020204" pitchFamily="34" charset="0"/>
              </a:rPr>
              <a:t>: when things become different than the way they were. </a:t>
            </a:r>
          </a:p>
          <a:p>
            <a:pPr marL="1367028" lvl="2" indent="-342900">
              <a:buSzPct val="100000"/>
            </a:pPr>
            <a:r>
              <a:rPr lang="en-US" sz="2400" b="1" dirty="0">
                <a:latin typeface="Arial" panose="020B0604020202020204" pitchFamily="34" charset="0"/>
                <a:cs typeface="Arial" panose="020B0604020202020204" pitchFamily="34" charset="0"/>
              </a:rPr>
              <a:t>Planned change</a:t>
            </a:r>
            <a:r>
              <a:rPr lang="en-US" sz="2400" dirty="0">
                <a:latin typeface="Arial" panose="020B0604020202020204" pitchFamily="34" charset="0"/>
                <a:cs typeface="Arial" panose="020B0604020202020204" pitchFamily="34" charset="0"/>
              </a:rPr>
              <a:t>: change activities that are proactive, intentional, and goal-oriented.</a:t>
            </a:r>
          </a:p>
          <a:p>
            <a:pPr marL="1367028" lvl="2" indent="-342900">
              <a:buSzPct val="100000"/>
            </a:pPr>
            <a:r>
              <a:rPr lang="en-US" sz="2400" b="1" dirty="0">
                <a:latin typeface="Arial" panose="020B0604020202020204" pitchFamily="34" charset="0"/>
                <a:cs typeface="Arial" panose="020B0604020202020204" pitchFamily="34" charset="0"/>
              </a:rPr>
              <a:t>Change agents</a:t>
            </a:r>
            <a:r>
              <a:rPr lang="en-US" sz="2400" dirty="0">
                <a:latin typeface="Arial" panose="020B0604020202020204" pitchFamily="34" charset="0"/>
                <a:cs typeface="Arial" panose="020B0604020202020204" pitchFamily="34" charset="0"/>
              </a:rPr>
              <a:t>: people who act as catalysts and assume the responsibility for managing change activities.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835"/>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(4 of 6)</a:t>
            </a:r>
          </a:p>
        </p:txBody>
      </p:sp>
      <p:sp>
        <p:nvSpPr>
          <p:cNvPr id="3" name="Content Placeholder 2">
            <a:extLst>
              <a:ext uri="{FF2B5EF4-FFF2-40B4-BE49-F238E27FC236}">
                <a16:creationId xmlns:a16="http://schemas.microsoft.com/office/drawing/2014/main" id="{16B8F1FB-A7FF-41E1-B718-7F7A4C12A56D}"/>
              </a:ext>
            </a:extLst>
          </p:cNvPr>
          <p:cNvSpPr>
            <a:spLocks noGrp="1"/>
          </p:cNvSpPr>
          <p:nvPr>
            <p:ph idx="1"/>
          </p:nvPr>
        </p:nvSpPr>
        <p:spPr>
          <a:xfrm>
            <a:off x="457200" y="1387929"/>
            <a:ext cx="8229600" cy="313350"/>
          </a:xfrm>
        </p:spPr>
        <p:txBody>
          <a:bodyPr tIns="18000" bIns="18000" anchor="ctr" anchorCtr="0">
            <a:spAutoFit/>
          </a:bodyPr>
          <a:lstStyle/>
          <a:p>
            <a:pPr marL="0" indent="0">
              <a:buNone/>
            </a:pPr>
            <a:r>
              <a:rPr lang="en-US" sz="1800" b="1" dirty="0">
                <a:cs typeface="Arial" panose="020B0604020202020204" pitchFamily="34" charset="0"/>
              </a:rPr>
              <a:t>Exhibit 16.8 </a:t>
            </a:r>
            <a:r>
              <a:rPr lang="en-US" sz="1800" dirty="0">
                <a:cs typeface="Arial" panose="020B0604020202020204" pitchFamily="34" charset="0"/>
              </a:rPr>
              <a:t>Sources of Resistance to Change</a:t>
            </a:r>
            <a:endParaRPr lang="en-IN" sz="1800" dirty="0">
              <a:cs typeface="Arial" panose="020B0604020202020204" pitchFamily="34" charset="0"/>
            </a:endParaRPr>
          </a:p>
        </p:txBody>
      </p:sp>
      <p:sp>
        <p:nvSpPr>
          <p:cNvPr id="4" name="Content Placeholder 3">
            <a:extLst>
              <a:ext uri="{FF2B5EF4-FFF2-40B4-BE49-F238E27FC236}">
                <a16:creationId xmlns:a16="http://schemas.microsoft.com/office/drawing/2014/main" id="{6293C31F-526E-4E06-90AA-F1E4A1B820E8}"/>
              </a:ext>
            </a:extLst>
          </p:cNvPr>
          <p:cNvSpPr>
            <a:spLocks noGrp="1"/>
          </p:cNvSpPr>
          <p:nvPr>
            <p:ph idx="13"/>
          </p:nvPr>
        </p:nvSpPr>
        <p:spPr>
          <a:xfrm>
            <a:off x="457200" y="1823621"/>
            <a:ext cx="8229600" cy="4576056"/>
          </a:xfrm>
        </p:spPr>
        <p:txBody>
          <a:bodyPr tIns="18000" bIns="18000">
            <a:spAutoFit/>
          </a:bodyPr>
          <a:lstStyle/>
          <a:p>
            <a:pPr marL="0" indent="0" algn="l">
              <a:spcBef>
                <a:spcPts val="600"/>
              </a:spcBef>
              <a:buNone/>
            </a:pPr>
            <a:r>
              <a:rPr lang="en-US" sz="1800" b="1" i="0" u="none" strike="noStrike" baseline="0"/>
              <a:t>Individual Sources</a:t>
            </a:r>
          </a:p>
          <a:p>
            <a:pPr marL="0" indent="0" algn="l">
              <a:spcBef>
                <a:spcPts val="600"/>
              </a:spcBef>
              <a:buNone/>
            </a:pPr>
            <a:r>
              <a:rPr lang="en-US" sz="1800" b="0" i="1" u="none" strike="noStrike" baseline="0"/>
              <a:t>Habit</a:t>
            </a:r>
            <a:r>
              <a:rPr lang="en-US" sz="1800" b="0" i="0" u="none" strike="noStrike" baseline="0"/>
              <a:t>—To cope with life’s complexities, we rely on habits or programmed responses. But when confronted with change, this tendency to respond in our accustomed ways becomes a source of resistance.</a:t>
            </a:r>
          </a:p>
          <a:p>
            <a:pPr marL="0" indent="0" algn="l">
              <a:spcBef>
                <a:spcPts val="600"/>
              </a:spcBef>
              <a:buNone/>
            </a:pPr>
            <a:r>
              <a:rPr lang="en-US" sz="1800" b="0" i="1" u="none" strike="noStrike" baseline="0"/>
              <a:t>Security</a:t>
            </a:r>
            <a:r>
              <a:rPr lang="en-US" sz="1800" b="0" i="0" u="none" strike="noStrike" baseline="0"/>
              <a:t>—People with a high need for security are likely to resist change because it threatens their feelings of safety.</a:t>
            </a:r>
          </a:p>
          <a:p>
            <a:pPr marL="0" indent="0" algn="l">
              <a:spcBef>
                <a:spcPts val="600"/>
              </a:spcBef>
              <a:buNone/>
            </a:pPr>
            <a:r>
              <a:rPr lang="en-US" sz="1800" b="0" i="1" u="none" strike="noStrike" baseline="0"/>
              <a:t>Economic factors</a:t>
            </a:r>
            <a:r>
              <a:rPr lang="en-US" sz="1800" b="0" i="0" u="none" strike="noStrike" baseline="0"/>
              <a:t>—Changes in job tasks or established work routines can arouse economic fears if people are concerned that they will not be able to perform the new tasks or routines to their previous standards, especially when pay is closely tied to productivity.</a:t>
            </a:r>
          </a:p>
          <a:p>
            <a:pPr marL="0" indent="0" algn="l">
              <a:spcBef>
                <a:spcPts val="600"/>
              </a:spcBef>
              <a:buNone/>
            </a:pPr>
            <a:r>
              <a:rPr lang="en-US" sz="1800" b="0" i="1" u="none" strike="noStrike" baseline="0"/>
              <a:t>Fear of the unknown</a:t>
            </a:r>
            <a:r>
              <a:rPr lang="en-US" sz="1800" b="0" i="0" u="none" strike="noStrike" baseline="0"/>
              <a:t>—Change substitutes ambiguity and uncertainty for the unknown.</a:t>
            </a:r>
          </a:p>
          <a:p>
            <a:pPr marL="0" indent="0" algn="l">
              <a:spcBef>
                <a:spcPts val="600"/>
              </a:spcBef>
              <a:buNone/>
            </a:pPr>
            <a:r>
              <a:rPr lang="en-US" sz="1800" b="0" i="1" u="none" strike="noStrike" baseline="0"/>
              <a:t>Selective information processing</a:t>
            </a:r>
            <a:r>
              <a:rPr lang="en-US" sz="1800" b="0" i="0" u="none" strike="noStrike" baseline="0"/>
              <a:t>—Individuals are guilty of selectively processing information in order to keep their perceptions intact. They hear what they want to hear, and they ignore information that challenges the world they have created.</a:t>
            </a:r>
            <a:endParaRPr 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835"/>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(5 of 6)</a:t>
            </a:r>
          </a:p>
        </p:txBody>
      </p:sp>
      <p:sp>
        <p:nvSpPr>
          <p:cNvPr id="3" name="Content Placeholder 2">
            <a:extLst>
              <a:ext uri="{FF2B5EF4-FFF2-40B4-BE49-F238E27FC236}">
                <a16:creationId xmlns:a16="http://schemas.microsoft.com/office/drawing/2014/main" id="{16B8F1FB-A7FF-41E1-B718-7F7A4C12A56D}"/>
              </a:ext>
            </a:extLst>
          </p:cNvPr>
          <p:cNvSpPr>
            <a:spLocks noGrp="1"/>
          </p:cNvSpPr>
          <p:nvPr>
            <p:ph idx="1"/>
          </p:nvPr>
        </p:nvSpPr>
        <p:spPr>
          <a:xfrm>
            <a:off x="457200" y="1387929"/>
            <a:ext cx="8229600" cy="313350"/>
          </a:xfrm>
        </p:spPr>
        <p:txBody>
          <a:bodyPr tIns="18000" bIns="18000" anchor="ctr" anchorCtr="0">
            <a:spAutoFit/>
          </a:bodyPr>
          <a:lstStyle/>
          <a:p>
            <a:pPr marL="0" indent="0">
              <a:buNone/>
            </a:pPr>
            <a:r>
              <a:rPr lang="en-US" sz="1800" b="1" dirty="0">
                <a:cs typeface="Arial" panose="020B0604020202020204" pitchFamily="34" charset="0"/>
              </a:rPr>
              <a:t>Exhibit 16.8 </a:t>
            </a:r>
            <a:r>
              <a:rPr lang="en-US" sz="1800" dirty="0">
                <a:cs typeface="Arial" panose="020B0604020202020204" pitchFamily="34" charset="0"/>
              </a:rPr>
              <a:t>Sources of Resistance to Change</a:t>
            </a:r>
            <a:endParaRPr lang="en-IN" sz="1800" dirty="0">
              <a:cs typeface="Arial" panose="020B0604020202020204" pitchFamily="34" charset="0"/>
            </a:endParaRPr>
          </a:p>
        </p:txBody>
      </p:sp>
      <p:sp>
        <p:nvSpPr>
          <p:cNvPr id="4" name="Content Placeholder 3">
            <a:extLst>
              <a:ext uri="{FF2B5EF4-FFF2-40B4-BE49-F238E27FC236}">
                <a16:creationId xmlns:a16="http://schemas.microsoft.com/office/drawing/2014/main" id="{6293C31F-526E-4E06-90AA-F1E4A1B820E8}"/>
              </a:ext>
            </a:extLst>
          </p:cNvPr>
          <p:cNvSpPr>
            <a:spLocks noGrp="1"/>
          </p:cNvSpPr>
          <p:nvPr>
            <p:ph idx="13"/>
          </p:nvPr>
        </p:nvSpPr>
        <p:spPr>
          <a:xfrm>
            <a:off x="457200" y="1824744"/>
            <a:ext cx="8229600" cy="4576056"/>
          </a:xfrm>
        </p:spPr>
        <p:txBody>
          <a:bodyPr tIns="18000" bIns="18000">
            <a:spAutoFit/>
          </a:bodyPr>
          <a:lstStyle/>
          <a:p>
            <a:pPr marL="0" indent="0" algn="l">
              <a:spcBef>
                <a:spcPts val="600"/>
              </a:spcBef>
              <a:buNone/>
            </a:pPr>
            <a:r>
              <a:rPr lang="en-US" sz="1800" b="1" i="0" u="none" strike="noStrike" baseline="0"/>
              <a:t>Organizational Sources</a:t>
            </a:r>
          </a:p>
          <a:p>
            <a:pPr marL="0" indent="0" algn="l">
              <a:spcBef>
                <a:spcPts val="600"/>
              </a:spcBef>
              <a:buNone/>
            </a:pPr>
            <a:r>
              <a:rPr lang="en-US" sz="1800" b="0" i="1" u="none" strike="noStrike" baseline="0"/>
              <a:t>Structural inertia</a:t>
            </a:r>
            <a:r>
              <a:rPr lang="en-US" sz="1800" b="0" i="0" u="none" strike="noStrike" baseline="0"/>
              <a:t>—Organizations have built-in mechanisms—such as their selection processes and formalized regulations—to produce stability. When an organization is confronted with change, this structural inertia acts as a counterbalance to sustain stability.</a:t>
            </a:r>
          </a:p>
          <a:p>
            <a:pPr marL="0" indent="0" algn="l">
              <a:spcBef>
                <a:spcPts val="600"/>
              </a:spcBef>
              <a:buNone/>
            </a:pPr>
            <a:r>
              <a:rPr lang="en-US" sz="1800" b="0" i="1" u="none" strike="noStrike" baseline="0"/>
              <a:t>Limited focus of change</a:t>
            </a:r>
            <a:r>
              <a:rPr lang="en-US" sz="1800" b="0" i="0" u="none" strike="noStrike" baseline="0"/>
              <a:t>—Organizations consist of a number of interdependent subsystems. One cannot be changed without affecting the others. So limited changes in subsystems tend to be nullified by the larger system</a:t>
            </a:r>
          </a:p>
          <a:p>
            <a:pPr marL="0" indent="0" algn="l">
              <a:spcBef>
                <a:spcPts val="600"/>
              </a:spcBef>
              <a:buNone/>
            </a:pPr>
            <a:r>
              <a:rPr lang="en-US" sz="1800" b="0" i="1" u="none" strike="noStrike" baseline="0"/>
              <a:t>Group inertia</a:t>
            </a:r>
            <a:r>
              <a:rPr lang="en-US" sz="1800" b="0" i="0" u="none" strike="noStrike" baseline="0"/>
              <a:t>—Even if individuals want to change their behavior, group norms may act as a constraint.</a:t>
            </a:r>
          </a:p>
          <a:p>
            <a:pPr marL="0" indent="0" algn="l">
              <a:spcBef>
                <a:spcPts val="600"/>
              </a:spcBef>
              <a:buNone/>
            </a:pPr>
            <a:r>
              <a:rPr lang="en-US" sz="1800" b="0" i="1" u="none" strike="noStrike" baseline="0"/>
              <a:t>Threat to expertise</a:t>
            </a:r>
            <a:r>
              <a:rPr lang="en-US" sz="1800" b="0" i="0" u="none" strike="noStrike" baseline="0"/>
              <a:t>—Changes in organizational patterns may threaten the expertise of specialized groups.</a:t>
            </a:r>
          </a:p>
          <a:p>
            <a:pPr marL="0" indent="0" algn="l">
              <a:spcBef>
                <a:spcPts val="600"/>
              </a:spcBef>
              <a:buNone/>
            </a:pPr>
            <a:r>
              <a:rPr lang="en-US" sz="1800" b="0" i="1" u="none" strike="noStrike" baseline="0"/>
              <a:t>Threat to established power relationships</a:t>
            </a:r>
            <a:r>
              <a:rPr lang="en-US" sz="1800" b="0" i="0" u="none" strike="noStrike" baseline="0"/>
              <a:t>—Any redistribution of decision-making authority can threaten long-established power relationships within the organization.</a:t>
            </a:r>
            <a:endParaRPr lang="en-US" sz="1800"/>
          </a:p>
        </p:txBody>
      </p:sp>
    </p:spTree>
    <p:extLst>
      <p:ext uri="{BB962C8B-B14F-4D97-AF65-F5344CB8AC3E}">
        <p14:creationId xmlns:p14="http://schemas.microsoft.com/office/powerpoint/2010/main" val="154353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835"/>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(6 of 6)</a:t>
            </a:r>
          </a:p>
        </p:txBody>
      </p:sp>
      <p:sp>
        <p:nvSpPr>
          <p:cNvPr id="3" name="Content Placeholder 2"/>
          <p:cNvSpPr>
            <a:spLocks noGrp="1"/>
          </p:cNvSpPr>
          <p:nvPr>
            <p:ph idx="1"/>
          </p:nvPr>
        </p:nvSpPr>
        <p:spPr>
          <a:xfrm>
            <a:off x="457200" y="1586708"/>
            <a:ext cx="8229600" cy="3975892"/>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How Can Managers Overcome Resistance to Change?</a:t>
            </a:r>
          </a:p>
          <a:p>
            <a:pPr marL="793941" lvl="1" indent="-342900">
              <a:buSzPct val="100000"/>
            </a:pPr>
            <a:r>
              <a:rPr lang="en-US" sz="2400" dirty="0">
                <a:latin typeface="Arial" panose="020B0604020202020204" pitchFamily="34" charset="0"/>
                <a:cs typeface="Arial" panose="020B0604020202020204" pitchFamily="34" charset="0"/>
              </a:rPr>
              <a:t>Communication</a:t>
            </a:r>
          </a:p>
          <a:p>
            <a:pPr marL="793941" lvl="1" indent="-342900">
              <a:buSzPct val="100000"/>
            </a:pPr>
            <a:r>
              <a:rPr lang="en-US" sz="2400" dirty="0">
                <a:latin typeface="Arial" panose="020B0604020202020204" pitchFamily="34" charset="0"/>
                <a:cs typeface="Arial" panose="020B0604020202020204" pitchFamily="34" charset="0"/>
              </a:rPr>
              <a:t>Participation</a:t>
            </a:r>
          </a:p>
          <a:p>
            <a:pPr marL="793941" lvl="1" indent="-342900">
              <a:buSzPct val="100000"/>
            </a:pPr>
            <a:r>
              <a:rPr lang="en-US" sz="2400" dirty="0">
                <a:latin typeface="Arial" panose="020B0604020202020204" pitchFamily="34" charset="0"/>
                <a:cs typeface="Arial" panose="020B0604020202020204" pitchFamily="34" charset="0"/>
              </a:rPr>
              <a:t>Building support and commitment</a:t>
            </a:r>
          </a:p>
          <a:p>
            <a:pPr marL="793941" lvl="1" indent="-342900">
              <a:buSzPct val="100000"/>
            </a:pPr>
            <a:r>
              <a:rPr lang="en-US" sz="2400" dirty="0">
                <a:latin typeface="Arial" panose="020B0604020202020204" pitchFamily="34" charset="0"/>
                <a:cs typeface="Arial" panose="020B0604020202020204" pitchFamily="34" charset="0"/>
              </a:rPr>
              <a:t>Developing positive relationships</a:t>
            </a:r>
          </a:p>
          <a:p>
            <a:pPr marL="793941" lvl="1" indent="-342900">
              <a:buSzPct val="100000"/>
            </a:pPr>
            <a:r>
              <a:rPr lang="en-US" sz="2400" dirty="0">
                <a:latin typeface="Arial" panose="020B0604020202020204" pitchFamily="34" charset="0"/>
                <a:cs typeface="Arial" panose="020B0604020202020204" pitchFamily="34" charset="0"/>
              </a:rPr>
              <a:t>Implementing changes fairly</a:t>
            </a:r>
          </a:p>
          <a:p>
            <a:pPr marL="793941" lvl="1" indent="-342900">
              <a:buSzPct val="100000"/>
            </a:pPr>
            <a:r>
              <a:rPr lang="en-US" sz="2400" dirty="0">
                <a:latin typeface="Arial" panose="020B0604020202020204" pitchFamily="34" charset="0"/>
                <a:cs typeface="Arial" panose="020B0604020202020204" pitchFamily="34" charset="0"/>
              </a:rPr>
              <a:t>Manipulation and cooptation</a:t>
            </a:r>
          </a:p>
          <a:p>
            <a:pPr marL="793941" lvl="1" indent="-342900">
              <a:buSzPct val="100000"/>
            </a:pPr>
            <a:r>
              <a:rPr lang="en-US" sz="2400" dirty="0">
                <a:latin typeface="Arial" panose="020B0604020202020204" pitchFamily="34" charset="0"/>
                <a:cs typeface="Arial" panose="020B0604020202020204" pitchFamily="34" charset="0"/>
              </a:rPr>
              <a:t>Selecting people who accept change</a:t>
            </a:r>
          </a:p>
          <a:p>
            <a:pPr marL="793941" lvl="1" indent="-342900">
              <a:buSzPct val="100000"/>
            </a:pPr>
            <a:r>
              <a:rPr lang="en-US" sz="2400" dirty="0">
                <a:latin typeface="Arial" panose="020B0604020202020204" pitchFamily="34" charset="0"/>
                <a:cs typeface="Arial" panose="020B0604020202020204" pitchFamily="34" charset="0"/>
              </a:rPr>
              <a:t>Coercion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6" y="198041"/>
            <a:ext cx="8229599"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(1 of 6) </a:t>
            </a:r>
          </a:p>
        </p:txBody>
      </p:sp>
      <p:sp>
        <p:nvSpPr>
          <p:cNvPr id="3" name="Content Placeholder 2">
            <a:extLst>
              <a:ext uri="{FF2B5EF4-FFF2-40B4-BE49-F238E27FC236}">
                <a16:creationId xmlns:a16="http://schemas.microsoft.com/office/drawing/2014/main" id="{236EEEF0-DEB6-4943-86E4-C9C68D522DD6}"/>
              </a:ext>
            </a:extLst>
          </p:cNvPr>
          <p:cNvSpPr>
            <a:spLocks noGrp="1"/>
          </p:cNvSpPr>
          <p:nvPr>
            <p:ph idx="1"/>
          </p:nvPr>
        </p:nvSpPr>
        <p:spPr>
          <a:xfrm>
            <a:off x="457200" y="1600200"/>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16.9 </a:t>
            </a:r>
            <a:r>
              <a:rPr lang="en-US" sz="2400">
                <a:latin typeface="Arial" panose="020B0604020202020204" pitchFamily="34" charset="0"/>
                <a:cs typeface="Arial" panose="020B0604020202020204" pitchFamily="34" charset="0"/>
              </a:rPr>
              <a:t>Lewin’s Three-Step Change Model</a:t>
            </a:r>
          </a:p>
        </p:txBody>
      </p:sp>
      <p:pic>
        <p:nvPicPr>
          <p:cNvPr id="6" name="Picture Placeholder 5" descr="A flowchart shows the stages of Lewin’s three-step change model as follows: unfreezing, movement, and refreezing. ">
            <a:extLst>
              <a:ext uri="{FF2B5EF4-FFF2-40B4-BE49-F238E27FC236}">
                <a16:creationId xmlns:a16="http://schemas.microsoft.com/office/drawing/2014/main" id="{85707BFD-9943-4924-8549-39B2FEA5250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2000" y="3034933"/>
            <a:ext cx="7557879" cy="10514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6" y="196468"/>
            <a:ext cx="8229599"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(2 of 6)</a:t>
            </a:r>
          </a:p>
        </p:txBody>
      </p:sp>
      <p:sp>
        <p:nvSpPr>
          <p:cNvPr id="3" name="Content Placeholder 2">
            <a:extLst>
              <a:ext uri="{FF2B5EF4-FFF2-40B4-BE49-F238E27FC236}">
                <a16:creationId xmlns:a16="http://schemas.microsoft.com/office/drawing/2014/main" id="{FE50B428-ADAE-4E00-A527-4C11FC57B297}"/>
              </a:ext>
            </a:extLst>
          </p:cNvPr>
          <p:cNvSpPr>
            <a:spLocks noGrp="1"/>
          </p:cNvSpPr>
          <p:nvPr>
            <p:ph idx="1"/>
          </p:nvPr>
        </p:nvSpPr>
        <p:spPr>
          <a:xfrm>
            <a:off x="457200" y="160020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16.10 </a:t>
            </a:r>
            <a:r>
              <a:rPr lang="en-US" sz="2400" dirty="0">
                <a:latin typeface="Arial" panose="020B0604020202020204" pitchFamily="34" charset="0"/>
                <a:cs typeface="Arial" panose="020B0604020202020204" pitchFamily="34" charset="0"/>
              </a:rPr>
              <a:t>Unfreezing the Status Quo</a:t>
            </a:r>
          </a:p>
        </p:txBody>
      </p:sp>
      <p:pic>
        <p:nvPicPr>
          <p:cNvPr id="6" name="Picture Placeholder 5" descr="A line graph details unfreezing of the status quo. &#10;Long description is available in notes, press F6.">
            <a:extLst>
              <a:ext uri="{FF2B5EF4-FFF2-40B4-BE49-F238E27FC236}">
                <a16:creationId xmlns:a16="http://schemas.microsoft.com/office/drawing/2014/main" id="{C7A97FFD-EBD9-45D3-B8DF-FE7FAC957A7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770099" y="2535062"/>
            <a:ext cx="5609137" cy="3709510"/>
          </a:xfrm>
          <a:prstGeom prst="rect">
            <a:avLst/>
          </a:prstGeom>
        </p:spPr>
      </p:pic>
    </p:spTree>
    <p:extLst>
      <p:ext uri="{BB962C8B-B14F-4D97-AF65-F5344CB8AC3E}">
        <p14:creationId xmlns:p14="http://schemas.microsoft.com/office/powerpoint/2010/main" val="1312914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199639"/>
            <a:ext cx="8229600"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(3 of 6) </a:t>
            </a:r>
          </a:p>
        </p:txBody>
      </p:sp>
      <p:sp>
        <p:nvSpPr>
          <p:cNvPr id="3" name="Content Placeholder 2">
            <a:extLst>
              <a:ext uri="{FF2B5EF4-FFF2-40B4-BE49-F238E27FC236}">
                <a16:creationId xmlns:a16="http://schemas.microsoft.com/office/drawing/2014/main" id="{203D1C9E-E0F1-4552-85E1-B174487BEF8C}"/>
              </a:ext>
            </a:extLst>
          </p:cNvPr>
          <p:cNvSpPr>
            <a:spLocks noGrp="1"/>
          </p:cNvSpPr>
          <p:nvPr>
            <p:ph idx="1"/>
          </p:nvPr>
        </p:nvSpPr>
        <p:spPr>
          <a:xfrm>
            <a:off x="457200" y="1363050"/>
            <a:ext cx="8229600" cy="313350"/>
          </a:xfrm>
        </p:spPr>
        <p:txBody>
          <a:bodyPr tIns="18000" bIns="18000" anchor="ctr" anchorCtr="0">
            <a:spAutoFit/>
          </a:bodyPr>
          <a:lstStyle/>
          <a:p>
            <a:pPr marL="0" indent="0">
              <a:buNone/>
            </a:pPr>
            <a:r>
              <a:rPr lang="en-US" sz="1800" b="1">
                <a:cs typeface="Arial" panose="020B0604020202020204" pitchFamily="34" charset="0"/>
              </a:rPr>
              <a:t>Exhibit 16.11 </a:t>
            </a:r>
            <a:r>
              <a:rPr lang="en-US" sz="1800">
                <a:cs typeface="Arial" panose="020B0604020202020204" pitchFamily="34" charset="0"/>
              </a:rPr>
              <a:t>Kotter’s Eight-Step Plan for Implementing Change</a:t>
            </a:r>
          </a:p>
        </p:txBody>
      </p:sp>
      <p:sp>
        <p:nvSpPr>
          <p:cNvPr id="7" name="Content Placeholder 6">
            <a:extLst>
              <a:ext uri="{FF2B5EF4-FFF2-40B4-BE49-F238E27FC236}">
                <a16:creationId xmlns:a16="http://schemas.microsoft.com/office/drawing/2014/main" id="{24BB9266-9E6D-4352-ABE3-843C3694451B}"/>
              </a:ext>
            </a:extLst>
          </p:cNvPr>
          <p:cNvSpPr>
            <a:spLocks noGrp="1"/>
          </p:cNvSpPr>
          <p:nvPr>
            <p:ph idx="13"/>
          </p:nvPr>
        </p:nvSpPr>
        <p:spPr>
          <a:xfrm>
            <a:off x="457200" y="1828800"/>
            <a:ext cx="8229600" cy="4452945"/>
          </a:xfrm>
        </p:spPr>
        <p:txBody>
          <a:bodyPr tIns="18000" bIns="18000">
            <a:spAutoFit/>
          </a:bodyPr>
          <a:lstStyle/>
          <a:p>
            <a:pPr marL="342900" indent="-342900">
              <a:spcBef>
                <a:spcPts val="600"/>
              </a:spcBef>
              <a:buFont typeface="+mj-lt"/>
              <a:buAutoNum type="arabicPeriod"/>
            </a:pPr>
            <a:r>
              <a:rPr lang="en-US" sz="1800" dirty="0"/>
              <a:t>Establish a sense of urgency by creating a compelling reason for why change is needed.</a:t>
            </a:r>
          </a:p>
          <a:p>
            <a:pPr marL="342900" indent="-342900">
              <a:spcBef>
                <a:spcPts val="600"/>
              </a:spcBef>
              <a:buFont typeface="+mj-lt"/>
              <a:buAutoNum type="arabicPeriod"/>
            </a:pPr>
            <a:r>
              <a:rPr lang="en-US" sz="1800" dirty="0"/>
              <a:t>Form a coalition with enough power to lead the change.</a:t>
            </a:r>
          </a:p>
          <a:p>
            <a:pPr marL="342900" indent="-342900">
              <a:spcBef>
                <a:spcPts val="600"/>
              </a:spcBef>
              <a:buFont typeface="+mj-lt"/>
              <a:buAutoNum type="arabicPeriod"/>
            </a:pPr>
            <a:r>
              <a:rPr lang="en-US" sz="1800" dirty="0"/>
              <a:t>Create a new vision to direct the change and strategies for achieving the vision.</a:t>
            </a:r>
          </a:p>
          <a:p>
            <a:pPr marL="342900" indent="-342900">
              <a:spcBef>
                <a:spcPts val="600"/>
              </a:spcBef>
              <a:buFont typeface="+mj-lt"/>
              <a:buAutoNum type="arabicPeriod"/>
            </a:pPr>
            <a:r>
              <a:rPr lang="en-US" sz="1800" dirty="0"/>
              <a:t>Communicate the vision throughout the organization.</a:t>
            </a:r>
          </a:p>
          <a:p>
            <a:pPr marL="342900" indent="-342900">
              <a:spcBef>
                <a:spcPts val="600"/>
              </a:spcBef>
              <a:buFont typeface="+mj-lt"/>
              <a:buAutoNum type="arabicPeriod"/>
            </a:pPr>
            <a:r>
              <a:rPr lang="en-US" sz="1800" dirty="0"/>
              <a:t>Empower others to act on the vision by removing barriers to change and encouraging risk taking and creative problem solving.</a:t>
            </a:r>
          </a:p>
          <a:p>
            <a:pPr marL="342900" indent="-342900">
              <a:spcBef>
                <a:spcPts val="600"/>
              </a:spcBef>
              <a:buFont typeface="+mj-lt"/>
              <a:buAutoNum type="arabicPeriod"/>
            </a:pPr>
            <a:r>
              <a:rPr lang="en-US" sz="1800" dirty="0"/>
              <a:t>Plan for, create, and reward short-term “wins” that move the organization toward the new vision.</a:t>
            </a:r>
          </a:p>
          <a:p>
            <a:pPr marL="342900" indent="-342900">
              <a:spcBef>
                <a:spcPts val="600"/>
              </a:spcBef>
              <a:buFont typeface="+mj-lt"/>
              <a:buAutoNum type="arabicPeriod"/>
            </a:pPr>
            <a:r>
              <a:rPr lang="en-US" sz="1800" dirty="0"/>
              <a:t>Consolidate improvements, reassess changes, and make necessary adjustments in the new programs.</a:t>
            </a:r>
          </a:p>
          <a:p>
            <a:pPr marL="342900" indent="-342900">
              <a:spcBef>
                <a:spcPts val="600"/>
              </a:spcBef>
              <a:buFont typeface="+mj-lt"/>
              <a:buAutoNum type="arabicPeriod"/>
            </a:pPr>
            <a:r>
              <a:rPr lang="en-US" sz="1800" dirty="0"/>
              <a:t>Reinforce the changes by demonstrating the relationship between new behaviors and organizational success.</a:t>
            </a:r>
            <a:endParaRPr lang="en-IN" sz="1800" dirty="0"/>
          </a:p>
        </p:txBody>
      </p:sp>
    </p:spTree>
    <p:extLst>
      <p:ext uri="{BB962C8B-B14F-4D97-AF65-F5344CB8AC3E}">
        <p14:creationId xmlns:p14="http://schemas.microsoft.com/office/powerpoint/2010/main" val="3865097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201365"/>
            <a:ext cx="8218583"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(4 of 6)</a:t>
            </a:r>
          </a:p>
        </p:txBody>
      </p:sp>
      <p:sp>
        <p:nvSpPr>
          <p:cNvPr id="3" name="Content Placeholder 2"/>
          <p:cNvSpPr>
            <a:spLocks noGrp="1"/>
          </p:cNvSpPr>
          <p:nvPr>
            <p:ph idx="1"/>
          </p:nvPr>
        </p:nvSpPr>
        <p:spPr>
          <a:xfrm>
            <a:off x="457200" y="1371600"/>
            <a:ext cx="8229600" cy="3822003"/>
          </a:xfrm>
        </p:spPr>
        <p:txBody>
          <a:bodyPr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Action research:</a:t>
            </a:r>
          </a:p>
          <a:p>
            <a:pPr marL="793941" lvl="1" indent="-342900">
              <a:buSzPct val="100000"/>
            </a:pPr>
            <a:r>
              <a:rPr lang="en-US" sz="2400" dirty="0">
                <a:latin typeface="Arial" panose="020B0604020202020204" pitchFamily="34" charset="0"/>
                <a:cs typeface="Arial" panose="020B0604020202020204" pitchFamily="34" charset="0"/>
              </a:rPr>
              <a:t>A change process based on the systematic collection of data and selection of a change action based on what the analyzed data indicate. </a:t>
            </a:r>
          </a:p>
          <a:p>
            <a:pPr marL="1367028" lvl="2" indent="-342900">
              <a:buSzPct val="100000"/>
            </a:pPr>
            <a:r>
              <a:rPr lang="en-US" sz="2400" dirty="0">
                <a:latin typeface="Arial" panose="020B0604020202020204" pitchFamily="34" charset="0"/>
                <a:cs typeface="Arial" panose="020B0604020202020204" pitchFamily="34" charset="0"/>
              </a:rPr>
              <a:t>Diagnosis</a:t>
            </a:r>
          </a:p>
          <a:p>
            <a:pPr marL="1367028" lvl="2" indent="-342900">
              <a:buSzPct val="100000"/>
            </a:pPr>
            <a:r>
              <a:rPr lang="en-US" sz="2400" dirty="0">
                <a:latin typeface="Arial" panose="020B0604020202020204" pitchFamily="34" charset="0"/>
                <a:cs typeface="Arial" panose="020B0604020202020204" pitchFamily="34" charset="0"/>
              </a:rPr>
              <a:t>Analysis</a:t>
            </a:r>
          </a:p>
          <a:p>
            <a:pPr marL="1367028" lvl="2" indent="-342900">
              <a:buSzPct val="100000"/>
            </a:pPr>
            <a:r>
              <a:rPr lang="en-US" sz="2400" dirty="0">
                <a:latin typeface="Arial" panose="020B0604020202020204" pitchFamily="34" charset="0"/>
                <a:cs typeface="Arial" panose="020B0604020202020204" pitchFamily="34" charset="0"/>
              </a:rPr>
              <a:t>Feedback</a:t>
            </a:r>
          </a:p>
          <a:p>
            <a:pPr marL="1367028" lvl="2" indent="-342900">
              <a:buSzPct val="100000"/>
            </a:pPr>
            <a:r>
              <a:rPr lang="en-US" sz="2400" dirty="0">
                <a:latin typeface="Arial" panose="020B0604020202020204" pitchFamily="34" charset="0"/>
                <a:cs typeface="Arial" panose="020B0604020202020204" pitchFamily="34" charset="0"/>
              </a:rPr>
              <a:t>Action</a:t>
            </a:r>
          </a:p>
          <a:p>
            <a:pPr marL="1367028" lvl="2" indent="-342900">
              <a:buSzPct val="100000"/>
            </a:pPr>
            <a:r>
              <a:rPr lang="en-US" sz="2400" dirty="0">
                <a:latin typeface="Arial" panose="020B0604020202020204" pitchFamily="34" charset="0"/>
                <a:cs typeface="Arial" panose="020B0604020202020204" pitchFamily="34" charset="0"/>
              </a:rPr>
              <a:t>Evaluation</a:t>
            </a:r>
          </a:p>
        </p:txBody>
      </p:sp>
    </p:spTree>
    <p:extLst>
      <p:ext uri="{BB962C8B-B14F-4D97-AF65-F5344CB8AC3E}">
        <p14:creationId xmlns:p14="http://schemas.microsoft.com/office/powerpoint/2010/main" val="3666737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98" y="196468"/>
            <a:ext cx="8229600"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(5 of 6)</a:t>
            </a:r>
          </a:p>
        </p:txBody>
      </p:sp>
      <p:sp>
        <p:nvSpPr>
          <p:cNvPr id="3" name="Content Placeholder 2"/>
          <p:cNvSpPr>
            <a:spLocks noGrp="1"/>
          </p:cNvSpPr>
          <p:nvPr>
            <p:ph idx="1"/>
          </p:nvPr>
        </p:nvSpPr>
        <p:spPr>
          <a:xfrm>
            <a:off x="457200" y="1447800"/>
            <a:ext cx="8229600" cy="2929451"/>
          </a:xfrm>
        </p:spPr>
        <p:txBody>
          <a:bodyPr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Organizational development (</a:t>
            </a: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D) </a:t>
            </a:r>
            <a:r>
              <a:rPr lang="en-US" sz="2400" dirty="0">
                <a:latin typeface="Arial" panose="020B0604020202020204" pitchFamily="34" charset="0"/>
                <a:cs typeface="Arial" panose="020B0604020202020204" pitchFamily="34" charset="0"/>
              </a:rPr>
              <a:t>is a collection of change methods that try to improve organizational effectiveness and employee well-being.</a:t>
            </a:r>
          </a:p>
          <a:p>
            <a:pPr marL="793941" lvl="1" indent="-342900">
              <a:buSzPct val="100000"/>
            </a:pPr>
            <a:r>
              <a:rPr lang="en-US" sz="2400" b="1" dirty="0">
                <a:latin typeface="Arial" panose="020B0604020202020204" pitchFamily="34" charset="0"/>
                <a:cs typeface="Arial" panose="020B0604020202020204" pitchFamily="34" charset="0"/>
              </a:rPr>
              <a:t>Process consultation</a:t>
            </a:r>
          </a:p>
          <a:p>
            <a:pPr marL="793941" lvl="1" indent="-342900">
              <a:buSzPct val="100000"/>
            </a:pPr>
            <a:r>
              <a:rPr lang="en-US" sz="2400" b="1" dirty="0">
                <a:latin typeface="Arial" panose="020B0604020202020204" pitchFamily="34" charset="0"/>
                <a:cs typeface="Arial" panose="020B0604020202020204" pitchFamily="34" charset="0"/>
              </a:rPr>
              <a:t>Team building</a:t>
            </a:r>
          </a:p>
          <a:p>
            <a:pPr marL="793941" lvl="1" indent="-342900">
              <a:buSzPct val="100000"/>
            </a:pPr>
            <a:r>
              <a:rPr lang="en-US" sz="2400" b="1" dirty="0">
                <a:latin typeface="Arial" panose="020B0604020202020204" pitchFamily="34" charset="0"/>
                <a:cs typeface="Arial" panose="020B0604020202020204" pitchFamily="34" charset="0"/>
              </a:rPr>
              <a:t>Intergroup development</a:t>
            </a:r>
          </a:p>
          <a:p>
            <a:pPr marL="793941" lvl="1" indent="-342900">
              <a:buSzPct val="100000"/>
            </a:pPr>
            <a:r>
              <a:rPr lang="en-US" sz="2400" b="1" dirty="0">
                <a:latin typeface="Arial" panose="020B0604020202020204" pitchFamily="34" charset="0"/>
                <a:cs typeface="Arial" panose="020B0604020202020204" pitchFamily="34" charset="0"/>
              </a:rPr>
              <a:t>Appreciative inquiry</a:t>
            </a:r>
          </a:p>
        </p:txBody>
      </p:sp>
    </p:spTree>
    <p:extLst>
      <p:ext uri="{BB962C8B-B14F-4D97-AF65-F5344CB8AC3E}">
        <p14:creationId xmlns:p14="http://schemas.microsoft.com/office/powerpoint/2010/main" val="18634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(1 of 6)</a:t>
            </a:r>
          </a:p>
        </p:txBody>
      </p:sp>
      <p:sp>
        <p:nvSpPr>
          <p:cNvPr id="3" name="Content Placeholder 2"/>
          <p:cNvSpPr>
            <a:spLocks noGrp="1"/>
          </p:cNvSpPr>
          <p:nvPr>
            <p:ph idx="1"/>
          </p:nvPr>
        </p:nvSpPr>
        <p:spPr>
          <a:xfrm>
            <a:off x="457200" y="1566349"/>
            <a:ext cx="8229600" cy="292945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 Definition of Organizational Culture</a:t>
            </a:r>
          </a:p>
          <a:p>
            <a:pPr lvl="1"/>
            <a:r>
              <a:rPr lang="en-US" sz="2400" b="1" dirty="0">
                <a:latin typeface="Arial" panose="020B0604020202020204" pitchFamily="34" charset="0"/>
                <a:cs typeface="Arial" panose="020B0604020202020204" pitchFamily="34" charset="0"/>
              </a:rPr>
              <a:t>Organizational culture </a:t>
            </a:r>
            <a:r>
              <a:rPr lang="en-US" sz="2400" dirty="0">
                <a:latin typeface="Arial" panose="020B0604020202020204" pitchFamily="34" charset="0"/>
                <a:cs typeface="Arial" panose="020B0604020202020204" pitchFamily="34" charset="0"/>
              </a:rPr>
              <a:t>refers to a system of shared meaning held by members that distinguishes the organization from other organizations.</a:t>
            </a:r>
          </a:p>
          <a:p>
            <a:pPr lvl="2"/>
            <a:r>
              <a:rPr lang="en-US" sz="2400" dirty="0">
                <a:latin typeface="Arial" panose="020B0604020202020204" pitchFamily="34" charset="0"/>
                <a:cs typeface="Arial" panose="020B0604020202020204" pitchFamily="34" charset="0"/>
              </a:rPr>
              <a:t>Values</a:t>
            </a:r>
          </a:p>
          <a:p>
            <a:pPr lvl="2"/>
            <a:r>
              <a:rPr lang="en-US" sz="2400" dirty="0">
                <a:latin typeface="Arial" panose="020B0604020202020204" pitchFamily="34" charset="0"/>
                <a:cs typeface="Arial" panose="020B0604020202020204" pitchFamily="34" charset="0"/>
              </a:rPr>
              <a:t>Beliefs</a:t>
            </a:r>
          </a:p>
          <a:p>
            <a:pPr lvl="2"/>
            <a:r>
              <a:rPr lang="en-US" sz="2400" dirty="0">
                <a:latin typeface="Arial" panose="020B0604020202020204" pitchFamily="34" charset="0"/>
                <a:cs typeface="Arial" panose="020B0604020202020204" pitchFamily="34" charset="0"/>
              </a:rPr>
              <a:t>Assumptions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195549"/>
            <a:ext cx="8229600"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(6 of 6)</a:t>
            </a:r>
          </a:p>
        </p:txBody>
      </p:sp>
      <p:sp>
        <p:nvSpPr>
          <p:cNvPr id="3" name="Content Placeholder 2"/>
          <p:cNvSpPr>
            <a:spLocks noGrp="1"/>
          </p:cNvSpPr>
          <p:nvPr>
            <p:ph idx="1"/>
          </p:nvPr>
        </p:nvSpPr>
        <p:spPr>
          <a:xfrm>
            <a:off x="457200" y="1447800"/>
            <a:ext cx="8229600" cy="1590623"/>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Change Paradox</a:t>
            </a:r>
          </a:p>
          <a:p>
            <a:pPr marL="793941" lvl="1" indent="-342900">
              <a:buSzPct val="100000"/>
            </a:pPr>
            <a:r>
              <a:rPr lang="en-US" sz="2400" b="1" dirty="0">
                <a:latin typeface="Arial" panose="020B0604020202020204" pitchFamily="34" charset="0"/>
                <a:cs typeface="Arial" panose="020B0604020202020204" pitchFamily="34" charset="0"/>
              </a:rPr>
              <a:t>Paradox theory: </a:t>
            </a:r>
            <a:r>
              <a:rPr lang="en-US" sz="2400" dirty="0">
                <a:latin typeface="Arial" panose="020B0604020202020204" pitchFamily="34" charset="0"/>
                <a:cs typeface="Arial" panose="020B0604020202020204" pitchFamily="34" charset="0"/>
              </a:rPr>
              <a:t>the theory that the key paradox in management is that there is no final optimal status for an organization.</a:t>
            </a:r>
          </a:p>
        </p:txBody>
      </p:sp>
    </p:spTree>
    <p:extLst>
      <p:ext uri="{BB962C8B-B14F-4D97-AF65-F5344CB8AC3E}">
        <p14:creationId xmlns:p14="http://schemas.microsoft.com/office/powerpoint/2010/main" val="184716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rPr>
              <a:t>Implications for Managers </a:t>
            </a:r>
            <a:r>
              <a:rPr lang="en-US" sz="2800" dirty="0">
                <a:latin typeface="+mj-lt"/>
              </a:rPr>
              <a:t>(1 of 5)</a:t>
            </a:r>
          </a:p>
        </p:txBody>
      </p:sp>
      <p:sp>
        <p:nvSpPr>
          <p:cNvPr id="3" name="Content Placeholder 2"/>
          <p:cNvSpPr>
            <a:spLocks noGrp="1"/>
          </p:cNvSpPr>
          <p:nvPr>
            <p:ph idx="1"/>
          </p:nvPr>
        </p:nvSpPr>
        <p:spPr>
          <a:xfrm>
            <a:off x="457200" y="947451"/>
            <a:ext cx="8229600" cy="4291363"/>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Realize that an organization’s culture is relatively fixed in the short term. To effect change, involve top management and strategize a long-term plan.</a:t>
            </a:r>
          </a:p>
          <a:p>
            <a:pPr>
              <a:buSzPct val="100000"/>
            </a:pPr>
            <a:r>
              <a:rPr lang="en-US" sz="2400" dirty="0">
                <a:latin typeface="Arial" panose="020B0604020202020204" pitchFamily="34" charset="0"/>
                <a:cs typeface="Arial" panose="020B0604020202020204" pitchFamily="34" charset="0"/>
              </a:rPr>
              <a:t>Although every culture is unique in its own way, researchers have uncovered four competing values that tend to have reliably similar effects on organizational outcomes. For innovation, try to build a clan culture. For customer satisfaction and quality, try to build a market culture. For employee attitudes and performance, try to build an adhocracy. Finally, if profitability and revenue are most important, try to build a hierarchy culture.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rPr>
              <a:t>Implications for Managers </a:t>
            </a:r>
            <a:r>
              <a:rPr lang="en-US" sz="2800" dirty="0">
                <a:latin typeface="+mj-lt"/>
              </a:rPr>
              <a:t>(2 of 5)</a:t>
            </a:r>
          </a:p>
        </p:txBody>
      </p:sp>
      <p:sp>
        <p:nvSpPr>
          <p:cNvPr id="3" name="Content Placeholder 2"/>
          <p:cNvSpPr>
            <a:spLocks noGrp="1"/>
          </p:cNvSpPr>
          <p:nvPr>
            <p:ph idx="1"/>
          </p:nvPr>
        </p:nvSpPr>
        <p:spPr>
          <a:xfrm>
            <a:off x="457200" y="954769"/>
            <a:ext cx="8229600" cy="3922031"/>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Although you may think you have a strong, dominant culture, looks can be deceptive. You may be surprised to find that there are subcultures in departments, teams, or other work units. If you encounter these subcultures, try to determine what caused them to splinter off in the first place and decide what you can do to meet the needs of these employees. </a:t>
            </a:r>
          </a:p>
          <a:p>
            <a:pPr marL="256032" lvl="0" indent="-256032">
              <a:buSzPct val="100000"/>
            </a:pPr>
            <a:r>
              <a:rPr lang="en-US" sz="2400" dirty="0">
                <a:latin typeface="Arial" panose="020B0604020202020204" pitchFamily="34" charset="0"/>
                <a:cs typeface="Arial" panose="020B0604020202020204" pitchFamily="34" charset="0"/>
              </a:rPr>
              <a:t>Stories, rituals, material symbols, and language are powerful mechanisms you can leverage to build and maintain culture.</a:t>
            </a:r>
          </a:p>
        </p:txBody>
      </p:sp>
    </p:spTree>
    <p:extLst>
      <p:ext uri="{BB962C8B-B14F-4D97-AF65-F5344CB8AC3E}">
        <p14:creationId xmlns:p14="http://schemas.microsoft.com/office/powerpoint/2010/main" val="3297078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rPr>
              <a:t>Implications for Managers </a:t>
            </a:r>
            <a:r>
              <a:rPr lang="en-US" sz="2800" dirty="0">
                <a:latin typeface="+mj-lt"/>
              </a:rPr>
              <a:t>(3 of 5)</a:t>
            </a:r>
          </a:p>
        </p:txBody>
      </p:sp>
      <p:sp>
        <p:nvSpPr>
          <p:cNvPr id="3" name="Content Placeholder 2"/>
          <p:cNvSpPr>
            <a:spLocks noGrp="1"/>
          </p:cNvSpPr>
          <p:nvPr>
            <p:ph idx="1"/>
          </p:nvPr>
        </p:nvSpPr>
        <p:spPr>
          <a:xfrm>
            <a:off x="457200" y="914400"/>
            <a:ext cx="8229600" cy="4853055"/>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Starting a new company is a tall order—the decisions you make set the tone and foundation for the entire culture of your organization. Careful planning and strategizing are paramount to building positive, ethical, sustainable, innovative cultures. </a:t>
            </a:r>
          </a:p>
          <a:p>
            <a:pPr>
              <a:buSzPct val="100000"/>
            </a:pPr>
            <a:r>
              <a:rPr lang="en-US" sz="2400" dirty="0">
                <a:latin typeface="Arial" panose="020B0604020202020204" pitchFamily="34" charset="0"/>
                <a:cs typeface="Arial" panose="020B0604020202020204" pitchFamily="34" charset="0"/>
              </a:rPr>
              <a:t>Several </a:t>
            </a:r>
            <a:r>
              <a:rPr lang="en-US" sz="2400" spc="-300" dirty="0">
                <a:latin typeface="Arial" panose="020B0604020202020204" pitchFamily="34" charset="0"/>
                <a:cs typeface="Arial" panose="020B0604020202020204" pitchFamily="34" charset="0"/>
              </a:rPr>
              <a:t>H </a:t>
            </a:r>
            <a:r>
              <a:rPr lang="en-US" sz="2400" dirty="0">
                <a:latin typeface="Arial" panose="020B0604020202020204" pitchFamily="34" charset="0"/>
                <a:cs typeface="Arial" panose="020B0604020202020204" pitchFamily="34" charset="0"/>
              </a:rPr>
              <a:t>R processes perpetuate culture: selection, top management, and socialization (onboarding) all play a role in transmitting culture. If you are looking to transform culture, start with these processes. </a:t>
            </a:r>
          </a:p>
          <a:p>
            <a:pPr>
              <a:buSzPct val="100000"/>
            </a:pPr>
            <a:r>
              <a:rPr lang="en-US" sz="2400" dirty="0">
                <a:latin typeface="Arial" panose="020B0604020202020204" pitchFamily="34" charset="0"/>
                <a:cs typeface="Arial" panose="020B0604020202020204" pitchFamily="34" charset="0"/>
              </a:rPr>
              <a:t>Although values, beliefs, and underlying assumptions are relatively fixed aspects of culture, leaders can build organizational climates that realize these values.</a:t>
            </a:r>
          </a:p>
        </p:txBody>
      </p:sp>
    </p:spTree>
    <p:extLst>
      <p:ext uri="{BB962C8B-B14F-4D97-AF65-F5344CB8AC3E}">
        <p14:creationId xmlns:p14="http://schemas.microsoft.com/office/powerpoint/2010/main" val="3100167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rPr>
              <a:t>Implications for Managers </a:t>
            </a:r>
            <a:r>
              <a:rPr lang="en-US" sz="2800" dirty="0">
                <a:latin typeface="+mj-lt"/>
              </a:rPr>
              <a:t>(4 of 5)</a:t>
            </a:r>
          </a:p>
        </p:txBody>
      </p:sp>
      <p:sp>
        <p:nvSpPr>
          <p:cNvPr id="3" name="Content Placeholder 2"/>
          <p:cNvSpPr>
            <a:spLocks noGrp="1"/>
          </p:cNvSpPr>
          <p:nvPr>
            <p:ph idx="1"/>
          </p:nvPr>
        </p:nvSpPr>
        <p:spPr>
          <a:xfrm>
            <a:off x="457200" y="950925"/>
            <a:ext cx="8229600" cy="5222387"/>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Managers would do wise to avoid culture traps. Stagnation, entrenchment, uniformity, rigidity, toxicity, and other dysfunctions can cause organizations to fail if they do not adapt and change.</a:t>
            </a:r>
          </a:p>
          <a:p>
            <a:pPr>
              <a:buSzPct val="100000"/>
            </a:pPr>
            <a:r>
              <a:rPr lang="en-US" sz="2400" dirty="0">
                <a:latin typeface="Arial" panose="020B0604020202020204" pitchFamily="34" charset="0"/>
                <a:cs typeface="Arial" panose="020B0604020202020204" pitchFamily="34" charset="0"/>
              </a:rPr>
              <a:t>To build a positive culture, seek to develop employee strengths, reward more than punish, and encourage growth and vitality, but recognize that some negativity is perfectly natural, and positivity does not mean perfectionism.</a:t>
            </a:r>
          </a:p>
          <a:p>
            <a:pPr>
              <a:buSzPct val="100000"/>
            </a:pPr>
            <a:r>
              <a:rPr lang="en-US" sz="2400" dirty="0">
                <a:latin typeface="Arial" panose="020B0604020202020204" pitchFamily="34" charset="0"/>
                <a:cs typeface="Arial" panose="020B0604020202020204" pitchFamily="34" charset="0"/>
              </a:rPr>
              <a:t>To build an ethical culture, be a visible role model for appropriate behavior, communicate ethical expectations, provide ethics training, reward (and punish) (un)ethical behavior, and protect whistleblowers.</a:t>
            </a:r>
          </a:p>
        </p:txBody>
      </p:sp>
    </p:spTree>
    <p:extLst>
      <p:ext uri="{BB962C8B-B14F-4D97-AF65-F5344CB8AC3E}">
        <p14:creationId xmlns:p14="http://schemas.microsoft.com/office/powerpoint/2010/main" val="3072391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rPr>
              <a:t>Implications for Managers </a:t>
            </a:r>
            <a:r>
              <a:rPr lang="en-US" sz="2800" dirty="0">
                <a:latin typeface="+mj-lt"/>
              </a:rPr>
              <a:t>(5 of 5)</a:t>
            </a:r>
          </a:p>
        </p:txBody>
      </p:sp>
      <p:sp>
        <p:nvSpPr>
          <p:cNvPr id="3" name="Content Placeholder 2"/>
          <p:cNvSpPr>
            <a:spLocks noGrp="1"/>
          </p:cNvSpPr>
          <p:nvPr>
            <p:ph idx="1"/>
          </p:nvPr>
        </p:nvSpPr>
        <p:spPr>
          <a:xfrm>
            <a:off x="457200" y="956497"/>
            <a:ext cx="8229600" cy="4483723"/>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To build an innovative culture, focus on creating structures and contexts that nurture innovation, and ensure leaders “champion” their ideas to others so they catch on.</a:t>
            </a:r>
          </a:p>
          <a:p>
            <a:pPr>
              <a:buSzPct val="100000"/>
            </a:pPr>
            <a:r>
              <a:rPr lang="en-US" sz="2400" dirty="0">
                <a:latin typeface="Arial" panose="020B0604020202020204" pitchFamily="34" charset="0"/>
                <a:cs typeface="Arial" panose="020B0604020202020204" pitchFamily="34" charset="0"/>
              </a:rPr>
              <a:t>To inspire organizational change, recognize that the process is extremely difficult and there is a high likelihood for failure. (That does not mean that the effort is not worthwhile, however.) </a:t>
            </a:r>
          </a:p>
          <a:p>
            <a:pPr>
              <a:buSzPct val="100000"/>
            </a:pPr>
            <a:r>
              <a:rPr lang="en-US" sz="2400" dirty="0">
                <a:latin typeface="Arial" panose="020B0604020202020204" pitchFamily="34" charset="0"/>
                <a:cs typeface="Arial" panose="020B0604020202020204" pitchFamily="34" charset="0"/>
              </a:rPr>
              <a:t>Depending upon the nature of what you are trying to change, there are a variety of mechanisms and tools available (such as those provided by the field of organizational development) to facilitate change.</a:t>
            </a:r>
          </a:p>
        </p:txBody>
      </p:sp>
    </p:spTree>
    <p:extLst>
      <p:ext uri="{BB962C8B-B14F-4D97-AF65-F5344CB8AC3E}">
        <p14:creationId xmlns:p14="http://schemas.microsoft.com/office/powerpoint/2010/main" val="333689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57200" y="945480"/>
            <a:ext cx="8229600" cy="4853055"/>
          </a:xfrm>
        </p:spPr>
        <p:txBody>
          <a:bodyPr wrap="square" tIns="18000" bIns="18000" anchor="ctr" anchorCtr="0">
            <a:spAutoFit/>
          </a:bodyPr>
          <a:lstStyle/>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Choose a company with a distinctive organizational culture, for example Virgin Group or Google. How is the culture of the organization reflected in the image the company presents and the strategy it follows?</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Consider companies such as </a:t>
            </a:r>
            <a:r>
              <a:rPr lang="en-US" sz="2400" spc="-300" dirty="0">
                <a:latin typeface="Arial" panose="020B0604020202020204" pitchFamily="34" charset="0"/>
                <a:cs typeface="Arial" panose="020B0604020202020204" pitchFamily="34" charset="0"/>
              </a:rPr>
              <a:t>R E </a:t>
            </a:r>
            <a:r>
              <a:rPr lang="en-US" sz="2400" dirty="0">
                <a:latin typeface="Arial" panose="020B0604020202020204" pitchFamily="34" charset="0"/>
                <a:cs typeface="Arial" panose="020B0604020202020204" pitchFamily="34" charset="0"/>
              </a:rPr>
              <a:t>I or Patagonia that emphasize sustainability. Using the framework presented in the text, explain how the culture of these companies is an asset.</a:t>
            </a:r>
          </a:p>
          <a:p>
            <a:pPr marL="457200" lvl="0" indent="-457200">
              <a:buSzPct val="100000"/>
              <a:buFont typeface="+mj-lt"/>
              <a:buAutoNum type="arabicPeriod"/>
            </a:pPr>
            <a:r>
              <a:rPr lang="en-US" sz="2400" spc="-300" dirty="0">
                <a:latin typeface="Arial" panose="020B0604020202020204" pitchFamily="34" charset="0"/>
                <a:cs typeface="Arial" panose="020B0604020202020204" pitchFamily="34" charset="0"/>
              </a:rPr>
              <a:t>C O V I </a:t>
            </a:r>
            <a:r>
              <a:rPr lang="en-US" sz="2400" dirty="0">
                <a:latin typeface="Arial" panose="020B0604020202020204" pitchFamily="34" charset="0"/>
                <a:cs typeface="Arial" panose="020B0604020202020204" pitchFamily="34" charset="0"/>
              </a:rPr>
              <a:t>D-19 has forced many companies to change internally and externally. Using Exhibit 16.7 as a reference, think about the nature of this change and what it means for companies and their employees. </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8744" y="143164"/>
            <a:ext cx="8218056"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869"/>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(2 of 6) </a:t>
            </a:r>
          </a:p>
        </p:txBody>
      </p:sp>
      <p:sp>
        <p:nvSpPr>
          <p:cNvPr id="3" name="Content Placeholder 2"/>
          <p:cNvSpPr>
            <a:spLocks noGrp="1"/>
          </p:cNvSpPr>
          <p:nvPr>
            <p:ph idx="1"/>
          </p:nvPr>
        </p:nvSpPr>
        <p:spPr>
          <a:xfrm>
            <a:off x="457200" y="1575870"/>
            <a:ext cx="8229600" cy="2483175"/>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Shared values, beliefs, and assumptions: </a:t>
            </a:r>
          </a:p>
          <a:p>
            <a:pPr marL="793941" lvl="1" indent="-342900">
              <a:buSzPct val="100000"/>
            </a:pPr>
            <a:r>
              <a:rPr lang="en-US" sz="2400" dirty="0">
                <a:latin typeface="Arial" panose="020B0604020202020204" pitchFamily="34" charset="0"/>
                <a:cs typeface="Arial" panose="020B0604020202020204" pitchFamily="34" charset="0"/>
              </a:rPr>
              <a:t>Filter what employees pay attention to.</a:t>
            </a:r>
          </a:p>
          <a:p>
            <a:pPr marL="793941" lvl="1" indent="-342900">
              <a:buSzPct val="100000"/>
            </a:pPr>
            <a:r>
              <a:rPr lang="en-US" sz="2400" dirty="0">
                <a:latin typeface="Arial" panose="020B0604020202020204" pitchFamily="34" charset="0"/>
                <a:cs typeface="Arial" panose="020B0604020202020204" pitchFamily="34" charset="0"/>
              </a:rPr>
              <a:t>Are physically manifested as material symbols and stories.</a:t>
            </a:r>
          </a:p>
          <a:p>
            <a:pPr marL="793941" lvl="1" indent="-342900">
              <a:buSzPct val="100000"/>
            </a:pPr>
            <a:r>
              <a:rPr lang="en-US" sz="2400" dirty="0">
                <a:latin typeface="Arial" panose="020B0604020202020204" pitchFamily="34" charset="0"/>
                <a:cs typeface="Arial" panose="020B0604020202020204" pitchFamily="34" charset="0"/>
              </a:rPr>
              <a:t>Form the foundation for shared meaning among members of an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869"/>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(3 of 6)</a:t>
            </a:r>
          </a:p>
        </p:txBody>
      </p:sp>
      <p:sp>
        <p:nvSpPr>
          <p:cNvPr id="3" name="Content Placeholder 2"/>
          <p:cNvSpPr>
            <a:spLocks noGrp="1"/>
          </p:cNvSpPr>
          <p:nvPr>
            <p:ph idx="1"/>
          </p:nvPr>
        </p:nvSpPr>
        <p:spPr>
          <a:xfrm>
            <a:off x="457200" y="1522921"/>
            <a:ext cx="8229600" cy="4268279"/>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as a Descriptive Term</a:t>
            </a:r>
          </a:p>
          <a:p>
            <a:pPr marL="797814" lvl="1" indent="-342900"/>
            <a:r>
              <a:rPr lang="en-US" sz="2400" dirty="0">
                <a:latin typeface="Arial" panose="020B0604020202020204" pitchFamily="34" charset="0"/>
                <a:cs typeface="Arial" panose="020B0604020202020204" pitchFamily="34" charset="0"/>
              </a:rPr>
              <a:t>Organizational culture is concerned with employees’ perceptions of the characteristics of the culture, not whether they like them.</a:t>
            </a:r>
          </a:p>
          <a:p>
            <a:pPr lvl="2"/>
            <a:r>
              <a:rPr lang="en-US" sz="2400" dirty="0">
                <a:latin typeface="Arial" panose="020B0604020202020204" pitchFamily="34" charset="0"/>
                <a:cs typeface="Arial" panose="020B0604020202020204" pitchFamily="34" charset="0"/>
              </a:rPr>
              <a:t>Does it encourage teamwork?</a:t>
            </a:r>
          </a:p>
          <a:p>
            <a:pPr lvl="2"/>
            <a:r>
              <a:rPr lang="en-US" sz="2400" dirty="0">
                <a:latin typeface="Arial" panose="020B0604020202020204" pitchFamily="34" charset="0"/>
                <a:cs typeface="Arial" panose="020B0604020202020204" pitchFamily="34" charset="0"/>
              </a:rPr>
              <a:t>Does it reward innovation?</a:t>
            </a:r>
          </a:p>
          <a:p>
            <a:pPr lvl="2"/>
            <a:r>
              <a:rPr lang="en-US" sz="2400" dirty="0">
                <a:latin typeface="Arial" panose="020B0604020202020204" pitchFamily="34" charset="0"/>
                <a:cs typeface="Arial" panose="020B0604020202020204" pitchFamily="34" charset="0"/>
              </a:rPr>
              <a:t>Does it stifle initiative?</a:t>
            </a:r>
          </a:p>
          <a:p>
            <a:pPr marL="797814" lvl="1" indent="-342900"/>
            <a:r>
              <a:rPr lang="en-US" sz="2400" dirty="0">
                <a:latin typeface="Arial" panose="020B0604020202020204" pitchFamily="34" charset="0"/>
                <a:cs typeface="Arial" panose="020B0604020202020204" pitchFamily="34" charset="0"/>
              </a:rPr>
              <a:t>It differs from job satisfaction:</a:t>
            </a:r>
          </a:p>
          <a:p>
            <a:pPr lvl="2"/>
            <a:r>
              <a:rPr lang="en-US" sz="2400" dirty="0">
                <a:latin typeface="Arial" panose="020B0604020202020204" pitchFamily="34" charset="0"/>
                <a:cs typeface="Arial" panose="020B0604020202020204" pitchFamily="34" charset="0"/>
              </a:rPr>
              <a:t>Job satisfaction is evaluative.</a:t>
            </a:r>
          </a:p>
          <a:p>
            <a:pPr lvl="2"/>
            <a:r>
              <a:rPr lang="en-US" sz="2400" dirty="0">
                <a:latin typeface="Arial" panose="020B0604020202020204" pitchFamily="34" charset="0"/>
                <a:cs typeface="Arial" panose="020B0604020202020204" pitchFamily="34" charset="0"/>
              </a:rPr>
              <a:t>Organizational culture is descriptive.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1"/>
            <a:ext cx="8229600" cy="1162523"/>
          </a:xfrm>
        </p:spPr>
        <p:txBody>
          <a:bodyPr tIns="18000" bIns="18000" anchor="ctr" anchorCtr="0">
            <a:spAutoFit/>
          </a:bodyPr>
          <a:lstStyle/>
          <a:p>
            <a:r>
              <a:rPr lang="en-US" sz="3600" dirty="0">
                <a:latin typeface="+mj-lt"/>
              </a:rPr>
              <a:t>Common Characteristics of Organizational Culture </a:t>
            </a:r>
            <a:r>
              <a:rPr lang="en-US" sz="2800" dirty="0">
                <a:latin typeface="+mj-lt"/>
              </a:rPr>
              <a:t>(4 of 6) </a:t>
            </a:r>
          </a:p>
        </p:txBody>
      </p:sp>
      <p:sp>
        <p:nvSpPr>
          <p:cNvPr id="3" name="Content Placeholder 2">
            <a:extLst>
              <a:ext uri="{FF2B5EF4-FFF2-40B4-BE49-F238E27FC236}">
                <a16:creationId xmlns:a16="http://schemas.microsoft.com/office/drawing/2014/main" id="{E9D5FD70-F33E-44D2-8ED4-C6F59A27F194}"/>
              </a:ext>
            </a:extLst>
          </p:cNvPr>
          <p:cNvSpPr>
            <a:spLocks noGrp="1"/>
          </p:cNvSpPr>
          <p:nvPr>
            <p:ph idx="1"/>
          </p:nvPr>
        </p:nvSpPr>
        <p:spPr>
          <a:xfrm>
            <a:off x="457200" y="1461998"/>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16.2 </a:t>
            </a:r>
            <a:r>
              <a:rPr lang="en-US" sz="2400" dirty="0">
                <a:latin typeface="Arial" panose="020B0604020202020204" pitchFamily="34" charset="0"/>
                <a:cs typeface="Arial" panose="020B0604020202020204" pitchFamily="34" charset="0"/>
              </a:rPr>
              <a:t>The Effect of Culture on Organizational Outcomes</a:t>
            </a:r>
          </a:p>
        </p:txBody>
      </p:sp>
      <p:graphicFrame>
        <p:nvGraphicFramePr>
          <p:cNvPr id="6" name="Table 5">
            <a:extLst>
              <a:ext uri="{FF2B5EF4-FFF2-40B4-BE49-F238E27FC236}">
                <a16:creationId xmlns:a16="http://schemas.microsoft.com/office/drawing/2014/main" id="{916BF316-75EB-4AC3-B2DB-15F07F0DE90B}"/>
              </a:ext>
            </a:extLst>
          </p:cNvPr>
          <p:cNvGraphicFramePr>
            <a:graphicFrameLocks noGrp="1"/>
          </p:cNvGraphicFramePr>
          <p:nvPr>
            <p:extLst>
              <p:ext uri="{D42A27DB-BD31-4B8C-83A1-F6EECF244321}">
                <p14:modId xmlns:p14="http://schemas.microsoft.com/office/powerpoint/2010/main" val="85718533"/>
              </p:ext>
            </p:extLst>
          </p:nvPr>
        </p:nvGraphicFramePr>
        <p:xfrm>
          <a:off x="474543" y="2370994"/>
          <a:ext cx="8194914" cy="2010509"/>
        </p:xfrm>
        <a:graphic>
          <a:graphicData uri="http://schemas.openxmlformats.org/drawingml/2006/table">
            <a:tbl>
              <a:tblPr firstRow="1" bandRow="1">
                <a:tableStyleId>{3B4B98B0-60AC-42C2-AFA5-B58CD77FA1E5}</a:tableStyleId>
              </a:tblPr>
              <a:tblGrid>
                <a:gridCol w="1125657">
                  <a:extLst>
                    <a:ext uri="{9D8B030D-6E8A-4147-A177-3AD203B41FA5}">
                      <a16:colId xmlns:a16="http://schemas.microsoft.com/office/drawing/2014/main" val="156490341"/>
                    </a:ext>
                  </a:extLst>
                </a:gridCol>
                <a:gridCol w="1600200">
                  <a:extLst>
                    <a:ext uri="{9D8B030D-6E8A-4147-A177-3AD203B41FA5}">
                      <a16:colId xmlns:a16="http://schemas.microsoft.com/office/drawing/2014/main" val="3542909481"/>
                    </a:ext>
                  </a:extLst>
                </a:gridCol>
                <a:gridCol w="1143000">
                  <a:extLst>
                    <a:ext uri="{9D8B030D-6E8A-4147-A177-3AD203B41FA5}">
                      <a16:colId xmlns:a16="http://schemas.microsoft.com/office/drawing/2014/main" val="2634659517"/>
                    </a:ext>
                  </a:extLst>
                </a:gridCol>
                <a:gridCol w="1143000">
                  <a:extLst>
                    <a:ext uri="{9D8B030D-6E8A-4147-A177-3AD203B41FA5}">
                      <a16:colId xmlns:a16="http://schemas.microsoft.com/office/drawing/2014/main" val="3769591523"/>
                    </a:ext>
                  </a:extLst>
                </a:gridCol>
                <a:gridCol w="1447800">
                  <a:extLst>
                    <a:ext uri="{9D8B030D-6E8A-4147-A177-3AD203B41FA5}">
                      <a16:colId xmlns:a16="http://schemas.microsoft.com/office/drawing/2014/main" val="3053024844"/>
                    </a:ext>
                  </a:extLst>
                </a:gridCol>
                <a:gridCol w="1735257">
                  <a:extLst>
                    <a:ext uri="{9D8B030D-6E8A-4147-A177-3AD203B41FA5}">
                      <a16:colId xmlns:a16="http://schemas.microsoft.com/office/drawing/2014/main" val="3847251850"/>
                    </a:ext>
                  </a:extLst>
                </a:gridCol>
              </a:tblGrid>
              <a:tr h="605341">
                <a:tc>
                  <a:txBody>
                    <a:bodyPr/>
                    <a:lstStyle/>
                    <a:p>
                      <a:r>
                        <a:rPr lang="en-US" sz="1400" noProof="0">
                          <a:solidFill>
                            <a:schemeClr val="bg1"/>
                          </a:solidFill>
                        </a:rPr>
                        <a:t>Culture</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Attitudes &amp; Performance</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Innovation</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Quality &amp; Efficiency</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Customer Satisfaction</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Profitability &amp; Revenue Growth</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97297287"/>
                  </a:ext>
                </a:extLst>
              </a:tr>
              <a:tr h="332532">
                <a:tc>
                  <a:txBody>
                    <a:bodyPr/>
                    <a:lstStyle/>
                    <a:p>
                      <a:r>
                        <a:rPr lang="en-US" sz="1400" noProof="0"/>
                        <a:t>Clan</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US" sz="1400" noProof="0"/>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10341181"/>
                  </a:ext>
                </a:extLst>
              </a:tr>
              <a:tr h="332532">
                <a:tc>
                  <a:txBody>
                    <a:bodyPr/>
                    <a:lstStyle/>
                    <a:p>
                      <a:r>
                        <a:rPr lang="en-US" sz="1400" noProof="0"/>
                        <a:t>Adhocracy</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endParaRPr lang="en-US" sz="1400" noProof="0"/>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13203713"/>
                  </a:ext>
                </a:extLst>
              </a:tr>
              <a:tr h="332532">
                <a:tc>
                  <a:txBody>
                    <a:bodyPr/>
                    <a:lstStyle/>
                    <a:p>
                      <a:r>
                        <a:rPr lang="en-US" sz="1400" noProof="0"/>
                        <a:t>Market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66341611"/>
                  </a:ext>
                </a:extLst>
              </a:tr>
              <a:tr h="332532">
                <a:tc>
                  <a:txBody>
                    <a:bodyPr/>
                    <a:lstStyle/>
                    <a:p>
                      <a:r>
                        <a:rPr lang="en-US" sz="1400" noProof="0"/>
                        <a:t>Hierarchy</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endParaRPr lang="en-US" sz="1400" noProof="0"/>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dirty="0"/>
                        <a:t>+*</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479806349"/>
                  </a:ext>
                </a:extLst>
              </a:tr>
            </a:tbl>
          </a:graphicData>
        </a:graphic>
      </p:graphicFrame>
      <p:graphicFrame>
        <p:nvGraphicFramePr>
          <p:cNvPr id="8" name="Object 7" descr="minus.">
            <a:extLst>
              <a:ext uri="{FF2B5EF4-FFF2-40B4-BE49-F238E27FC236}">
                <a16:creationId xmlns:a16="http://schemas.microsoft.com/office/drawing/2014/main" id="{9C66D7FF-91B3-4367-8E03-48779ED06614}"/>
              </a:ext>
            </a:extLst>
          </p:cNvPr>
          <p:cNvGraphicFramePr>
            <a:graphicFrameLocks noChangeAspect="1"/>
          </p:cNvGraphicFramePr>
          <p:nvPr>
            <p:extLst>
              <p:ext uri="{D42A27DB-BD31-4B8C-83A1-F6EECF244321}">
                <p14:modId xmlns:p14="http://schemas.microsoft.com/office/powerpoint/2010/main" val="3232658616"/>
              </p:ext>
            </p:extLst>
          </p:nvPr>
        </p:nvGraphicFramePr>
        <p:xfrm>
          <a:off x="7696200" y="3085222"/>
          <a:ext cx="207962" cy="166687"/>
        </p:xfrm>
        <a:graphic>
          <a:graphicData uri="http://schemas.openxmlformats.org/presentationml/2006/ole">
            <mc:AlternateContent xmlns:mc="http://schemas.openxmlformats.org/markup-compatibility/2006">
              <mc:Choice xmlns:v="urn:schemas-microsoft-com:vml" Requires="v">
                <p:oleObj spid="_x0000_s1026" name="Equation" r:id="rId4" imgW="126720" imgH="101520" progId="Equation.DSMT4">
                  <p:embed/>
                </p:oleObj>
              </mc:Choice>
              <mc:Fallback>
                <p:oleObj name="Equation" r:id="rId4" imgW="126720" imgH="101520" progId="Equation.DSMT4">
                  <p:embed/>
                  <p:pic>
                    <p:nvPicPr>
                      <p:cNvPr id="37" name="Object 36">
                        <a:extLst>
                          <a:ext uri="{FF2B5EF4-FFF2-40B4-BE49-F238E27FC236}">
                            <a16:creationId xmlns:a16="http://schemas.microsoft.com/office/drawing/2014/main" id="{F6E0542A-81C8-4112-9FA4-C7A6A59D8782}"/>
                          </a:ext>
                        </a:extLst>
                      </p:cNvPr>
                      <p:cNvPicPr/>
                      <p:nvPr/>
                    </p:nvPicPr>
                    <p:blipFill>
                      <a:blip r:embed="rId5"/>
                      <a:stretch>
                        <a:fillRect/>
                      </a:stretch>
                    </p:blipFill>
                    <p:spPr>
                      <a:xfrm>
                        <a:off x="7696200" y="3085222"/>
                        <a:ext cx="207962" cy="166687"/>
                      </a:xfrm>
                      <a:prstGeom prst="rect">
                        <a:avLst/>
                      </a:prstGeom>
                      <a:solidFill>
                        <a:srgbClr val="D4EAE4"/>
                      </a:solidFill>
                    </p:spPr>
                  </p:pic>
                </p:oleObj>
              </mc:Fallback>
            </mc:AlternateContent>
          </a:graphicData>
        </a:graphic>
      </p:graphicFrame>
      <p:graphicFrame>
        <p:nvGraphicFramePr>
          <p:cNvPr id="10" name="Object 9" descr="minus.">
            <a:extLst>
              <a:ext uri="{FF2B5EF4-FFF2-40B4-BE49-F238E27FC236}">
                <a16:creationId xmlns:a16="http://schemas.microsoft.com/office/drawing/2014/main" id="{6EBB7AC8-54FA-49F3-A69F-59AF1E44E4F6}"/>
              </a:ext>
            </a:extLst>
          </p:cNvPr>
          <p:cNvGraphicFramePr>
            <a:graphicFrameLocks noChangeAspect="1"/>
          </p:cNvGraphicFramePr>
          <p:nvPr>
            <p:extLst>
              <p:ext uri="{D42A27DB-BD31-4B8C-83A1-F6EECF244321}">
                <p14:modId xmlns:p14="http://schemas.microsoft.com/office/powerpoint/2010/main" val="2789529917"/>
              </p:ext>
            </p:extLst>
          </p:nvPr>
        </p:nvGraphicFramePr>
        <p:xfrm>
          <a:off x="6096000" y="3444448"/>
          <a:ext cx="207962" cy="166687"/>
        </p:xfrm>
        <a:graphic>
          <a:graphicData uri="http://schemas.openxmlformats.org/presentationml/2006/ole">
            <mc:AlternateContent xmlns:mc="http://schemas.openxmlformats.org/markup-compatibility/2006">
              <mc:Choice xmlns:v="urn:schemas-microsoft-com:vml" Requires="v">
                <p:oleObj spid="_x0000_s1027" name="Equation" r:id="rId6" imgW="126720" imgH="101520" progId="Equation.DSMT4">
                  <p:embed/>
                </p:oleObj>
              </mc:Choice>
              <mc:Fallback>
                <p:oleObj name="Equation" r:id="rId6" imgW="126720" imgH="101520" progId="Equation.DSMT4">
                  <p:embed/>
                  <p:pic>
                    <p:nvPicPr>
                      <p:cNvPr id="8" name="Object 7">
                        <a:extLst>
                          <a:ext uri="{FF2B5EF4-FFF2-40B4-BE49-F238E27FC236}">
                            <a16:creationId xmlns:a16="http://schemas.microsoft.com/office/drawing/2014/main" id="{9C66D7FF-91B3-4367-8E03-48779ED06614}"/>
                          </a:ext>
                        </a:extLst>
                      </p:cNvPr>
                      <p:cNvPicPr/>
                      <p:nvPr/>
                    </p:nvPicPr>
                    <p:blipFill>
                      <a:blip r:embed="rId5"/>
                      <a:stretch>
                        <a:fillRect/>
                      </a:stretch>
                    </p:blipFill>
                    <p:spPr>
                      <a:xfrm>
                        <a:off x="6096000" y="3444448"/>
                        <a:ext cx="207962" cy="166687"/>
                      </a:xfrm>
                      <a:prstGeom prst="rect">
                        <a:avLst/>
                      </a:prstGeom>
                      <a:solidFill>
                        <a:srgbClr val="D4EAE4"/>
                      </a:solidFill>
                    </p:spPr>
                  </p:pic>
                </p:oleObj>
              </mc:Fallback>
            </mc:AlternateContent>
          </a:graphicData>
        </a:graphic>
      </p:graphicFrame>
      <p:graphicFrame>
        <p:nvGraphicFramePr>
          <p:cNvPr id="11" name="Object 10" descr="minus.">
            <a:extLst>
              <a:ext uri="{FF2B5EF4-FFF2-40B4-BE49-F238E27FC236}">
                <a16:creationId xmlns:a16="http://schemas.microsoft.com/office/drawing/2014/main" id="{C43C5144-4D23-4829-9BED-90E1C7AAC8B8}"/>
              </a:ext>
            </a:extLst>
          </p:cNvPr>
          <p:cNvGraphicFramePr>
            <a:graphicFrameLocks noChangeAspect="1"/>
          </p:cNvGraphicFramePr>
          <p:nvPr>
            <p:extLst>
              <p:ext uri="{D42A27DB-BD31-4B8C-83A1-F6EECF244321}">
                <p14:modId xmlns:p14="http://schemas.microsoft.com/office/powerpoint/2010/main" val="784470074"/>
              </p:ext>
            </p:extLst>
          </p:nvPr>
        </p:nvGraphicFramePr>
        <p:xfrm>
          <a:off x="3678238" y="4064938"/>
          <a:ext cx="207962" cy="166687"/>
        </p:xfrm>
        <a:graphic>
          <a:graphicData uri="http://schemas.openxmlformats.org/presentationml/2006/ole">
            <mc:AlternateContent xmlns:mc="http://schemas.openxmlformats.org/markup-compatibility/2006">
              <mc:Choice xmlns:v="urn:schemas-microsoft-com:vml" Requires="v">
                <p:oleObj spid="_x0000_s1028" name="Equation" r:id="rId7" imgW="126720" imgH="101520" progId="Equation.DSMT4">
                  <p:embed/>
                </p:oleObj>
              </mc:Choice>
              <mc:Fallback>
                <p:oleObj name="Equation" r:id="rId7" imgW="126720" imgH="101520" progId="Equation.DSMT4">
                  <p:embed/>
                  <p:pic>
                    <p:nvPicPr>
                      <p:cNvPr id="10" name="Object 9">
                        <a:extLst>
                          <a:ext uri="{FF2B5EF4-FFF2-40B4-BE49-F238E27FC236}">
                            <a16:creationId xmlns:a16="http://schemas.microsoft.com/office/drawing/2014/main" id="{6EBB7AC8-54FA-49F3-A69F-59AF1E44E4F6}"/>
                          </a:ext>
                        </a:extLst>
                      </p:cNvPr>
                      <p:cNvPicPr/>
                      <p:nvPr/>
                    </p:nvPicPr>
                    <p:blipFill>
                      <a:blip r:embed="rId5"/>
                      <a:stretch>
                        <a:fillRect/>
                      </a:stretch>
                    </p:blipFill>
                    <p:spPr>
                      <a:xfrm>
                        <a:off x="3678238" y="4064938"/>
                        <a:ext cx="207962" cy="166687"/>
                      </a:xfrm>
                      <a:prstGeom prst="rect">
                        <a:avLst/>
                      </a:prstGeom>
                      <a:solidFill>
                        <a:srgbClr val="D4EAE4"/>
                      </a:solidFill>
                    </p:spPr>
                  </p:pic>
                </p:oleObj>
              </mc:Fallback>
            </mc:AlternateContent>
          </a:graphicData>
        </a:graphic>
      </p:graphicFrame>
      <p:sp>
        <p:nvSpPr>
          <p:cNvPr id="7" name="Content Placeholder 6">
            <a:extLst>
              <a:ext uri="{FF2B5EF4-FFF2-40B4-BE49-F238E27FC236}">
                <a16:creationId xmlns:a16="http://schemas.microsoft.com/office/drawing/2014/main" id="{29ED019F-8B56-4C75-89B0-5AA76ABF5F6F}"/>
              </a:ext>
            </a:extLst>
          </p:cNvPr>
          <p:cNvSpPr>
            <a:spLocks noGrp="1"/>
          </p:cNvSpPr>
          <p:nvPr>
            <p:ph idx="13"/>
          </p:nvPr>
        </p:nvSpPr>
        <p:spPr>
          <a:xfrm>
            <a:off x="457200" y="4474026"/>
            <a:ext cx="8229600" cy="1836844"/>
          </a:xfrm>
        </p:spPr>
        <p:txBody>
          <a:bodyPr tIns="18000" bIns="18000">
            <a:spAutoFit/>
          </a:bodyPr>
          <a:lstStyle/>
          <a:p>
            <a:pPr marL="0" indent="0" algn="l">
              <a:spcBef>
                <a:spcPts val="600"/>
              </a:spcBef>
              <a:buNone/>
            </a:pPr>
            <a:r>
              <a:rPr lang="en-US" b="0" i="0" u="none" strike="noStrike" baseline="0" dirty="0"/>
              <a:t>Note: + corresponds with a positive effect on the outcome, - corresponds with a negative effect on the outcome, 0 corresponds with no effect on the outcome, * suggests the culture is strongly related to the outcome.</a:t>
            </a:r>
          </a:p>
          <a:p>
            <a:pPr marL="0" indent="0" algn="l">
              <a:spcBef>
                <a:spcPts val="600"/>
              </a:spcBef>
              <a:buNone/>
            </a:pPr>
            <a:r>
              <a:rPr lang="en-US" b="0" i="1" u="none" strike="noStrike" baseline="0" dirty="0"/>
              <a:t>Source: </a:t>
            </a:r>
            <a:r>
              <a:rPr lang="en-US" b="0" i="0" u="none" strike="noStrike" baseline="0" dirty="0"/>
              <a:t>Based on findings from C. A. Hartnell, A. Y. </a:t>
            </a:r>
            <a:r>
              <a:rPr lang="en-US" b="0" i="0" u="none" strike="noStrike" baseline="0" dirty="0" err="1"/>
              <a:t>Ou</a:t>
            </a:r>
            <a:r>
              <a:rPr lang="en-US" b="0" i="0" u="none" strike="noStrike" baseline="0" dirty="0"/>
              <a:t>, A. J. Kinicki, D. Choi, and E. P. Karam, “A Meta-Analytic Test of Organizational Culture’s Association With Elements of an Organization’s System and Its Relative Predictive Validity on Organizational Outcomes,” </a:t>
            </a:r>
            <a:r>
              <a:rPr lang="en-US" b="0" i="1" u="none" strike="noStrike" baseline="0" dirty="0"/>
              <a:t>Journal of Applied Psychology </a:t>
            </a:r>
            <a:r>
              <a:rPr lang="en-US" b="0" i="0" u="none" strike="noStrike" baseline="0" dirty="0"/>
              <a:t>104, no. 6 (2019): 832–50.</a:t>
            </a:r>
            <a:endParaRPr lang="en-US" dirty="0"/>
          </a:p>
        </p:txBody>
      </p:sp>
    </p:spTree>
    <p:extLst>
      <p:ext uri="{BB962C8B-B14F-4D97-AF65-F5344CB8AC3E}">
        <p14:creationId xmlns:p14="http://schemas.microsoft.com/office/powerpoint/2010/main" val="415801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213"/>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(5 of 6)</a:t>
            </a:r>
          </a:p>
        </p:txBody>
      </p:sp>
      <p:sp>
        <p:nvSpPr>
          <p:cNvPr id="3" name="Content Placeholder 2"/>
          <p:cNvSpPr>
            <a:spLocks noGrp="1"/>
          </p:cNvSpPr>
          <p:nvPr>
            <p:ph idx="1"/>
          </p:nvPr>
        </p:nvSpPr>
        <p:spPr>
          <a:xfrm>
            <a:off x="457200" y="1535444"/>
            <a:ext cx="8229600" cy="359117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Do Organizations Have Uniform Cultures?</a:t>
            </a:r>
          </a:p>
          <a:p>
            <a:pPr marL="797814" lvl="1" indent="-342900"/>
            <a:r>
              <a:rPr lang="en-US" sz="2400" dirty="0">
                <a:latin typeface="Arial" panose="020B0604020202020204" pitchFamily="34" charset="0"/>
                <a:cs typeface="Arial" panose="020B0604020202020204" pitchFamily="34" charset="0"/>
              </a:rPr>
              <a:t>Most organizations have a dominant culture and numerous sets of subcultures.</a:t>
            </a:r>
          </a:p>
          <a:p>
            <a:pPr marL="797814" lvl="1" indent="-342900"/>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dominant culture </a:t>
            </a:r>
            <a:r>
              <a:rPr lang="en-US" sz="2400" dirty="0">
                <a:latin typeface="Arial" panose="020B0604020202020204" pitchFamily="34" charset="0"/>
                <a:cs typeface="Arial" panose="020B0604020202020204" pitchFamily="34" charset="0"/>
              </a:rPr>
              <a:t>expresses the </a:t>
            </a:r>
            <a:r>
              <a:rPr lang="en-US" sz="2400" b="1" dirty="0">
                <a:solidFill>
                  <a:schemeClr val="tx2"/>
                </a:solidFill>
                <a:latin typeface="Arial" panose="020B0604020202020204" pitchFamily="34" charset="0"/>
                <a:cs typeface="Arial" panose="020B0604020202020204" pitchFamily="34" charset="0"/>
              </a:rPr>
              <a:t>core values </a:t>
            </a:r>
            <a:r>
              <a:rPr lang="en-US" sz="2400" dirty="0">
                <a:latin typeface="Arial" panose="020B0604020202020204" pitchFamily="34" charset="0"/>
                <a:cs typeface="Arial" panose="020B0604020202020204" pitchFamily="34" charset="0"/>
              </a:rPr>
              <a:t>a majority of members share and that give the organization distinct personality.</a:t>
            </a:r>
          </a:p>
          <a:p>
            <a:pPr lvl="2"/>
            <a:r>
              <a:rPr lang="en-US" sz="2400" b="1" dirty="0">
                <a:latin typeface="Arial" panose="020B0604020202020204" pitchFamily="34" charset="0"/>
                <a:cs typeface="Arial" panose="020B0604020202020204" pitchFamily="34" charset="0"/>
              </a:rPr>
              <a:t>Subcultures</a:t>
            </a:r>
            <a:r>
              <a:rPr lang="en-US" sz="2400" dirty="0">
                <a:latin typeface="Arial" panose="020B0604020202020204" pitchFamily="34" charset="0"/>
                <a:cs typeface="Arial" panose="020B0604020202020204" pitchFamily="34" charset="0"/>
              </a:rPr>
              <a:t> tend to develop in large organizations to reflect common problems, situations, or experiences that members face.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869"/>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(6 of 6)</a:t>
            </a:r>
          </a:p>
        </p:txBody>
      </p:sp>
      <p:sp>
        <p:nvSpPr>
          <p:cNvPr id="3" name="Content Placeholder 2"/>
          <p:cNvSpPr>
            <a:spLocks noGrp="1"/>
          </p:cNvSpPr>
          <p:nvPr>
            <p:ph idx="1"/>
          </p:nvPr>
        </p:nvSpPr>
        <p:spPr>
          <a:xfrm>
            <a:off x="457200" y="1622119"/>
            <a:ext cx="8229600" cy="2775563"/>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Strong Versus Weak Cultures</a:t>
            </a:r>
          </a:p>
          <a:p>
            <a:pPr lvl="1"/>
            <a:r>
              <a:rPr lang="en-US" sz="2400" b="1" dirty="0">
                <a:latin typeface="Arial" panose="020B0604020202020204" pitchFamily="34" charset="0"/>
                <a:cs typeface="Arial" panose="020B0604020202020204" pitchFamily="34" charset="0"/>
              </a:rPr>
              <a:t>Strong culture:</a:t>
            </a:r>
            <a:r>
              <a:rPr lang="en-US" sz="2400" dirty="0">
                <a:latin typeface="Arial" panose="020B0604020202020204" pitchFamily="34" charset="0"/>
                <a:cs typeface="Arial" panose="020B0604020202020204" pitchFamily="34" charset="0"/>
              </a:rPr>
              <a:t> core values are intensely held and widely shared.</a:t>
            </a:r>
          </a:p>
          <a:p>
            <a:pPr marL="1373187" lvl="2" indent="-342900"/>
            <a:r>
              <a:rPr lang="en-US" sz="2400" dirty="0">
                <a:latin typeface="Arial" panose="020B0604020202020204" pitchFamily="34" charset="0"/>
                <a:cs typeface="Arial" panose="020B0604020202020204" pitchFamily="34" charset="0"/>
              </a:rPr>
              <a:t>The more members who accept the core values and the greater their commitment, the stronger the culture and the greater its influence on member behavior.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9441</TotalTime>
  <Words>8041</Words>
  <Application>Microsoft Office PowerPoint</Application>
  <PresentationFormat>On-screen Show (4:3)</PresentationFormat>
  <Paragraphs>487</Paragraphs>
  <Slides>47</Slides>
  <Notes>47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Calibri</vt:lpstr>
      <vt:lpstr>Times New Roman</vt:lpstr>
      <vt:lpstr>Verdana</vt:lpstr>
      <vt:lpstr>Wingdings</vt:lpstr>
      <vt:lpstr>508 Lecture</vt:lpstr>
      <vt:lpstr>Equation</vt:lpstr>
      <vt:lpstr>Organizational Behavior</vt:lpstr>
      <vt:lpstr>Learning Objectives (1 of 2)</vt:lpstr>
      <vt:lpstr>Learning Objectives (2 of 2)</vt:lpstr>
      <vt:lpstr>Common Characteristics of Organizational Culture (1 of 6)</vt:lpstr>
      <vt:lpstr>Common Characteristics of Organizational Culture (2 of 6) </vt:lpstr>
      <vt:lpstr>Common Characteristics of Organizational Culture (3 of 6)</vt:lpstr>
      <vt:lpstr>Common Characteristics of Organizational Culture (4 of 6) </vt:lpstr>
      <vt:lpstr>Common Characteristics of Organizational Culture (5 of 6)</vt:lpstr>
      <vt:lpstr>Common Characteristics of Organizational Culture (6 of 6)</vt:lpstr>
      <vt:lpstr>How Is Culture Transmitted to Employees? </vt:lpstr>
      <vt:lpstr>Creating and Sustaining Culture (1 of 7)</vt:lpstr>
      <vt:lpstr>Creating and Sustaining Culture (2 of 7)</vt:lpstr>
      <vt:lpstr>Creating and Sustaining Culture (3 of 7)</vt:lpstr>
      <vt:lpstr>Creating and Sustaining Culture (4 of 7)</vt:lpstr>
      <vt:lpstr>Creating and Sustaining Culture (5 of 7)</vt:lpstr>
      <vt:lpstr>Creating and Sustaining Culture (6 of 7)</vt:lpstr>
      <vt:lpstr>Creating and Sustaining Culture (7 of 7)</vt:lpstr>
      <vt:lpstr>What Do Cultures Do? (1 of 8)</vt:lpstr>
      <vt:lpstr>What Do Cultures Do? (2 of 8)</vt:lpstr>
      <vt:lpstr>What Do Cultures Do? (3 of 8)</vt:lpstr>
      <vt:lpstr>What Do Cultures Do? (4 of 8)</vt:lpstr>
      <vt:lpstr>What Do Cultures Do? (5 of 8)</vt:lpstr>
      <vt:lpstr>What Do Cultures Do? (6 of 8)</vt:lpstr>
      <vt:lpstr>What Do Cultures Do? (7 of 8)</vt:lpstr>
      <vt:lpstr>What Do Cultures Do? (8 of 8)</vt:lpstr>
      <vt:lpstr>Influencing an Organizational Culture (1 of 3)</vt:lpstr>
      <vt:lpstr>Influencing an Organizational Culture (2 of 3)</vt:lpstr>
      <vt:lpstr>Influencing an Organizational Culture (3 of 3)</vt:lpstr>
      <vt:lpstr>How Change Operates Within and Outside Organizations (1 of 6)</vt:lpstr>
      <vt:lpstr>How Change Operates Within and Outside Organizations (2 of 6)</vt:lpstr>
      <vt:lpstr>How Change Operates Within and Outside Organizations (3 of 6)</vt:lpstr>
      <vt:lpstr>How Change Operates Within and Outside Organizations (4 of 6)</vt:lpstr>
      <vt:lpstr>How Change Operates Within and Outside Organizations (5 of 6)</vt:lpstr>
      <vt:lpstr>How Change Operates Within and Outside Organizations (6 of 6)</vt:lpstr>
      <vt:lpstr>Comparing the Four Main Approaches to Managing Change (1 of 6) </vt:lpstr>
      <vt:lpstr>Comparing the Four Main Approaches to Managing Change (2 of 6)</vt:lpstr>
      <vt:lpstr>Comparing the Four Main Approaches to Managing Change (3 of 6) </vt:lpstr>
      <vt:lpstr>Comparing the Four Main Approaches to Managing Change (4 of 6)</vt:lpstr>
      <vt:lpstr>Comparing the Four Main Approaches to Managing Change (5 of 6)</vt:lpstr>
      <vt:lpstr>Comparing the Four Main Approaches to Managing Change (6 of 6)</vt:lpstr>
      <vt:lpstr>Implications for Managers (1 of 5)</vt:lpstr>
      <vt:lpstr>Implications for Managers (2 of 5)</vt:lpstr>
      <vt:lpstr>Implications for Managers (3 of 5)</vt:lpstr>
      <vt:lpstr>Implications for Managers (4 of 5)</vt:lpstr>
      <vt:lpstr>Implications for Managers (5 of 5)</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16, Organizational Culture and Change</dc:title>
  <dc:subject/>
  <dc:creator>P. Robbins and A. Judge</dc:creator>
  <cp:keywords>Organizational Behavior</cp:keywords>
  <dc:description>Additional information may be found in the Notes Pane of each slide by pressing F6.</dc:description>
  <cp:lastModifiedBy>Network Admin</cp:lastModifiedBy>
  <cp:revision>2288</cp:revision>
  <dcterms:created xsi:type="dcterms:W3CDTF">2014-07-14T20:04:21Z</dcterms:created>
  <dcterms:modified xsi:type="dcterms:W3CDTF">2022-02-07T02:41:32Z</dcterms:modified>
  <cp:category>Organizational Behavior</cp:category>
</cp:coreProperties>
</file>