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512" r:id="rId2"/>
    <p:sldId id="380" r:id="rId3"/>
    <p:sldId id="467" r:id="rId4"/>
    <p:sldId id="518" r:id="rId5"/>
    <p:sldId id="513" r:id="rId6"/>
    <p:sldId id="465" r:id="rId7"/>
    <p:sldId id="469" r:id="rId8"/>
    <p:sldId id="470" r:id="rId9"/>
    <p:sldId id="471" r:id="rId10"/>
    <p:sldId id="472" r:id="rId11"/>
    <p:sldId id="473" r:id="rId12"/>
    <p:sldId id="474" r:id="rId13"/>
    <p:sldId id="481" r:id="rId14"/>
    <p:sldId id="482" r:id="rId15"/>
    <p:sldId id="483" r:id="rId16"/>
    <p:sldId id="485" r:id="rId17"/>
    <p:sldId id="486" r:id="rId18"/>
    <p:sldId id="487" r:id="rId19"/>
    <p:sldId id="488" r:id="rId20"/>
    <p:sldId id="490" r:id="rId21"/>
    <p:sldId id="491" r:id="rId22"/>
    <p:sldId id="484" r:id="rId23"/>
    <p:sldId id="508" r:id="rId24"/>
    <p:sldId id="779" r:id="rId25"/>
    <p:sldId id="497" r:id="rId26"/>
    <p:sldId id="498" r:id="rId27"/>
    <p:sldId id="499" r:id="rId28"/>
    <p:sldId id="515" r:id="rId29"/>
    <p:sldId id="516" r:id="rId30"/>
    <p:sldId id="517" r:id="rId31"/>
    <p:sldId id="778" r:id="rId32"/>
  </p:sldIdLst>
  <p:sldSz cx="9144000" cy="6858000" type="screen4x3"/>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528">
          <p15:clr>
            <a:srgbClr val="A4A3A4"/>
          </p15:clr>
        </p15:guide>
        <p15:guide id="4" orient="horz" pos="816">
          <p15:clr>
            <a:srgbClr val="A4A3A4"/>
          </p15:clr>
        </p15:guide>
        <p15:guide id="5" pos="288">
          <p15:clr>
            <a:srgbClr val="A4A3A4"/>
          </p15:clr>
        </p15:guide>
        <p15:guide id="6" pos="54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FDB940"/>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96" autoAdjust="0"/>
    <p:restoredTop sz="63830" autoAdjust="0"/>
  </p:normalViewPr>
  <p:slideViewPr>
    <p:cSldViewPr>
      <p:cViewPr varScale="1">
        <p:scale>
          <a:sx n="43" d="100"/>
          <a:sy n="43" d="100"/>
        </p:scale>
        <p:origin x="1992" y="36"/>
      </p:cViewPr>
      <p:guideLst>
        <p:guide orient="horz" pos="2160"/>
        <p:guide pos="2880"/>
        <p:guide orient="horz" pos="528"/>
        <p:guide orient="horz" pos="816"/>
        <p:guide pos="288"/>
        <p:guide pos="5472"/>
      </p:guideLst>
    </p:cSldViewPr>
  </p:slideViewPr>
  <p:outlineViewPr>
    <p:cViewPr>
      <p:scale>
        <a:sx n="33" d="100"/>
        <a:sy n="33" d="100"/>
      </p:scale>
      <p:origin x="0" y="-22092"/>
    </p:cViewPr>
  </p:outlineViewPr>
  <p:notesTextViewPr>
    <p:cViewPr>
      <p:scale>
        <a:sx n="1" d="1"/>
        <a:sy n="1" d="1"/>
      </p:scale>
      <p:origin x="0" y="0"/>
    </p:cViewPr>
  </p:notesTextViewPr>
  <p:notesViewPr>
    <p:cSldViewPr>
      <p:cViewPr>
        <p:scale>
          <a:sx n="92" d="100"/>
          <a:sy n="92" d="100"/>
        </p:scale>
        <p:origin x="33" y="3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2/7/2022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2/7/2022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ea typeface="ＭＳ Ｐゴシック" pitchFamily="34" charset="-128"/>
              </a:rPr>
              <a:t>Welcome to this Organizational Behavior course that uses the 19</a:t>
            </a:r>
            <a:r>
              <a:rPr lang="en-US" baseline="30000" dirty="0">
                <a:ea typeface="ＭＳ Ｐゴシック" pitchFamily="34" charset="-128"/>
              </a:rPr>
              <a:t>th</a:t>
            </a:r>
            <a:r>
              <a:rPr lang="en-US" dirty="0">
                <a:ea typeface="ＭＳ Ｐゴシック" pitchFamily="34" charset="-128"/>
              </a:rPr>
              <a:t> edition of the textbook, </a:t>
            </a:r>
            <a:r>
              <a:rPr lang="en-US" i="1" dirty="0">
                <a:ea typeface="ＭＳ Ｐゴシック" pitchFamily="34" charset="-128"/>
              </a:rPr>
              <a:t>Organizational Behavior</a:t>
            </a:r>
            <a:r>
              <a:rPr lang="en-US" dirty="0">
                <a:ea typeface="ＭＳ Ｐゴシック" pitchFamily="34" charset="-128"/>
              </a:rPr>
              <a:t> by Robbins and Judge. This is considered among the most widely used OB textbooks in the world. Robbins and Judge are recognized as definitive aggregators of OB concepts, applications, and practices. The course and this book will provide you with a resource that will benefit you throughout your degree program and your professional life.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1999011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The interview continues to be standard practice and carries a great deal of weight. The candidate who performs poorly in the employment interview is likely to be cut, regardless of his/her experience, test scores, or letters of recommendation, and vice versa. This is important because of the unstructured form of most selection interviews. </a:t>
            </a:r>
          </a:p>
          <a:p>
            <a:pPr>
              <a:spcBef>
                <a:spcPct val="0"/>
              </a:spcBef>
            </a:pPr>
            <a:endParaRPr lang="en-US" dirty="0"/>
          </a:p>
          <a:p>
            <a:pPr>
              <a:spcBef>
                <a:spcPct val="0"/>
              </a:spcBef>
            </a:pPr>
            <a:r>
              <a:rPr lang="en-US" dirty="0"/>
              <a:t>The </a:t>
            </a:r>
            <a:r>
              <a:rPr lang="en-US" b="1" dirty="0"/>
              <a:t>unstructured interview</a:t>
            </a:r>
            <a:r>
              <a:rPr lang="en-US" dirty="0"/>
              <a:t>—short in duration, casual, and made up of random questions—is an ineffective selection device. </a:t>
            </a:r>
          </a:p>
          <a:p>
            <a:pPr>
              <a:spcBef>
                <a:spcPct val="0"/>
              </a:spcBef>
            </a:pPr>
            <a:r>
              <a:rPr lang="en-US" dirty="0"/>
              <a:t>In contrast, </a:t>
            </a:r>
            <a:r>
              <a:rPr lang="en-US" b="1" dirty="0"/>
              <a:t>structured interviews </a:t>
            </a:r>
            <a:r>
              <a:rPr lang="en-US" dirty="0"/>
              <a:t>are planned interviews designed to gather job-related information.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Once an applicant has passed substantive selection such as background checks, interviews, and so on, the individual is ready to be hired subject to a final check. </a:t>
            </a:r>
          </a:p>
          <a:p>
            <a:pPr>
              <a:spcBef>
                <a:spcPct val="0"/>
              </a:spcBef>
            </a:pPr>
            <a:endParaRPr lang="en-US" dirty="0"/>
          </a:p>
          <a:p>
            <a:pPr>
              <a:spcBef>
                <a:spcPct val="0"/>
              </a:spcBef>
            </a:pPr>
            <a:r>
              <a:rPr lang="en-US" dirty="0"/>
              <a:t>One common, but controversial, contingent method is a drug test.</a:t>
            </a:r>
            <a:r>
              <a:rPr lang="en-US" baseline="0" dirty="0"/>
              <a:t> </a:t>
            </a:r>
            <a:r>
              <a:rPr lang="en-US" dirty="0"/>
              <a:t>Many applicants think testing without reasonable suspicion is invasive or unfair and say they should be tested on job performance factors, not lifestyle choices that may not be relevant. Employers might counter that drug use and abuse are extremely costly, not just in financial terms but also in terms of people’s safety. They have the law on their side:</a:t>
            </a:r>
            <a:r>
              <a:rPr lang="en-US" baseline="0" dirty="0"/>
              <a:t> t</a:t>
            </a:r>
            <a:r>
              <a:rPr lang="en-US" dirty="0"/>
              <a:t>he U.S. Supreme Court has concluded that drug tests are “minimally invasive” selection procedures that as a rule, do not violate individuals’ rights. </a:t>
            </a:r>
          </a:p>
          <a:p>
            <a:pPr>
              <a:spcBef>
                <a:spcPct val="0"/>
              </a:spcBef>
            </a:pPr>
            <a:endParaRPr lang="en-US" dirty="0"/>
          </a:p>
          <a:p>
            <a:pPr>
              <a:spcBef>
                <a:spcPct val="0"/>
              </a:spcBef>
            </a:pPr>
            <a:r>
              <a:rPr lang="en-US" dirty="0"/>
              <a:t>Under the Americans with Disabilities Act, firms may not require employees to pass a medical exam before a job offer is made. They can conduct medical exams </a:t>
            </a:r>
            <a:r>
              <a:rPr lang="en-US" i="1" dirty="0"/>
              <a:t>after </a:t>
            </a:r>
            <a:r>
              <a:rPr lang="en-US" dirty="0"/>
              <a:t>making a contingent offer, to determine whether an applicant is physically or mentally able to do the job.</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Corporations in the United States spend over $70 billion annually on training.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number one goal of training is for it to transfer. This </a:t>
            </a:r>
            <a:r>
              <a:rPr lang="en-US" b="1" dirty="0"/>
              <a:t>transfer of training </a:t>
            </a:r>
            <a:r>
              <a:rPr lang="en-US" dirty="0"/>
              <a:t>refers to utilizing the knowledge, skills, and abilities learned from training on the job.</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What does training look like? On-the-job training methods include job rotation, apprenticeships, and understudy assignments. U.S. companies have been increasingly using longer-term job rotations to cross-train employees and to foster collaboration. Organizations also invest in off-the-job training.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Training is concerned with building skills, developing abilities, and even acquiring competencies like adaptability, emotional competence, and leadership.</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Most training that organizations offer are focused on technical skills or soft skills. One area of soft skills that is particularly important in the workplace is ethics training, which focuses on recognizing moral issues, regulating moral emotions, considering different perspectives, and acting ethically by treating others with respect and civility.</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Historically, training meant “formal training,” or</a:t>
            </a:r>
            <a:r>
              <a:rPr lang="en-US" baseline="0" dirty="0"/>
              <a:t> </a:t>
            </a:r>
            <a:r>
              <a:rPr lang="en-US" dirty="0"/>
              <a:t>something that is planned in advance and has a structured format. However, organizations are increasingly relying on informal training,</a:t>
            </a:r>
            <a:r>
              <a:rPr lang="en-US" baseline="0" dirty="0"/>
              <a:t> which is </a:t>
            </a:r>
            <a:r>
              <a:rPr lang="en-US" dirty="0"/>
              <a:t>unstructured, unplanned, and easily adapted to situations and individuals.</a:t>
            </a:r>
            <a:r>
              <a:rPr lang="en-US" baseline="0" dirty="0"/>
              <a:t> </a:t>
            </a:r>
            <a:r>
              <a:rPr lang="en-US" dirty="0"/>
              <a:t>Most informal training is nothing other than employees helping each other out. They share information and solve work-related problems with one another.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a:spcBef>
                <a:spcPct val="0"/>
              </a:spcBef>
            </a:pPr>
            <a:r>
              <a:rPr lang="en-US" dirty="0"/>
              <a:t>The instructional system design (ISD) approach views training very formally and primarily centers on the role of the training developer and trainer in facilitating employee learning. The ISD approach generally follows the following procedure, also known as the ADDIE model:</a:t>
            </a:r>
          </a:p>
          <a:p>
            <a:pPr marL="228600" indent="-228600">
              <a:spcBef>
                <a:spcPct val="0"/>
              </a:spcBef>
              <a:buAutoNum type="arabicPeriod"/>
            </a:pPr>
            <a:r>
              <a:rPr lang="en-US" dirty="0"/>
              <a:t>Analyze: Establish what skills, abilities, or other characteristics needs to be trained. Establish what goals should be accomplished by the training. Define who the trainees would be and what they would need to be successful. </a:t>
            </a:r>
          </a:p>
          <a:p>
            <a:pPr marL="228600" indent="-228600">
              <a:spcBef>
                <a:spcPct val="0"/>
              </a:spcBef>
              <a:buAutoNum type="arabicPeriod"/>
            </a:pPr>
            <a:r>
              <a:rPr lang="en-US" dirty="0"/>
              <a:t>Design: Establish what training success and failure would look like. Select instructional strategies to meet learning objectives and decide how trainees receive feedback on their performance. </a:t>
            </a:r>
          </a:p>
          <a:p>
            <a:pPr marL="228600" indent="-228600">
              <a:spcBef>
                <a:spcPct val="0"/>
              </a:spcBef>
              <a:buAutoNum type="arabicPeriod"/>
            </a:pPr>
            <a:r>
              <a:rPr lang="en-US" dirty="0"/>
              <a:t>Develop: Establish where training will occur and what will be needed (e.g., media, applications, other resources) to ensure its success.</a:t>
            </a:r>
          </a:p>
          <a:p>
            <a:pPr marL="228600" indent="-228600">
              <a:spcBef>
                <a:spcPct val="0"/>
              </a:spcBef>
              <a:buAutoNum type="arabicPeriod"/>
            </a:pPr>
            <a:r>
              <a:rPr lang="en-US" dirty="0"/>
              <a:t>Implement: Engage trainees in the training session or program. Provide opportunities for transfer and encourage transfer following training. </a:t>
            </a:r>
          </a:p>
          <a:p>
            <a:pPr marL="228600" indent="-228600">
              <a:spcBef>
                <a:spcPct val="0"/>
              </a:spcBef>
              <a:buAutoNum type="arabicPeriod"/>
            </a:pPr>
            <a:r>
              <a:rPr lang="en-US" dirty="0"/>
              <a:t>Evaluation: Determine whether the system is successful in the context of the organization (e.g., how much money saved or gained, accidents avoided; how many people trained). Use the information to inform revisions of the training session or program.</a:t>
            </a:r>
          </a:p>
          <a:p>
            <a:pPr marL="228600" indent="-228600">
              <a:spcBef>
                <a:spcPct val="0"/>
              </a:spcBef>
              <a:buAutoNum type="arabicPeriod"/>
            </a:pPr>
            <a:endParaRPr lang="en-US" dirty="0"/>
          </a:p>
          <a:p>
            <a:pPr>
              <a:spcBef>
                <a:spcPct val="0"/>
              </a:spcBef>
            </a:pPr>
            <a:r>
              <a:rPr lang="en-US" dirty="0"/>
              <a:t>Active learning primarily consists of three basic tenets: (1) encouraging exploration and reflection, (2) normalizing errors and mistakes, and (3) controlling emotions.</a:t>
            </a:r>
          </a:p>
          <a:p>
            <a:pPr>
              <a:spcBef>
                <a:spcPct val="0"/>
              </a:spcBef>
            </a:pPr>
            <a:endParaRPr lang="en-US" dirty="0"/>
          </a:p>
          <a:p>
            <a:pPr>
              <a:spcBef>
                <a:spcPct val="0"/>
              </a:spcBef>
            </a:pPr>
            <a:r>
              <a:rPr lang="en-US" dirty="0"/>
              <a:t>Interactive learning builds upon active learning to suggest that learning is a social construction created from interacting people (e.g., trainers–trainees, trainees–trainees).</a:t>
            </a:r>
          </a:p>
          <a:p>
            <a:pPr>
              <a:spcBef>
                <a:spcPct val="0"/>
              </a:spcBef>
            </a:pPr>
            <a:endParaRPr lang="en-US" dirty="0"/>
          </a:p>
          <a:p>
            <a:pPr>
              <a:spcBef>
                <a:spcPct val="0"/>
              </a:spcBef>
            </a:pPr>
            <a:r>
              <a:rPr lang="en-US" dirty="0"/>
              <a:t>The fastest-growing training method is computer-based training, or e-training or e-learning. E-learning systems emphasize learner control over the pace and content of instruction, allow e-learners to interact through online communities, and incorporate other techniques such as simulations and group discussions. </a:t>
            </a:r>
          </a:p>
          <a:p>
            <a:pPr>
              <a:spcBef>
                <a:spcPct val="0"/>
              </a:spcBef>
            </a:pPr>
            <a:r>
              <a:rPr lang="en-US" dirty="0"/>
              <a:t>Therefore, e-learning approaches seek to emphasize the best elements of active and interactive learning in a boundless, electronic environment. Computer-based training that lets learners actively participate in exercises and quizzes can be more effective than traditional classroom instruction.</a:t>
            </a:r>
          </a:p>
          <a:p>
            <a:pPr>
              <a:spcBef>
                <a:spcPct val="0"/>
              </a:spcBef>
            </a:pPr>
            <a:endParaRPr lang="en-US" dirty="0"/>
          </a:p>
          <a:p>
            <a:pPr marL="228600" indent="-228600">
              <a:spcBef>
                <a:spcPct val="0"/>
              </a:spcBef>
              <a:buAutoNum type="arabicPeriod"/>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The effectiveness of a training program can refer to the level of student satisfaction, the amount students learn, the extent to which they transfer the material from training to their jobs, or the financial return on investments in training. </a:t>
            </a:r>
          </a:p>
          <a:p>
            <a:pPr>
              <a:spcBef>
                <a:spcPct val="0"/>
              </a:spcBef>
            </a:pPr>
            <a:r>
              <a:rPr lang="en-US" dirty="0"/>
              <a:t>Rigorous measurement of multiple training outcomes should be part of every training effort.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Performance management should be a continuous process where HR managers identify, measure, and develop both individual and team performance that is aligned with the strategic goals of the organization. In essence, performance management focuses on three primary areas: job performance, organizational citizenship behavior (OCB), and counterproductive work behavior (CWB). Most managers believe that good performance means doing well on the first two dimensions and avoiding the third.</a:t>
            </a:r>
          </a:p>
          <a:p>
            <a:pPr>
              <a:spcBef>
                <a:spcPct val="0"/>
              </a:spcBef>
            </a:pPr>
            <a:endParaRPr lang="en-US" dirty="0"/>
          </a:p>
          <a:p>
            <a:pPr>
              <a:spcBef>
                <a:spcPct val="0"/>
              </a:spcBef>
            </a:pPr>
            <a:r>
              <a:rPr lang="en-US" dirty="0"/>
              <a:t>Management uses evaluations for general human resource decisions, such as promotions, transfers, and terminations. Evaluations also identify training and development needs,</a:t>
            </a:r>
            <a:r>
              <a:rPr lang="en-US" baseline="0" dirty="0"/>
              <a:t> as t</a:t>
            </a:r>
            <a:r>
              <a:rPr lang="en-US" dirty="0"/>
              <a:t>hey pinpoint employee skills and competencies needing development</a:t>
            </a:r>
            <a:r>
              <a:rPr lang="en-US" baseline="0" dirty="0"/>
              <a:t> and</a:t>
            </a:r>
            <a:r>
              <a:rPr lang="en-US" dirty="0"/>
              <a:t> can provide criterion against which selection and development programs are validated. </a:t>
            </a:r>
          </a:p>
          <a:p>
            <a:pPr>
              <a:spcBef>
                <a:spcPct val="0"/>
              </a:spcBef>
            </a:pPr>
            <a:endParaRPr lang="en-US" dirty="0"/>
          </a:p>
          <a:p>
            <a:pPr>
              <a:spcBef>
                <a:spcPct val="0"/>
              </a:spcBef>
            </a:pPr>
            <a:r>
              <a:rPr lang="en-US" dirty="0"/>
              <a:t>Evaluations also </a:t>
            </a:r>
            <a:r>
              <a:rPr lang="en-US" i="0" dirty="0"/>
              <a:t>provide feedback to employees </a:t>
            </a:r>
            <a:r>
              <a:rPr lang="en-US" dirty="0"/>
              <a:t>on how the organization views their performance and are often the </a:t>
            </a:r>
            <a:r>
              <a:rPr lang="en-US" i="0" dirty="0"/>
              <a:t>basis for reward allocations </a:t>
            </a:r>
            <a:r>
              <a:rPr lang="en-US" dirty="0"/>
              <a:t>including merit pay increases.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a:spcBef>
                <a:spcPct val="0"/>
              </a:spcBef>
            </a:pPr>
            <a:r>
              <a:rPr lang="en-US" dirty="0"/>
              <a:t>What do we evaluate? The criteria or criterion used to evaluate performance has a major influence on performance. The three most popular sets of criteria are individual task outcomes, behaviors, and traits.</a:t>
            </a:r>
            <a:r>
              <a:rPr lang="en-US" baseline="0" dirty="0"/>
              <a:t> </a:t>
            </a:r>
            <a:r>
              <a:rPr lang="en-US" dirty="0"/>
              <a:t>If ends count, rather than means, then management should evaluate an employee’s task outcomes. It is difficult to attribute specific outcomes to the actions of employees in advisory or support positions or employees whose work assignments are part of a group effort;</a:t>
            </a:r>
            <a:r>
              <a:rPr lang="en-US" baseline="0" dirty="0"/>
              <a:t> w</a:t>
            </a:r>
            <a:r>
              <a:rPr lang="en-US" dirty="0"/>
              <a:t>e may readily evaluate the group’s performance, but if it is hard to identify the contribution of each group member, management will often evaluate the employee’s behavior. The weakest set of criteria is individual traits because they are farthest removed from the actual performance of the job itself. Traits may or may not be highly correlated with positive task outcomes, but only the naive would ignore the reality that such traits are frequently used in organizations for assessing performance. </a:t>
            </a:r>
          </a:p>
          <a:p>
            <a:pPr>
              <a:spcBef>
                <a:spcPct val="0"/>
              </a:spcBef>
            </a:pPr>
            <a:endParaRPr lang="en-US" dirty="0"/>
          </a:p>
          <a:p>
            <a:pPr>
              <a:spcBef>
                <a:spcPct val="0"/>
              </a:spcBef>
            </a:pPr>
            <a:r>
              <a:rPr lang="en-US" dirty="0"/>
              <a:t>Who should do the evaluating? Traditionally, the task has fallen to managers, because they are held responsible for their employees’ performance, but others may do the job better.</a:t>
            </a:r>
            <a:r>
              <a:rPr lang="en-US" baseline="0" dirty="0"/>
              <a:t> </a:t>
            </a:r>
            <a:r>
              <a:rPr lang="en-US" dirty="0"/>
              <a:t>With many of today’s organizations using self-managed teams, telecommuting, and other organizing devices that distance bosses from employees, the immediate superior may not be the most reliable judge of an employee’s performance. More</a:t>
            </a:r>
            <a:r>
              <a:rPr lang="en-US" baseline="0" dirty="0"/>
              <a:t> and more, p</a:t>
            </a:r>
            <a:r>
              <a:rPr lang="en-US" dirty="0"/>
              <a:t>eers and even subordinates are being asked to take part in the process, and employees are participating in their own evaluation. A recent survey found about half of executives and 53%</a:t>
            </a:r>
            <a:r>
              <a:rPr lang="en-US" baseline="0" dirty="0"/>
              <a:t> </a:t>
            </a:r>
            <a:r>
              <a:rPr lang="en-US" dirty="0"/>
              <a:t>of employees now have input into their performance evaluations. </a:t>
            </a:r>
          </a:p>
          <a:p>
            <a:pPr>
              <a:spcBef>
                <a:spcPct val="0"/>
              </a:spcBef>
            </a:pPr>
            <a:endParaRPr lang="en-US" dirty="0"/>
          </a:p>
          <a:p>
            <a:pPr>
              <a:spcBef>
                <a:spcPct val="0"/>
              </a:spcBef>
            </a:pPr>
            <a:r>
              <a:rPr lang="en-US" dirty="0"/>
              <a:t>As you might expect, self-evaluations often suffer from over-inflated assessment and self-serving bias, and they seldom agree with superiors’ ratings. So they are probably better suited to developmental than evaluative purposes and should be combined with other sources of information to reduce rating errors.</a:t>
            </a:r>
            <a:r>
              <a:rPr lang="en-US" baseline="0" dirty="0"/>
              <a:t> </a:t>
            </a:r>
            <a:r>
              <a:rPr lang="en-US" dirty="0"/>
              <a:t>In most situations, in fact, it is highly advisable to use multiple sources of ratings. Any individual performance rating may say as much about the rater as about the person being evaluated. By averaging across raters, we can obtain a more reliable, unbiased, and accurate performance evaluation.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Another approach to performance evaluation is 360-degree evaluations. As shown in Exhibit 17.2, 360-degree evaluations provide performance feedback from the employee’s full circle of daily contacts, from mailroom workers to customers to bosses to peers.</a:t>
            </a:r>
            <a:r>
              <a:rPr lang="en-US" baseline="0" dirty="0"/>
              <a:t> </a:t>
            </a:r>
            <a:r>
              <a:rPr lang="en-US" dirty="0"/>
              <a:t>The number of appraisals can be as few as 3 or 4 or as many as 25; most organizations collect 5 to 10 per employee. </a:t>
            </a:r>
          </a:p>
          <a:p>
            <a:pPr>
              <a:spcBef>
                <a:spcPct val="0"/>
              </a:spcBef>
            </a:pPr>
            <a:r>
              <a:rPr lang="en-US" dirty="0"/>
              <a:t>Evidence on the effectiveness of the 360-degree evaluation is mixed. It provides employees with a wider perspective on their performance, but many organizations don’t spend the time to train evaluators in giving constructive criticism.</a:t>
            </a:r>
          </a:p>
          <a:p>
            <a:pPr>
              <a:spcBef>
                <a:spcPct val="0"/>
              </a:spcBef>
            </a:pPr>
            <a:endParaRPr lang="en-US" dirty="0"/>
          </a:p>
          <a:p>
            <a:pPr>
              <a:spcBef>
                <a:spcPct val="0"/>
              </a:spcBef>
            </a:pPr>
            <a:r>
              <a:rPr lang="en-US" dirty="0"/>
              <a:t>Long Description:</a:t>
            </a:r>
          </a:p>
          <a:p>
            <a:pPr>
              <a:spcBef>
                <a:spcPct val="0"/>
              </a:spcBef>
            </a:pPr>
            <a:r>
              <a:rPr lang="en-US" dirty="0"/>
              <a:t>The factors on the basis of which 360-degree evaluation of an employee are Management, Direct Supervisor(s), Suppliers, Clients or Customers, Department Members, Coworkers or Peers, Team members, Subordinates, and Workgroup members.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a:spcBef>
                <a:spcPct val="0"/>
              </a:spcBef>
            </a:pPr>
            <a:r>
              <a:rPr lang="en-US" dirty="0"/>
              <a:t>There are several different methods to evaluate an employee’s performance. </a:t>
            </a:r>
          </a:p>
          <a:p>
            <a:pPr>
              <a:spcBef>
                <a:spcPct val="0"/>
              </a:spcBef>
            </a:pPr>
            <a:endParaRPr lang="en-US" dirty="0"/>
          </a:p>
          <a:p>
            <a:pPr>
              <a:spcBef>
                <a:spcPct val="0"/>
              </a:spcBef>
            </a:pPr>
            <a:r>
              <a:rPr lang="en-US" dirty="0"/>
              <a:t>First,</a:t>
            </a:r>
            <a:r>
              <a:rPr lang="en-US" baseline="0" dirty="0"/>
              <a:t> w</a:t>
            </a:r>
            <a:r>
              <a:rPr lang="en-US" dirty="0"/>
              <a:t>ritten comments</a:t>
            </a:r>
            <a:r>
              <a:rPr lang="en-US" baseline="0" dirty="0"/>
              <a:t> are</a:t>
            </a:r>
            <a:r>
              <a:rPr lang="en-US" dirty="0"/>
              <a:t> the simplest method of evaluation. It involves writing a narrative describing an employee’s strengths, weaknesses, past performance, potential, and suggestions for improvement. No complex forms or extensive training is required, but the results often reflect the ability of the writer.</a:t>
            </a:r>
          </a:p>
          <a:p>
            <a:pPr>
              <a:spcBef>
                <a:spcPct val="0"/>
              </a:spcBef>
            </a:pPr>
            <a:endParaRPr lang="en-US" dirty="0"/>
          </a:p>
          <a:p>
            <a:pPr>
              <a:spcBef>
                <a:spcPct val="0"/>
              </a:spcBef>
            </a:pPr>
            <a:r>
              <a:rPr lang="en-US" dirty="0"/>
              <a:t>Second is </a:t>
            </a:r>
            <a:r>
              <a:rPr lang="en-US" b="1" dirty="0"/>
              <a:t>critical incidents</a:t>
            </a:r>
            <a:r>
              <a:rPr lang="en-US" dirty="0"/>
              <a:t>. These focus on those behaviors that are key in making the difference between executing a job effectively and executing it ineffectively. The appraiser writes down anecdotes that describe what the employee did that was especially effective or ineffective. A list of critical incidents provides a rich set of examples to discuss with the employee.</a:t>
            </a:r>
          </a:p>
          <a:p>
            <a:pPr>
              <a:spcBef>
                <a:spcPct val="0"/>
              </a:spcBef>
            </a:pPr>
            <a:endParaRPr lang="en-US" dirty="0"/>
          </a:p>
          <a:p>
            <a:pPr>
              <a:spcBef>
                <a:spcPct val="0"/>
              </a:spcBef>
            </a:pPr>
            <a:r>
              <a:rPr lang="en-US" dirty="0"/>
              <a:t>Third</a:t>
            </a:r>
            <a:r>
              <a:rPr lang="en-US" baseline="0" dirty="0"/>
              <a:t> </a:t>
            </a:r>
            <a:r>
              <a:rPr lang="en-US" dirty="0"/>
              <a:t>is </a:t>
            </a:r>
            <a:r>
              <a:rPr lang="en-US" b="1" dirty="0"/>
              <a:t>graphic ratings scales</a:t>
            </a:r>
            <a:r>
              <a:rPr lang="en-US" dirty="0"/>
              <a:t>,</a:t>
            </a:r>
            <a:r>
              <a:rPr lang="en-US" baseline="0" dirty="0"/>
              <a:t> </a:t>
            </a:r>
            <a:r>
              <a:rPr lang="en-US" dirty="0"/>
              <a:t>based on a set of performance factors, such as quantity and quality of work, depth of knowledge, cooperation, loyalty, attendance, honesty, and initiative. The evaluator then goes down the list and rates each on incremental scales. They are popular because they are less time-consuming to develop and administer, and allow for quantitative analysis and comparison. </a:t>
            </a:r>
          </a:p>
          <a:p>
            <a:pPr>
              <a:spcBef>
                <a:spcPct val="0"/>
              </a:spcBef>
            </a:pPr>
            <a:endParaRPr lang="en-US" dirty="0"/>
          </a:p>
          <a:p>
            <a:pPr>
              <a:spcBef>
                <a:spcPct val="0"/>
              </a:spcBef>
            </a:pPr>
            <a:r>
              <a:rPr lang="en-US" dirty="0"/>
              <a:t>Fourth is</a:t>
            </a:r>
            <a:r>
              <a:rPr lang="en-US" baseline="0" dirty="0"/>
              <a:t> </a:t>
            </a:r>
            <a:r>
              <a:rPr lang="en-US" b="1" dirty="0"/>
              <a:t>behaviorally anchored rating scales</a:t>
            </a:r>
            <a:r>
              <a:rPr lang="en-US" i="0" dirty="0"/>
              <a:t>,</a:t>
            </a:r>
            <a:r>
              <a:rPr lang="en-US" i="1" dirty="0"/>
              <a:t> or BARS</a:t>
            </a:r>
            <a:r>
              <a:rPr lang="en-US" i="0" baseline="0" dirty="0"/>
              <a:t>, which </a:t>
            </a:r>
            <a:r>
              <a:rPr lang="en-US" dirty="0"/>
              <a:t>combine major elements from the critical incident and graphic rating scale approaches. The appraiser rates the employees based on items along a continuum, but the points are examples of actual behavior. To develop the BARS, participants first contribute specific illustrations of effective and ineffective behavior, which are translated into a set of performance dimensions with varying levels of quality.</a:t>
            </a:r>
          </a:p>
          <a:p>
            <a:pPr>
              <a:spcBef>
                <a:spcPct val="0"/>
              </a:spcBef>
            </a:pPr>
            <a:endParaRPr lang="en-US" dirty="0"/>
          </a:p>
          <a:p>
            <a:pPr>
              <a:spcBef>
                <a:spcPct val="0"/>
              </a:spcBef>
            </a:pPr>
            <a:r>
              <a:rPr lang="en-US" dirty="0"/>
              <a:t>Fifth, some organizations utilize </a:t>
            </a:r>
            <a:r>
              <a:rPr lang="en-US" b="1" dirty="0"/>
              <a:t>electronic performance monitoring </a:t>
            </a:r>
            <a:r>
              <a:rPr lang="en-US" dirty="0"/>
              <a:t>(EPM) to capture objective indicators of employees’ performance while on the job. This captures attentional metrics, such as how long employees stay logged into collaboration programs, how many reports they file, and whether they “</a:t>
            </a:r>
            <a:r>
              <a:rPr lang="en-US" dirty="0" err="1"/>
              <a:t>cyberloaf</a:t>
            </a:r>
            <a:r>
              <a:rPr lang="en-US" dirty="0"/>
              <a:t>.”</a:t>
            </a:r>
          </a:p>
          <a:p>
            <a:pPr>
              <a:spcBef>
                <a:spcPct val="0"/>
              </a:spcBef>
            </a:pPr>
            <a:endParaRPr lang="en-US" dirty="0"/>
          </a:p>
          <a:p>
            <a:pPr>
              <a:spcBef>
                <a:spcPct val="0"/>
              </a:spcBef>
            </a:pPr>
            <a:r>
              <a:rPr lang="en-US" dirty="0"/>
              <a:t>Finally, </a:t>
            </a:r>
            <a:r>
              <a:rPr lang="en-US" b="1" dirty="0"/>
              <a:t>forced comparisons</a:t>
            </a:r>
            <a:r>
              <a:rPr lang="en-US" b="1" baseline="0" dirty="0"/>
              <a:t> </a:t>
            </a:r>
            <a:r>
              <a:rPr lang="en-US" dirty="0"/>
              <a:t>evaluate one individual’s performance against the performance of one or more. So, it’s a relative rather than an absolute measuring device. The two most popular are </a:t>
            </a:r>
            <a:r>
              <a:rPr lang="en-US" b="1" dirty="0"/>
              <a:t>group order ranking </a:t>
            </a:r>
            <a:r>
              <a:rPr lang="en-US" dirty="0"/>
              <a:t>and </a:t>
            </a:r>
            <a:r>
              <a:rPr lang="en-US" b="1" dirty="0"/>
              <a:t>individual ranking</a:t>
            </a:r>
            <a:r>
              <a:rPr lang="en-US" dirty="0"/>
              <a:t>. The group order ranking requires the evaluator to place employees into a particular classification, such as top one-fifth or second one-fifth. The individual ranking approach rank-orders employees from best to worst.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After studying this chapter, should be able to:</a:t>
            </a:r>
          </a:p>
          <a:p>
            <a:pPr marL="171450" lvl="0" indent="-171450">
              <a:buFont typeface="Arial" panose="020B0604020202020204" pitchFamily="34" charset="0"/>
              <a:buChar char="•"/>
            </a:pPr>
            <a:r>
              <a:rPr lang="en-US" dirty="0"/>
              <a:t>Describe the value of recruitment methods.</a:t>
            </a:r>
          </a:p>
          <a:p>
            <a:pPr marL="171450" lvl="0" indent="-171450">
              <a:buFont typeface="Arial" panose="020B0604020202020204" pitchFamily="34" charset="0"/>
              <a:buChar char="•"/>
            </a:pPr>
            <a:r>
              <a:rPr lang="en-US" dirty="0"/>
              <a:t>Specify initial selection methods.</a:t>
            </a:r>
          </a:p>
          <a:p>
            <a:pPr marL="171450" lvl="0" indent="-171450">
              <a:buFont typeface="Arial" panose="020B0604020202020204" pitchFamily="34" charset="0"/>
              <a:buChar char="•"/>
            </a:pPr>
            <a:r>
              <a:rPr lang="en-US" dirty="0"/>
              <a:t>Identify the most useful substantive selection methods.</a:t>
            </a:r>
          </a:p>
          <a:p>
            <a:pPr marL="171450" lvl="0" indent="-171450">
              <a:buFont typeface="Arial" panose="020B0604020202020204" pitchFamily="34" charset="0"/>
              <a:buChar char="•"/>
            </a:pPr>
            <a:r>
              <a:rPr lang="en-US" dirty="0"/>
              <a:t>Compare the main types of training.</a:t>
            </a:r>
          </a:p>
          <a:p>
            <a:pPr marL="171450" lvl="0" indent="-171450">
              <a:buFont typeface="Arial" panose="020B0604020202020204" pitchFamily="34" charset="0"/>
              <a:buChar char="•"/>
            </a:pPr>
            <a:r>
              <a:rPr lang="en-US" dirty="0"/>
              <a:t>List the methods of performance evaluation.</a:t>
            </a:r>
          </a:p>
          <a:p>
            <a:pPr marL="171450" lvl="0" indent="-171450">
              <a:buFont typeface="Arial" panose="020B0604020202020204" pitchFamily="34" charset="0"/>
              <a:buChar char="•"/>
            </a:pPr>
            <a:r>
              <a:rPr lang="en-US" dirty="0"/>
              <a:t>Discuss how reasonable accommodations make accessible workplaces.</a:t>
            </a:r>
          </a:p>
          <a:p>
            <a:pPr marL="171450" lvl="0" indent="-171450">
              <a:buFont typeface="Arial" panose="020B0604020202020204" pitchFamily="34" charset="0"/>
              <a:buChar char="•"/>
            </a:pPr>
            <a:r>
              <a:rPr lang="en-US" dirty="0"/>
              <a:t>Describe the leadership role of human resources (HR) in organizations.</a:t>
            </a:r>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a:spcBef>
                <a:spcPct val="0"/>
              </a:spcBef>
            </a:pPr>
            <a:r>
              <a:rPr lang="en-US" dirty="0"/>
              <a:t>The performance evaluation process is a potential minefield. Evaluators can unconsciously inflate evaluations (positive leniency), understate performance (negative leniency), or allow the assessment of one characteristic to unduly influence the assessment of others (the halo error). Some appraisers bias their evaluations by unconsciously favoring people who have qualities and traits similar to their own (the similarity error). And, of course, some evaluators see the evaluation process as a political opportunity to overtly reward or punish employees they like or dislike. </a:t>
            </a:r>
          </a:p>
          <a:p>
            <a:pPr>
              <a:spcBef>
                <a:spcPct val="0"/>
              </a:spcBef>
            </a:pPr>
            <a:endParaRPr lang="en-US" dirty="0"/>
          </a:p>
          <a:p>
            <a:pPr>
              <a:spcBef>
                <a:spcPct val="0"/>
              </a:spcBef>
            </a:pPr>
            <a:r>
              <a:rPr lang="en-US" dirty="0"/>
              <a:t>Some suggestions for methods to improve evaluation processes and outcomes start with the use of multiple evaluators. As the number of evaluators increases, the probability of attaining more accurate information increases. If a set of evaluators judges a performance, the highest and lowest scores are dropped, and the final performance evaluation is made up from the cumulative scores of those remaining.</a:t>
            </a:r>
          </a:p>
          <a:p>
            <a:pPr>
              <a:spcBef>
                <a:spcPct val="0"/>
              </a:spcBef>
            </a:pPr>
            <a:endParaRPr lang="en-US" dirty="0"/>
          </a:p>
          <a:p>
            <a:pPr>
              <a:spcBef>
                <a:spcPct val="0"/>
              </a:spcBef>
            </a:pPr>
            <a:r>
              <a:rPr lang="en-US" dirty="0"/>
              <a:t>Second is to evaluate selectively. Evaluate only those areas in which you have some expertise. Appraisers should be as close as possible, in terms of organizational level, to the individual being evaluated. </a:t>
            </a:r>
          </a:p>
          <a:p>
            <a:pPr>
              <a:spcBef>
                <a:spcPct val="0"/>
              </a:spcBef>
            </a:pPr>
            <a:endParaRPr lang="en-US" dirty="0"/>
          </a:p>
          <a:p>
            <a:pPr>
              <a:spcBef>
                <a:spcPct val="0"/>
              </a:spcBef>
            </a:pPr>
            <a:r>
              <a:rPr lang="en-US" dirty="0"/>
              <a:t>Third is to train evaluators. There is substantial evidence that training evaluators can make them more accurate raters. Most rater training courses emphasize changing the raters’ frame of reference by teaching them what to look for, so everyone in the organization defines good performance in the same way.</a:t>
            </a:r>
          </a:p>
          <a:p>
            <a:pPr>
              <a:spcBef>
                <a:spcPct val="0"/>
              </a:spcBef>
            </a:pPr>
            <a:endParaRPr lang="en-US" dirty="0"/>
          </a:p>
          <a:p>
            <a:pPr>
              <a:spcBef>
                <a:spcPct val="0"/>
              </a:spcBef>
            </a:pPr>
            <a:r>
              <a:rPr lang="en-US" dirty="0"/>
              <a:t>Fourth is to provide employees with due process. The concept of due process increases the perception that employees are treated fairly. </a:t>
            </a:r>
          </a:p>
          <a:p>
            <a:pPr>
              <a:spcBef>
                <a:spcPct val="0"/>
              </a:spcBef>
            </a:pPr>
            <a:r>
              <a:rPr lang="en-US" dirty="0"/>
              <a:t>Three features characterize due process systems:</a:t>
            </a:r>
            <a:r>
              <a:rPr lang="en-US" baseline="0" dirty="0"/>
              <a:t> </a:t>
            </a:r>
            <a:r>
              <a:rPr lang="en-US" dirty="0"/>
              <a:t>individuals are provided with adequate notice of what is expected of them;</a:t>
            </a:r>
            <a:r>
              <a:rPr lang="en-US" baseline="0" dirty="0"/>
              <a:t> </a:t>
            </a:r>
            <a:r>
              <a:rPr lang="en-US" dirty="0"/>
              <a:t>all relevant evidence is aired in a fair hearing so individuals affected can respond;</a:t>
            </a:r>
            <a:r>
              <a:rPr lang="en-US" baseline="0" dirty="0"/>
              <a:t> and </a:t>
            </a:r>
            <a:r>
              <a:rPr lang="en-US" dirty="0"/>
              <a:t>the final decision is based on the evidence and is free from bias. One technique organizations might consider to enhance due process is posting appraisals online so employees can see their own performance scores exactly as the supervisor enters them.</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Providing performance feedback is a key method to improve evaluation, but managers are often uncomfortable discussing weaknesses with employees. In fact, unless pressured by organizational policies and controls, managers are likely to ignore this responsibility. </a:t>
            </a:r>
          </a:p>
          <a:p>
            <a:pPr>
              <a:spcBef>
                <a:spcPct val="0"/>
              </a:spcBef>
            </a:pPr>
            <a:endParaRPr lang="en-US" dirty="0"/>
          </a:p>
          <a:p>
            <a:pPr>
              <a:spcBef>
                <a:spcPct val="0"/>
              </a:spcBef>
            </a:pPr>
            <a:r>
              <a:rPr lang="en-US" dirty="0"/>
              <a:t>The solution to the problem is not to ignore it but to train managers to conduct constructive feedback sessions. An effective review—in which the employee perceives the appraisal as fair, the manager as sincere, and the climate as constructive—can leave the employee feeling upbeat, informed about areas needing improvement, and determined to correct them. Appraisals should also be as specific as possible.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spcBef>
                <a:spcPct val="0"/>
              </a:spcBef>
            </a:pPr>
            <a:r>
              <a:rPr lang="en-US" dirty="0"/>
              <a:t>Workplace policies, both official and circumstantial, regarding individuals with physical or mental disabilities vary from country to country but matter for all HR processes, including recruitment, selection, training, and performance management.</a:t>
            </a:r>
          </a:p>
          <a:p>
            <a:pPr>
              <a:spcBef>
                <a:spcPct val="0"/>
              </a:spcBef>
            </a:pPr>
            <a:endParaRPr lang="en-US" dirty="0"/>
          </a:p>
          <a:p>
            <a:pPr>
              <a:spcBef>
                <a:spcPct val="0"/>
              </a:spcBef>
            </a:pPr>
            <a:r>
              <a:rPr lang="en-US" dirty="0"/>
              <a:t>The EEOC classifies a person as having a disability who has any physical or mental disability that substantially limits one or more major life activities.</a:t>
            </a:r>
          </a:p>
          <a:p>
            <a:pPr>
              <a:spcBef>
                <a:spcPct val="0"/>
              </a:spcBef>
            </a:pPr>
            <a:endParaRPr lang="en-US" dirty="0"/>
          </a:p>
          <a:p>
            <a:pPr>
              <a:spcBef>
                <a:spcPct val="0"/>
              </a:spcBef>
            </a:pPr>
            <a:r>
              <a:rPr lang="en-US" dirty="0"/>
              <a:t>The recognition of the talents and abilities of individuals with disabilities has made a positive impact. In addition, technology and workplace advancements have greatly increased the scope of available jobs for those with all types of disabilities. Managers need to be attuned to the true requirements of each job and match the skills of the individual to them, providing accommodations when needed.</a:t>
            </a:r>
          </a:p>
          <a:p>
            <a:pPr>
              <a:spcBef>
                <a:spcPct val="0"/>
              </a:spcBef>
            </a:pPr>
            <a:endParaRPr lang="en-US" dirty="0"/>
          </a:p>
          <a:p>
            <a:pPr>
              <a:spcBef>
                <a:spcPct val="0"/>
              </a:spcBef>
            </a:pPr>
            <a:r>
              <a:rPr lang="en-US" dirty="0"/>
              <a:t>Unless an individual decides to disclose a disability that is not easily observable, it can remain hidden at the discretion of the employee. These are called hidden disabilities. Research suggests that disclosure generally helps all— the individual, others, and organizations. Disclosure may increase the job satisfaction and well-being of the individual, help others understand and assist the individual to succeed in the workplace, and allow the organization to accommodate the situation so that the employee and the organization achieve top performance.</a:t>
            </a:r>
          </a:p>
          <a:p>
            <a:pPr>
              <a:spcBef>
                <a:spcPct val="0"/>
              </a:spcBef>
            </a:pPr>
            <a:endParaRPr lang="en-US" dirty="0"/>
          </a:p>
          <a:p>
            <a:pPr>
              <a:spcBef>
                <a:spcPct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Companies have only recently begun to recognize the potential for HR to influence employee performance. Researchers have been examining the effects of a </a:t>
            </a:r>
            <a:r>
              <a:rPr lang="en-US" b="1" dirty="0"/>
              <a:t>high-performance work system (HPWS),</a:t>
            </a:r>
            <a:r>
              <a:rPr lang="en-US" dirty="0"/>
              <a:t> a group of human resources practices that some organizations have been implementing. These practices work together and reinforce one another to accomplish the organization’s strategy and improve organizational outcomes over time.</a:t>
            </a:r>
          </a:p>
          <a:p>
            <a:endParaRPr lang="en-US" dirty="0"/>
          </a:p>
          <a:p>
            <a:r>
              <a:rPr lang="en-US" dirty="0"/>
              <a:t>Leadership by HR begins with informing employees about HR practices and explaining the implications of decisions that might be made around these practices. It is not enough to simply have a practice in place; HR needs to let employees know about it. When a company successfully communicates how the whole system of HR practices has been developed and what function this system serves, employees feel they can control and manage what they get out of work. </a:t>
            </a:r>
          </a:p>
          <a:p>
            <a:endParaRPr lang="en-US" dirty="0"/>
          </a:p>
          <a:p>
            <a:r>
              <a:rPr lang="en-US" dirty="0"/>
              <a:t>The evidence supporting the contribution of communication and perception to HR effectiveness is considerable. For example, one study of different business units within a large food-service organization found that employee perceptions of HR practices, rated at the workgroup level, were significant predictors of OCB, commitment, and intention to remain with the company, but the HR practices led to these positive outcomes only if employees were aware they were in place.</a:t>
            </a:r>
          </a:p>
          <a:p>
            <a:r>
              <a:rPr lang="en-US" dirty="0"/>
              <a:t>The effectiveness of HR practices also depends on employee attitudes. One review found that HR practices were more likely to lead to positive outcomes when employees felt motivated.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Employment policies that are informed by current laws but go beyond minimum requirements will help define a positive organizational culture and set high standards for performance. Policies differ from benefits in that they provide the guidelines for behavior, not just the working conditions.</a:t>
            </a:r>
          </a:p>
          <a:p>
            <a:pPr>
              <a:spcBef>
                <a:spcPct val="0"/>
              </a:spcBef>
            </a:pPr>
            <a:endParaRPr lang="en-US" dirty="0"/>
          </a:p>
          <a:p>
            <a:pPr>
              <a:spcBef>
                <a:spcPct val="0"/>
              </a:spcBef>
            </a:pPr>
            <a:r>
              <a:rPr lang="en-US" dirty="0"/>
              <a:t>Any policy must have enforcement to be effective. Human resource managers are responsible for setting the organizational consequences of infractions, and often for enforcing the policies as well. Sometimes, human resource managers will need to take action even when the employee’s direct manager may not agree, especially if compliance with the law is at issue.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14056245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dirty="0"/>
              <a:t>Managers should increase applicant attraction by managing their impressions with potential job seekers. To do so, recruiters should be trained to build positive relationships with job seekers; the recruitment and selection systems should be fair, just, and clear; and the company brand should communicate its core values and safeguard its reputation. </a:t>
            </a:r>
          </a:p>
          <a:p>
            <a:pPr marL="171450" indent="-171450">
              <a:buFont typeface="Arial" panose="020B0604020202020204" pitchFamily="34" charset="0"/>
              <a:buChar char="•"/>
            </a:pPr>
            <a:r>
              <a:rPr lang="en-US" dirty="0"/>
              <a:t>Although referral hiring is an extremely common practice, there is mixed evidence for whether it is effective. In some ways, it can enrich workplace relationships—in other ways, job seekers and current employees may see the practice as unfair.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a:solidFill>
                  <a:schemeClr val="tx1"/>
                </a:solidFill>
                <a:effectLst/>
                <a:latin typeface="+mn-lt"/>
                <a:ea typeface="+mn-ea"/>
                <a:cs typeface="+mn-cs"/>
              </a:rPr>
              <a:t>In addition, </a:t>
            </a:r>
          </a:p>
          <a:p>
            <a:pPr marL="171450" lvl="0" indent="-171450">
              <a:buSzPct val="100000"/>
              <a:buFont typeface="Arial" panose="020B0604020202020204" pitchFamily="34" charset="0"/>
              <a:buChar char="•"/>
            </a:pPr>
            <a:r>
              <a:rPr lang="en-US" sz="1200" dirty="0"/>
              <a:t>Realistic job previews are one way to manage job seekers and applicant expectations of what it is like to work at a company. The realistic job preview is becoming increasingly accessible to managers. Many companies post realistic job preview videos, simulations, and games on their websites. </a:t>
            </a:r>
          </a:p>
          <a:p>
            <a:pPr marL="171450" lvl="0" indent="-171450">
              <a:buSzPct val="100000"/>
              <a:buFont typeface="Arial" panose="020B0604020202020204" pitchFamily="34" charset="0"/>
              <a:buChar char="•"/>
            </a:pPr>
            <a:r>
              <a:rPr lang="en-US" sz="1200" dirty="0"/>
              <a:t>The hiring process is extremely complex, and managers should carefully consider the methods they use in initial, substantive, and contingent selection. Above all, managers should make sure that each piece of the selection puzzle positively contributes to the decision, does not introduce bias, complies with laws and regulations, and does not treat people from underrepresented groups unfairly. Moreover, some of the most common methods (e.g., unstructured interviews, applications, cover letters) are the least informative.</a:t>
            </a:r>
          </a:p>
          <a:p>
            <a:pPr lvl="0"/>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lvl="0" indent="-171450">
              <a:buSzPct val="100000"/>
              <a:buFont typeface="Arial" panose="020B0604020202020204" pitchFamily="34" charset="0"/>
              <a:buChar char="•"/>
            </a:pPr>
            <a:r>
              <a:rPr lang="en-US" sz="1200" dirty="0"/>
              <a:t>Managers should build systems that keep track of training needs and skills gaps, design (online and in-person) programs that meet these needs, and continuously evaluate their effectiveness. Formal and informal training have their place, and managers should take a three-pronged approach that focuses on building structure, fostering trainee engagement, and nurturing positive learning interactions between people.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lvl="0" indent="-171450">
              <a:buSzPct val="100000"/>
              <a:buFont typeface="Arial" panose="020B0604020202020204" pitchFamily="34" charset="0"/>
              <a:buChar char="•"/>
            </a:pPr>
            <a:r>
              <a:rPr lang="en-US" sz="1200" dirty="0"/>
              <a:t>Performance management is done poorly more often than not. Managers should consider ditching the traditional approach of annual performance appraisals for termination, promotion, and pay increase decisions. Instead, managers could develop performance management systems that are conducted continuously, focus on concrete behaviors, obtain feedback from multiple trained employees well acquainted with the target individual, and serve developmental purposes (e.g., providing feedback that identifies professional growth and development gaps).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24136584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lvl="0" indent="-171450">
              <a:buSzPct val="100000"/>
              <a:buFont typeface="Arial" panose="020B0604020202020204" pitchFamily="34" charset="0"/>
              <a:buChar char="•"/>
            </a:pPr>
            <a:r>
              <a:rPr lang="en-US" dirty="0"/>
              <a:t>Managers are required to provide reasonable accommodation for disclosed, recognized disabilities under the ADA. Beyond this, however, managers should actively work with employees with disabilities to consider their needs, learn more about their disabilities so that they can better understand their situations, and foster an inclusive and accommodating environment. </a:t>
            </a:r>
          </a:p>
          <a:p>
            <a:pPr marL="171450" lvl="0" indent="-171450">
              <a:buSzPct val="100000"/>
              <a:buFont typeface="Arial" panose="020B0604020202020204" pitchFamily="34" charset="0"/>
              <a:buChar char="•"/>
            </a:pPr>
            <a:r>
              <a:rPr lang="en-US" dirty="0"/>
              <a:t>Leadership plays a critical role in establishing, communicating, and enforcing high-performance work practices. With executive and manager support and championing, many organizational initiatives could fall flat.</a:t>
            </a:r>
            <a:endParaRPr lang="en-US" sz="1200"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2139835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first stage in any HR program is recruiting, closely followed by selection. A selection system can only be as good as the individuals who apply in the first place. </a:t>
            </a:r>
          </a:p>
          <a:p>
            <a:r>
              <a:rPr lang="en-US" dirty="0"/>
              <a:t>Strategic recruiting has become a cornerstone for many companies, in which recruiting practices are developed in alignment with long-term strategic goals. As for defining “success” in recruiting, most research suggests that the best system attracts candidates who are highly knowledgeable about the job and the organization. Such candidates are likely to have a better fit between their skills and job requirements, and to be more satisfied in the jobs they take. </a:t>
            </a:r>
          </a:p>
          <a:p>
            <a:endParaRPr lang="en-US" dirty="0"/>
          </a:p>
          <a:p>
            <a:r>
              <a:rPr lang="en-US" dirty="0"/>
              <a:t>The primary recruitment outcome of interest in OB is </a:t>
            </a:r>
            <a:r>
              <a:rPr lang="en-US" b="1" dirty="0"/>
              <a:t>applicant attraction</a:t>
            </a:r>
            <a:r>
              <a:rPr lang="en-US" dirty="0"/>
              <a:t>, or the degree to which an individual is drawn toward an organization, intends to apply for a job at that organization, and would accept a job offer if given one.</a:t>
            </a:r>
          </a:p>
          <a:p>
            <a:endParaRPr lang="en-US" dirty="0"/>
          </a:p>
          <a:p>
            <a:r>
              <a:rPr lang="en-US" dirty="0"/>
              <a:t>Many organizations actively encourage this practice of </a:t>
            </a:r>
            <a:r>
              <a:rPr lang="en-US" b="1" dirty="0"/>
              <a:t>referral hiring</a:t>
            </a:r>
            <a:r>
              <a:rPr lang="en-US" dirty="0"/>
              <a:t>, or when a hiring manager decides to hire a job seeker based on their own previous experiences with that individual or a recommendation from a referrer (e.g., a previous coworker, a friend from college).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0" indent="0">
              <a:buSzPct val="100000"/>
              <a:buFont typeface="Arial" panose="020B0604020202020204" pitchFamily="34" charset="0"/>
              <a:buNone/>
            </a:pPr>
            <a:endParaRPr lang="en-US" sz="1200"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18789061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F9CAA192-07C2-4912-B6C5-CA306F17FBDD}"/>
              </a:ext>
            </a:extLst>
          </p:cNvPr>
          <p:cNvSpPr>
            <a:spLocks noGrp="1" noRot="1" noChangeAspect="1" noTextEdit="1"/>
          </p:cNvSpPr>
          <p:nvPr>
            <p:ph type="sldImg"/>
          </p:nvPr>
        </p:nvSpPr>
        <p:spPr>
          <a:ln>
            <a:headEnd/>
            <a:tailEnd/>
          </a:ln>
        </p:spPr>
      </p:sp>
      <p:sp>
        <p:nvSpPr>
          <p:cNvPr id="48131" name="Notes Placeholder 2">
            <a:extLst>
              <a:ext uri="{FF2B5EF4-FFF2-40B4-BE49-F238E27FC236}">
                <a16:creationId xmlns:a16="http://schemas.microsoft.com/office/drawing/2014/main" id="{D9D7DF65-6D37-4A7E-9EC7-2261A13D3C4B}"/>
              </a:ext>
            </a:extLst>
          </p:cNvPr>
          <p:cNvSpPr txBox="1">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de-DE" altLang="en-US">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48132" name="Slide Number Placeholder 3">
            <a:extLst>
              <a:ext uri="{FF2B5EF4-FFF2-40B4-BE49-F238E27FC236}">
                <a16:creationId xmlns:a16="http://schemas.microsoft.com/office/drawing/2014/main" id="{2998DBAB-D818-4DFB-A086-C98B5573E01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2E8CF15-2268-4E7C-A993-40BF9E4643D2}" type="slidenum">
              <a:rPr lang="en-US" altLang="en-US" sz="1200" smtClean="0"/>
              <a:pPr/>
              <a:t>31</a:t>
            </a:fld>
            <a:endParaRPr lang="en-US" altLang="en-US" sz="1200"/>
          </a:p>
        </p:txBody>
      </p:sp>
    </p:spTree>
    <p:extLst>
      <p:ext uri="{BB962C8B-B14F-4D97-AF65-F5344CB8AC3E}">
        <p14:creationId xmlns:p14="http://schemas.microsoft.com/office/powerpoint/2010/main" val="514525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OB Poll demonstrates that most hiring managers and HR professionals responsible for hiring source their applicants through their professional networks (61 percent).</a:t>
            </a:r>
          </a:p>
          <a:p>
            <a:endParaRPr lang="en-US" dirty="0"/>
          </a:p>
          <a:p>
            <a:r>
              <a:rPr lang="en-US" dirty="0"/>
              <a:t>Long Description:</a:t>
            </a:r>
          </a:p>
          <a:p>
            <a:r>
              <a:rPr lang="en-US" dirty="0"/>
              <a:t>The horizontal axis is labeled recruitment channel. The vertical axis is labeled percentage of job seekers and ranges from 0 to 70 in increments of 10. The data from the graph in the format recruitment channel: percentage is as follows. Professional networks: 61 percent. External recruiters: 49 percent. Internal applicants: 48 percent. Recruiting websites: 41 percent. In-house recruiters: 28 percent. Social media: 27 percent. Industry associations: 23 percent. Others: 3 percent.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243897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most effective recruiters—internal or external—are well informed about the job, are efficient in communicating with potential recruits, and treat recruits with consideration and respect. They also use a variety of online tools, including job boards and social media, to bring in applications. </a:t>
            </a:r>
          </a:p>
          <a:p>
            <a:endParaRPr lang="en-US" dirty="0"/>
          </a:p>
          <a:p>
            <a:r>
              <a:rPr lang="en-US" dirty="0"/>
              <a:t>Employers are increasingly using recruitment methods beyond signaling values and attracting job seekers into the realm of previewing the actual work performed and evaluated. These are sometimes known as realistic job previews or job tryouts. They are given to demonstrate to job seekers what they would be doing on the job. Realistic job previews help to clarify and manage applicant expectations.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3509534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spcBef>
                <a:spcPct val="0"/>
              </a:spcBef>
            </a:pPr>
            <a:r>
              <a:rPr lang="en-US" dirty="0"/>
              <a:t>One of the most important HR functions is hiring the right people. When companies hire the right people, they increase their human capital resources. </a:t>
            </a:r>
            <a:r>
              <a:rPr lang="en-US" b="1" dirty="0"/>
              <a:t>Human capital resources </a:t>
            </a:r>
            <a:r>
              <a:rPr lang="en-US" dirty="0"/>
              <a:t>are the capacities available to an organization through its employees. The resources include specialized skills, collective knowledge, abilities, and other resources available through an organization’s workforce. </a:t>
            </a:r>
          </a:p>
          <a:p>
            <a:pPr>
              <a:spcBef>
                <a:spcPct val="0"/>
              </a:spcBef>
            </a:pPr>
            <a:endParaRPr lang="en-US" sz="1200" dirty="0"/>
          </a:p>
          <a:p>
            <a:pPr>
              <a:spcBef>
                <a:spcPct val="0"/>
              </a:spcBef>
            </a:pPr>
            <a:r>
              <a:rPr lang="en-US" sz="1200" dirty="0"/>
              <a:t>The goal of the selection process is to match individual characteristics with the job—in other words, finding the right person for the job.</a:t>
            </a:r>
            <a:r>
              <a:rPr lang="en-US" sz="1200" baseline="0" dirty="0"/>
              <a:t> </a:t>
            </a:r>
            <a:r>
              <a:rPr lang="en-US" sz="1200" dirty="0"/>
              <a:t>Exhibit 17.1 shows that new job applicants go through several sections stages: initial selection, substantive selection, and contingent selection. </a:t>
            </a:r>
          </a:p>
          <a:p>
            <a:pPr>
              <a:spcBef>
                <a:spcPct val="0"/>
              </a:spcBef>
            </a:pPr>
            <a:endParaRPr lang="en-US" sz="1200" dirty="0"/>
          </a:p>
          <a:p>
            <a:pPr>
              <a:spcBef>
                <a:spcPct val="0"/>
              </a:spcBef>
            </a:pPr>
            <a:r>
              <a:rPr lang="en-US" sz="1200" b="1" dirty="0"/>
              <a:t>Initial selection </a:t>
            </a:r>
            <a:r>
              <a:rPr lang="en-US" sz="1200" dirty="0"/>
              <a:t>devices are used for preliminary rough cuts to decide whether the applicant meets the basic qualifications for a job. The initial selection stage usually requires an application form. While</a:t>
            </a:r>
            <a:r>
              <a:rPr lang="en-US" sz="1200" baseline="0" dirty="0"/>
              <a:t> t</a:t>
            </a:r>
            <a:r>
              <a:rPr lang="en-US" sz="1200" dirty="0"/>
              <a:t>hese are not a good predictor of performance,</a:t>
            </a:r>
            <a:r>
              <a:rPr lang="en-US" sz="1200" baseline="0" dirty="0"/>
              <a:t> t</a:t>
            </a:r>
            <a:r>
              <a:rPr lang="en-US" sz="1200" dirty="0"/>
              <a:t>hey are a good initial screen. Most applications today begin online. Care should be exercised on the questions included in an application to avoid conflict with legal and ethical limitations.</a:t>
            </a:r>
            <a:r>
              <a:rPr lang="en-US" sz="1200" baseline="0" dirty="0"/>
              <a:t> </a:t>
            </a:r>
            <a:r>
              <a:rPr lang="en-US" sz="1200" dirty="0"/>
              <a:t>During this initial stage, the application may undergo background checks such as checking credit histories or criminal records.</a:t>
            </a:r>
            <a:r>
              <a:rPr lang="en-US" sz="1200" baseline="0" dirty="0"/>
              <a:t> L</a:t>
            </a:r>
            <a:r>
              <a:rPr lang="en-US" sz="1200" dirty="0"/>
              <a:t>etters of recommendation are a form of background check. </a:t>
            </a:r>
            <a:r>
              <a:rPr lang="en-US" dirty="0"/>
              <a:t>Many employers perform a general Internet search or a targeted search of social networking sites to “find” background information on a candidate.</a:t>
            </a:r>
            <a:endParaRPr lang="en-US" sz="1200" dirty="0"/>
          </a:p>
          <a:p>
            <a:pPr>
              <a:spcBef>
                <a:spcPct val="0"/>
              </a:spcBef>
            </a:pPr>
            <a:endParaRPr lang="en-US" sz="1200" dirty="0"/>
          </a:p>
          <a:p>
            <a:pPr>
              <a:spcBef>
                <a:spcPct val="0"/>
              </a:spcBef>
            </a:pPr>
            <a:r>
              <a:rPr lang="en-US" sz="1200" dirty="0"/>
              <a:t>Next, we will discuss substantive and contingent selection.</a:t>
            </a:r>
          </a:p>
          <a:p>
            <a:pPr>
              <a:spcBef>
                <a:spcPct val="0"/>
              </a:spcBef>
            </a:pPr>
            <a:endParaRPr lang="en-US" sz="1200" dirty="0"/>
          </a:p>
          <a:p>
            <a:pPr>
              <a:spcBef>
                <a:spcPct val="0"/>
              </a:spcBef>
            </a:pPr>
            <a:r>
              <a:rPr lang="en-US" sz="1200" dirty="0"/>
              <a:t>Long Description:</a:t>
            </a:r>
          </a:p>
          <a:p>
            <a:pPr>
              <a:spcBef>
                <a:spcPct val="0"/>
              </a:spcBef>
            </a:pPr>
            <a:r>
              <a:rPr lang="en-US" dirty="0"/>
              <a:t>The flowchart begins when the Applicant applies for job and progresses through three selection processes as follows:</a:t>
            </a:r>
          </a:p>
          <a:p>
            <a:pPr>
              <a:spcBef>
                <a:spcPct val="0"/>
              </a:spcBef>
            </a:pPr>
            <a:r>
              <a:rPr lang="en-US" dirty="0"/>
              <a:t>1. Initial Selection:</a:t>
            </a:r>
          </a:p>
          <a:p>
            <a:pPr>
              <a:spcBef>
                <a:spcPct val="0"/>
              </a:spcBef>
            </a:pPr>
            <a:r>
              <a:rPr lang="en-US" dirty="0"/>
              <a:t>Goal: Use for preliminary rough cuts to decide whether an applicant meets the basic qualifications for a job. Examples: Application forms, background checks. </a:t>
            </a:r>
          </a:p>
          <a:p>
            <a:pPr>
              <a:spcBef>
                <a:spcPct val="0"/>
              </a:spcBef>
            </a:pPr>
            <a:r>
              <a:rPr lang="en-US" dirty="0"/>
              <a:t>Applicants who don‘t meet basic qualifications are rejected and the applicant who meets basic qualifications undergoes next step of selection.</a:t>
            </a:r>
          </a:p>
          <a:p>
            <a:pPr>
              <a:spcBef>
                <a:spcPct val="0"/>
              </a:spcBef>
            </a:pPr>
            <a:r>
              <a:rPr lang="en-US" dirty="0"/>
              <a:t>2. Substantive selection:</a:t>
            </a:r>
          </a:p>
          <a:p>
            <a:pPr>
              <a:spcBef>
                <a:spcPct val="0"/>
              </a:spcBef>
            </a:pPr>
            <a:r>
              <a:rPr lang="en-US" dirty="0"/>
              <a:t>Goal: Determine the most qualified applicants from among those who meet basic qualifications. </a:t>
            </a:r>
          </a:p>
          <a:p>
            <a:pPr>
              <a:spcBef>
                <a:spcPct val="0"/>
              </a:spcBef>
            </a:pPr>
            <a:r>
              <a:rPr lang="en-US" dirty="0"/>
              <a:t>Examples: Written tests, performance tests, interviews. </a:t>
            </a:r>
          </a:p>
          <a:p>
            <a:pPr>
              <a:spcBef>
                <a:spcPct val="0"/>
              </a:spcBef>
            </a:pPr>
            <a:r>
              <a:rPr lang="en-US" dirty="0"/>
              <a:t>Applicants who meet basic qualifications, but are less qualified than others, are rejected.</a:t>
            </a:r>
          </a:p>
          <a:p>
            <a:pPr>
              <a:spcBef>
                <a:spcPct val="0"/>
              </a:spcBef>
            </a:pPr>
            <a:r>
              <a:rPr lang="en-US" dirty="0"/>
              <a:t>The applicants who are among the best qualified undergo last process of selection as follows:</a:t>
            </a:r>
          </a:p>
          <a:p>
            <a:pPr>
              <a:spcBef>
                <a:spcPct val="0"/>
              </a:spcBef>
            </a:pPr>
            <a:r>
              <a:rPr lang="en-US" dirty="0"/>
              <a:t>3. Contingent selection:</a:t>
            </a:r>
          </a:p>
          <a:p>
            <a:pPr>
              <a:spcBef>
                <a:spcPct val="0"/>
              </a:spcBef>
            </a:pPr>
            <a:r>
              <a:rPr lang="en-US" dirty="0"/>
              <a:t>Goal: Make final check before making an offer to applicants.</a:t>
            </a:r>
          </a:p>
          <a:p>
            <a:pPr>
              <a:spcBef>
                <a:spcPct val="0"/>
              </a:spcBef>
            </a:pPr>
            <a:r>
              <a:rPr lang="en-US" dirty="0"/>
              <a:t>Examples: Drug tests and medical exams.</a:t>
            </a:r>
          </a:p>
          <a:p>
            <a:pPr>
              <a:spcBef>
                <a:spcPct val="0"/>
              </a:spcBef>
            </a:pPr>
            <a:r>
              <a:rPr lang="en-US" dirty="0"/>
              <a:t>Applicants who are among best qualified, but who fail contingent selection, are rejected. Applicant who succeeds contingent selection receives a job offer.</a:t>
            </a:r>
          </a:p>
          <a:p>
            <a:pPr>
              <a:spcBef>
                <a:spcPct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Substantive selection </a:t>
            </a:r>
            <a:r>
              <a:rPr lang="en-US" dirty="0"/>
              <a:t>is at the heart of the selection process and is used after the applicant passes initial screening. It includes written tests, performance simulation tests, and interviews. Let’s look at each one in more detail.</a:t>
            </a: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Long popular as selection devices, written employment tests—called “paper-and-pencil” tests, though most are now available online—declined in use between the late 1960s and mid-1980s, especially in the United States. They were frequently characterized as discriminatory, and many organizations had not validated them as job-related. Since then, however, there has been a resurgence, and today most organizations have at least considered using one or more tests. Managers recognize that valid tests can help predict who will be successful on the job. Applicants, however, tend to view written tests as less valid and fair than interviews or performance tests. Typical tests include (1) intelligence or cognitive ability tests, (2) personality tests, and (3) integrity tests.</a:t>
            </a:r>
          </a:p>
          <a:p>
            <a:pPr>
              <a:spcBef>
                <a:spcPct val="0"/>
              </a:spcBef>
            </a:pPr>
            <a:r>
              <a:rPr lang="en-US" dirty="0"/>
              <a:t>Intelligence tests are particularly good predictors for jobs that require cognitive complexity. Tests in intellectual ability, spatial and mechanical ability, perceptual accuracy, and motor ability have shown to be moderately valid predictors for many semiskilled and unskilled operative jobs. Personality tests are inexpensive and simple to administer. Their use has grown in recent years.</a:t>
            </a:r>
          </a:p>
          <a:p>
            <a:pPr>
              <a:spcBef>
                <a:spcPct val="0"/>
              </a:spcBef>
            </a:pPr>
            <a:r>
              <a:rPr lang="en-US" dirty="0"/>
              <a:t>As ethical problems have increased in organizations, integrity tests have gained popularity. These paper-and-pencil tests that measure dependability, carefulness, responsibility, and honesty. While these tests are powerful predictors of performance, care should be taken that the test actually measures criteria matched to the job responsibilities.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Although they are more complicated to develop and administer than written tests, performance-simulation tests have higher </a:t>
            </a:r>
            <a:r>
              <a:rPr lang="en-US" i="1" dirty="0"/>
              <a:t>face validity</a:t>
            </a:r>
            <a:r>
              <a:rPr lang="en-US" i="0" dirty="0"/>
              <a:t>,</a:t>
            </a:r>
            <a:r>
              <a:rPr lang="en-US" dirty="0"/>
              <a:t> which measures whether applicants perceive the measures to be accurate,</a:t>
            </a:r>
            <a:r>
              <a:rPr lang="en-US" baseline="0" dirty="0"/>
              <a:t> a</a:t>
            </a:r>
            <a:r>
              <a:rPr lang="en-US" dirty="0"/>
              <a:t>nd their popularity has increased. The three best-known performance simulation tests are work samples, assessment centers, and situational judgment tests. </a:t>
            </a:r>
          </a:p>
          <a:p>
            <a:pPr>
              <a:spcBef>
                <a:spcPct val="0"/>
              </a:spcBef>
            </a:pPr>
            <a:r>
              <a:rPr lang="en-US" b="1" dirty="0"/>
              <a:t>Work sample tests </a:t>
            </a:r>
            <a:r>
              <a:rPr lang="en-US" dirty="0"/>
              <a:t>are hands-on simulations of part or all of the job that must be performed by applicants. Work samples are based on job analysis data,</a:t>
            </a:r>
            <a:r>
              <a:rPr lang="en-US" baseline="0" dirty="0"/>
              <a:t> and each </a:t>
            </a:r>
            <a:r>
              <a:rPr lang="en-US" dirty="0"/>
              <a:t>element is matched with a corresponding job performance element. Work samples yield valid data superior to written aptitude and personality tests. </a:t>
            </a:r>
          </a:p>
          <a:p>
            <a:pPr marL="0" marR="0" indent="0" algn="l" defTabSz="457200" rtl="0" eaLnBrk="1" fontAlgn="base" latinLnBrk="0" hangingPunct="1">
              <a:lnSpc>
                <a:spcPct val="100000"/>
              </a:lnSpc>
              <a:spcBef>
                <a:spcPct val="0"/>
              </a:spcBef>
              <a:spcAft>
                <a:spcPct val="0"/>
              </a:spcAft>
              <a:buClrTx/>
              <a:buSzTx/>
              <a:buFontTx/>
              <a:buNone/>
              <a:tabLst/>
              <a:defRPr/>
            </a:pPr>
            <a:r>
              <a:rPr lang="en-US" b="1" dirty="0"/>
              <a:t>Assessment centers </a:t>
            </a:r>
            <a:r>
              <a:rPr lang="en-US" dirty="0"/>
              <a:t>use a more elaborate set of performance simulation tests designed to evaluate a candidate’s managerial potential. Line executives, supervisors, and/or trained psychologists evaluate candidates as they go through one to several days of exercises that simulate real problems. Assessment centers have consistently demonstrated results that predict later job performance in managerial positions. </a:t>
            </a:r>
          </a:p>
          <a:p>
            <a:pPr marL="0" marR="0" indent="0" algn="l" defTabSz="457200" rtl="0" eaLnBrk="1" fontAlgn="base" latinLnBrk="0" hangingPunct="1">
              <a:lnSpc>
                <a:spcPct val="100000"/>
              </a:lnSpc>
              <a:spcBef>
                <a:spcPct val="0"/>
              </a:spcBef>
              <a:spcAft>
                <a:spcPct val="0"/>
              </a:spcAft>
              <a:buClrTx/>
              <a:buSzTx/>
              <a:buFontTx/>
              <a:buNone/>
              <a:tabLst/>
              <a:defRPr/>
            </a:pPr>
            <a:r>
              <a:rPr lang="en-US" b="1" dirty="0"/>
              <a:t>Situational judgment tests </a:t>
            </a:r>
            <a:r>
              <a:rPr lang="en-US" dirty="0"/>
              <a:t>ask applicants how they would perform in a variety of job situations and compare their answers to those of high-performing employees.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067" y="6434394"/>
            <a:ext cx="918000" cy="279915"/>
          </a:xfrm>
          <a:prstGeom prst="rect">
            <a:avLst/>
          </a:prstGeom>
        </p:spPr>
      </p:pic>
      <p:sp>
        <p:nvSpPr>
          <p:cNvPr id="11" name="Text Placeholder 2"/>
          <p:cNvSpPr>
            <a:spLocks noGrp="1"/>
          </p:cNvSpPr>
          <p:nvPr>
            <p:ph type="body" sz="quarter" idx="16" hasCustomPrompt="1"/>
          </p:nvPr>
        </p:nvSpPr>
        <p:spPr>
          <a:xfrm>
            <a:off x="1828800" y="6446520"/>
            <a:ext cx="6858000" cy="274320"/>
          </a:xfrm>
        </p:spPr>
        <p:txBody>
          <a:bodyPr lIns="91440" tIns="45720" rIns="91440" bIns="45720" anchor="ctr" anchorCtr="0"/>
          <a:lstStyle>
            <a:lvl1pPr marL="0" indent="0" algn="r">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ctr">
              <a:defRPr/>
            </a:pPr>
            <a:r>
              <a:rPr lang="en-US" altLang="en-US" dirty="0"/>
              <a:t>Copyright © 2023, 2019, 2017 Pearson Education, Inc. </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a:extLst>
              <a:ext uri="{FF2B5EF4-FFF2-40B4-BE49-F238E27FC236}">
                <a16:creationId xmlns:a16="http://schemas.microsoft.com/office/drawing/2014/main" id="{2277B8BB-1254-47E3-A1E7-3E8CC54B9A21}"/>
              </a:ext>
            </a:extLst>
          </p:cNvPr>
          <p:cNvSpPr>
            <a:spLocks noGrp="1"/>
          </p:cNvSpPr>
          <p:nvPr>
            <p:ph sz="quarter" idx="13"/>
          </p:nvPr>
        </p:nvSpPr>
        <p:spPr>
          <a:xfrm>
            <a:off x="533400" y="1524000"/>
            <a:ext cx="21336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Content Placeholder 9">
            <a:extLst>
              <a:ext uri="{FF2B5EF4-FFF2-40B4-BE49-F238E27FC236}">
                <a16:creationId xmlns:a16="http://schemas.microsoft.com/office/drawing/2014/main" id="{AEBE5A20-E5F9-4161-B2F0-C4FBE10F36A0}"/>
              </a:ext>
            </a:extLst>
          </p:cNvPr>
          <p:cNvSpPr>
            <a:spLocks noGrp="1"/>
          </p:cNvSpPr>
          <p:nvPr>
            <p:ph sz="quarter" idx="14"/>
          </p:nvPr>
        </p:nvSpPr>
        <p:spPr>
          <a:xfrm>
            <a:off x="2895600" y="1524000"/>
            <a:ext cx="2057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Content Placeholder 12">
            <a:extLst>
              <a:ext uri="{FF2B5EF4-FFF2-40B4-BE49-F238E27FC236}">
                <a16:creationId xmlns:a16="http://schemas.microsoft.com/office/drawing/2014/main" id="{D4A2B6EB-2BB3-4737-BF88-7B94FA536219}"/>
              </a:ext>
            </a:extLst>
          </p:cNvPr>
          <p:cNvSpPr>
            <a:spLocks noGrp="1"/>
          </p:cNvSpPr>
          <p:nvPr>
            <p:ph sz="quarter" idx="15"/>
          </p:nvPr>
        </p:nvSpPr>
        <p:spPr>
          <a:xfrm>
            <a:off x="5181600" y="1600200"/>
            <a:ext cx="2514600" cy="76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5" name="Picture Placeholder 14">
            <a:extLst>
              <a:ext uri="{FF2B5EF4-FFF2-40B4-BE49-F238E27FC236}">
                <a16:creationId xmlns:a16="http://schemas.microsoft.com/office/drawing/2014/main" id="{DCF76CA6-EBE9-468F-B6B9-BBD1185DEE5F}"/>
              </a:ext>
            </a:extLst>
          </p:cNvPr>
          <p:cNvSpPr>
            <a:spLocks noGrp="1"/>
          </p:cNvSpPr>
          <p:nvPr>
            <p:ph type="pic" sz="quarter" idx="16"/>
          </p:nvPr>
        </p:nvSpPr>
        <p:spPr>
          <a:xfrm>
            <a:off x="990600" y="2697163"/>
            <a:ext cx="5410200" cy="1265237"/>
          </a:xfrm>
        </p:spPr>
        <p:txBody>
          <a:bodyPr/>
          <a:lstStyle/>
          <a:p>
            <a:endParaRPr lang="en-IN"/>
          </a:p>
        </p:txBody>
      </p:sp>
    </p:spTree>
    <p:extLst>
      <p:ext uri="{BB962C8B-B14F-4D97-AF65-F5344CB8AC3E}">
        <p14:creationId xmlns:p14="http://schemas.microsoft.com/office/powerpoint/2010/main" val="3134927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a:t>Click to edit Master title style</a:t>
            </a:r>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067" y="6434394"/>
            <a:ext cx="918000" cy="279915"/>
          </a:xfrm>
          <a:prstGeom prst="rect">
            <a:avLst/>
          </a:prstGeom>
        </p:spPr>
      </p:pic>
      <p:sp>
        <p:nvSpPr>
          <p:cNvPr id="10" name="Text Placeholder 2"/>
          <p:cNvSpPr>
            <a:spLocks noGrp="1"/>
          </p:cNvSpPr>
          <p:nvPr>
            <p:ph type="body" sz="quarter" idx="16" hasCustomPrompt="1"/>
          </p:nvPr>
        </p:nvSpPr>
        <p:spPr>
          <a:xfrm>
            <a:off x="1828800" y="6446520"/>
            <a:ext cx="6858000" cy="274320"/>
          </a:xfrm>
        </p:spPr>
        <p:txBody>
          <a:bodyPr lIns="91440" tIns="45720" rIns="91440" bIns="45720" anchor="ctr" anchorCtr="0"/>
          <a:lstStyle>
            <a:lvl1pPr marL="0" indent="0" algn="r">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ctr">
              <a:defRPr/>
            </a:pPr>
            <a:r>
              <a:rPr lang="en-US" altLang="en-US" dirty="0"/>
              <a:t>Copyright © 2023, 2019, 2017 Pearson Education, Inc. </a:t>
            </a:r>
          </a:p>
        </p:txBody>
      </p:sp>
    </p:spTree>
    <p:extLst>
      <p:ext uri="{BB962C8B-B14F-4D97-AF65-F5344CB8AC3E}">
        <p14:creationId xmlns:p14="http://schemas.microsoft.com/office/powerpoint/2010/main" val="3711136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tIns="18000" bIns="18000" anchor="ctr" anchorCtr="0"/>
          <a:lstStyle>
            <a:lvl1pPr>
              <a:defRPr>
                <a:latin typeface="+mj-lt"/>
              </a:defRPr>
            </a:lvl1pPr>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tIns="18000" bIns="18000" anchor="ctr" anchorCtr="0">
            <a:noAutofit/>
          </a:bodyPr>
          <a:lstStyle>
            <a:lvl1pPr marL="0" indent="0">
              <a:spcBef>
                <a:spcPts val="0"/>
              </a:spcBef>
              <a:buNone/>
              <a:defRPr sz="2000">
                <a:solidFill>
                  <a:srgbClr val="007FA3"/>
                </a:solidFill>
                <a:latin typeface="+mj-lt"/>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tIns="18000" bIns="18000" anchor="ctr" anchorCtr="0">
            <a:noAutofit/>
          </a:bodyPr>
          <a:lstStyle>
            <a:lvl1pPr marL="0" indent="0">
              <a:spcBef>
                <a:spcPts val="0"/>
              </a:spcBef>
              <a:buNone/>
              <a:defRPr sz="3000" baseline="0">
                <a:latin typeface="+mj-lt"/>
              </a:defRPr>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tIns="18000" bIns="18000" anchor="ctr" anchorCtr="0">
            <a:noAutofit/>
          </a:bodyPr>
          <a:lstStyle>
            <a:lvl1pPr marL="0" indent="0">
              <a:spcBef>
                <a:spcPts val="0"/>
              </a:spcBef>
              <a:buNone/>
              <a:defRPr sz="2200">
                <a:latin typeface="+mj-lt"/>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hasCustomPrompt="1"/>
          </p:nvPr>
        </p:nvSpPr>
        <p:spPr>
          <a:xfrm>
            <a:off x="1828800" y="6446520"/>
            <a:ext cx="6858000" cy="274320"/>
          </a:xfrm>
        </p:spPr>
        <p:txBody>
          <a:bodyPr lIns="91440" tIns="45720" rIns="91440" bIns="45720" anchor="ctr" anchorCtr="0"/>
          <a:lstStyle>
            <a:lvl1pPr marL="0" indent="0" algn="r">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ctr">
              <a:defRPr/>
            </a:pPr>
            <a:r>
              <a:rPr lang="en-US" altLang="en-US" dirty="0"/>
              <a:t>Copyright © 2023, 2019, 2017 Pearson Education, Inc. </a:t>
            </a:r>
          </a:p>
        </p:txBody>
      </p:sp>
      <p:sp>
        <p:nvSpPr>
          <p:cNvPr id="4" name="Picture Placeholder 3"/>
          <p:cNvSpPr>
            <a:spLocks noGrp="1"/>
          </p:cNvSpPr>
          <p:nvPr>
            <p:ph type="pic" sz="quarter" idx="17"/>
          </p:nvPr>
        </p:nvSpPr>
        <p:spPr>
          <a:xfrm>
            <a:off x="533400" y="1600200"/>
            <a:ext cx="3124200" cy="3810000"/>
          </a:xfrm>
        </p:spPr>
        <p:txBody>
          <a:bodyPr/>
          <a:lstStyle/>
          <a:p>
            <a:endParaRPr lang="en-US"/>
          </a:p>
        </p:txBody>
      </p:sp>
      <p:sp>
        <p:nvSpPr>
          <p:cNvPr id="6" name="Picture Placeholder 5"/>
          <p:cNvSpPr>
            <a:spLocks noGrp="1"/>
          </p:cNvSpPr>
          <p:nvPr>
            <p:ph type="pic" sz="quarter" idx="18"/>
          </p:nvPr>
        </p:nvSpPr>
        <p:spPr>
          <a:xfrm>
            <a:off x="533400" y="5562600"/>
            <a:ext cx="2286000" cy="914400"/>
          </a:xfrm>
        </p:spPr>
        <p:txBody>
          <a:bodyPr/>
          <a:lstStyle/>
          <a:p>
            <a:endParaRPr lang="en-US"/>
          </a:p>
        </p:txBody>
      </p:sp>
    </p:spTree>
    <p:extLst>
      <p:ext uri="{BB962C8B-B14F-4D97-AF65-F5344CB8AC3E}">
        <p14:creationId xmlns:p14="http://schemas.microsoft.com/office/powerpoint/2010/main" val="3314882755"/>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0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4"/>
          </p:nvPr>
        </p:nvSpPr>
        <p:spPr>
          <a:xfrm>
            <a:off x="457200" y="5181600"/>
            <a:ext cx="8229600" cy="1066800"/>
          </a:xfrm>
        </p:spPr>
        <p:txBody>
          <a:bodyPr/>
          <a:lstStyle/>
          <a:p>
            <a:pPr lvl="0"/>
            <a:endParaRPr lang="en-IN" noProof="0"/>
          </a:p>
        </p:txBody>
      </p:sp>
      <p:sp>
        <p:nvSpPr>
          <p:cNvPr id="6" name="Date Placeholder 3">
            <a:extLst>
              <a:ext uri="{FF2B5EF4-FFF2-40B4-BE49-F238E27FC236}">
                <a16:creationId xmlns:a16="http://schemas.microsoft.com/office/drawing/2014/main" id="{6E921DB6-163E-4185-89B1-CFDC8DF69B49}"/>
              </a:ext>
            </a:extLst>
          </p:cNvPr>
          <p:cNvSpPr>
            <a:spLocks noGrp="1"/>
          </p:cNvSpPr>
          <p:nvPr>
            <p:ph type="dt" sz="half" idx="15"/>
          </p:nvPr>
        </p:nvSpPr>
        <p:spPr/>
        <p:txBody>
          <a:bodyPr/>
          <a:lstStyle>
            <a:lvl1pPr>
              <a:defRPr/>
            </a:lvl1pPr>
          </a:lstStyle>
          <a:p>
            <a:pPr>
              <a:defRPr/>
            </a:pPr>
            <a:fld id="{D828DFCB-A486-4246-B896-85E345F87AD0}" type="datetimeFigureOut">
              <a:rPr lang="en-US"/>
              <a:pPr>
                <a:defRPr/>
              </a:pPr>
              <a:t>2/7/2022</a:t>
            </a:fld>
            <a:endParaRPr lang="en-US" dirty="0"/>
          </a:p>
        </p:txBody>
      </p:sp>
      <p:sp>
        <p:nvSpPr>
          <p:cNvPr id="9" name="Slide Number Placeholder 5">
            <a:extLst>
              <a:ext uri="{FF2B5EF4-FFF2-40B4-BE49-F238E27FC236}">
                <a16:creationId xmlns:a16="http://schemas.microsoft.com/office/drawing/2014/main" id="{892865F2-AEF2-4B58-8B49-1C3744D6BDAE}"/>
              </a:ext>
            </a:extLst>
          </p:cNvPr>
          <p:cNvSpPr>
            <a:spLocks noGrp="1"/>
          </p:cNvSpPr>
          <p:nvPr>
            <p:ph type="sldNum" sz="quarter" idx="16"/>
          </p:nvPr>
        </p:nvSpPr>
        <p:spPr/>
        <p:txBody>
          <a:bodyPr/>
          <a:lstStyle>
            <a:lvl1pPr>
              <a:defRPr/>
            </a:lvl1pPr>
          </a:lstStyle>
          <a:p>
            <a:pPr>
              <a:defRPr/>
            </a:pPr>
            <a:fld id="{FD8F1D26-3C1C-4360-9318-83CB049CF007}" type="slidenum">
              <a:rPr lang="en-US"/>
              <a:pPr>
                <a:defRPr/>
              </a:pPr>
              <a:t>‹#›</a:t>
            </a:fld>
            <a:endParaRPr lang="en-US" dirty="0"/>
          </a:p>
        </p:txBody>
      </p:sp>
    </p:spTree>
    <p:extLst>
      <p:ext uri="{BB962C8B-B14F-4D97-AF65-F5344CB8AC3E}">
        <p14:creationId xmlns:p14="http://schemas.microsoft.com/office/powerpoint/2010/main" val="3271202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067"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tIns="18000" bIns="18000" anchor="ctr" anchorCtr="0"/>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tIns="18000" bIns="18000" anchor="ctr" anchorCtr="0"/>
          <a:lstStyle>
            <a:lvl1pPr>
              <a:buClr>
                <a:srgbClr val="007FA3"/>
              </a:buClr>
              <a:buSzPct val="100000"/>
              <a:defRPr sz="2400">
                <a:latin typeface="+mj-lt"/>
              </a:defRPr>
            </a:lvl1pPr>
            <a:lvl2pPr>
              <a:buClr>
                <a:srgbClr val="007FA3"/>
              </a:buClr>
              <a:defRPr sz="2400">
                <a:latin typeface="+mj-lt"/>
              </a:defRPr>
            </a:lvl2pPr>
            <a:lvl3pPr>
              <a:buClr>
                <a:srgbClr val="007FA3"/>
              </a:buClr>
              <a:defRPr sz="2400">
                <a:latin typeface="+mj-lt"/>
              </a:defRPr>
            </a:lvl3pPr>
            <a:lvl4pPr>
              <a:buClr>
                <a:srgbClr val="007FA3"/>
              </a:buClr>
              <a:defRPr sz="2400">
                <a:latin typeface="+mj-lt"/>
              </a:defRPr>
            </a:lvl4pPr>
            <a:lvl5pPr>
              <a:buClr>
                <a:srgbClr val="007FA3"/>
              </a:buClr>
              <a:defRPr sz="2400">
                <a:latin typeface="+mj-lt"/>
              </a:defRPr>
            </a:lvl5pPr>
            <a:lvl6pPr>
              <a:buClr>
                <a:srgbClr val="007FA3"/>
              </a:buClr>
              <a:defRPr sz="2400">
                <a:latin typeface="+mj-lt"/>
              </a:defRPr>
            </a:lvl6pPr>
            <a:lvl7pPr>
              <a:buClr>
                <a:srgbClr val="007FA3"/>
              </a:buClr>
              <a:defRPr sz="2400">
                <a:latin typeface="+mj-lt"/>
              </a:defRPr>
            </a:lvl7pPr>
            <a:lvl8pPr>
              <a:buClr>
                <a:srgbClr val="007FA3"/>
              </a:buClr>
              <a:defRPr sz="2400">
                <a:latin typeface="+mj-lt"/>
              </a:defRPr>
            </a:lvl8pPr>
            <a:lvl9pPr>
              <a:buClr>
                <a:srgbClr val="007FA3"/>
              </a:buClr>
              <a:defRPr sz="2400">
                <a:latin typeface="+mj-lt"/>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Picture">
    <p:spTree>
      <p:nvGrpSpPr>
        <p:cNvPr id="1" name=""/>
        <p:cNvGrpSpPr/>
        <p:nvPr/>
      </p:nvGrpSpPr>
      <p:grpSpPr>
        <a:xfrm>
          <a:off x="0" y="0"/>
          <a:ext cx="0" cy="0"/>
          <a:chOff x="0" y="0"/>
          <a:chExt cx="0" cy="0"/>
        </a:xfrm>
      </p:grpSpPr>
      <p:sp>
        <p:nvSpPr>
          <p:cNvPr id="8" name="Title 7"/>
          <p:cNvSpPr>
            <a:spLocks noGrp="1"/>
          </p:cNvSpPr>
          <p:nvPr>
            <p:ph type="title"/>
          </p:nvPr>
        </p:nvSpPr>
        <p:spPr/>
        <p:txBody>
          <a:bodyPr tIns="18000" bIns="18000" anchor="ctr" anchorCtr="0"/>
          <a:lstStyle>
            <a:lvl1pPr>
              <a:defRPr sz="3600">
                <a:latin typeface="+mj-lt"/>
              </a:defRPr>
            </a:lvl1pPr>
          </a:lstStyle>
          <a:p>
            <a:r>
              <a:rPr lang="en-US" dirty="0"/>
              <a:t>Click to edit Master title style</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Picture Placeholder 3"/>
          <p:cNvSpPr>
            <a:spLocks noGrp="1"/>
          </p:cNvSpPr>
          <p:nvPr>
            <p:ph type="pic" sz="quarter" idx="13"/>
          </p:nvPr>
        </p:nvSpPr>
        <p:spPr>
          <a:xfrm>
            <a:off x="990600" y="2057400"/>
            <a:ext cx="6477000" cy="3733800"/>
          </a:xfrm>
        </p:spPr>
        <p:txBody>
          <a:bodyPr/>
          <a:lstStyle/>
          <a:p>
            <a:endParaRPr lang="en-US" dirty="0"/>
          </a:p>
        </p:txBody>
      </p:sp>
      <p:sp>
        <p:nvSpPr>
          <p:cNvPr id="7" name="Content Placeholder 6"/>
          <p:cNvSpPr>
            <a:spLocks noGrp="1"/>
          </p:cNvSpPr>
          <p:nvPr>
            <p:ph sz="quarter" idx="14"/>
          </p:nvPr>
        </p:nvSpPr>
        <p:spPr>
          <a:xfrm>
            <a:off x="457200" y="1371600"/>
            <a:ext cx="8229600" cy="533400"/>
          </a:xfrm>
        </p:spPr>
        <p:txBody>
          <a:bodyPr tIns="18000" bIns="18000" anchor="ctr" anchorCtr="0"/>
          <a:lstStyle>
            <a:lvl1pPr>
              <a:defRPr sz="2400">
                <a:latin typeface="+mj-lt"/>
              </a:defRPr>
            </a:lvl1pPr>
            <a:lvl2pPr>
              <a:defRPr sz="2400">
                <a:latin typeface="+mj-lt"/>
              </a:defRPr>
            </a:lvl2pPr>
            <a:lvl3pPr>
              <a:defRPr sz="2400">
                <a:latin typeface="+mj-lt"/>
              </a:defRPr>
            </a:lvl3pPr>
            <a:lvl4pPr>
              <a:defRPr sz="2400">
                <a:latin typeface="+mj-lt"/>
              </a:defRPr>
            </a:lvl4pPr>
            <a:lvl5pPr>
              <a:defRPr sz="24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3489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tIns="18000" bIns="18000" anchor="ctr" anchorCtr="0"/>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tIns="18000" bIns="18000" anchor="ctr" anchorCtr="0"/>
          <a:lstStyle>
            <a:lvl1pPr marL="118872" indent="-118872">
              <a:buClr>
                <a:srgbClr val="007FA3"/>
              </a:buClr>
              <a:buSzPct val="25000"/>
              <a:defRPr sz="2400">
                <a:latin typeface="+mj-lt"/>
              </a:defRPr>
            </a:lvl1pPr>
            <a:lvl2pPr marL="569913" indent="-285750">
              <a:buClr>
                <a:srgbClr val="007FA3"/>
              </a:buClr>
              <a:defRPr sz="2400">
                <a:latin typeface="+mj-lt"/>
              </a:defRPr>
            </a:lvl2pPr>
            <a:lvl3pPr>
              <a:buClr>
                <a:srgbClr val="007FA3"/>
              </a:buClr>
              <a:defRPr sz="2400">
                <a:latin typeface="+mj-lt"/>
              </a:defRPr>
            </a:lvl3pPr>
            <a:lvl4pPr>
              <a:buClr>
                <a:srgbClr val="007FA3"/>
              </a:buClr>
              <a:defRPr sz="2400">
                <a:latin typeface="+mj-lt"/>
              </a:defRPr>
            </a:lvl4pPr>
            <a:lvl5pPr>
              <a:buClr>
                <a:srgbClr val="007FA3"/>
              </a:buClr>
              <a:defRPr sz="2400">
                <a:latin typeface="+mj-lt"/>
              </a:defRPr>
            </a:lvl5pPr>
            <a:lvl6pPr>
              <a:buClr>
                <a:srgbClr val="007FA3"/>
              </a:buClr>
              <a:defRPr sz="2400">
                <a:latin typeface="+mj-lt"/>
              </a:defRPr>
            </a:lvl6pPr>
            <a:lvl7pPr>
              <a:buClr>
                <a:srgbClr val="007FA3"/>
              </a:buClr>
              <a:defRPr sz="2400">
                <a:latin typeface="+mj-lt"/>
              </a:defRPr>
            </a:lvl7pPr>
            <a:lvl8pPr>
              <a:buClr>
                <a:srgbClr val="007FA3"/>
              </a:buClr>
              <a:defRPr sz="2400">
                <a:latin typeface="+mj-lt"/>
              </a:defRPr>
            </a:lvl8pPr>
            <a:lvl9pPr>
              <a:buClr>
                <a:srgbClr val="007FA3"/>
              </a:buClr>
              <a:defRPr sz="2400">
                <a:latin typeface="+mj-lt"/>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ulti-content">
    <p:spTree>
      <p:nvGrpSpPr>
        <p:cNvPr id="1" name=""/>
        <p:cNvGrpSpPr/>
        <p:nvPr/>
      </p:nvGrpSpPr>
      <p:grpSpPr>
        <a:xfrm>
          <a:off x="0" y="0"/>
          <a:ext cx="0" cy="0"/>
          <a:chOff x="0" y="0"/>
          <a:chExt cx="0" cy="0"/>
        </a:xfrm>
      </p:grpSpPr>
      <p:sp>
        <p:nvSpPr>
          <p:cNvPr id="8" name="Title 7"/>
          <p:cNvSpPr>
            <a:spLocks noGrp="1"/>
          </p:cNvSpPr>
          <p:nvPr>
            <p:ph type="title"/>
          </p:nvPr>
        </p:nvSpPr>
        <p:spPr/>
        <p:txBody>
          <a:bodyPr tIns="18000" bIns="18000" anchor="ctr" anchorCtr="0"/>
          <a:lstStyle>
            <a:lvl1pPr>
              <a:defRPr sz="3600">
                <a:latin typeface="+mj-lt"/>
              </a:defRPr>
            </a:lvl1pPr>
          </a:lstStyle>
          <a:p>
            <a:r>
              <a:rPr lang="en-US" dirty="0"/>
              <a:t>Click to edit Master title style</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a:extLst>
              <a:ext uri="{FF2B5EF4-FFF2-40B4-BE49-F238E27FC236}">
                <a16:creationId xmlns:a16="http://schemas.microsoft.com/office/drawing/2014/main" id="{5D20C628-69DA-4781-AF9A-C1228B26EEBB}"/>
              </a:ext>
            </a:extLst>
          </p:cNvPr>
          <p:cNvSpPr>
            <a:spLocks noGrp="1"/>
          </p:cNvSpPr>
          <p:nvPr>
            <p:ph sz="quarter" idx="13"/>
          </p:nvPr>
        </p:nvSpPr>
        <p:spPr>
          <a:xfrm>
            <a:off x="457200" y="1600200"/>
            <a:ext cx="3429000" cy="609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a:extLst>
              <a:ext uri="{FF2B5EF4-FFF2-40B4-BE49-F238E27FC236}">
                <a16:creationId xmlns:a16="http://schemas.microsoft.com/office/drawing/2014/main" id="{8D89AEB7-4FF0-4338-96CB-D49ABA35093C}"/>
              </a:ext>
            </a:extLst>
          </p:cNvPr>
          <p:cNvSpPr>
            <a:spLocks noGrp="1"/>
          </p:cNvSpPr>
          <p:nvPr>
            <p:ph sz="quarter" idx="14"/>
          </p:nvPr>
        </p:nvSpPr>
        <p:spPr>
          <a:xfrm>
            <a:off x="457200" y="2438400"/>
            <a:ext cx="3429000" cy="60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Content Placeholder 11">
            <a:extLst>
              <a:ext uri="{FF2B5EF4-FFF2-40B4-BE49-F238E27FC236}">
                <a16:creationId xmlns:a16="http://schemas.microsoft.com/office/drawing/2014/main" id="{A185AE2B-B7A9-4F70-B30A-5B94F4C52FB8}"/>
              </a:ext>
            </a:extLst>
          </p:cNvPr>
          <p:cNvSpPr>
            <a:spLocks noGrp="1"/>
          </p:cNvSpPr>
          <p:nvPr>
            <p:ph sz="quarter" idx="15"/>
          </p:nvPr>
        </p:nvSpPr>
        <p:spPr>
          <a:xfrm>
            <a:off x="457200" y="3276600"/>
            <a:ext cx="3429000" cy="83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4" name="Content Placeholder 13">
            <a:extLst>
              <a:ext uri="{FF2B5EF4-FFF2-40B4-BE49-F238E27FC236}">
                <a16:creationId xmlns:a16="http://schemas.microsoft.com/office/drawing/2014/main" id="{996E16F4-AD72-415D-A899-72C85D2E619C}"/>
              </a:ext>
            </a:extLst>
          </p:cNvPr>
          <p:cNvSpPr>
            <a:spLocks noGrp="1"/>
          </p:cNvSpPr>
          <p:nvPr>
            <p:ph sz="quarter" idx="16"/>
          </p:nvPr>
        </p:nvSpPr>
        <p:spPr>
          <a:xfrm>
            <a:off x="457200" y="4343400"/>
            <a:ext cx="3505200" cy="83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957045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067" y="6434394"/>
            <a:ext cx="918000" cy="279915"/>
          </a:xfrm>
          <a:prstGeom prst="rect">
            <a:avLst/>
          </a:prstGeom>
        </p:spPr>
      </p:pic>
      <p:sp>
        <p:nvSpPr>
          <p:cNvPr id="9" name="Text Placeholder 2"/>
          <p:cNvSpPr>
            <a:spLocks noGrp="1"/>
          </p:cNvSpPr>
          <p:nvPr>
            <p:ph type="body" sz="quarter" idx="16" hasCustomPrompt="1"/>
          </p:nvPr>
        </p:nvSpPr>
        <p:spPr>
          <a:xfrm>
            <a:off x="1828800" y="6446520"/>
            <a:ext cx="6858000" cy="274320"/>
          </a:xfrm>
        </p:spPr>
        <p:txBody>
          <a:bodyPr lIns="91440" tIns="45720" rIns="91440" bIns="45720" anchor="ctr" anchorCtr="0"/>
          <a:lstStyle>
            <a:lvl1pPr marL="0" indent="0" algn="r">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ctr">
              <a:defRPr/>
            </a:pPr>
            <a:r>
              <a:rPr lang="en-US" altLang="en-US" dirty="0"/>
              <a:t>Copyright © 2023, 2019, 2017 Pearson Education, Inc. </a:t>
            </a:r>
          </a:p>
        </p:txBody>
      </p:sp>
    </p:spTree>
    <p:extLst>
      <p:ext uri="{BB962C8B-B14F-4D97-AF65-F5344CB8AC3E}">
        <p14:creationId xmlns:p14="http://schemas.microsoft.com/office/powerpoint/2010/main" val="2203796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462067" y="6434394"/>
            <a:ext cx="918000" cy="279915"/>
          </a:xfrm>
          <a:prstGeom prst="rect">
            <a:avLst/>
          </a:prstGeom>
        </p:spPr>
      </p:pic>
      <p:sp>
        <p:nvSpPr>
          <p:cNvPr id="9" name="Text Placeholder 2"/>
          <p:cNvSpPr txBox="1">
            <a:spLocks/>
          </p:cNvSpPr>
          <p:nvPr userDrawn="1"/>
        </p:nvSpPr>
        <p:spPr>
          <a:xfrm>
            <a:off x="1828800" y="6446520"/>
            <a:ext cx="6858000" cy="274320"/>
          </a:xfrm>
          <a:prstGeom prst="rect">
            <a:avLst/>
          </a:prstGeom>
        </p:spPr>
        <p:txBody>
          <a:bodyPr lIns="91440" tIns="45720" rIns="91440" bIns="45720" anchor="ctr" anchorCtr="0"/>
          <a:lstStyle>
            <a:lvl1pPr marL="0" indent="0" algn="r" defTabSz="914400" rtl="0" eaLnBrk="1" latinLnBrk="0" hangingPunct="1">
              <a:spcBef>
                <a:spcPts val="1500"/>
              </a:spcBef>
              <a:buClr>
                <a:srgbClr val="007FA3"/>
              </a:buClr>
              <a:buFont typeface="Arial" panose="020B0604020202020204" pitchFamily="34" charset="0"/>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algn="r"/>
            <a:r>
              <a:rPr lang="en-US" altLang="en-US" sz="1200" b="0" dirty="0">
                <a:latin typeface="Verdana"/>
                <a:ea typeface="Verdana" panose="020B0604030504040204" pitchFamily="34" charset="0"/>
                <a:cs typeface="Verdana" panose="020B0604030504040204" pitchFamily="34" charset="0"/>
              </a:rPr>
              <a:t>Copyright © 2023, 2019, 2017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65" r:id="rId6"/>
    <p:sldLayoutId id="2147483659" r:id="rId7"/>
    <p:sldLayoutId id="2147483668" r:id="rId8"/>
    <p:sldLayoutId id="2147483658" r:id="rId9"/>
    <p:sldLayoutId id="2147483660" r:id="rId10"/>
    <p:sldLayoutId id="2147483666" r:id="rId11"/>
    <p:sldLayoutId id="2147483662" r:id="rId12"/>
    <p:sldLayoutId id="2147483651" r:id="rId13"/>
    <p:sldLayoutId id="2147483654" r:id="rId14"/>
    <p:sldLayoutId id="2147483655" r:id="rId15"/>
    <p:sldLayoutId id="2147483663" r:id="rId16"/>
    <p:sldLayoutId id="2147483667" r:id="rId17"/>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6326"/>
            <a:ext cx="8229600" cy="590349"/>
          </a:xfrm>
        </p:spPr>
        <p:txBody>
          <a:bodyPr>
            <a:spAutoFit/>
          </a:bodyPr>
          <a:lstStyle/>
          <a:p>
            <a:r>
              <a:rPr lang="en-US" sz="3600" dirty="0"/>
              <a:t>Organizational Behavior</a:t>
            </a:r>
          </a:p>
        </p:txBody>
      </p:sp>
      <p:sp>
        <p:nvSpPr>
          <p:cNvPr id="3" name="Text Placeholder 2"/>
          <p:cNvSpPr>
            <a:spLocks noGrp="1"/>
          </p:cNvSpPr>
          <p:nvPr>
            <p:ph type="body" sz="quarter" idx="13"/>
          </p:nvPr>
        </p:nvSpPr>
        <p:spPr>
          <a:xfrm>
            <a:off x="457200" y="1009036"/>
            <a:ext cx="8229600" cy="344128"/>
          </a:xfrm>
        </p:spPr>
        <p:txBody>
          <a:bodyPr>
            <a:spAutoFit/>
          </a:bodyPr>
          <a:lstStyle/>
          <a:p>
            <a:r>
              <a:rPr lang="en-US" dirty="0">
                <a:latin typeface="+mn-lt"/>
              </a:rPr>
              <a:t>Nineteenth Edition</a:t>
            </a:r>
          </a:p>
        </p:txBody>
      </p:sp>
      <p:pic>
        <p:nvPicPr>
          <p:cNvPr id="10" name="Picture Placeholder 9" descr="Front Cover: Organizational Behavior Nineteenth Edition by P. Robbins and A. Judge"/>
          <p:cNvPicPr>
            <a:picLocks noGrp="1" noChangeAspect="1"/>
          </p:cNvPicPr>
          <p:nvPr>
            <p:ph type="pic" sz="quarter" idx="17"/>
          </p:nvPr>
        </p:nvPicPr>
        <p:blipFill>
          <a:blip r:embed="rId3">
            <a:extLst>
              <a:ext uri="{28A0092B-C50C-407E-A947-70E740481C1C}">
                <a14:useLocalDpi xmlns:a14="http://schemas.microsoft.com/office/drawing/2010/main" val="0"/>
              </a:ext>
            </a:extLst>
          </a:blip>
          <a:stretch>
            <a:fillRect/>
          </a:stretch>
        </p:blipFill>
        <p:spPr>
          <a:xfrm>
            <a:off x="469463" y="1600200"/>
            <a:ext cx="3569137" cy="4582456"/>
          </a:xfrm>
        </p:spPr>
      </p:pic>
      <p:sp>
        <p:nvSpPr>
          <p:cNvPr id="4" name="Text Placeholder 3"/>
          <p:cNvSpPr>
            <a:spLocks noGrp="1"/>
          </p:cNvSpPr>
          <p:nvPr>
            <p:ph type="body" sz="quarter" idx="14"/>
          </p:nvPr>
        </p:nvSpPr>
        <p:spPr>
          <a:xfrm>
            <a:off x="4572000" y="2684692"/>
            <a:ext cx="4114800" cy="498016"/>
          </a:xfrm>
        </p:spPr>
        <p:txBody>
          <a:bodyPr>
            <a:spAutoFit/>
          </a:bodyPr>
          <a:lstStyle/>
          <a:p>
            <a:r>
              <a:rPr lang="en-US" dirty="0">
                <a:latin typeface="+mn-lt"/>
              </a:rPr>
              <a:t>Chapter 17</a:t>
            </a:r>
          </a:p>
        </p:txBody>
      </p:sp>
      <p:sp>
        <p:nvSpPr>
          <p:cNvPr id="5" name="Text Placeholder 4"/>
          <p:cNvSpPr>
            <a:spLocks noGrp="1"/>
          </p:cNvSpPr>
          <p:nvPr>
            <p:ph type="body" sz="quarter" idx="15"/>
          </p:nvPr>
        </p:nvSpPr>
        <p:spPr>
          <a:xfrm>
            <a:off x="4572000" y="3529470"/>
            <a:ext cx="4114800" cy="713460"/>
          </a:xfrm>
        </p:spPr>
        <p:txBody>
          <a:bodyPr>
            <a:spAutoFit/>
          </a:bodyPr>
          <a:lstStyle/>
          <a:p>
            <a:r>
              <a:rPr lang="en-US" dirty="0">
                <a:latin typeface="+mn-lt"/>
                <a:cs typeface="Aharoni" panose="02010803020104030203" pitchFamily="2" charset="-79"/>
              </a:rPr>
              <a:t>Human Resource Systems and Practices</a:t>
            </a:r>
            <a:endParaRPr lang="en-US" dirty="0">
              <a:latin typeface="+mn-lt"/>
            </a:endParaRPr>
          </a:p>
        </p:txBody>
      </p:sp>
      <p:pic>
        <p:nvPicPr>
          <p:cNvPr id="9" name="Picture Placeholder 8" descr="Pearson Logo"/>
          <p:cNvPicPr>
            <a:picLocks noGrp="1" noChangeAspect="1"/>
          </p:cNvPicPr>
          <p:nvPr>
            <p:ph type="pic" sz="quarter" idx="18"/>
          </p:nvPr>
        </p:nvPicPr>
        <p:blipFill>
          <a:blip r:embed="rId4">
            <a:extLst>
              <a:ext uri="{28A0092B-C50C-407E-A947-70E740481C1C}">
                <a14:useLocalDpi xmlns:a14="http://schemas.microsoft.com/office/drawing/2010/main" val="0"/>
              </a:ext>
            </a:extLst>
          </a:blip>
          <a:stretch>
            <a:fillRect/>
          </a:stretch>
        </p:blipFill>
        <p:spPr>
          <a:xfrm>
            <a:off x="451104" y="6431280"/>
            <a:ext cx="920496" cy="274320"/>
          </a:xfrm>
        </p:spPr>
      </p:pic>
      <p:sp>
        <p:nvSpPr>
          <p:cNvPr id="6" name="Text Placeholder 5"/>
          <p:cNvSpPr>
            <a:spLocks noGrp="1"/>
          </p:cNvSpPr>
          <p:nvPr>
            <p:ph type="body" sz="quarter" idx="16"/>
          </p:nvPr>
        </p:nvSpPr>
        <p:spPr>
          <a:xfrm>
            <a:off x="1828800" y="6473171"/>
            <a:ext cx="6858000" cy="221018"/>
          </a:xfrm>
        </p:spPr>
        <p:txBody>
          <a:bodyPr lIns="0" tIns="18000" rIns="0" bIns="18000">
            <a:spAutoFit/>
          </a:bodyPr>
          <a:lstStyle/>
          <a:p>
            <a:r>
              <a:rPr lang="en-US" altLang="en-US" dirty="0">
                <a:latin typeface="Verdana"/>
              </a:rPr>
              <a:t>Copyright © 2023, 2019, 2017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a:spAutoFit/>
          </a:bodyPr>
          <a:lstStyle/>
          <a:p>
            <a:r>
              <a:rPr lang="en-US" sz="3600" dirty="0">
                <a:latin typeface="+mj-lt"/>
              </a:rPr>
              <a:t>Identify the Most Useful Substantive Selection Methods </a:t>
            </a:r>
            <a:r>
              <a:rPr lang="en-US" sz="2800" dirty="0">
                <a:latin typeface="+mj-lt"/>
              </a:rPr>
              <a:t>(4 of 5)</a:t>
            </a:r>
          </a:p>
        </p:txBody>
      </p:sp>
      <p:sp>
        <p:nvSpPr>
          <p:cNvPr id="3" name="Content Placeholder 2"/>
          <p:cNvSpPr>
            <a:spLocks noGrp="1"/>
          </p:cNvSpPr>
          <p:nvPr>
            <p:ph idx="1"/>
          </p:nvPr>
        </p:nvSpPr>
        <p:spPr>
          <a:xfrm>
            <a:off x="457200" y="1654013"/>
            <a:ext cx="8229600" cy="2483175"/>
          </a:xfrm>
        </p:spPr>
        <p:txBody>
          <a:bodyPr>
            <a:spAutoFit/>
          </a:bodyPr>
          <a:lstStyle/>
          <a:p>
            <a:pPr marL="256032" indent="-256032">
              <a:buSzPct val="100000"/>
            </a:pPr>
            <a:r>
              <a:rPr lang="en-US" sz="2400" dirty="0">
                <a:cs typeface="Arial" charset="0"/>
              </a:rPr>
              <a:t>Interviews</a:t>
            </a:r>
          </a:p>
          <a:p>
            <a:pPr marL="740664" lvl="1" indent="-283464"/>
            <a:r>
              <a:rPr lang="en-US" sz="2400" dirty="0">
                <a:cs typeface="Arial" charset="0"/>
              </a:rPr>
              <a:t>A frequently used selection device.</a:t>
            </a:r>
          </a:p>
          <a:p>
            <a:pPr lvl="2"/>
            <a:r>
              <a:rPr lang="en-US" sz="2400" dirty="0">
                <a:cs typeface="Arial" charset="0"/>
              </a:rPr>
              <a:t>Carry a great deal of weight.</a:t>
            </a:r>
          </a:p>
          <a:p>
            <a:pPr marL="740664" lvl="1" indent="-283464"/>
            <a:r>
              <a:rPr lang="en-US" sz="2400" b="1" dirty="0">
                <a:cs typeface="Arial" charset="0"/>
              </a:rPr>
              <a:t>Unstructured interviews </a:t>
            </a:r>
            <a:r>
              <a:rPr lang="en-US" sz="2400" dirty="0">
                <a:cs typeface="Arial" charset="0"/>
              </a:rPr>
              <a:t>are not as effective as structured ones, particularly behavioral </a:t>
            </a:r>
            <a:r>
              <a:rPr lang="en-US" sz="2400" b="1" dirty="0">
                <a:cs typeface="Arial" charset="0"/>
              </a:rPr>
              <a:t>structured interviews.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a:spAutoFit/>
          </a:bodyPr>
          <a:lstStyle/>
          <a:p>
            <a:r>
              <a:rPr lang="en-US" sz="3600" dirty="0">
                <a:latin typeface="+mj-lt"/>
              </a:rPr>
              <a:t>Identify the Most Useful Substantive Selection Methods </a:t>
            </a:r>
            <a:r>
              <a:rPr lang="en-US" sz="2800" dirty="0">
                <a:latin typeface="+mj-lt"/>
              </a:rPr>
              <a:t>(5 of 5)</a:t>
            </a:r>
          </a:p>
        </p:txBody>
      </p:sp>
      <p:sp>
        <p:nvSpPr>
          <p:cNvPr id="3" name="Content Placeholder 2"/>
          <p:cNvSpPr>
            <a:spLocks noGrp="1"/>
          </p:cNvSpPr>
          <p:nvPr>
            <p:ph idx="1"/>
          </p:nvPr>
        </p:nvSpPr>
        <p:spPr>
          <a:xfrm>
            <a:off x="457200" y="1600201"/>
            <a:ext cx="8229600" cy="3352800"/>
          </a:xfrm>
        </p:spPr>
        <p:txBody>
          <a:bodyPr>
            <a:spAutoFit/>
          </a:bodyPr>
          <a:lstStyle/>
          <a:p>
            <a:pPr marL="256032" indent="-256032">
              <a:buSzPct val="100000"/>
            </a:pPr>
            <a:r>
              <a:rPr lang="en-US" sz="2400" b="1" dirty="0"/>
              <a:t>Contingent Selection</a:t>
            </a:r>
          </a:p>
          <a:p>
            <a:pPr marL="740664" lvl="1"/>
            <a:r>
              <a:rPr lang="en-US" sz="2400" dirty="0"/>
              <a:t>Applicants that pass the substantive selection process are ready to be hired, contingent on final checks.</a:t>
            </a:r>
          </a:p>
          <a:p>
            <a:pPr lvl="2">
              <a:buClr>
                <a:schemeClr val="bg2"/>
              </a:buClr>
            </a:pPr>
            <a:r>
              <a:rPr lang="en-US" sz="2400" dirty="0"/>
              <a:t>A common contingent method is a drug test.</a:t>
            </a:r>
          </a:p>
          <a:p>
            <a:pPr lvl="3">
              <a:buClr>
                <a:schemeClr val="bg2"/>
              </a:buClr>
            </a:pPr>
            <a:r>
              <a:rPr lang="en-US" sz="2400" dirty="0">
                <a:cs typeface="Arial" panose="020B0604020202020204" pitchFamily="34" charset="0"/>
              </a:rPr>
              <a:t>Drug testing is controversial.</a:t>
            </a:r>
          </a:p>
          <a:p>
            <a:pPr lvl="2">
              <a:buClr>
                <a:schemeClr val="bg2"/>
              </a:buClr>
            </a:pPr>
            <a:r>
              <a:rPr lang="en-US" sz="2400" dirty="0"/>
              <a:t>Under the Americans with Disabilities Act, firms may not require employees to pass a medical exam before a job offer is made.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7772400" cy="1144347"/>
          </a:xfrm>
        </p:spPr>
        <p:txBody>
          <a:bodyPr>
            <a:spAutoFit/>
          </a:bodyPr>
          <a:lstStyle/>
          <a:p>
            <a:r>
              <a:rPr lang="en-US" sz="3600" dirty="0">
                <a:latin typeface="+mj-lt"/>
              </a:rPr>
              <a:t>Compare the Main Types of Training </a:t>
            </a:r>
            <a:r>
              <a:rPr lang="en-US" sz="2800" dirty="0">
                <a:latin typeface="+mj-lt"/>
              </a:rPr>
              <a:t>(1 of 4)</a:t>
            </a:r>
          </a:p>
        </p:txBody>
      </p:sp>
      <p:sp>
        <p:nvSpPr>
          <p:cNvPr id="3" name="Content Placeholder 2"/>
          <p:cNvSpPr>
            <a:spLocks noGrp="1"/>
          </p:cNvSpPr>
          <p:nvPr>
            <p:ph idx="1"/>
          </p:nvPr>
        </p:nvSpPr>
        <p:spPr/>
        <p:txBody>
          <a:bodyPr>
            <a:spAutoFit/>
          </a:bodyPr>
          <a:lstStyle/>
          <a:p>
            <a:pPr marL="256032" indent="-256032">
              <a:buSzPct val="100000"/>
            </a:pPr>
            <a:r>
              <a:rPr lang="en-US" sz="2400" b="1" dirty="0">
                <a:cs typeface="Arial" charset="0"/>
              </a:rPr>
              <a:t>Transfer of training</a:t>
            </a:r>
            <a:r>
              <a:rPr lang="en-US" sz="2400" dirty="0">
                <a:cs typeface="Arial" charset="0"/>
              </a:rPr>
              <a:t>: </a:t>
            </a:r>
            <a:r>
              <a:rPr lang="en-US" sz="2400" dirty="0"/>
              <a:t>utilizing the knowledge, skills, and abilities learned from training on the job.</a:t>
            </a:r>
          </a:p>
          <a:p>
            <a:pPr marL="707073" lvl="1" indent="-256032">
              <a:buSzPct val="100000"/>
            </a:pPr>
            <a:r>
              <a:rPr lang="en-US" sz="2400" dirty="0">
                <a:cs typeface="Arial" charset="0"/>
              </a:rPr>
              <a:t>On-the-job training</a:t>
            </a:r>
          </a:p>
          <a:p>
            <a:pPr marL="1280160" lvl="2" indent="-256032">
              <a:buSzPct val="100000"/>
            </a:pPr>
            <a:r>
              <a:rPr lang="en-US" sz="2400" dirty="0">
                <a:cs typeface="Arial" charset="0"/>
              </a:rPr>
              <a:t>Cross-training</a:t>
            </a:r>
          </a:p>
          <a:p>
            <a:pPr marL="707073" lvl="1" indent="-256032">
              <a:buSzPct val="100000"/>
            </a:pPr>
            <a:r>
              <a:rPr lang="en-US" sz="2400" dirty="0">
                <a:cs typeface="Arial" charset="0"/>
              </a:rPr>
              <a:t>Off-the-job training</a:t>
            </a:r>
          </a:p>
          <a:p>
            <a:pPr marL="256032" indent="-256032">
              <a:buSzPct val="100000"/>
            </a:pPr>
            <a:r>
              <a:rPr lang="en-US" sz="2400" dirty="0">
                <a:cs typeface="Arial" charset="0"/>
              </a:rPr>
              <a:t>Training Content</a:t>
            </a:r>
          </a:p>
          <a:p>
            <a:pPr marL="740664" lvl="1" indent="-283464"/>
            <a:r>
              <a:rPr lang="en-US" sz="2400" dirty="0">
                <a:cs typeface="Arial" charset="0"/>
              </a:rPr>
              <a:t>Basic skills</a:t>
            </a:r>
          </a:p>
          <a:p>
            <a:pPr marL="740664" lvl="1" indent="-283464"/>
            <a:r>
              <a:rPr lang="en-US" sz="2400" dirty="0">
                <a:cs typeface="Arial" charset="0"/>
              </a:rPr>
              <a:t>Technical skills</a:t>
            </a:r>
          </a:p>
          <a:p>
            <a:pPr marL="740664" lvl="1" indent="-283464"/>
            <a:r>
              <a:rPr lang="en-US" sz="2400" dirty="0">
                <a:cs typeface="Arial" charset="0"/>
              </a:rPr>
              <a:t>Soft skills</a:t>
            </a:r>
          </a:p>
          <a:p>
            <a:pPr marL="1313751" lvl="2" indent="-283464"/>
            <a:r>
              <a:rPr lang="en-US" sz="2400" dirty="0">
                <a:cs typeface="Arial" charset="0"/>
              </a:rPr>
              <a:t>Ethics training</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7772400" cy="1144347"/>
          </a:xfrm>
        </p:spPr>
        <p:txBody>
          <a:bodyPr>
            <a:spAutoFit/>
          </a:bodyPr>
          <a:lstStyle/>
          <a:p>
            <a:r>
              <a:rPr lang="en-US" sz="3600" dirty="0">
                <a:latin typeface="+mj-lt"/>
              </a:rPr>
              <a:t>Compare the Main Types of Training </a:t>
            </a:r>
            <a:r>
              <a:rPr lang="en-US" sz="2800" dirty="0">
                <a:latin typeface="+mj-lt"/>
              </a:rPr>
              <a:t>(2 of 4)</a:t>
            </a:r>
          </a:p>
        </p:txBody>
      </p:sp>
      <p:sp>
        <p:nvSpPr>
          <p:cNvPr id="3" name="Content Placeholder 2"/>
          <p:cNvSpPr>
            <a:spLocks noGrp="1"/>
          </p:cNvSpPr>
          <p:nvPr>
            <p:ph idx="1"/>
          </p:nvPr>
        </p:nvSpPr>
        <p:spPr>
          <a:xfrm>
            <a:off x="457200" y="1654013"/>
            <a:ext cx="8229600" cy="2483175"/>
          </a:xfrm>
        </p:spPr>
        <p:txBody>
          <a:bodyPr>
            <a:spAutoFit/>
          </a:bodyPr>
          <a:lstStyle/>
          <a:p>
            <a:pPr marL="256032" indent="-256032">
              <a:buSzPct val="100000"/>
            </a:pPr>
            <a:r>
              <a:rPr lang="en-US" sz="2400" b="1" dirty="0"/>
              <a:t>Training Methods</a:t>
            </a:r>
          </a:p>
          <a:p>
            <a:pPr marL="740664" lvl="2" indent="-283464">
              <a:buFont typeface="Arial" pitchFamily="34" charset="0"/>
              <a:buChar char="–"/>
            </a:pPr>
            <a:r>
              <a:rPr lang="en-US" sz="2400" dirty="0"/>
              <a:t>Historically, training meant “formal training”.</a:t>
            </a:r>
          </a:p>
          <a:p>
            <a:pPr marL="740664" lvl="2" indent="-283464">
              <a:buFont typeface="Arial" pitchFamily="34" charset="0"/>
              <a:buChar char="–"/>
            </a:pPr>
            <a:r>
              <a:rPr lang="en-US" sz="2400" dirty="0"/>
              <a:t>Organizations are increasingly relying on </a:t>
            </a:r>
            <a:r>
              <a:rPr lang="en-US" sz="2400" i="1" dirty="0"/>
              <a:t>informal training</a:t>
            </a:r>
            <a:r>
              <a:rPr lang="en-US" sz="2400" dirty="0"/>
              <a:t>.</a:t>
            </a:r>
          </a:p>
          <a:p>
            <a:pPr marL="1143000" lvl="3">
              <a:buClr>
                <a:schemeClr val="bg2"/>
              </a:buClr>
              <a:buFont typeface="Wingdings" pitchFamily="2" charset="2"/>
              <a:buChar char="§"/>
            </a:pPr>
            <a:r>
              <a:rPr lang="en-US" sz="2400" dirty="0">
                <a:cs typeface="Arial" panose="020B0604020202020204" pitchFamily="34" charset="0"/>
              </a:rPr>
              <a:t>Unstructured, unplanned, and easily adapted to situations and individuals.</a:t>
            </a: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7696200" cy="1144347"/>
          </a:xfrm>
        </p:spPr>
        <p:txBody>
          <a:bodyPr>
            <a:spAutoFit/>
          </a:bodyPr>
          <a:lstStyle/>
          <a:p>
            <a:r>
              <a:rPr lang="en-US" sz="3600" dirty="0">
                <a:latin typeface="+mj-lt"/>
              </a:rPr>
              <a:t>Compare the Main Types of Training </a:t>
            </a:r>
            <a:r>
              <a:rPr lang="en-US" sz="2800" dirty="0">
                <a:latin typeface="+mj-lt"/>
              </a:rPr>
              <a:t>(3 of 4)</a:t>
            </a:r>
          </a:p>
        </p:txBody>
      </p:sp>
      <p:sp>
        <p:nvSpPr>
          <p:cNvPr id="3" name="Content Placeholder 2"/>
          <p:cNvSpPr>
            <a:spLocks noGrp="1"/>
          </p:cNvSpPr>
          <p:nvPr>
            <p:ph idx="1"/>
          </p:nvPr>
        </p:nvSpPr>
        <p:spPr>
          <a:xfrm>
            <a:off x="457200" y="1600201"/>
            <a:ext cx="8077200" cy="4419600"/>
          </a:xfrm>
        </p:spPr>
        <p:txBody>
          <a:bodyPr>
            <a:spAutoFit/>
          </a:bodyPr>
          <a:lstStyle/>
          <a:p>
            <a:pPr marL="256032" indent="-256032">
              <a:buSzPct val="100000"/>
            </a:pPr>
            <a:r>
              <a:rPr lang="en-US" sz="2400" b="1" dirty="0">
                <a:cs typeface="Arial" charset="0"/>
              </a:rPr>
              <a:t>Instructional System Design</a:t>
            </a:r>
          </a:p>
          <a:p>
            <a:pPr marL="740664" lvl="1"/>
            <a:r>
              <a:rPr lang="en-US" sz="2400" dirty="0">
                <a:cs typeface="Arial" charset="0"/>
              </a:rPr>
              <a:t>Analyze</a:t>
            </a:r>
          </a:p>
          <a:p>
            <a:pPr marL="740664" lvl="1"/>
            <a:r>
              <a:rPr lang="en-US" sz="2400" dirty="0">
                <a:cs typeface="Arial" charset="0"/>
              </a:rPr>
              <a:t>Design</a:t>
            </a:r>
          </a:p>
          <a:p>
            <a:pPr marL="740664" lvl="1"/>
            <a:r>
              <a:rPr lang="en-US" sz="2400" dirty="0">
                <a:cs typeface="Arial" charset="0"/>
              </a:rPr>
              <a:t>Develop</a:t>
            </a:r>
          </a:p>
          <a:p>
            <a:pPr marL="740664" lvl="1"/>
            <a:r>
              <a:rPr lang="en-US" sz="2400" dirty="0">
                <a:cs typeface="Arial" charset="0"/>
              </a:rPr>
              <a:t>Implement</a:t>
            </a:r>
          </a:p>
          <a:p>
            <a:pPr marL="740664" lvl="1"/>
            <a:r>
              <a:rPr lang="en-US" sz="2400" dirty="0">
                <a:cs typeface="Arial" charset="0"/>
              </a:rPr>
              <a:t>Evaluation</a:t>
            </a:r>
          </a:p>
          <a:p>
            <a:pPr marL="256032" indent="-256032">
              <a:buSzPct val="100000"/>
            </a:pPr>
            <a:r>
              <a:rPr lang="en-US" sz="2400" b="1" dirty="0">
                <a:cs typeface="Arial" charset="0"/>
              </a:rPr>
              <a:t>Active Learning</a:t>
            </a:r>
          </a:p>
          <a:p>
            <a:pPr marL="256032" indent="-256032">
              <a:buSzPct val="100000"/>
            </a:pPr>
            <a:r>
              <a:rPr lang="en-US" sz="2400" b="1" dirty="0">
                <a:cs typeface="Arial" charset="0"/>
              </a:rPr>
              <a:t>Inactive Learning</a:t>
            </a:r>
          </a:p>
          <a:p>
            <a:pPr marL="256032" indent="-256032">
              <a:buSzPct val="100000"/>
            </a:pPr>
            <a:r>
              <a:rPr lang="en-US" sz="2400" b="1" dirty="0">
                <a:cs typeface="Arial" charset="0"/>
              </a:rPr>
              <a:t>E-Learning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7543800" cy="1144347"/>
          </a:xfrm>
        </p:spPr>
        <p:txBody>
          <a:bodyPr>
            <a:spAutoFit/>
          </a:bodyPr>
          <a:lstStyle/>
          <a:p>
            <a:r>
              <a:rPr lang="en-US" sz="3600" dirty="0">
                <a:latin typeface="+mj-lt"/>
              </a:rPr>
              <a:t>Compare the Main Types of Training </a:t>
            </a:r>
            <a:r>
              <a:rPr lang="en-US" sz="2800" dirty="0">
                <a:latin typeface="+mj-lt"/>
              </a:rPr>
              <a:t>(4 of 4)</a:t>
            </a:r>
          </a:p>
        </p:txBody>
      </p:sp>
      <p:sp>
        <p:nvSpPr>
          <p:cNvPr id="3" name="Content Placeholder 2"/>
          <p:cNvSpPr>
            <a:spLocks noGrp="1"/>
          </p:cNvSpPr>
          <p:nvPr>
            <p:ph idx="1"/>
          </p:nvPr>
        </p:nvSpPr>
        <p:spPr>
          <a:xfrm>
            <a:off x="457200" y="1600201"/>
            <a:ext cx="8153400" cy="3200399"/>
          </a:xfrm>
        </p:spPr>
        <p:txBody>
          <a:bodyPr>
            <a:spAutoFit/>
          </a:bodyPr>
          <a:lstStyle/>
          <a:p>
            <a:pPr marL="256032" indent="-256032">
              <a:buSzPct val="100000"/>
            </a:pPr>
            <a:r>
              <a:rPr lang="en-US" sz="2400" b="1" dirty="0">
                <a:cs typeface="Arial" charset="0"/>
              </a:rPr>
              <a:t>Evaluating Effectiveness</a:t>
            </a:r>
          </a:p>
          <a:p>
            <a:pPr marL="740664" lvl="1"/>
            <a:r>
              <a:rPr lang="en-US" sz="2400" dirty="0">
                <a:cs typeface="Arial" charset="0"/>
              </a:rPr>
              <a:t>The effectiveness of a training program can refer to the level of student satisfaction, the amount students learn, the extent to which they transfer the material from training to their jobs, or the financial return on investments in training.</a:t>
            </a:r>
          </a:p>
          <a:p>
            <a:pPr marL="740664" lvl="1"/>
            <a:r>
              <a:rPr lang="en-US" sz="2400" dirty="0"/>
              <a:t>Rigorous measurement of multiple training outcomes should be part of every training effort.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a:spAutoFit/>
          </a:bodyPr>
          <a:lstStyle/>
          <a:p>
            <a:r>
              <a:rPr lang="en-US" sz="3600" dirty="0">
                <a:latin typeface="+mj-lt"/>
              </a:rPr>
              <a:t>List the Methods of Performance Evaluation </a:t>
            </a:r>
            <a:r>
              <a:rPr lang="en-US" sz="2800" dirty="0">
                <a:latin typeface="+mj-lt"/>
              </a:rPr>
              <a:t>(1 of 6)</a:t>
            </a:r>
          </a:p>
        </p:txBody>
      </p:sp>
      <p:sp>
        <p:nvSpPr>
          <p:cNvPr id="3" name="Content Placeholder 2"/>
          <p:cNvSpPr>
            <a:spLocks noGrp="1"/>
          </p:cNvSpPr>
          <p:nvPr>
            <p:ph idx="1"/>
          </p:nvPr>
        </p:nvSpPr>
        <p:spPr>
          <a:xfrm>
            <a:off x="457200" y="1600201"/>
            <a:ext cx="8229600" cy="3047999"/>
          </a:xfrm>
        </p:spPr>
        <p:txBody>
          <a:bodyPr>
            <a:spAutoFit/>
          </a:bodyPr>
          <a:lstStyle/>
          <a:p>
            <a:pPr marL="256032" indent="-256032">
              <a:buSzPct val="100000"/>
            </a:pPr>
            <a:r>
              <a:rPr lang="en-US" sz="2400" b="1" dirty="0">
                <a:cs typeface="Arial" charset="0"/>
              </a:rPr>
              <a:t>Purposes of Performance Evaluation</a:t>
            </a:r>
          </a:p>
          <a:p>
            <a:pPr marL="740664" lvl="1" indent="-283464"/>
            <a:r>
              <a:rPr lang="en-US" sz="2400" dirty="0">
                <a:cs typeface="Arial" charset="0"/>
              </a:rPr>
              <a:t>Make general human resource decisions.</a:t>
            </a:r>
          </a:p>
          <a:p>
            <a:pPr marL="740664" lvl="1" indent="-283464"/>
            <a:r>
              <a:rPr lang="en-US" sz="2400" dirty="0">
                <a:cs typeface="Arial" charset="0"/>
              </a:rPr>
              <a:t>Identify training and development needs.</a:t>
            </a:r>
          </a:p>
          <a:p>
            <a:pPr lvl="2"/>
            <a:r>
              <a:rPr lang="en-US" sz="2400" dirty="0">
                <a:cs typeface="Arial" charset="0"/>
              </a:rPr>
              <a:t>Pinpoint employee skills and competencies needing development.</a:t>
            </a:r>
          </a:p>
          <a:p>
            <a:pPr marL="740664" lvl="1" indent="-283464"/>
            <a:r>
              <a:rPr lang="en-US" sz="2400" dirty="0">
                <a:cs typeface="Arial" charset="0"/>
              </a:rPr>
              <a:t>Provide feedback to employees.</a:t>
            </a:r>
          </a:p>
          <a:p>
            <a:pPr lvl="2"/>
            <a:r>
              <a:rPr lang="en-US" sz="2400" dirty="0">
                <a:cs typeface="Arial" charset="0"/>
              </a:rPr>
              <a:t>Can be the basis for reward allocations.</a:t>
            </a: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a:spAutoFit/>
          </a:bodyPr>
          <a:lstStyle/>
          <a:p>
            <a:r>
              <a:rPr lang="en-US" sz="3600" dirty="0">
                <a:latin typeface="+mj-lt"/>
              </a:rPr>
              <a:t>List the Methods of Performance Evaluation </a:t>
            </a:r>
            <a:r>
              <a:rPr lang="en-US" sz="2800" dirty="0">
                <a:latin typeface="+mj-lt"/>
              </a:rPr>
              <a:t>(2 of 6)</a:t>
            </a:r>
          </a:p>
        </p:txBody>
      </p:sp>
      <p:sp>
        <p:nvSpPr>
          <p:cNvPr id="3" name="Content Placeholder 2"/>
          <p:cNvSpPr>
            <a:spLocks noGrp="1"/>
          </p:cNvSpPr>
          <p:nvPr>
            <p:ph idx="1"/>
          </p:nvPr>
        </p:nvSpPr>
        <p:spPr>
          <a:xfrm>
            <a:off x="457200" y="1600201"/>
            <a:ext cx="8229600" cy="3657600"/>
          </a:xfrm>
        </p:spPr>
        <p:txBody>
          <a:bodyPr>
            <a:spAutoFit/>
          </a:bodyPr>
          <a:lstStyle/>
          <a:p>
            <a:pPr marL="256032" indent="-256032">
              <a:buSzPct val="100000"/>
            </a:pPr>
            <a:r>
              <a:rPr lang="en-US" sz="2400" b="1" dirty="0">
                <a:cs typeface="Arial" charset="0"/>
              </a:rPr>
              <a:t>What Do We Evaluate?</a:t>
            </a:r>
          </a:p>
          <a:p>
            <a:pPr marL="740664" lvl="1" indent="-283464"/>
            <a:r>
              <a:rPr lang="en-US" sz="2400" dirty="0">
                <a:cs typeface="Arial" charset="0"/>
              </a:rPr>
              <a:t>Individual task outcomes</a:t>
            </a:r>
          </a:p>
          <a:p>
            <a:pPr marL="740664" lvl="1" indent="-283464"/>
            <a:r>
              <a:rPr lang="en-US" sz="2400" dirty="0">
                <a:cs typeface="Arial" charset="0"/>
              </a:rPr>
              <a:t>Behaviors</a:t>
            </a:r>
          </a:p>
          <a:p>
            <a:pPr marL="740664" lvl="1" indent="-283464"/>
            <a:r>
              <a:rPr lang="en-US" sz="2400" dirty="0">
                <a:cs typeface="Arial" charset="0"/>
              </a:rPr>
              <a:t>Traits</a:t>
            </a:r>
          </a:p>
          <a:p>
            <a:pPr marL="256032" indent="-256032">
              <a:buSzPct val="100000"/>
            </a:pPr>
            <a:r>
              <a:rPr lang="en-US" sz="2400" b="1" dirty="0">
                <a:cs typeface="Arial" charset="0"/>
              </a:rPr>
              <a:t>Who Should Do the Evaluating?</a:t>
            </a:r>
          </a:p>
          <a:p>
            <a:pPr marL="740664" lvl="1" indent="-284163"/>
            <a:r>
              <a:rPr lang="en-US" sz="2400" dirty="0">
                <a:cs typeface="Arial" charset="0"/>
              </a:rPr>
              <a:t>Traditionally, the manager, but today that is changing. </a:t>
            </a:r>
          </a:p>
          <a:p>
            <a:pPr lvl="2"/>
            <a:r>
              <a:rPr lang="en-US" sz="2400" dirty="0">
                <a:cs typeface="Arial" charset="0"/>
              </a:rPr>
              <a:t>Now peers, subordinates, and the employee can be involved.</a:t>
            </a: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a:spAutoFit/>
          </a:bodyPr>
          <a:lstStyle/>
          <a:p>
            <a:r>
              <a:rPr lang="en-US" sz="3600" dirty="0">
                <a:latin typeface="+mj-lt"/>
              </a:rPr>
              <a:t>List the Methods of Performance Evaluation </a:t>
            </a:r>
            <a:r>
              <a:rPr lang="en-US" sz="2800" dirty="0">
                <a:latin typeface="+mj-lt"/>
              </a:rPr>
              <a:t>(3 of 6)</a:t>
            </a:r>
          </a:p>
        </p:txBody>
      </p:sp>
      <p:sp>
        <p:nvSpPr>
          <p:cNvPr id="4" name="Content Placeholder 3"/>
          <p:cNvSpPr>
            <a:spLocks noGrp="1"/>
          </p:cNvSpPr>
          <p:nvPr>
            <p:ph sz="quarter" idx="14"/>
          </p:nvPr>
        </p:nvSpPr>
        <p:spPr>
          <a:xfrm>
            <a:off x="457200" y="1499317"/>
            <a:ext cx="8229600" cy="405683"/>
          </a:xfrm>
        </p:spPr>
        <p:txBody>
          <a:bodyPr>
            <a:spAutoFit/>
          </a:bodyPr>
          <a:lstStyle/>
          <a:p>
            <a:pPr marL="0" indent="0">
              <a:buNone/>
            </a:pPr>
            <a:r>
              <a:rPr lang="en-US" b="1" dirty="0"/>
              <a:t>Exhibit 17.2</a:t>
            </a:r>
            <a:r>
              <a:rPr lang="en-US" dirty="0"/>
              <a:t> 360-Degree Evaluation</a:t>
            </a:r>
            <a:endParaRPr lang="en-US" b="1" dirty="0"/>
          </a:p>
        </p:txBody>
      </p:sp>
      <p:pic>
        <p:nvPicPr>
          <p:cNvPr id="5" name="Picture Placeholder 4" descr="A circular diagram shows 360-degree evaluation of an employee.&#10;Long description is available in notes, press F6."/>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1676400" y="2049635"/>
            <a:ext cx="5660750" cy="4274965"/>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a:spAutoFit/>
          </a:bodyPr>
          <a:lstStyle/>
          <a:p>
            <a:r>
              <a:rPr lang="en-US" sz="3600" dirty="0">
                <a:latin typeface="+mj-lt"/>
              </a:rPr>
              <a:t>List the Methods of Performance Evaluation </a:t>
            </a:r>
            <a:r>
              <a:rPr lang="en-US" sz="2800" dirty="0">
                <a:latin typeface="+mj-lt"/>
              </a:rPr>
              <a:t>(4 of 6)</a:t>
            </a:r>
          </a:p>
        </p:txBody>
      </p:sp>
      <p:sp>
        <p:nvSpPr>
          <p:cNvPr id="3" name="Content Placeholder 2"/>
          <p:cNvSpPr>
            <a:spLocks noGrp="1"/>
          </p:cNvSpPr>
          <p:nvPr>
            <p:ph idx="1"/>
          </p:nvPr>
        </p:nvSpPr>
        <p:spPr>
          <a:xfrm>
            <a:off x="457200" y="1600201"/>
            <a:ext cx="8229600" cy="4038599"/>
          </a:xfrm>
        </p:spPr>
        <p:txBody>
          <a:bodyPr>
            <a:spAutoFit/>
          </a:bodyPr>
          <a:lstStyle/>
          <a:p>
            <a:pPr marL="256032" indent="-256032">
              <a:buSzPct val="100000"/>
            </a:pPr>
            <a:r>
              <a:rPr lang="en-US" sz="2400" dirty="0">
                <a:cs typeface="Arial" charset="0"/>
              </a:rPr>
              <a:t>Methods of Performance Evaluation</a:t>
            </a:r>
          </a:p>
          <a:p>
            <a:pPr marL="740664" lvl="1"/>
            <a:r>
              <a:rPr lang="en-US" sz="2400" dirty="0">
                <a:cs typeface="Arial" charset="0"/>
              </a:rPr>
              <a:t>Written comments</a:t>
            </a:r>
          </a:p>
          <a:p>
            <a:pPr marL="740664" lvl="1"/>
            <a:r>
              <a:rPr lang="en-US" sz="2400" b="1" dirty="0">
                <a:cs typeface="Arial" charset="0"/>
              </a:rPr>
              <a:t>Critical incidents</a:t>
            </a:r>
          </a:p>
          <a:p>
            <a:pPr marL="740664" lvl="1"/>
            <a:r>
              <a:rPr lang="en-US" sz="2400" b="1" dirty="0">
                <a:cs typeface="Arial" charset="0"/>
              </a:rPr>
              <a:t>Graphic ratings scales</a:t>
            </a:r>
          </a:p>
          <a:p>
            <a:pPr marL="740664" lvl="1"/>
            <a:r>
              <a:rPr lang="en-US" sz="2400" b="1" dirty="0">
                <a:cs typeface="Arial" charset="0"/>
              </a:rPr>
              <a:t>Behaviorally anchored rating scales (</a:t>
            </a:r>
            <a:r>
              <a:rPr lang="en-US" sz="2400" b="1" spc="-300" dirty="0">
                <a:cs typeface="Arial" charset="0"/>
              </a:rPr>
              <a:t>B A R </a:t>
            </a:r>
            <a:r>
              <a:rPr lang="en-US" sz="2400" b="1" dirty="0">
                <a:cs typeface="Arial" charset="0"/>
              </a:rPr>
              <a:t>S)</a:t>
            </a:r>
          </a:p>
          <a:p>
            <a:pPr marL="740664" lvl="1"/>
            <a:r>
              <a:rPr lang="en-US" sz="2400" b="1" dirty="0">
                <a:cs typeface="Arial" charset="0"/>
              </a:rPr>
              <a:t>Electronic performance monitoring (</a:t>
            </a:r>
            <a:r>
              <a:rPr lang="en-US" sz="2400" b="1" spc="-300" dirty="0">
                <a:cs typeface="Arial" charset="0"/>
              </a:rPr>
              <a:t>E P </a:t>
            </a:r>
            <a:r>
              <a:rPr lang="en-US" sz="2400" b="1" dirty="0">
                <a:cs typeface="Arial" charset="0"/>
              </a:rPr>
              <a:t>M)</a:t>
            </a:r>
          </a:p>
          <a:p>
            <a:pPr marL="740664" lvl="1"/>
            <a:r>
              <a:rPr lang="en-US" sz="2400" b="1" dirty="0">
                <a:cs typeface="Arial" charset="0"/>
              </a:rPr>
              <a:t>Forced comparisons</a:t>
            </a:r>
          </a:p>
          <a:p>
            <a:pPr lvl="2"/>
            <a:r>
              <a:rPr lang="en-US" sz="2400" b="1" dirty="0">
                <a:cs typeface="Arial" charset="0"/>
              </a:rPr>
              <a:t>Group order ranking</a:t>
            </a:r>
          </a:p>
          <a:p>
            <a:pPr lvl="2"/>
            <a:r>
              <a:rPr lang="en-US" sz="2400" b="1" dirty="0">
                <a:cs typeface="Arial" charset="0"/>
              </a:rPr>
              <a:t>Individual ranking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a:spAutoFit/>
          </a:bodyPr>
          <a:lstStyle/>
          <a:p>
            <a:r>
              <a:rPr lang="en-US" sz="3600" dirty="0">
                <a:latin typeface="+mj-lt"/>
              </a:rPr>
              <a:t>Learning Objectives</a:t>
            </a:r>
            <a:endParaRPr lang="en-IN" sz="2000" b="0" dirty="0">
              <a:latin typeface="+mj-lt"/>
            </a:endParaRPr>
          </a:p>
        </p:txBody>
      </p:sp>
      <p:sp>
        <p:nvSpPr>
          <p:cNvPr id="3" name="Content Placeholder 2"/>
          <p:cNvSpPr>
            <a:spLocks noGrp="1"/>
          </p:cNvSpPr>
          <p:nvPr>
            <p:ph idx="1"/>
          </p:nvPr>
        </p:nvSpPr>
        <p:spPr>
          <a:xfrm>
            <a:off x="457200" y="1324148"/>
            <a:ext cx="8229600" cy="4514501"/>
          </a:xfrm>
        </p:spPr>
        <p:txBody>
          <a:bodyPr wrap="square">
            <a:spAutoFit/>
          </a:bodyPr>
          <a:lstStyle/>
          <a:p>
            <a:pPr marL="692150" lvl="0" indent="-692150">
              <a:buClr>
                <a:schemeClr val="bg2"/>
              </a:buClr>
              <a:buSzPct val="100000"/>
              <a:buNone/>
            </a:pPr>
            <a:r>
              <a:rPr lang="en-US" sz="2400" b="1" dirty="0">
                <a:solidFill>
                  <a:srgbClr val="007FA3"/>
                </a:solidFill>
              </a:rPr>
              <a:t>17.1</a:t>
            </a:r>
            <a:r>
              <a:rPr lang="en-US" dirty="0"/>
              <a:t>	</a:t>
            </a:r>
            <a:r>
              <a:rPr lang="en-US" sz="2400" dirty="0"/>
              <a:t>Describe the value of recruitment methods.</a:t>
            </a:r>
          </a:p>
          <a:p>
            <a:pPr marL="692150" lvl="0" indent="-692150">
              <a:buClr>
                <a:schemeClr val="bg2"/>
              </a:buClr>
              <a:buSzPct val="100000"/>
              <a:buNone/>
            </a:pPr>
            <a:r>
              <a:rPr lang="en-US" sz="2400" b="1" dirty="0">
                <a:solidFill>
                  <a:srgbClr val="007FA3"/>
                </a:solidFill>
              </a:rPr>
              <a:t>17.2	</a:t>
            </a:r>
            <a:r>
              <a:rPr lang="en-US" sz="2400" dirty="0"/>
              <a:t>Specify initial selection methods.</a:t>
            </a:r>
          </a:p>
          <a:p>
            <a:pPr marL="692150" lvl="0" indent="-692150">
              <a:buClr>
                <a:schemeClr val="bg2"/>
              </a:buClr>
              <a:buSzPct val="100000"/>
              <a:buNone/>
            </a:pPr>
            <a:r>
              <a:rPr lang="en-US" sz="2400" b="1" dirty="0">
                <a:solidFill>
                  <a:srgbClr val="007FA3"/>
                </a:solidFill>
              </a:rPr>
              <a:t>17.3	</a:t>
            </a:r>
            <a:r>
              <a:rPr lang="en-US" sz="2400" dirty="0"/>
              <a:t>Identify the most useful substantive selection methods.</a:t>
            </a:r>
          </a:p>
          <a:p>
            <a:pPr marL="692150" lvl="0" indent="-692150">
              <a:buClr>
                <a:schemeClr val="bg2"/>
              </a:buClr>
              <a:buSzPct val="100000"/>
              <a:buNone/>
            </a:pPr>
            <a:r>
              <a:rPr lang="en-US" sz="2400" b="1" dirty="0">
                <a:solidFill>
                  <a:srgbClr val="007FA3"/>
                </a:solidFill>
              </a:rPr>
              <a:t>17.4	</a:t>
            </a:r>
            <a:r>
              <a:rPr lang="en-US" sz="2400" dirty="0"/>
              <a:t>Compare the main types of training.</a:t>
            </a:r>
          </a:p>
          <a:p>
            <a:pPr marL="692150" lvl="0" indent="-692150">
              <a:buClr>
                <a:schemeClr val="bg2"/>
              </a:buClr>
              <a:buSzPct val="100000"/>
              <a:buNone/>
            </a:pPr>
            <a:r>
              <a:rPr lang="en-US" sz="2400" b="1" dirty="0">
                <a:solidFill>
                  <a:srgbClr val="007FA3"/>
                </a:solidFill>
              </a:rPr>
              <a:t>17.5	</a:t>
            </a:r>
            <a:r>
              <a:rPr lang="en-US" sz="2400" dirty="0"/>
              <a:t>List the methods of performance evaluation.</a:t>
            </a:r>
          </a:p>
          <a:p>
            <a:pPr marL="692150" lvl="0" indent="-692150">
              <a:buClr>
                <a:schemeClr val="bg2"/>
              </a:buClr>
              <a:buSzPct val="100000"/>
              <a:buNone/>
            </a:pPr>
            <a:r>
              <a:rPr lang="en-US" sz="2400" b="1" dirty="0">
                <a:solidFill>
                  <a:srgbClr val="007FA3"/>
                </a:solidFill>
              </a:rPr>
              <a:t>17.6	</a:t>
            </a:r>
            <a:r>
              <a:rPr lang="en-US" sz="2400" dirty="0"/>
              <a:t>Discuss how reasonable accommodations make accessible workplaces.</a:t>
            </a:r>
          </a:p>
          <a:p>
            <a:pPr marL="692150" indent="-692150">
              <a:buClr>
                <a:schemeClr val="bg2"/>
              </a:buClr>
              <a:buSzPct val="100000"/>
              <a:buNone/>
            </a:pPr>
            <a:r>
              <a:rPr lang="en-US" sz="2400" b="1" dirty="0">
                <a:solidFill>
                  <a:srgbClr val="007FA3"/>
                </a:solidFill>
              </a:rPr>
              <a:t>17.7	</a:t>
            </a:r>
            <a:r>
              <a:rPr lang="en-US" sz="2400" dirty="0"/>
              <a:t>Describe the leadership role of human resources (</a:t>
            </a:r>
            <a:r>
              <a:rPr lang="en-US" sz="2400" kern="300" spc="-300" dirty="0"/>
              <a:t>H </a:t>
            </a:r>
            <a:r>
              <a:rPr lang="en-US" sz="2400" dirty="0"/>
              <a:t>R) in organizations.</a:t>
            </a:r>
          </a:p>
        </p:txBody>
      </p:sp>
    </p:spTree>
    <p:extLst>
      <p:ext uri="{BB962C8B-B14F-4D97-AF65-F5344CB8AC3E}">
        <p14:creationId xmlns:p14="http://schemas.microsoft.com/office/powerpoint/2010/main" val="3925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a:spAutoFit/>
          </a:bodyPr>
          <a:lstStyle/>
          <a:p>
            <a:r>
              <a:rPr lang="en-US" sz="3600" dirty="0">
                <a:latin typeface="+mj-lt"/>
              </a:rPr>
              <a:t>List the Methods of Performance Evaluation </a:t>
            </a:r>
            <a:r>
              <a:rPr lang="en-US" sz="2800" dirty="0">
                <a:latin typeface="+mj-lt"/>
              </a:rPr>
              <a:t>(5 of 6)</a:t>
            </a:r>
          </a:p>
        </p:txBody>
      </p:sp>
      <p:sp>
        <p:nvSpPr>
          <p:cNvPr id="3" name="Content Placeholder 2"/>
          <p:cNvSpPr>
            <a:spLocks noGrp="1"/>
          </p:cNvSpPr>
          <p:nvPr>
            <p:ph idx="1"/>
          </p:nvPr>
        </p:nvSpPr>
        <p:spPr>
          <a:xfrm>
            <a:off x="457200" y="1600201"/>
            <a:ext cx="8229600" cy="3200399"/>
          </a:xfrm>
        </p:spPr>
        <p:txBody>
          <a:bodyPr>
            <a:spAutoFit/>
          </a:bodyPr>
          <a:lstStyle/>
          <a:p>
            <a:pPr marL="256032" indent="-256032">
              <a:buSzPct val="100000"/>
            </a:pPr>
            <a:r>
              <a:rPr lang="en-US" sz="2400" b="1" dirty="0">
                <a:cs typeface="Arial" charset="0"/>
              </a:rPr>
              <a:t>Improving Performance Evaluations:</a:t>
            </a:r>
          </a:p>
          <a:p>
            <a:pPr marL="740664" lvl="1"/>
            <a:r>
              <a:rPr lang="en-US" sz="2400" dirty="0">
                <a:cs typeface="Arial" charset="0"/>
              </a:rPr>
              <a:t>Use multiple evaluators.</a:t>
            </a:r>
          </a:p>
          <a:p>
            <a:pPr marL="740664" lvl="1"/>
            <a:r>
              <a:rPr lang="en-US" sz="2400" dirty="0">
                <a:cs typeface="Arial" charset="0"/>
              </a:rPr>
              <a:t>Evaluate selectively.</a:t>
            </a:r>
          </a:p>
          <a:p>
            <a:pPr marL="740664" lvl="1"/>
            <a:r>
              <a:rPr lang="en-US" sz="2400" dirty="0">
                <a:cs typeface="Arial" charset="0"/>
              </a:rPr>
              <a:t>Train evaluators.</a:t>
            </a:r>
          </a:p>
          <a:p>
            <a:pPr marL="740664" lvl="1"/>
            <a:r>
              <a:rPr lang="en-US" sz="2400" dirty="0">
                <a:cs typeface="Arial" charset="0"/>
              </a:rPr>
              <a:t>Provide employees with due process.</a:t>
            </a:r>
          </a:p>
          <a:p>
            <a:pPr lvl="2"/>
            <a:r>
              <a:rPr lang="en-US" sz="2400" dirty="0">
                <a:cs typeface="Arial" charset="0"/>
              </a:rPr>
              <a:t>Three features of due process.</a:t>
            </a:r>
          </a:p>
          <a:p>
            <a:pPr lvl="2"/>
            <a:r>
              <a:rPr lang="en-US" sz="2400" dirty="0">
                <a:cs typeface="Arial" charset="0"/>
              </a:rPr>
              <a:t>Post appraisals online.</a:t>
            </a:r>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a:spAutoFit/>
          </a:bodyPr>
          <a:lstStyle/>
          <a:p>
            <a:r>
              <a:rPr lang="en-US" sz="3600" dirty="0">
                <a:latin typeface="+mj-lt"/>
              </a:rPr>
              <a:t>List the Methods of Performance Evaluation </a:t>
            </a:r>
            <a:r>
              <a:rPr lang="en-US" sz="2800" dirty="0">
                <a:latin typeface="+mj-lt"/>
              </a:rPr>
              <a:t>(6 of 6)</a:t>
            </a:r>
          </a:p>
        </p:txBody>
      </p:sp>
      <p:sp>
        <p:nvSpPr>
          <p:cNvPr id="3" name="Content Placeholder 2"/>
          <p:cNvSpPr>
            <a:spLocks noGrp="1"/>
          </p:cNvSpPr>
          <p:nvPr>
            <p:ph idx="1"/>
          </p:nvPr>
        </p:nvSpPr>
        <p:spPr>
          <a:xfrm>
            <a:off x="457200" y="1600201"/>
            <a:ext cx="8229600" cy="3657600"/>
          </a:xfrm>
        </p:spPr>
        <p:txBody>
          <a:bodyPr>
            <a:spAutoFit/>
          </a:bodyPr>
          <a:lstStyle/>
          <a:p>
            <a:pPr marL="256032" indent="-256032">
              <a:buSzPct val="100000"/>
            </a:pPr>
            <a:r>
              <a:rPr lang="en-US" sz="2400" b="1" dirty="0">
                <a:cs typeface="Arial" charset="0"/>
              </a:rPr>
              <a:t>Providing Performance Feedback</a:t>
            </a:r>
          </a:p>
          <a:p>
            <a:pPr marL="740664" lvl="1"/>
            <a:r>
              <a:rPr lang="en-US" sz="2400" dirty="0">
                <a:cs typeface="Arial" charset="0"/>
              </a:rPr>
              <a:t>Managers are often uncomfortable discussing weaknesses with employees.</a:t>
            </a:r>
          </a:p>
          <a:p>
            <a:pPr lvl="2"/>
            <a:r>
              <a:rPr lang="en-US" sz="2400" dirty="0">
                <a:cs typeface="Arial" charset="0"/>
              </a:rPr>
              <a:t>In fact, unless pressured by organizational policies and controls, managers are likely to ignore this responsibility.</a:t>
            </a:r>
          </a:p>
          <a:p>
            <a:pPr marL="740664" lvl="1"/>
            <a:r>
              <a:rPr lang="en-US" sz="2400" dirty="0">
                <a:cs typeface="Arial" charset="0"/>
              </a:rPr>
              <a:t>The solution to the problem is not to ignore it but to train managers to conduct constructive feedback sessions.</a:t>
            </a:r>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33794" cy="1144347"/>
          </a:xfrm>
        </p:spPr>
        <p:txBody>
          <a:bodyPr>
            <a:spAutoFit/>
          </a:bodyPr>
          <a:lstStyle/>
          <a:p>
            <a:r>
              <a:rPr lang="en-US" sz="3600" dirty="0">
                <a:latin typeface="+mj-lt"/>
              </a:rPr>
              <a:t>Accommodations to Make Accessible Workplaces</a:t>
            </a:r>
            <a:endParaRPr lang="en-US" b="0" dirty="0">
              <a:latin typeface="+mj-lt"/>
            </a:endParaRPr>
          </a:p>
        </p:txBody>
      </p:sp>
      <p:sp>
        <p:nvSpPr>
          <p:cNvPr id="3" name="Content Placeholder 2"/>
          <p:cNvSpPr>
            <a:spLocks noGrp="1"/>
          </p:cNvSpPr>
          <p:nvPr>
            <p:ph idx="1"/>
          </p:nvPr>
        </p:nvSpPr>
        <p:spPr>
          <a:xfrm>
            <a:off x="457200" y="1600200"/>
            <a:ext cx="8001000" cy="4525963"/>
          </a:xfrm>
        </p:spPr>
        <p:txBody>
          <a:bodyPr>
            <a:spAutoFit/>
          </a:bodyPr>
          <a:lstStyle/>
          <a:p>
            <a:pPr marL="256032" indent="-256032">
              <a:buSzPct val="100000"/>
            </a:pPr>
            <a:r>
              <a:rPr lang="en-US" sz="2400" dirty="0"/>
              <a:t>Accommodations for Physical Disabilities</a:t>
            </a:r>
          </a:p>
          <a:p>
            <a:pPr marL="707073" lvl="1" indent="-256032">
              <a:buSzPct val="100000"/>
            </a:pPr>
            <a:r>
              <a:rPr lang="en-US" sz="2400" dirty="0"/>
              <a:t>Managers need to be attuned to the true requirements of each job and match the skills of the individual to them, providing accommodations when needed.</a:t>
            </a:r>
          </a:p>
          <a:p>
            <a:pPr marL="256032" indent="-256032">
              <a:buSzPct val="100000"/>
            </a:pPr>
            <a:r>
              <a:rPr lang="en-US" sz="2400" dirty="0"/>
              <a:t>Accommodations for Hidden Disabilities</a:t>
            </a:r>
          </a:p>
          <a:p>
            <a:pPr marL="707073" lvl="1" indent="-256032">
              <a:buSzPct val="100000"/>
            </a:pPr>
            <a:r>
              <a:rPr lang="en-US" sz="2400" dirty="0"/>
              <a:t>U.S. organizations must accommodate employees with a broad range of disabilities. However, employees must disclose their conditions to their employers in order to be eligible for workplace accommodations and employment protection.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a:spAutoFit/>
          </a:bodyPr>
          <a:lstStyle/>
          <a:p>
            <a:r>
              <a:rPr lang="en-US" sz="3600" dirty="0">
                <a:latin typeface="+mj-lt"/>
              </a:rPr>
              <a:t>Describe the Leadership Role of </a:t>
            </a:r>
            <a:r>
              <a:rPr lang="en-US" sz="3600" kern="0" spc="-400" dirty="0">
                <a:latin typeface="+mj-lt"/>
              </a:rPr>
              <a:t>H </a:t>
            </a:r>
            <a:r>
              <a:rPr lang="en-US" sz="3600" dirty="0">
                <a:latin typeface="+mj-lt"/>
              </a:rPr>
              <a:t>R in Organizations </a:t>
            </a:r>
            <a:r>
              <a:rPr lang="en-US" sz="2800" dirty="0">
                <a:latin typeface="+mj-lt"/>
              </a:rPr>
              <a:t>(1 of 2)</a:t>
            </a:r>
          </a:p>
        </p:txBody>
      </p:sp>
      <p:sp>
        <p:nvSpPr>
          <p:cNvPr id="3" name="Content Placeholder 2"/>
          <p:cNvSpPr>
            <a:spLocks noGrp="1"/>
          </p:cNvSpPr>
          <p:nvPr>
            <p:ph idx="1"/>
          </p:nvPr>
        </p:nvSpPr>
        <p:spPr>
          <a:xfrm>
            <a:off x="457200" y="1556099"/>
            <a:ext cx="8229600" cy="3822003"/>
          </a:xfrm>
        </p:spPr>
        <p:txBody>
          <a:bodyPr>
            <a:spAutoFit/>
          </a:bodyPr>
          <a:lstStyle/>
          <a:p>
            <a:pPr marL="256032" indent="-256032">
              <a:buSzPct val="100000"/>
            </a:pPr>
            <a:r>
              <a:rPr lang="en-US" sz="2400" b="1" dirty="0"/>
              <a:t>High-performance work system (</a:t>
            </a:r>
            <a:r>
              <a:rPr lang="en-US" sz="2400" b="1" spc="-300" dirty="0"/>
              <a:t>H P W </a:t>
            </a:r>
            <a:r>
              <a:rPr lang="en-US" sz="2400" b="1" dirty="0"/>
              <a:t>S): </a:t>
            </a:r>
            <a:r>
              <a:rPr lang="en-US" sz="2400" dirty="0"/>
              <a:t>a group of human resources practices that work together and reinforce one another to improve organizational outcomes.</a:t>
            </a:r>
          </a:p>
          <a:p>
            <a:pPr marL="256032" indent="-256032">
              <a:buSzPct val="100000"/>
            </a:pPr>
            <a:r>
              <a:rPr lang="en-US" sz="2400" dirty="0"/>
              <a:t>Communicating </a:t>
            </a:r>
            <a:r>
              <a:rPr lang="en-US" sz="2400" spc="-300" dirty="0"/>
              <a:t>H </a:t>
            </a:r>
            <a:r>
              <a:rPr lang="en-US" sz="2400" dirty="0"/>
              <a:t>R Practices</a:t>
            </a:r>
          </a:p>
          <a:p>
            <a:pPr marL="707073" lvl="1" indent="-256032">
              <a:buSzPct val="100000"/>
            </a:pPr>
            <a:r>
              <a:rPr lang="en-US" dirty="0"/>
              <a:t>Leadership by </a:t>
            </a:r>
            <a:r>
              <a:rPr lang="en-US" spc="-300" dirty="0"/>
              <a:t>H </a:t>
            </a:r>
            <a:r>
              <a:rPr lang="en-US" dirty="0"/>
              <a:t>R begins with informing employees about </a:t>
            </a:r>
            <a:r>
              <a:rPr lang="en-US" spc="-300" dirty="0"/>
              <a:t>H </a:t>
            </a:r>
            <a:r>
              <a:rPr lang="en-US" dirty="0"/>
              <a:t>R practices and explaining the implications of decisions that might be made around these practices.</a:t>
            </a:r>
          </a:p>
          <a:p>
            <a:pPr marL="1280160" lvl="2" indent="-256032">
              <a:buSzPct val="100000"/>
            </a:pPr>
            <a:r>
              <a:rPr lang="en-US" dirty="0"/>
              <a:t>It is not enough to simply have a practice in place; </a:t>
            </a:r>
            <a:r>
              <a:rPr lang="en-US" spc="-300" dirty="0"/>
              <a:t>H </a:t>
            </a:r>
            <a:r>
              <a:rPr lang="en-US" dirty="0"/>
              <a:t>R needs to let employees know about it.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a:spAutoFit/>
          </a:bodyPr>
          <a:lstStyle/>
          <a:p>
            <a:r>
              <a:rPr lang="en-US" sz="3600" dirty="0">
                <a:latin typeface="+mj-lt"/>
              </a:rPr>
              <a:t>Describe the Leadership Role of </a:t>
            </a:r>
            <a:r>
              <a:rPr lang="en-US" sz="3600" kern="0" spc="-400" dirty="0">
                <a:latin typeface="+mj-lt"/>
              </a:rPr>
              <a:t>H </a:t>
            </a:r>
            <a:r>
              <a:rPr lang="en-US" sz="3600" dirty="0">
                <a:latin typeface="+mj-lt"/>
              </a:rPr>
              <a:t>R in Organizations </a:t>
            </a:r>
            <a:r>
              <a:rPr lang="en-US" sz="2800" dirty="0">
                <a:latin typeface="+mj-lt"/>
              </a:rPr>
              <a:t>(2 of 2)</a:t>
            </a:r>
          </a:p>
        </p:txBody>
      </p:sp>
      <p:sp>
        <p:nvSpPr>
          <p:cNvPr id="3" name="Content Placeholder 2"/>
          <p:cNvSpPr>
            <a:spLocks noGrp="1"/>
          </p:cNvSpPr>
          <p:nvPr>
            <p:ph idx="1"/>
          </p:nvPr>
        </p:nvSpPr>
        <p:spPr>
          <a:xfrm>
            <a:off x="457200" y="1600201"/>
            <a:ext cx="8229600" cy="3733799"/>
          </a:xfrm>
        </p:spPr>
        <p:txBody>
          <a:bodyPr>
            <a:spAutoFit/>
          </a:bodyPr>
          <a:lstStyle/>
          <a:p>
            <a:pPr marL="256032" indent="-256032">
              <a:buSzPct val="100000"/>
            </a:pPr>
            <a:r>
              <a:rPr lang="en-US" sz="2400" b="1" dirty="0"/>
              <a:t>Drafting and Enforcing Employment Policies</a:t>
            </a:r>
          </a:p>
          <a:p>
            <a:pPr marL="740664" lvl="1"/>
            <a:r>
              <a:rPr lang="en-US" sz="2400" dirty="0"/>
              <a:t>Employment policies that are informed by current laws but go beyond minimum requirements will help define a positive organizational culture and set high standards for performance.</a:t>
            </a:r>
          </a:p>
          <a:p>
            <a:pPr lvl="2"/>
            <a:r>
              <a:rPr lang="en-US" sz="2400" dirty="0"/>
              <a:t>Policies differ from benefits in that they provide the guidelines for behavior, not just the working conditions.</a:t>
            </a:r>
          </a:p>
          <a:p>
            <a:pPr marL="740664" lvl="1"/>
            <a:r>
              <a:rPr lang="en-US" sz="2400" dirty="0"/>
              <a:t>Any policy must have enforcement to be effective.</a:t>
            </a:r>
          </a:p>
        </p:txBody>
      </p:sp>
    </p:spTree>
    <p:extLst>
      <p:ext uri="{BB962C8B-B14F-4D97-AF65-F5344CB8AC3E}">
        <p14:creationId xmlns:p14="http://schemas.microsoft.com/office/powerpoint/2010/main" val="3994449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a:spAutoFit/>
          </a:bodyPr>
          <a:lstStyle/>
          <a:p>
            <a:r>
              <a:rPr lang="en-US" sz="3600" dirty="0">
                <a:latin typeface="+mj-lt"/>
              </a:rPr>
              <a:t>Implications for Managers </a:t>
            </a:r>
            <a:r>
              <a:rPr lang="en-US" sz="2800" dirty="0">
                <a:latin typeface="+mj-lt"/>
              </a:rPr>
              <a:t>(1 of 5)</a:t>
            </a:r>
          </a:p>
        </p:txBody>
      </p:sp>
      <p:sp>
        <p:nvSpPr>
          <p:cNvPr id="3" name="Content Placeholder 2"/>
          <p:cNvSpPr>
            <a:spLocks noGrp="1"/>
          </p:cNvSpPr>
          <p:nvPr>
            <p:ph idx="1"/>
          </p:nvPr>
        </p:nvSpPr>
        <p:spPr>
          <a:xfrm>
            <a:off x="470848" y="1295400"/>
            <a:ext cx="8077200" cy="4724400"/>
          </a:xfrm>
        </p:spPr>
        <p:txBody>
          <a:bodyPr>
            <a:spAutoFit/>
          </a:bodyPr>
          <a:lstStyle/>
          <a:p>
            <a:pPr marL="256032" lvl="0" indent="-256032">
              <a:buSzPct val="100000"/>
            </a:pPr>
            <a:r>
              <a:rPr lang="en-US" sz="2400" dirty="0">
                <a:latin typeface="+mn-lt"/>
              </a:rPr>
              <a:t>Managers should increase applicant attraction by managing their impressions with potential job seekers. To do so, recruiters should be trained to build positive relationships with job seekers; the recruitment and selection systems should be fair, just, and clear; and the company brand should communicate its core values and safeguard its reputation. </a:t>
            </a:r>
          </a:p>
          <a:p>
            <a:pPr marL="256032" lvl="0" indent="-256032">
              <a:buSzPct val="100000"/>
            </a:pPr>
            <a:r>
              <a:rPr lang="en-US" sz="2400" dirty="0">
                <a:latin typeface="+mn-lt"/>
              </a:rPr>
              <a:t>Although referral hiring is an extremely common practice, there is mixed evidence for whether it is effective. In some ways, it can enrich workplace relationships—in other ways, job seekers and current employees may see the practice as unfair.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a:spAutoFit/>
          </a:bodyPr>
          <a:lstStyle/>
          <a:p>
            <a:r>
              <a:rPr lang="en-US" sz="3600" dirty="0">
                <a:latin typeface="+mj-lt"/>
              </a:rPr>
              <a:t>Implications for Managers </a:t>
            </a:r>
            <a:r>
              <a:rPr lang="en-US" sz="2800" dirty="0">
                <a:latin typeface="+mj-lt"/>
              </a:rPr>
              <a:t>(2 of 5)</a:t>
            </a:r>
          </a:p>
        </p:txBody>
      </p:sp>
      <p:sp>
        <p:nvSpPr>
          <p:cNvPr id="3" name="Content Placeholder 2"/>
          <p:cNvSpPr>
            <a:spLocks noGrp="1"/>
          </p:cNvSpPr>
          <p:nvPr>
            <p:ph idx="1"/>
          </p:nvPr>
        </p:nvSpPr>
        <p:spPr>
          <a:xfrm>
            <a:off x="457200" y="1230260"/>
            <a:ext cx="8229600" cy="4968471"/>
          </a:xfrm>
        </p:spPr>
        <p:txBody>
          <a:bodyPr wrap="square">
            <a:spAutoFit/>
          </a:bodyPr>
          <a:lstStyle/>
          <a:p>
            <a:pPr marL="256032" lvl="0" indent="-256032">
              <a:buSzPct val="100000"/>
            </a:pPr>
            <a:r>
              <a:rPr lang="en-US" sz="2200" dirty="0">
                <a:latin typeface="+mn-lt"/>
              </a:rPr>
              <a:t>Realistic job previews are one way to manage job seekers and applicant expectations of what it is like to work at a company. The realistic job preview is becoming increasingly accessible to managers. Many companies post realistic job preview videos, simulations, and games on their websites. </a:t>
            </a:r>
          </a:p>
          <a:p>
            <a:pPr marL="256032" lvl="0" indent="-256032">
              <a:buSzPct val="100000"/>
            </a:pPr>
            <a:r>
              <a:rPr lang="en-US" sz="2200" dirty="0">
                <a:latin typeface="+mn-lt"/>
              </a:rPr>
              <a:t>The hiring process is extremely complex, and managers should carefully consider the methods they use in initial, substantive, and contingent selection. Above all, managers should make sure that each piece of the selection puzzle positively contributes to the decision, does not introduce bias, complies with laws and regulations, and does not treat people from underrepresented groups unfairly. Moreover, some of the most common methods (e.g., unstructured interviews, applications, cover letters) are the least informative.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a:spAutoFit/>
          </a:bodyPr>
          <a:lstStyle/>
          <a:p>
            <a:r>
              <a:rPr lang="en-US" sz="3600" dirty="0">
                <a:latin typeface="+mj-lt"/>
              </a:rPr>
              <a:t>Implications for Managers </a:t>
            </a:r>
            <a:r>
              <a:rPr lang="en-US" sz="2800" dirty="0">
                <a:latin typeface="+mj-lt"/>
              </a:rPr>
              <a:t>(3 of 5)</a:t>
            </a:r>
          </a:p>
        </p:txBody>
      </p:sp>
      <p:sp>
        <p:nvSpPr>
          <p:cNvPr id="3" name="Content Placeholder 2"/>
          <p:cNvSpPr>
            <a:spLocks noGrp="1"/>
          </p:cNvSpPr>
          <p:nvPr>
            <p:ph idx="1"/>
          </p:nvPr>
        </p:nvSpPr>
        <p:spPr>
          <a:xfrm>
            <a:off x="457200" y="1361997"/>
            <a:ext cx="8077200" cy="2991007"/>
          </a:xfrm>
        </p:spPr>
        <p:txBody>
          <a:bodyPr>
            <a:spAutoFit/>
          </a:bodyPr>
          <a:lstStyle/>
          <a:p>
            <a:pPr marL="256032" lvl="0" indent="-256032">
              <a:buSzPct val="100000"/>
            </a:pPr>
            <a:r>
              <a:rPr lang="en-US" sz="2400" dirty="0">
                <a:latin typeface="+mn-lt"/>
              </a:rPr>
              <a:t>Managers should build systems that keep track of training needs and skills gaps, design (online and in-person) programs that meet these needs, and continuously evaluate their effectiveness. Formal and informal training have their place, and managers should take a three-pronged approach that focuses on building structure, fostering trainee engagement, and nurturing positive learning interactions between people.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a:spAutoFit/>
          </a:bodyPr>
          <a:lstStyle/>
          <a:p>
            <a:r>
              <a:rPr lang="en-US" sz="3600" dirty="0">
                <a:latin typeface="+mj-lt"/>
              </a:rPr>
              <a:t>Implications for Managers </a:t>
            </a:r>
            <a:r>
              <a:rPr lang="en-US" sz="2800" dirty="0">
                <a:latin typeface="+mj-lt"/>
              </a:rPr>
              <a:t>(4 of 5)</a:t>
            </a:r>
          </a:p>
        </p:txBody>
      </p:sp>
      <p:sp>
        <p:nvSpPr>
          <p:cNvPr id="3" name="Content Placeholder 2"/>
          <p:cNvSpPr>
            <a:spLocks noGrp="1"/>
          </p:cNvSpPr>
          <p:nvPr>
            <p:ph idx="1"/>
          </p:nvPr>
        </p:nvSpPr>
        <p:spPr>
          <a:xfrm>
            <a:off x="457200" y="1295401"/>
            <a:ext cx="8077200" cy="4114799"/>
          </a:xfrm>
        </p:spPr>
        <p:txBody>
          <a:bodyPr>
            <a:spAutoFit/>
          </a:bodyPr>
          <a:lstStyle/>
          <a:p>
            <a:pPr marL="256032" lvl="0" indent="-256032">
              <a:buSzPct val="100000"/>
            </a:pPr>
            <a:r>
              <a:rPr lang="en-US" sz="2400" dirty="0">
                <a:latin typeface="+mn-lt"/>
              </a:rPr>
              <a:t>Performance management is done poorly more often than not. Managers should consider ditching the traditional approach of annual performance appraisals for termination, promotion, and pay increase decisions. Instead, managers could develop performance management systems that are conducted continuously, focus on concrete behaviors, obtain feedback from multiple trained employees well acquainted with the target individual, and serve developmental purposes (e.g., providing feedback that identifies professional growth and development gaps).</a:t>
            </a:r>
          </a:p>
        </p:txBody>
      </p:sp>
    </p:spTree>
    <p:extLst>
      <p:ext uri="{BB962C8B-B14F-4D97-AF65-F5344CB8AC3E}">
        <p14:creationId xmlns:p14="http://schemas.microsoft.com/office/powerpoint/2010/main" val="2655729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a:spAutoFit/>
          </a:bodyPr>
          <a:lstStyle/>
          <a:p>
            <a:r>
              <a:rPr lang="en-US" sz="3600" dirty="0">
                <a:latin typeface="+mj-lt"/>
              </a:rPr>
              <a:t>Implications for Managers </a:t>
            </a:r>
            <a:r>
              <a:rPr lang="en-US" sz="2800" dirty="0">
                <a:latin typeface="+mj-lt"/>
              </a:rPr>
              <a:t>(5 of 5)</a:t>
            </a:r>
          </a:p>
        </p:txBody>
      </p:sp>
      <p:sp>
        <p:nvSpPr>
          <p:cNvPr id="3" name="Content Placeholder 2"/>
          <p:cNvSpPr>
            <a:spLocks noGrp="1"/>
          </p:cNvSpPr>
          <p:nvPr>
            <p:ph idx="1"/>
          </p:nvPr>
        </p:nvSpPr>
        <p:spPr>
          <a:xfrm>
            <a:off x="457200" y="1295401"/>
            <a:ext cx="8077200" cy="4724399"/>
          </a:xfrm>
        </p:spPr>
        <p:txBody>
          <a:bodyPr>
            <a:spAutoFit/>
          </a:bodyPr>
          <a:lstStyle/>
          <a:p>
            <a:pPr marL="256032" lvl="0" indent="-256032">
              <a:buSzPct val="100000"/>
            </a:pPr>
            <a:r>
              <a:rPr lang="en-US" dirty="0">
                <a:latin typeface="+mn-lt"/>
              </a:rPr>
              <a:t>Managers are required to provide reasonable accommodation for disclosed, recognized disabilities under the </a:t>
            </a:r>
            <a:r>
              <a:rPr lang="en-US" kern="300" spc="-300" dirty="0">
                <a:latin typeface="+mn-lt"/>
              </a:rPr>
              <a:t>A D </a:t>
            </a:r>
            <a:r>
              <a:rPr lang="en-US" dirty="0">
                <a:latin typeface="+mn-lt"/>
              </a:rPr>
              <a:t>A. Beyond this, however, managers should actively work with employees with disabilities to consider their needs, learn more about their disabilities so that they can better understand their situations, and foster an inclusive and accommodating environment. </a:t>
            </a:r>
          </a:p>
          <a:p>
            <a:pPr marL="256032" lvl="0" indent="-256032">
              <a:buSzPct val="100000"/>
            </a:pPr>
            <a:r>
              <a:rPr lang="en-US" dirty="0">
                <a:latin typeface="+mn-lt"/>
              </a:rPr>
              <a:t>Leadership plays a critical role in establishing, communicating, and enforcing high-performance work practices. With executive and manager support and championing, many organizational initiatives could fall flat.</a:t>
            </a:r>
          </a:p>
        </p:txBody>
      </p:sp>
    </p:spTree>
    <p:extLst>
      <p:ext uri="{BB962C8B-B14F-4D97-AF65-F5344CB8AC3E}">
        <p14:creationId xmlns:p14="http://schemas.microsoft.com/office/powerpoint/2010/main" val="852943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a:spAutoFit/>
          </a:bodyPr>
          <a:lstStyle/>
          <a:p>
            <a:r>
              <a:rPr lang="en-US" sz="3600" dirty="0">
                <a:latin typeface="+mj-lt"/>
              </a:rPr>
              <a:t>Describe the Value of Recruitment Methods </a:t>
            </a:r>
            <a:r>
              <a:rPr lang="en-US" sz="2800" dirty="0">
                <a:latin typeface="+mj-lt"/>
              </a:rPr>
              <a:t>(1 of 3)</a:t>
            </a:r>
          </a:p>
        </p:txBody>
      </p:sp>
      <p:sp>
        <p:nvSpPr>
          <p:cNvPr id="3" name="Content Placeholder 2"/>
          <p:cNvSpPr>
            <a:spLocks noGrp="1"/>
          </p:cNvSpPr>
          <p:nvPr>
            <p:ph idx="1"/>
          </p:nvPr>
        </p:nvSpPr>
        <p:spPr>
          <a:xfrm>
            <a:off x="457200" y="1600201"/>
            <a:ext cx="8229600" cy="3352799"/>
          </a:xfrm>
        </p:spPr>
        <p:txBody>
          <a:bodyPr>
            <a:spAutoFit/>
          </a:bodyPr>
          <a:lstStyle/>
          <a:p>
            <a:pPr marL="256032" indent="-256032">
              <a:buSzPct val="100000"/>
            </a:pPr>
            <a:r>
              <a:rPr lang="en-US" sz="2400" b="1" dirty="0"/>
              <a:t>Applicant Attraction: </a:t>
            </a:r>
          </a:p>
          <a:p>
            <a:pPr lvl="1" indent="-256032">
              <a:buSzPct val="100000"/>
            </a:pPr>
            <a:r>
              <a:rPr lang="en-US" sz="2400" dirty="0"/>
              <a:t>The degree to which an individual is drawn toward an organization, intends to apply for a job at that organization, and would accept a job offer if given one.</a:t>
            </a:r>
          </a:p>
          <a:p>
            <a:pPr marL="256032" indent="-256032">
              <a:buSzPct val="100000"/>
            </a:pPr>
            <a:r>
              <a:rPr lang="en-US" sz="2400" b="1" dirty="0">
                <a:cs typeface="Arial" charset="0"/>
              </a:rPr>
              <a:t>Referral Hiring: </a:t>
            </a:r>
          </a:p>
          <a:p>
            <a:pPr lvl="1" indent="-256032">
              <a:buSzPct val="100000"/>
            </a:pPr>
            <a:r>
              <a:rPr lang="en-US" sz="2400" dirty="0"/>
              <a:t>When a hiring manager decides to hire a job-seeker based on their own previous experiences with that individual, or a recommendation from a referrer.</a:t>
            </a:r>
            <a:endParaRPr lang="en-US" sz="2400" b="1" dirty="0">
              <a:cs typeface="Arial"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5707"/>
            <a:ext cx="8229600" cy="590349"/>
          </a:xfrm>
        </p:spPr>
        <p:txBody>
          <a:bodyPr tIns="18000" bIns="18000">
            <a:spAutoFit/>
          </a:bodyPr>
          <a:lstStyle/>
          <a:p>
            <a:r>
              <a:rPr lang="en-US" sz="3600" dirty="0">
                <a:latin typeface="+mj-lt"/>
              </a:rPr>
              <a:t>Discussion Questions</a:t>
            </a:r>
            <a:endParaRPr lang="en-US" b="0" dirty="0">
              <a:latin typeface="+mj-lt"/>
            </a:endParaRPr>
          </a:p>
        </p:txBody>
      </p:sp>
      <p:sp>
        <p:nvSpPr>
          <p:cNvPr id="3" name="Content Placeholder 2"/>
          <p:cNvSpPr>
            <a:spLocks noGrp="1"/>
          </p:cNvSpPr>
          <p:nvPr>
            <p:ph sz="quarter" idx="13"/>
          </p:nvPr>
        </p:nvSpPr>
        <p:spPr>
          <a:xfrm>
            <a:off x="457200" y="1226125"/>
            <a:ext cx="8229600" cy="1267458"/>
          </a:xfrm>
        </p:spPr>
        <p:txBody>
          <a:bodyPr wrap="square" tIns="18000" bIns="18000">
            <a:spAutoFit/>
          </a:bodyPr>
          <a:lstStyle/>
          <a:p>
            <a:pPr marL="457200" lvl="0" indent="-457200">
              <a:buSzPct val="100000"/>
              <a:buFont typeface="+mj-lt"/>
              <a:buAutoNum type="arabicPeriod"/>
            </a:pPr>
            <a:r>
              <a:rPr lang="en-US" sz="2000" dirty="0"/>
              <a:t>Congratulations! You’ve earned your college degree! Now, it’s time to find a job! Knowing how companies go about recruiting new employees, how can you best position yourself to find your first post-graduate position?</a:t>
            </a:r>
          </a:p>
        </p:txBody>
      </p:sp>
      <p:sp>
        <p:nvSpPr>
          <p:cNvPr id="6" name="Content Placeholder 5">
            <a:extLst>
              <a:ext uri="{FF2B5EF4-FFF2-40B4-BE49-F238E27FC236}">
                <a16:creationId xmlns:a16="http://schemas.microsoft.com/office/drawing/2014/main" id="{CE7AA00B-F502-4973-B719-0E5FF2B310A5}"/>
              </a:ext>
            </a:extLst>
          </p:cNvPr>
          <p:cNvSpPr>
            <a:spLocks noGrp="1"/>
          </p:cNvSpPr>
          <p:nvPr>
            <p:ph sz="quarter" idx="14"/>
          </p:nvPr>
        </p:nvSpPr>
        <p:spPr>
          <a:xfrm>
            <a:off x="457200" y="2597725"/>
            <a:ext cx="8229600" cy="1498290"/>
          </a:xfrm>
        </p:spPr>
        <p:txBody>
          <a:bodyPr tIns="18000" bIns="18000">
            <a:spAutoFit/>
          </a:bodyPr>
          <a:lstStyle/>
          <a:p>
            <a:pPr marL="965391" lvl="1" indent="-514350">
              <a:buSzPct val="100000"/>
              <a:buFont typeface="+mj-lt"/>
              <a:buAutoNum type="romanLcPeriod"/>
            </a:pPr>
            <a:r>
              <a:rPr lang="en-US" sz="2000" dirty="0"/>
              <a:t>Will professional networks be important? </a:t>
            </a:r>
          </a:p>
          <a:p>
            <a:pPr marL="965391" lvl="1" indent="-514350">
              <a:buSzPct val="100000"/>
              <a:buFont typeface="+mj-lt"/>
              <a:buAutoNum type="romanLcPeriod"/>
            </a:pPr>
            <a:r>
              <a:rPr lang="en-US" sz="2000" dirty="0"/>
              <a:t>Do you expect to work with a professional recruiter? </a:t>
            </a:r>
          </a:p>
          <a:p>
            <a:pPr marL="965391" lvl="1" indent="-514350">
              <a:buSzPct val="100000"/>
              <a:buFont typeface="+mj-lt"/>
              <a:buAutoNum type="romanLcPeriod"/>
            </a:pPr>
            <a:r>
              <a:rPr lang="en-US" sz="2000" dirty="0"/>
              <a:t>What role will social media play in your job search? </a:t>
            </a:r>
          </a:p>
          <a:p>
            <a:pPr marL="965391" lvl="1" indent="-514350">
              <a:buSzPct val="100000"/>
              <a:buFont typeface="+mj-lt"/>
              <a:buAutoNum type="romanLcPeriod"/>
            </a:pPr>
            <a:r>
              <a:rPr lang="en-US" sz="2000" dirty="0"/>
              <a:t>What should you expect during the selection process?</a:t>
            </a:r>
          </a:p>
        </p:txBody>
      </p:sp>
      <p:sp>
        <p:nvSpPr>
          <p:cNvPr id="7" name="Content Placeholder 6">
            <a:extLst>
              <a:ext uri="{FF2B5EF4-FFF2-40B4-BE49-F238E27FC236}">
                <a16:creationId xmlns:a16="http://schemas.microsoft.com/office/drawing/2014/main" id="{F7436B47-1E70-4AD0-8295-D023499547EA}"/>
              </a:ext>
            </a:extLst>
          </p:cNvPr>
          <p:cNvSpPr>
            <a:spLocks noGrp="1"/>
          </p:cNvSpPr>
          <p:nvPr>
            <p:ph sz="quarter" idx="15"/>
          </p:nvPr>
        </p:nvSpPr>
        <p:spPr>
          <a:xfrm>
            <a:off x="457200" y="4211775"/>
            <a:ext cx="8229600" cy="2036899"/>
          </a:xfrm>
        </p:spPr>
        <p:txBody>
          <a:bodyPr tIns="18000" bIns="18000">
            <a:spAutoFit/>
          </a:bodyPr>
          <a:lstStyle/>
          <a:p>
            <a:pPr marL="1481328" lvl="2" indent="-457200">
              <a:buSzPct val="100000"/>
              <a:buFont typeface="+mj-lt"/>
              <a:buAutoNum type="alphaLcParenR"/>
            </a:pPr>
            <a:r>
              <a:rPr lang="en-US" sz="2000" dirty="0"/>
              <a:t>Will resumes and cover letters be part of your job application?</a:t>
            </a:r>
          </a:p>
          <a:p>
            <a:pPr marL="1481328" lvl="2" indent="-457200">
              <a:buSzPct val="100000"/>
              <a:buFont typeface="+mj-lt"/>
              <a:buAutoNum type="alphaLcParenR"/>
            </a:pPr>
            <a:r>
              <a:rPr lang="en-US" sz="2000" dirty="0"/>
              <a:t>Do you anticipate taking any tests as part of your application? Explain.</a:t>
            </a:r>
          </a:p>
          <a:p>
            <a:pPr marL="1481328" lvl="2" indent="-457200">
              <a:buSzPct val="100000"/>
              <a:buFont typeface="+mj-lt"/>
              <a:buAutoNum type="alphaLcParenR"/>
            </a:pPr>
            <a:r>
              <a:rPr lang="en-US" sz="2000" dirty="0"/>
              <a:t>What type of interview should you anticipate and how can you prepare for it?</a:t>
            </a:r>
            <a:endParaRPr lang="en-IN" sz="2000" dirty="0"/>
          </a:p>
        </p:txBody>
      </p:sp>
    </p:spTree>
    <p:extLst>
      <p:ext uri="{BB962C8B-B14F-4D97-AF65-F5344CB8AC3E}">
        <p14:creationId xmlns:p14="http://schemas.microsoft.com/office/powerpoint/2010/main" val="3151724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D58C-9F1B-4866-A98E-52818AA14994}"/>
              </a:ext>
            </a:extLst>
          </p:cNvPr>
          <p:cNvSpPr>
            <a:spLocks noGrp="1"/>
          </p:cNvSpPr>
          <p:nvPr>
            <p:ph type="title"/>
          </p:nvPr>
        </p:nvSpPr>
        <p:spPr>
          <a:xfrm>
            <a:off x="468744" y="143164"/>
            <a:ext cx="8218056" cy="590349"/>
          </a:xfrm>
        </p:spPr>
        <p:txBody>
          <a:bodyPr wrap="square" lIns="0" tIns="18000" rIns="0" bIns="18000" rtlCol="0" anchor="ctr" anchorCtr="0">
            <a:spAutoFit/>
          </a:bodyPr>
          <a:lstStyle/>
          <a:p>
            <a:pPr eaLnBrk="1" fontAlgn="auto" hangingPunct="1">
              <a:spcAft>
                <a:spcPts val="0"/>
              </a:spcAft>
              <a:defRPr/>
            </a:pPr>
            <a:r>
              <a:rPr lang="en-US" sz="3600" dirty="0">
                <a:latin typeface="+mj-lt"/>
              </a:rPr>
              <a:t>Copyright</a:t>
            </a:r>
            <a:endParaRPr lang="en-US" sz="3600" b="0" dirty="0">
              <a:latin typeface="+mj-lt"/>
            </a:endParaRPr>
          </a:p>
        </p:txBody>
      </p:sp>
      <p:pic>
        <p:nvPicPr>
          <p:cNvPr id="47107" name="Picture Placeholder 9" descr="Warning">
            <a:extLst>
              <a:ext uri="{FF2B5EF4-FFF2-40B4-BE49-F238E27FC236}">
                <a16:creationId xmlns:a16="http://schemas.microsoft.com/office/drawing/2014/main" id="{39143CDC-0F5E-4B76-B367-735F3520DE46}"/>
              </a:ext>
            </a:extLst>
          </p:cNvPr>
          <p:cNvPicPr>
            <a:picLocks noGrp="1" noChangeAspect="1" noChangeArrowheads="1"/>
          </p:cNvPicPr>
          <p:nvPr>
            <p:ph type="pic" sz="quarter" idx="14"/>
          </p:nvPr>
        </p:nvPicPr>
        <p:blipFill>
          <a:blip r:embed="rId3" cstate="print">
            <a:extLst>
              <a:ext uri="{28A0092B-C50C-407E-A947-70E740481C1C}">
                <a14:useLocalDpi xmlns:a14="http://schemas.microsoft.com/office/drawing/2010/main" val="0"/>
              </a:ext>
            </a:extLst>
          </a:blip>
          <a:srcRect/>
          <a:stretch>
            <a:fillRect/>
          </a:stretch>
        </p:blipFill>
        <p:spPr bwMode="auto">
          <a:xfrm>
            <a:off x="486617" y="2254718"/>
            <a:ext cx="1269677" cy="1269677"/>
          </a:xfrm>
        </p:spPr>
      </p:pic>
      <p:sp>
        <p:nvSpPr>
          <p:cNvPr id="47108" name="Content Placeholder 2">
            <a:extLst>
              <a:ext uri="{FF2B5EF4-FFF2-40B4-BE49-F238E27FC236}">
                <a16:creationId xmlns:a16="http://schemas.microsoft.com/office/drawing/2014/main" id="{D426AB61-8455-4298-A667-9E3A95FC73C1}"/>
              </a:ext>
            </a:extLst>
          </p:cNvPr>
          <p:cNvSpPr>
            <a:spLocks noGrp="1"/>
          </p:cNvSpPr>
          <p:nvPr>
            <p:ph idx="1"/>
          </p:nvPr>
        </p:nvSpPr>
        <p:spPr bwMode="auto">
          <a:xfrm>
            <a:off x="2014379" y="1693984"/>
            <a:ext cx="6491973" cy="3016210"/>
          </a:xfrm>
          <a:ln w="28575">
            <a:solidFill>
              <a:schemeClr val="tx1"/>
            </a:solidFill>
            <a:miter lim="800000"/>
            <a:headEnd/>
            <a:tailEnd/>
          </a:ln>
        </p:spPr>
        <p:txBody>
          <a:bodyPr wrap="square" lIns="274320" tIns="274320" rIns="274320" bIns="274320" numCol="1" anchor="ctr" anchorCtr="0" compatLnSpc="1">
            <a:prstTxWarp prst="textNoShape">
              <a:avLst/>
            </a:prstTxWarp>
            <a:spAutoFit/>
          </a:bodyPr>
          <a:lstStyle/>
          <a:p>
            <a:pPr marL="0" indent="0" eaLnBrk="1" hangingPunct="1">
              <a:buFont typeface="Arial" panose="020B0604020202020204" pitchFamily="34" charset="0"/>
              <a:buNone/>
            </a:pPr>
            <a:r>
              <a:rPr lang="en-US" altLang="en-US" b="1" dirty="0">
                <a:latin typeface="Arial" panose="020B0604020202020204" pitchFamily="34" charset="0"/>
                <a:cs typeface="Arial" panose="020B0604020202020204" pitchFamily="34" charset="0"/>
              </a:rPr>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988623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339"/>
            <a:ext cx="8229600" cy="1144347"/>
          </a:xfrm>
        </p:spPr>
        <p:txBody>
          <a:bodyPr tIns="18000" bIns="18000">
            <a:spAutoFit/>
          </a:bodyPr>
          <a:lstStyle/>
          <a:p>
            <a:r>
              <a:rPr lang="en-US" sz="3600" dirty="0">
                <a:latin typeface="+mj-lt"/>
              </a:rPr>
              <a:t>Describe the Value of Recruitment Methods </a:t>
            </a:r>
            <a:r>
              <a:rPr lang="en-US" sz="2800" dirty="0">
                <a:latin typeface="+mj-lt"/>
              </a:rPr>
              <a:t>(2 of 3)</a:t>
            </a:r>
          </a:p>
        </p:txBody>
      </p:sp>
      <p:sp>
        <p:nvSpPr>
          <p:cNvPr id="9" name="Content Placeholder 8">
            <a:extLst>
              <a:ext uri="{FF2B5EF4-FFF2-40B4-BE49-F238E27FC236}">
                <a16:creationId xmlns:a16="http://schemas.microsoft.com/office/drawing/2014/main" id="{375E1A7D-71C5-4CC0-B60B-C194FD300DCA}"/>
              </a:ext>
            </a:extLst>
          </p:cNvPr>
          <p:cNvSpPr>
            <a:spLocks noGrp="1"/>
          </p:cNvSpPr>
          <p:nvPr>
            <p:ph sz="quarter" idx="13"/>
          </p:nvPr>
        </p:nvSpPr>
        <p:spPr>
          <a:xfrm>
            <a:off x="469602" y="1385774"/>
            <a:ext cx="7848600" cy="344128"/>
          </a:xfrm>
        </p:spPr>
        <p:txBody>
          <a:bodyPr wrap="square" tIns="18000" bIns="18000">
            <a:spAutoFit/>
          </a:bodyPr>
          <a:lstStyle/>
          <a:p>
            <a:pPr marL="0" indent="0">
              <a:buNone/>
            </a:pPr>
            <a:r>
              <a:rPr lang="en-US" sz="2000" b="1" dirty="0"/>
              <a:t>OB POLL </a:t>
            </a:r>
            <a:r>
              <a:rPr lang="en-US" sz="2000" dirty="0"/>
              <a:t>How Are Job-Seeking Managers Recruited?*</a:t>
            </a:r>
            <a:endParaRPr lang="en-US" sz="2000" b="1" dirty="0"/>
          </a:p>
        </p:txBody>
      </p:sp>
      <p:pic>
        <p:nvPicPr>
          <p:cNvPr id="13" name="Picture Placeholder 3" descr="A graph shows an O B Poll which demonstrates that most hiring managers and HR professionals responsible for hiring source their applicants through their professional networks. &#10;Long description is available in notes, press F6.">
            <a:extLst>
              <a:ext uri="{FF2B5EF4-FFF2-40B4-BE49-F238E27FC236}">
                <a16:creationId xmlns:a16="http://schemas.microsoft.com/office/drawing/2014/main" id="{EA4C1ED3-EB1A-4D8A-BDD5-1EAEBEA53CEA}"/>
              </a:ext>
            </a:extLst>
          </p:cNvPr>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tretch>
            <a:fillRect/>
          </a:stretch>
        </p:blipFill>
        <p:spPr>
          <a:xfrm>
            <a:off x="2593426" y="1830569"/>
            <a:ext cx="3974308" cy="3386922"/>
          </a:xfrm>
          <a:prstGeom prst="rect">
            <a:avLst/>
          </a:prstGeom>
        </p:spPr>
      </p:pic>
      <p:sp>
        <p:nvSpPr>
          <p:cNvPr id="10" name="Content Placeholder 9">
            <a:extLst>
              <a:ext uri="{FF2B5EF4-FFF2-40B4-BE49-F238E27FC236}">
                <a16:creationId xmlns:a16="http://schemas.microsoft.com/office/drawing/2014/main" id="{C8AC20CF-5A14-42C7-99D1-9BA43832F6AA}"/>
              </a:ext>
            </a:extLst>
          </p:cNvPr>
          <p:cNvSpPr>
            <a:spLocks noGrp="1"/>
          </p:cNvSpPr>
          <p:nvPr>
            <p:ph sz="quarter" idx="14"/>
          </p:nvPr>
        </p:nvSpPr>
        <p:spPr>
          <a:xfrm>
            <a:off x="469602" y="5449681"/>
            <a:ext cx="8229600" cy="221018"/>
          </a:xfrm>
        </p:spPr>
        <p:txBody>
          <a:bodyPr wrap="square" tIns="18000" bIns="18000">
            <a:spAutoFit/>
          </a:bodyPr>
          <a:lstStyle/>
          <a:p>
            <a:pPr marL="0" indent="0">
              <a:buNone/>
            </a:pPr>
            <a:r>
              <a:rPr lang="en-IN" sz="1200" i="1" dirty="0"/>
              <a:t>*Note: Based on a survey of 1,641 </a:t>
            </a:r>
            <a:r>
              <a:rPr lang="en-IN" sz="1200" i="1" spc="-200" dirty="0"/>
              <a:t>H </a:t>
            </a:r>
            <a:r>
              <a:rPr lang="en-IN" sz="1200" i="1" dirty="0"/>
              <a:t>R managers from different firms. </a:t>
            </a:r>
          </a:p>
        </p:txBody>
      </p:sp>
      <p:sp>
        <p:nvSpPr>
          <p:cNvPr id="11" name="Content Placeholder 10">
            <a:extLst>
              <a:ext uri="{FF2B5EF4-FFF2-40B4-BE49-F238E27FC236}">
                <a16:creationId xmlns:a16="http://schemas.microsoft.com/office/drawing/2014/main" id="{46C5BE58-BE8A-454D-8DA5-7634342EE9A5}"/>
              </a:ext>
            </a:extLst>
          </p:cNvPr>
          <p:cNvSpPr>
            <a:spLocks noGrp="1"/>
          </p:cNvSpPr>
          <p:nvPr>
            <p:ph sz="quarter" idx="15"/>
          </p:nvPr>
        </p:nvSpPr>
        <p:spPr>
          <a:xfrm>
            <a:off x="469602" y="5727347"/>
            <a:ext cx="8217198" cy="528794"/>
          </a:xfrm>
        </p:spPr>
        <p:txBody>
          <a:bodyPr wrap="square" tIns="18000" bIns="18000">
            <a:spAutoFit/>
          </a:bodyPr>
          <a:lstStyle/>
          <a:p>
            <a:pPr marL="0" indent="0">
              <a:buNone/>
            </a:pPr>
            <a:r>
              <a:rPr lang="en-IN" i="1" dirty="0"/>
              <a:t>Source:</a:t>
            </a:r>
            <a:r>
              <a:rPr lang="en-IN" dirty="0"/>
              <a:t> Based on Society for Human Resource Management, </a:t>
            </a:r>
            <a:r>
              <a:rPr lang="en-IN" i="1" spc="-200" dirty="0"/>
              <a:t>S H R </a:t>
            </a:r>
            <a:r>
              <a:rPr lang="en-IN" i="1" dirty="0"/>
              <a:t>M Customized Talent Acquisition Benchmarking Report</a:t>
            </a:r>
            <a:r>
              <a:rPr lang="en-IN" dirty="0"/>
              <a:t> (Alexandria, VA: SHRM, 2017). </a:t>
            </a:r>
          </a:p>
        </p:txBody>
      </p:sp>
    </p:spTree>
    <p:extLst>
      <p:ext uri="{BB962C8B-B14F-4D97-AF65-F5344CB8AC3E}">
        <p14:creationId xmlns:p14="http://schemas.microsoft.com/office/powerpoint/2010/main" val="3355307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a:spAutoFit/>
          </a:bodyPr>
          <a:lstStyle/>
          <a:p>
            <a:r>
              <a:rPr lang="en-US" sz="3600" dirty="0">
                <a:latin typeface="+mj-lt"/>
              </a:rPr>
              <a:t>Describe the Value of Recruitment Methods </a:t>
            </a:r>
            <a:r>
              <a:rPr lang="en-US" sz="2800" dirty="0">
                <a:latin typeface="+mj-lt"/>
              </a:rPr>
              <a:t>(3 of 3)</a:t>
            </a:r>
          </a:p>
        </p:txBody>
      </p:sp>
      <p:sp>
        <p:nvSpPr>
          <p:cNvPr id="3" name="Content Placeholder 2"/>
          <p:cNvSpPr>
            <a:spLocks noGrp="1"/>
          </p:cNvSpPr>
          <p:nvPr>
            <p:ph idx="1"/>
          </p:nvPr>
        </p:nvSpPr>
        <p:spPr>
          <a:xfrm>
            <a:off x="457200" y="1524000"/>
            <a:ext cx="8229600" cy="3809999"/>
          </a:xfrm>
        </p:spPr>
        <p:txBody>
          <a:bodyPr>
            <a:spAutoFit/>
          </a:bodyPr>
          <a:lstStyle/>
          <a:p>
            <a:pPr marL="256032" indent="-256032">
              <a:buSzPct val="100000"/>
            </a:pPr>
            <a:r>
              <a:rPr lang="en-US" sz="2400" b="1" dirty="0"/>
              <a:t>Role of Recruiters</a:t>
            </a:r>
          </a:p>
          <a:p>
            <a:pPr lvl="1" indent="-256032">
              <a:buSzPct val="100000"/>
            </a:pPr>
            <a:r>
              <a:rPr lang="en-US" sz="2400" dirty="0"/>
              <a:t>The most effective recruiters—internal or external—are well informed about the job, are efficient in communicating with potential recruits, and treat recruits with consideration and respect. They also use a variety of online tools, including job boards and social media.</a:t>
            </a:r>
          </a:p>
          <a:p>
            <a:pPr marL="256032" indent="-256032">
              <a:buSzPct val="100000"/>
            </a:pPr>
            <a:r>
              <a:rPr lang="en-US" sz="2400" b="1" dirty="0">
                <a:cs typeface="Arial" charset="0"/>
              </a:rPr>
              <a:t>Realistic Job Previews</a:t>
            </a:r>
          </a:p>
          <a:p>
            <a:pPr lvl="1" indent="-256032">
              <a:buSzPct val="100000"/>
            </a:pPr>
            <a:r>
              <a:rPr lang="en-US" sz="2400" dirty="0"/>
              <a:t>A job tryout given to demonstrate to job seekers what they would be doing on the job if they were hired.</a:t>
            </a:r>
            <a:endParaRPr lang="en-US" sz="2400" b="1" dirty="0">
              <a:cs typeface="Arial" charset="0"/>
            </a:endParaRPr>
          </a:p>
        </p:txBody>
      </p:sp>
    </p:spTree>
    <p:extLst>
      <p:ext uri="{BB962C8B-B14F-4D97-AF65-F5344CB8AC3E}">
        <p14:creationId xmlns:p14="http://schemas.microsoft.com/office/powerpoint/2010/main" val="2541548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a:spAutoFit/>
          </a:bodyPr>
          <a:lstStyle/>
          <a:p>
            <a:r>
              <a:rPr lang="en-US" sz="3600" dirty="0">
                <a:latin typeface="+mj-lt"/>
              </a:rPr>
              <a:t>Specify Initial Selection Methods</a:t>
            </a:r>
          </a:p>
        </p:txBody>
      </p:sp>
      <p:sp>
        <p:nvSpPr>
          <p:cNvPr id="4" name="Content Placeholder 3"/>
          <p:cNvSpPr>
            <a:spLocks noGrp="1"/>
          </p:cNvSpPr>
          <p:nvPr>
            <p:ph sz="quarter" idx="14"/>
          </p:nvPr>
        </p:nvSpPr>
        <p:spPr>
          <a:xfrm>
            <a:off x="457200" y="1092558"/>
            <a:ext cx="8229600" cy="405683"/>
          </a:xfrm>
        </p:spPr>
        <p:txBody>
          <a:bodyPr>
            <a:spAutoFit/>
          </a:bodyPr>
          <a:lstStyle/>
          <a:p>
            <a:pPr marL="0" indent="0">
              <a:buNone/>
            </a:pPr>
            <a:r>
              <a:rPr lang="en-US" b="1" dirty="0"/>
              <a:t>Exhibit 17.1</a:t>
            </a:r>
            <a:r>
              <a:rPr lang="en-US" dirty="0"/>
              <a:t> Model of Selection Process in Organizations</a:t>
            </a:r>
          </a:p>
        </p:txBody>
      </p:sp>
      <p:pic>
        <p:nvPicPr>
          <p:cNvPr id="5" name="Picture Placeholder 4" descr="A flowchart for the model of selection process in organizations.&#10;Long description is available in notes, press F6."/>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tretch>
            <a:fillRect/>
          </a:stretch>
        </p:blipFill>
        <p:spPr>
          <a:xfrm>
            <a:off x="2359152" y="1828800"/>
            <a:ext cx="4425696" cy="4367784"/>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a:spAutoFit/>
          </a:bodyPr>
          <a:lstStyle/>
          <a:p>
            <a:r>
              <a:rPr lang="en-US" sz="3600" dirty="0">
                <a:latin typeface="+mj-lt"/>
              </a:rPr>
              <a:t>Identify the Most Useful Substantive Selection Methods </a:t>
            </a:r>
            <a:r>
              <a:rPr lang="en-US" sz="2800" dirty="0">
                <a:latin typeface="+mj-lt"/>
              </a:rPr>
              <a:t>(1 of 5)</a:t>
            </a:r>
          </a:p>
        </p:txBody>
      </p:sp>
      <p:sp>
        <p:nvSpPr>
          <p:cNvPr id="3" name="Content Placeholder 2"/>
          <p:cNvSpPr>
            <a:spLocks noGrp="1"/>
          </p:cNvSpPr>
          <p:nvPr>
            <p:ph idx="1"/>
          </p:nvPr>
        </p:nvSpPr>
        <p:spPr>
          <a:xfrm>
            <a:off x="457200" y="1642345"/>
            <a:ext cx="8229600" cy="1744511"/>
          </a:xfrm>
        </p:spPr>
        <p:txBody>
          <a:bodyPr>
            <a:spAutoFit/>
          </a:bodyPr>
          <a:lstStyle/>
          <a:p>
            <a:pPr marL="256032" indent="-256032">
              <a:buSzPct val="100000"/>
            </a:pPr>
            <a:r>
              <a:rPr lang="en-US" sz="2400" dirty="0">
                <a:cs typeface="Arial" charset="0"/>
              </a:rPr>
              <a:t>Substantive Selection</a:t>
            </a:r>
          </a:p>
          <a:p>
            <a:pPr marL="740664" lvl="1"/>
            <a:r>
              <a:rPr lang="en-US" sz="2400" dirty="0">
                <a:cs typeface="Arial" charset="0"/>
              </a:rPr>
              <a:t>Written tests</a:t>
            </a:r>
          </a:p>
          <a:p>
            <a:pPr marL="740664" lvl="1"/>
            <a:r>
              <a:rPr lang="en-US" sz="2400" dirty="0">
                <a:cs typeface="Arial" charset="0"/>
              </a:rPr>
              <a:t>Performance simulation tests</a:t>
            </a:r>
          </a:p>
          <a:p>
            <a:pPr marL="740664" lvl="1"/>
            <a:r>
              <a:rPr lang="en-US" sz="2400" dirty="0">
                <a:cs typeface="Arial" charset="0"/>
              </a:rPr>
              <a:t>Interviews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a:spAutoFit/>
          </a:bodyPr>
          <a:lstStyle/>
          <a:p>
            <a:r>
              <a:rPr lang="en-US" sz="3600" dirty="0">
                <a:latin typeface="+mj-lt"/>
              </a:rPr>
              <a:t>Identify the Most Useful Substantive Selection Methods </a:t>
            </a:r>
            <a:r>
              <a:rPr lang="en-US" sz="2800" dirty="0">
                <a:latin typeface="+mj-lt"/>
              </a:rPr>
              <a:t>(2 of 5)</a:t>
            </a:r>
          </a:p>
        </p:txBody>
      </p:sp>
      <p:sp>
        <p:nvSpPr>
          <p:cNvPr id="3" name="Content Placeholder 2"/>
          <p:cNvSpPr>
            <a:spLocks noGrp="1"/>
          </p:cNvSpPr>
          <p:nvPr>
            <p:ph idx="1"/>
          </p:nvPr>
        </p:nvSpPr>
        <p:spPr>
          <a:xfrm>
            <a:off x="457200" y="1659847"/>
            <a:ext cx="8229600" cy="2852507"/>
          </a:xfrm>
        </p:spPr>
        <p:txBody>
          <a:bodyPr>
            <a:spAutoFit/>
          </a:bodyPr>
          <a:lstStyle/>
          <a:p>
            <a:pPr marL="256032" indent="-256032">
              <a:buSzPct val="100000"/>
            </a:pPr>
            <a:r>
              <a:rPr lang="en-US" sz="2400" b="1" dirty="0">
                <a:cs typeface="Arial" charset="0"/>
              </a:rPr>
              <a:t>Written Tests</a:t>
            </a:r>
          </a:p>
          <a:p>
            <a:pPr marL="740664" lvl="1" indent="-283464"/>
            <a:r>
              <a:rPr lang="en-US" sz="2400" dirty="0">
                <a:cs typeface="Arial" charset="0"/>
              </a:rPr>
              <a:t>Typically tests of intelligence or cognitive ability, personality, and integrity.</a:t>
            </a:r>
          </a:p>
          <a:p>
            <a:pPr marL="740664" lvl="1" indent="-283464"/>
            <a:r>
              <a:rPr lang="en-US" sz="2400" dirty="0">
                <a:cs typeface="Arial" charset="0"/>
              </a:rPr>
              <a:t>Intelligence tests are particularly good predictors for jobs that require cognitive complexity.</a:t>
            </a:r>
          </a:p>
          <a:p>
            <a:pPr marL="740664" lvl="1" indent="-283464"/>
            <a:r>
              <a:rPr lang="en-US" sz="2400" dirty="0">
                <a:cs typeface="Arial" charset="0"/>
              </a:rPr>
              <a:t>Evidence shows that these tests are good predictors, but care should be taken to use the “right” test.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a:spAutoFit/>
          </a:bodyPr>
          <a:lstStyle/>
          <a:p>
            <a:r>
              <a:rPr lang="en-US" sz="3600" dirty="0">
                <a:latin typeface="+mj-lt"/>
              </a:rPr>
              <a:t>Identify the Most Useful Substantive Selection Methods </a:t>
            </a:r>
            <a:r>
              <a:rPr lang="en-US" sz="2800" dirty="0">
                <a:latin typeface="+mj-lt"/>
              </a:rPr>
              <a:t>(3 of 5)</a:t>
            </a:r>
          </a:p>
        </p:txBody>
      </p:sp>
      <p:sp>
        <p:nvSpPr>
          <p:cNvPr id="3" name="Content Placeholder 2"/>
          <p:cNvSpPr>
            <a:spLocks noGrp="1"/>
          </p:cNvSpPr>
          <p:nvPr>
            <p:ph idx="1"/>
          </p:nvPr>
        </p:nvSpPr>
        <p:spPr>
          <a:xfrm>
            <a:off x="457200" y="1600201"/>
            <a:ext cx="8153400" cy="3809999"/>
          </a:xfrm>
        </p:spPr>
        <p:txBody>
          <a:bodyPr>
            <a:spAutoFit/>
          </a:bodyPr>
          <a:lstStyle/>
          <a:p>
            <a:pPr marL="236538" indent="-236538">
              <a:buSzPct val="100000"/>
            </a:pPr>
            <a:r>
              <a:rPr lang="en-US" sz="2400" dirty="0">
                <a:cs typeface="Arial" charset="0"/>
              </a:rPr>
              <a:t>Performance-Simulation Tests</a:t>
            </a:r>
          </a:p>
          <a:p>
            <a:pPr marL="740664" lvl="1" indent="-283464"/>
            <a:r>
              <a:rPr lang="en-US" sz="2400" dirty="0">
                <a:cs typeface="Arial" charset="0"/>
              </a:rPr>
              <a:t>Have higher face validity and their popularity has increased.</a:t>
            </a:r>
          </a:p>
          <a:p>
            <a:pPr marL="1313751" lvl="2" indent="-283464"/>
            <a:r>
              <a:rPr lang="en-US" sz="2400" b="1" dirty="0">
                <a:cs typeface="Arial" charset="0"/>
              </a:rPr>
              <a:t>Work sample tests: </a:t>
            </a:r>
            <a:r>
              <a:rPr lang="en-US" sz="2400" dirty="0">
                <a:cs typeface="Arial" charset="0"/>
              </a:rPr>
              <a:t>hands-on simulations of part or all of the job that must be performed by applicants.</a:t>
            </a:r>
          </a:p>
          <a:p>
            <a:pPr marL="1770951" lvl="3" indent="-283464"/>
            <a:r>
              <a:rPr lang="en-US" sz="2400" b="1" dirty="0">
                <a:cs typeface="Arial" charset="0"/>
              </a:rPr>
              <a:t>Assessment centers: </a:t>
            </a:r>
            <a:r>
              <a:rPr lang="en-US" sz="2400" dirty="0">
                <a:cs typeface="Arial" charset="0"/>
              </a:rPr>
              <a:t>evaluate managerial potential.</a:t>
            </a:r>
          </a:p>
          <a:p>
            <a:pPr marL="1770951" lvl="3" indent="-283464"/>
            <a:r>
              <a:rPr lang="en-US" sz="2400" b="1" dirty="0">
                <a:cs typeface="Arial" charset="0"/>
              </a:rPr>
              <a:t>Situational judgment tests</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1998552d3de952bc1d6579a2129b867bc33befc"/>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6483</TotalTime>
  <Words>7177</Words>
  <Application>Microsoft Office PowerPoint</Application>
  <PresentationFormat>On-screen Show (4:3)</PresentationFormat>
  <Paragraphs>351</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Times New Roman</vt:lpstr>
      <vt:lpstr>Verdana</vt:lpstr>
      <vt:lpstr>Wingdings</vt:lpstr>
      <vt:lpstr>508 Lecture</vt:lpstr>
      <vt:lpstr>Organizational Behavior</vt:lpstr>
      <vt:lpstr>Learning Objectives</vt:lpstr>
      <vt:lpstr>Describe the Value of Recruitment Methods (1 of 3)</vt:lpstr>
      <vt:lpstr>Describe the Value of Recruitment Methods (2 of 3)</vt:lpstr>
      <vt:lpstr>Describe the Value of Recruitment Methods (3 of 3)</vt:lpstr>
      <vt:lpstr>Specify Initial Selection Methods</vt:lpstr>
      <vt:lpstr>Identify the Most Useful Substantive Selection Methods (1 of 5)</vt:lpstr>
      <vt:lpstr>Identify the Most Useful Substantive Selection Methods (2 of 5)</vt:lpstr>
      <vt:lpstr>Identify the Most Useful Substantive Selection Methods (3 of 5)</vt:lpstr>
      <vt:lpstr>Identify the Most Useful Substantive Selection Methods (4 of 5)</vt:lpstr>
      <vt:lpstr>Identify the Most Useful Substantive Selection Methods (5 of 5)</vt:lpstr>
      <vt:lpstr>Compare the Main Types of Training (1 of 4)</vt:lpstr>
      <vt:lpstr>Compare the Main Types of Training (2 of 4)</vt:lpstr>
      <vt:lpstr>Compare the Main Types of Training (3 of 4)</vt:lpstr>
      <vt:lpstr>Compare the Main Types of Training (4 of 4)</vt:lpstr>
      <vt:lpstr>List the Methods of Performance Evaluation (1 of 6)</vt:lpstr>
      <vt:lpstr>List the Methods of Performance Evaluation (2 of 6)</vt:lpstr>
      <vt:lpstr>List the Methods of Performance Evaluation (3 of 6)</vt:lpstr>
      <vt:lpstr>List the Methods of Performance Evaluation (4 of 6)</vt:lpstr>
      <vt:lpstr>List the Methods of Performance Evaluation (5 of 6)</vt:lpstr>
      <vt:lpstr>List the Methods of Performance Evaluation (6 of 6)</vt:lpstr>
      <vt:lpstr>Accommodations to Make Accessible Workplaces</vt:lpstr>
      <vt:lpstr>Describe the Leadership Role of H R in Organizations (1 of 2)</vt:lpstr>
      <vt:lpstr>Describe the Leadership Role of H R in Organizations (2 of 2)</vt:lpstr>
      <vt:lpstr>Implications for Managers (1 of 5)</vt:lpstr>
      <vt:lpstr>Implications for Managers (2 of 5)</vt:lpstr>
      <vt:lpstr>Implications for Managers (3 of 5)</vt:lpstr>
      <vt:lpstr>Implications for Managers (4 of 5)</vt:lpstr>
      <vt:lpstr>Implications for Managers (5 of 5)</vt:lpstr>
      <vt:lpstr>Discussion Questions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Behavior, Eighteenth Edition,  Chapter 17,  Human Resource Systems and Practices</dc:title>
  <dc:subject/>
  <dc:creator>P. Robbins and A. Judge</dc:creator>
  <cp:keywords>Organizational Behavior</cp:keywords>
  <dc:description>Additional information may be found in the Notes Pane of each slide by pressing F6.</dc:description>
  <cp:lastModifiedBy>Network Admin</cp:lastModifiedBy>
  <cp:revision>1347</cp:revision>
  <dcterms:created xsi:type="dcterms:W3CDTF">2014-07-14T20:04:21Z</dcterms:created>
  <dcterms:modified xsi:type="dcterms:W3CDTF">2022-02-07T01:39:43Z</dcterms:modified>
  <cp:category>Organizational Behavior</cp:category>
</cp:coreProperties>
</file>