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88" r:id="rId2"/>
    <p:sldId id="289" r:id="rId3"/>
    <p:sldId id="259" r:id="rId4"/>
    <p:sldId id="274" r:id="rId5"/>
    <p:sldId id="292" r:id="rId6"/>
    <p:sldId id="294" r:id="rId7"/>
    <p:sldId id="295" r:id="rId8"/>
    <p:sldId id="296" r:id="rId9"/>
    <p:sldId id="321" r:id="rId10"/>
    <p:sldId id="301" r:id="rId11"/>
    <p:sldId id="279" r:id="rId12"/>
    <p:sldId id="304" r:id="rId13"/>
    <p:sldId id="280" r:id="rId14"/>
    <p:sldId id="306" r:id="rId15"/>
    <p:sldId id="307" r:id="rId16"/>
    <p:sldId id="309" r:id="rId17"/>
    <p:sldId id="310" r:id="rId18"/>
    <p:sldId id="281" r:id="rId19"/>
    <p:sldId id="312" r:id="rId20"/>
    <p:sldId id="316" r:id="rId21"/>
    <p:sldId id="317" r:id="rId22"/>
    <p:sldId id="282" r:id="rId23"/>
    <p:sldId id="315" r:id="rId24"/>
    <p:sldId id="318" r:id="rId25"/>
    <p:sldId id="326" r:id="rId26"/>
    <p:sldId id="27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3300"/>
    <a:srgbClr val="CC0000"/>
    <a:srgbClr val="3366CC"/>
    <a:srgbClr val="336600"/>
    <a:srgbClr val="996633"/>
    <a:srgbClr val="993300"/>
    <a:srgbClr val="33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72A906B-F999-420E-944B-C67E9B5023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BC047-DEF0-4B8A-8357-C2EB70FF5127}" type="slidenum">
              <a:rPr lang="en-US"/>
              <a:pPr/>
              <a:t>1</a:t>
            </a:fld>
            <a:endParaRPr lang="en-US"/>
          </a:p>
        </p:txBody>
      </p:sp>
      <p:sp>
        <p:nvSpPr>
          <p:cNvPr id="194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E9CD9-A80F-42FB-8E84-9D8434BD8A2A}" type="slidenum">
              <a:rPr lang="en-US"/>
              <a:pPr/>
              <a:t>10</a:t>
            </a:fld>
            <a:endParaRPr lang="en-US"/>
          </a:p>
        </p:txBody>
      </p:sp>
      <p:sp>
        <p:nvSpPr>
          <p:cNvPr id="221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555C1-2162-4D3C-AABA-E9D0334B884C}" type="slidenum">
              <a:rPr lang="en-US"/>
              <a:pPr/>
              <a:t>11</a:t>
            </a:fld>
            <a:endParaRPr 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E624-8181-4F00-9E03-25BAEFCB0C6D}" type="slidenum">
              <a:rPr lang="en-US"/>
              <a:pPr/>
              <a:t>12</a:t>
            </a:fld>
            <a:endParaRPr lang="en-US"/>
          </a:p>
        </p:txBody>
      </p:sp>
      <p:sp>
        <p:nvSpPr>
          <p:cNvPr id="227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971F2-9C7F-4F54-AA72-A403F158ABCB}" type="slidenum">
              <a:rPr lang="en-US"/>
              <a:pPr/>
              <a:t>13</a:t>
            </a:fld>
            <a:endParaRPr lang="en-US"/>
          </a:p>
        </p:txBody>
      </p:sp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D91C1-52CD-4060-809E-788114D09E32}" type="slidenum">
              <a:rPr lang="en-US"/>
              <a:pPr/>
              <a:t>14</a:t>
            </a:fld>
            <a:endParaRPr lang="en-US"/>
          </a:p>
        </p:txBody>
      </p:sp>
      <p:sp>
        <p:nvSpPr>
          <p:cNvPr id="231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39598-4DBA-44A5-AD7D-1C30B6784198}" type="slidenum">
              <a:rPr lang="en-US"/>
              <a:pPr/>
              <a:t>15</a:t>
            </a:fld>
            <a:endParaRPr lang="en-US"/>
          </a:p>
        </p:txBody>
      </p:sp>
      <p:sp>
        <p:nvSpPr>
          <p:cNvPr id="233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6E753-FA31-4B9E-B6C7-810DE129E8DC}" type="slidenum">
              <a:rPr lang="en-US"/>
              <a:pPr/>
              <a:t>16</a:t>
            </a:fld>
            <a:endParaRPr lang="en-US"/>
          </a:p>
        </p:txBody>
      </p:sp>
      <p:sp>
        <p:nvSpPr>
          <p:cNvPr id="237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DF83A-7C6D-4509-B076-8441CCF903B4}" type="slidenum">
              <a:rPr lang="en-US"/>
              <a:pPr/>
              <a:t>17</a:t>
            </a:fld>
            <a:endParaRPr lang="en-US"/>
          </a:p>
        </p:txBody>
      </p:sp>
      <p:sp>
        <p:nvSpPr>
          <p:cNvPr id="239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C6C17-3F91-4868-83EC-CB9A7F9643F0}" type="slidenum">
              <a:rPr lang="en-US"/>
              <a:pPr/>
              <a:t>18</a:t>
            </a:fld>
            <a:endParaRPr lang="en-US"/>
          </a:p>
        </p:txBody>
      </p:sp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380B-EF97-4873-868A-E4EE44637E95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C0246-56ED-43FC-ACF6-9FB1DE2D2FC7}" type="slidenum">
              <a:rPr lang="en-US"/>
              <a:pPr/>
              <a:t>2</a:t>
            </a:fld>
            <a:endParaRPr lang="en-US"/>
          </a:p>
        </p:txBody>
      </p:sp>
      <p:sp>
        <p:nvSpPr>
          <p:cNvPr id="196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213C12-2D69-4D80-9296-5D037C047298}" type="slidenum">
              <a:rPr lang="en-US"/>
              <a:pPr/>
              <a:t>20</a:t>
            </a:fld>
            <a:endParaRPr lang="en-US"/>
          </a:p>
        </p:txBody>
      </p:sp>
      <p:sp>
        <p:nvSpPr>
          <p:cNvPr id="251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6731E-6283-40E8-B3C7-A80B00884E92}" type="slidenum">
              <a:rPr lang="en-US"/>
              <a:pPr/>
              <a:t>21</a:t>
            </a:fld>
            <a:endParaRPr lang="en-US"/>
          </a:p>
        </p:txBody>
      </p:sp>
      <p:sp>
        <p:nvSpPr>
          <p:cNvPr id="253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D906F-CE97-4644-8639-B8F4CEA7A1F1}" type="slidenum">
              <a:rPr lang="en-US"/>
              <a:pPr/>
              <a:t>22</a:t>
            </a:fld>
            <a:endParaRPr lang="en-US"/>
          </a:p>
        </p:txBody>
      </p:sp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EA123-7C4D-4CC6-9E9C-028C78A1C170}" type="slidenum">
              <a:rPr lang="en-US"/>
              <a:pPr/>
              <a:t>23</a:t>
            </a:fld>
            <a:endParaRPr lang="en-US"/>
          </a:p>
        </p:txBody>
      </p:sp>
      <p:sp>
        <p:nvSpPr>
          <p:cNvPr id="249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C15B8-1198-464E-9128-9F50C0496CA1}" type="slidenum">
              <a:rPr lang="en-US"/>
              <a:pPr/>
              <a:t>24</a:t>
            </a:fld>
            <a:endParaRPr lang="en-US"/>
          </a:p>
        </p:txBody>
      </p:sp>
      <p:sp>
        <p:nvSpPr>
          <p:cNvPr id="256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CF606-6EA5-40DB-8249-3662514ECEEA}" type="slidenum">
              <a:rPr lang="en-US"/>
              <a:pPr/>
              <a:t>26</a:t>
            </a:fld>
            <a:endParaRPr lang="en-US"/>
          </a:p>
        </p:txBody>
      </p:sp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55598-DEB5-4671-9E3A-9176EE12EEA5}" type="slidenum">
              <a:rPr lang="en-US"/>
              <a:pPr/>
              <a:t>3</a:t>
            </a:fld>
            <a:endParaRPr lang="en-US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A6FD73-246B-4733-A234-5F61C9065004}" type="slidenum">
              <a:rPr lang="en-US"/>
              <a:pPr/>
              <a:t>4</a:t>
            </a:fld>
            <a:endParaRPr lang="en-US"/>
          </a:p>
        </p:txBody>
      </p:sp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EA8F2-B25C-4DD7-B591-57A0AD018F3A}" type="slidenum">
              <a:rPr lang="en-US"/>
              <a:pPr/>
              <a:t>5</a:t>
            </a:fld>
            <a:endParaRPr lang="en-US"/>
          </a:p>
        </p:txBody>
      </p:sp>
      <p:sp>
        <p:nvSpPr>
          <p:cNvPr id="202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387B2-A087-4BBD-8D46-558B95875841}" type="slidenum">
              <a:rPr lang="en-US"/>
              <a:pPr/>
              <a:t>6</a:t>
            </a:fld>
            <a:endParaRPr lang="en-US"/>
          </a:p>
        </p:txBody>
      </p:sp>
      <p:sp>
        <p:nvSpPr>
          <p:cNvPr id="206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78F75-8080-4759-982F-5BB8D60D4F21}" type="slidenum">
              <a:rPr lang="en-US"/>
              <a:pPr/>
              <a:t>7</a:t>
            </a:fld>
            <a:endParaRPr lang="en-US"/>
          </a:p>
        </p:txBody>
      </p:sp>
      <p:sp>
        <p:nvSpPr>
          <p:cNvPr id="208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D8F6C-9C83-4CFC-98AD-4787921F6C99}" type="slidenum">
              <a:rPr lang="en-US"/>
              <a:pPr/>
              <a:t>8</a:t>
            </a:fld>
            <a:endParaRPr lang="en-US"/>
          </a:p>
        </p:txBody>
      </p:sp>
      <p:sp>
        <p:nvSpPr>
          <p:cNvPr id="210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F7639-119C-49D5-9724-BEAA2C277539}" type="slidenum">
              <a:rPr lang="en-US"/>
              <a:pPr/>
              <a:t>9</a:t>
            </a:fld>
            <a:endParaRPr lang="en-US"/>
          </a:p>
        </p:txBody>
      </p:sp>
      <p:sp>
        <p:nvSpPr>
          <p:cNvPr id="262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8" name="Picture 2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31800"/>
            <a:ext cx="89916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38" name="Text Box 18"/>
          <p:cNvSpPr txBox="1">
            <a:spLocks noChangeArrowheads="1"/>
          </p:cNvSpPr>
          <p:nvPr userDrawn="1"/>
        </p:nvSpPr>
        <p:spPr bwMode="auto">
          <a:xfrm>
            <a:off x="7467600" y="2611438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</p:spPr>
        <p:txBody>
          <a:bodyPr lIns="0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rgbClr val="CC6600"/>
                </a:solidFill>
              </a:rPr>
              <a:t>ninth edition</a:t>
            </a:r>
          </a:p>
        </p:txBody>
      </p:sp>
      <p:sp>
        <p:nvSpPr>
          <p:cNvPr id="5139" name="Text Box 19"/>
          <p:cNvSpPr txBox="1">
            <a:spLocks noChangeArrowheads="1"/>
          </p:cNvSpPr>
          <p:nvPr userDrawn="1"/>
        </p:nvSpPr>
        <p:spPr bwMode="auto">
          <a:xfrm>
            <a:off x="3175000" y="2930525"/>
            <a:ext cx="2438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969696"/>
                </a:solidFill>
              </a:rPr>
              <a:t>STEPHEN P. ROBBINS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886200" y="3724275"/>
            <a:ext cx="4648200" cy="1752600"/>
          </a:xfrm>
        </p:spPr>
        <p:txBody>
          <a:bodyPr/>
          <a:lstStyle>
            <a:lvl1pPr>
              <a:defRPr>
                <a:solidFill>
                  <a:srgbClr val="CC66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5" name="Rectangle 25"/>
          <p:cNvSpPr>
            <a:spLocks noGrp="1" noChangeArrowheads="1"/>
          </p:cNvSpPr>
          <p:nvPr>
            <p:ph type="ftr" sz="quarter" idx="3"/>
          </p:nvPr>
        </p:nvSpPr>
        <p:spPr>
          <a:xfrm>
            <a:off x="274638" y="6308725"/>
            <a:ext cx="2468562" cy="384175"/>
          </a:xfrm>
        </p:spPr>
        <p:txBody>
          <a:bodyPr lIns="91440" rIns="91440"/>
          <a:lstStyle>
            <a:lvl1pPr>
              <a:defRPr sz="9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© 2007 Prentice Hall, Inc. </a:t>
            </a:r>
            <a:br>
              <a:rPr lang="en-US"/>
            </a:br>
            <a:r>
              <a:rPr lang="en-US"/>
              <a:t>All rights reserved.</a:t>
            </a:r>
          </a:p>
        </p:txBody>
      </p:sp>
      <p:sp>
        <p:nvSpPr>
          <p:cNvPr id="5146" name="Text Box 26"/>
          <p:cNvSpPr txBox="1">
            <a:spLocks noChangeArrowheads="1"/>
          </p:cNvSpPr>
          <p:nvPr userDrawn="1"/>
        </p:nvSpPr>
        <p:spPr bwMode="auto">
          <a:xfrm>
            <a:off x="6400800" y="6327775"/>
            <a:ext cx="25288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PowerPoint Presentation by Charlie Cook</a:t>
            </a:r>
            <a:b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University of West Alabama</a:t>
            </a:r>
          </a:p>
        </p:txBody>
      </p:sp>
      <p:pic>
        <p:nvPicPr>
          <p:cNvPr id="5147" name="Picture 27" descr="ph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97363" y="6276975"/>
            <a:ext cx="549275" cy="414338"/>
          </a:xfrm>
          <a:prstGeom prst="rect">
            <a:avLst/>
          </a:prstGeom>
          <a:noFill/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5149" name="Text Box 29"/>
          <p:cNvSpPr txBox="1">
            <a:spLocks noChangeArrowheads="1"/>
          </p:cNvSpPr>
          <p:nvPr userDrawn="1"/>
        </p:nvSpPr>
        <p:spPr bwMode="auto">
          <a:xfrm>
            <a:off x="6705600" y="2930525"/>
            <a:ext cx="2011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>
                <a:solidFill>
                  <a:srgbClr val="969696"/>
                </a:solidFill>
              </a:rPr>
              <a:t>MARY COULTER</a:t>
            </a:r>
          </a:p>
        </p:txBody>
      </p:sp>
      <p:sp>
        <p:nvSpPr>
          <p:cNvPr id="515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3733800"/>
            <a:ext cx="17526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366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9314DF14-A3B3-4081-8401-852E24E55E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256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245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734DDADD-AC38-497B-B062-35B1535E4B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55648414-D170-475F-9592-58C44078A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C7C79367-E08B-4FC7-B1F8-9072E77B1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75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066800"/>
            <a:ext cx="3975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58B403FE-5619-4B78-ACEC-C02998D00B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BB65CBC3-97DC-4E0D-A41A-5AC5CF4E30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0A40CA1B-6DC1-461C-8410-E203FA0EF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AED94EB3-3EDD-447D-A1B8-7B41FCBAE9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68CFA183-C376-493B-B8C4-CC21BA89C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DB3F45C9-1656-4E8E-922E-92BBC6C4D6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102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1722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172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cs typeface="Times New Roman" pitchFamily="18" charset="0"/>
              </a:defRPr>
            </a:lvl1pPr>
          </a:lstStyle>
          <a:p>
            <a:r>
              <a:rPr lang="en-US"/>
              <a:t>5–</a:t>
            </a:r>
            <a:fld id="{800345FF-875C-4110-9199-B73B16BB727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25475" indent="-284163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Ø"/>
        <a:defRPr sz="24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74725" indent="-23495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v"/>
        <a:defRPr sz="20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311275" indent="-222250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6573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1145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717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0289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861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1311CA6E-E463-462C-8820-F89361014137}" type="slidenum">
              <a:rPr lang="en-US"/>
              <a:pPr/>
              <a:t>1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Social Responsibility?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The Classical View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Management’s only social responsibility is to maximize profits (create a financial return) by operating the business in the best interests of the stockholders (owners of the corporation).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Expending the firm’s resources on doing “social good” unjustifiably increases costs that lower profits to the owners and raises prices to consumers.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0A862F2A-498D-440A-A7FC-D576F9283EA1}" type="slidenum">
              <a:rPr lang="en-US"/>
              <a:pPr/>
              <a:t>10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Managerial Ethics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endParaRPr lang="en-US"/>
          </a:p>
          <a:p>
            <a:pPr>
              <a:spcBef>
                <a:spcPct val="50000"/>
              </a:spcBef>
              <a:buFontTx/>
              <a:buNone/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Ethics Defined</a:t>
            </a:r>
          </a:p>
          <a:p>
            <a:pPr lvl="1">
              <a:spcBef>
                <a:spcPct val="50000"/>
              </a:spcBef>
            </a:pPr>
            <a:r>
              <a:rPr lang="en-US"/>
              <a:t>Principles, values, and beliefs that define what is right and wrong behavior.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A7780B83-941F-467F-9002-E95158A82FFE}" type="slidenum">
              <a:rPr lang="en-US"/>
              <a:pPr/>
              <a:t>11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366712"/>
          </a:xfrm>
        </p:spPr>
        <p:txBody>
          <a:bodyPr/>
          <a:lstStyle/>
          <a:p>
            <a:pPr marL="1376363" indent="-1376363"/>
            <a:r>
              <a:rPr lang="en-US" sz="1800">
                <a:solidFill>
                  <a:schemeClr val="tx1"/>
                </a:solidFill>
              </a:rPr>
              <a:t>Exhibit 5–8	Factors That Affect Ethical and Unethical Behavior</a:t>
            </a:r>
          </a:p>
        </p:txBody>
      </p:sp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609600" y="8826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609600" y="47942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119313"/>
            <a:ext cx="80772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97D6C62D-0204-45FB-978C-5F5199FB0042}" type="slidenum">
              <a:rPr lang="en-US"/>
              <a:pPr/>
              <a:t>12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That Affect Employee Ethics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/>
              <a:t>Moral Development</a:t>
            </a:r>
          </a:p>
          <a:p>
            <a:pPr lvl="1">
              <a:spcBef>
                <a:spcPct val="35000"/>
              </a:spcBef>
            </a:pPr>
            <a:r>
              <a:rPr lang="en-US"/>
              <a:t>A measure of independence from outside influences</a:t>
            </a:r>
          </a:p>
          <a:p>
            <a:pPr lvl="2">
              <a:spcBef>
                <a:spcPct val="35000"/>
              </a:spcBef>
            </a:pPr>
            <a:r>
              <a:rPr lang="en-US"/>
              <a:t>Levels of Individual Moral Development</a:t>
            </a:r>
          </a:p>
          <a:p>
            <a:pPr lvl="3">
              <a:spcBef>
                <a:spcPct val="35000"/>
              </a:spcBef>
            </a:pPr>
            <a:r>
              <a:rPr lang="en-US"/>
              <a:t>Preconventional level</a:t>
            </a:r>
          </a:p>
          <a:p>
            <a:pPr lvl="3">
              <a:spcBef>
                <a:spcPct val="35000"/>
              </a:spcBef>
            </a:pPr>
            <a:r>
              <a:rPr lang="en-US"/>
              <a:t>Conventional level</a:t>
            </a:r>
          </a:p>
          <a:p>
            <a:pPr lvl="3">
              <a:spcBef>
                <a:spcPct val="35000"/>
              </a:spcBef>
            </a:pPr>
            <a:r>
              <a:rPr lang="en-US"/>
              <a:t>Principled level</a:t>
            </a:r>
          </a:p>
          <a:p>
            <a:pPr lvl="1">
              <a:spcBef>
                <a:spcPct val="35000"/>
              </a:spcBef>
            </a:pPr>
            <a:r>
              <a:rPr lang="en-US"/>
              <a:t>Stage of moral development interacts with:</a:t>
            </a:r>
          </a:p>
          <a:p>
            <a:pPr lvl="2">
              <a:spcBef>
                <a:spcPct val="35000"/>
              </a:spcBef>
            </a:pPr>
            <a:r>
              <a:rPr lang="en-US"/>
              <a:t>Individual characteristics</a:t>
            </a:r>
          </a:p>
          <a:p>
            <a:pPr lvl="2">
              <a:spcBef>
                <a:spcPct val="35000"/>
              </a:spcBef>
            </a:pPr>
            <a:r>
              <a:rPr lang="en-US"/>
              <a:t>The organization’s structural design</a:t>
            </a:r>
          </a:p>
          <a:p>
            <a:pPr lvl="2">
              <a:spcBef>
                <a:spcPct val="35000"/>
              </a:spcBef>
            </a:pPr>
            <a:r>
              <a:rPr lang="en-US"/>
              <a:t>The organization’s culture</a:t>
            </a:r>
          </a:p>
          <a:p>
            <a:pPr lvl="2">
              <a:spcBef>
                <a:spcPct val="35000"/>
              </a:spcBef>
            </a:pPr>
            <a:r>
              <a:rPr lang="en-US"/>
              <a:t>The intensity of the ethical issue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B30F7800-4A87-4016-9E6A-685F33005FA2}" type="slidenum">
              <a:rPr lang="en-US"/>
              <a:pPr/>
              <a:t>13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366712"/>
          </a:xfrm>
        </p:spPr>
        <p:txBody>
          <a:bodyPr/>
          <a:lstStyle/>
          <a:p>
            <a:pPr marL="1376363" indent="-1376363"/>
            <a:r>
              <a:rPr lang="en-US" sz="1800">
                <a:solidFill>
                  <a:schemeClr val="tx1"/>
                </a:solidFill>
              </a:rPr>
              <a:t>Exhibit 5–9	Stages of Moral Development</a:t>
            </a:r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609600" y="8826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609600" y="47942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101850"/>
            <a:ext cx="807720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457200" y="5899150"/>
            <a:ext cx="47244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 i="1"/>
              <a:t>Source</a:t>
            </a:r>
            <a:r>
              <a:rPr lang="en-US" sz="900" b="1"/>
              <a:t>:</a:t>
            </a:r>
            <a:r>
              <a:rPr lang="en-US" sz="900" i="1"/>
              <a:t> </a:t>
            </a:r>
            <a:r>
              <a:rPr lang="en-US" sz="900"/>
              <a:t>Based on L. Kohlberg, “Moral Stages and Moralization: The Cognitive-Development Approach,” in T. Lickona (ed.). </a:t>
            </a:r>
            <a:r>
              <a:rPr lang="en-US" sz="900" i="1"/>
              <a:t>Moral Development and Behavior: Theory, Research, and Social Issues </a:t>
            </a:r>
            <a:r>
              <a:rPr lang="en-US" sz="900"/>
              <a:t>(New York: Holt, Rinehart &amp; Winston, 1976), pp. 34–35.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3D6D8F9B-E047-47AA-9D91-E868982FDF1A}" type="slidenum">
              <a:rPr lang="en-US"/>
              <a:pPr/>
              <a:t>14</a:t>
            </a:fld>
            <a:endParaRPr lang="en-US"/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066800"/>
          </a:xfrm>
        </p:spPr>
        <p:txBody>
          <a:bodyPr/>
          <a:lstStyle/>
          <a:p>
            <a:r>
              <a:rPr lang="en-US"/>
              <a:t>Factors That Affect Employee Ethics (cont’d)</a:t>
            </a:r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02600" cy="4419600"/>
          </a:xfrm>
        </p:spPr>
        <p:txBody>
          <a:bodyPr/>
          <a:lstStyle/>
          <a:p>
            <a:r>
              <a:rPr lang="en-US"/>
              <a:t>Moral Development</a:t>
            </a:r>
          </a:p>
          <a:p>
            <a:pPr lvl="1"/>
            <a:r>
              <a:rPr lang="en-US"/>
              <a:t>Research Conclusions:</a:t>
            </a:r>
          </a:p>
          <a:p>
            <a:pPr lvl="2"/>
            <a:r>
              <a:rPr lang="en-US"/>
              <a:t>People proceed through the stages of moral development sequentially.</a:t>
            </a:r>
          </a:p>
          <a:p>
            <a:pPr lvl="2"/>
            <a:r>
              <a:rPr lang="en-US"/>
              <a:t>There is no guarantee of continued moral development.</a:t>
            </a:r>
          </a:p>
          <a:p>
            <a:pPr lvl="2"/>
            <a:r>
              <a:rPr lang="en-US"/>
              <a:t>Most adults are in Stage 4 (“good corporate citizen”).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8C9134DD-5D56-4378-A064-B96BF972F321}" type="slidenum">
              <a:rPr lang="en-US"/>
              <a:pPr/>
              <a:t>15</a:t>
            </a:fld>
            <a:endParaRPr lang="en-US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066800"/>
          </a:xfrm>
        </p:spPr>
        <p:txBody>
          <a:bodyPr/>
          <a:lstStyle/>
          <a:p>
            <a:r>
              <a:rPr lang="en-US"/>
              <a:t>Individual Characteristics Affecting Ethical Behaviors</a:t>
            </a:r>
          </a:p>
        </p:txBody>
      </p:sp>
      <p:sp>
        <p:nvSpPr>
          <p:cNvPr id="2324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2600" cy="4495800"/>
          </a:xfrm>
        </p:spPr>
        <p:txBody>
          <a:bodyPr/>
          <a:lstStyle/>
          <a:p>
            <a:pPr>
              <a:buFontTx/>
              <a:buNone/>
            </a:pPr>
            <a:endParaRPr lang="en-US"/>
          </a:p>
          <a:p>
            <a:endParaRPr lang="en-US"/>
          </a:p>
          <a:p>
            <a:r>
              <a:rPr lang="en-US"/>
              <a:t>Values</a:t>
            </a:r>
          </a:p>
          <a:p>
            <a:pPr lvl="1"/>
            <a:r>
              <a:rPr lang="en-US"/>
              <a:t>Basic convictions about what is right or wrong on a broad range of issues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D4D959C4-0112-4815-B94E-49EFFC3510A3}" type="slidenum">
              <a:rPr lang="en-US"/>
              <a:pPr/>
              <a:t>16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Characteristics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/>
              <a:t>Personality Variables</a:t>
            </a:r>
          </a:p>
          <a:p>
            <a:pPr lvl="1">
              <a:spcBef>
                <a:spcPct val="40000"/>
              </a:spcBef>
            </a:pPr>
            <a:r>
              <a:rPr lang="en-US"/>
              <a:t>Ego strength</a:t>
            </a:r>
          </a:p>
          <a:p>
            <a:pPr lvl="2">
              <a:spcBef>
                <a:spcPct val="40000"/>
              </a:spcBef>
            </a:pPr>
            <a:r>
              <a:rPr lang="en-US"/>
              <a:t>A personality measure of the strength of a person’s convictions</a:t>
            </a:r>
          </a:p>
          <a:p>
            <a:pPr lvl="1">
              <a:spcBef>
                <a:spcPct val="40000"/>
              </a:spcBef>
            </a:pPr>
            <a:r>
              <a:rPr lang="en-US"/>
              <a:t>Locus of Control</a:t>
            </a:r>
          </a:p>
          <a:p>
            <a:pPr lvl="2">
              <a:spcBef>
                <a:spcPct val="40000"/>
              </a:spcBef>
            </a:pPr>
            <a:r>
              <a:rPr lang="en-US"/>
              <a:t>A personality attribute that measures the degree to which people believe they control their own life.</a:t>
            </a:r>
          </a:p>
          <a:p>
            <a:pPr lvl="2">
              <a:spcBef>
                <a:spcPct val="40000"/>
              </a:spcBef>
            </a:pPr>
            <a:r>
              <a:rPr lang="en-US" b="1"/>
              <a:t>Internal locus:</a:t>
            </a:r>
            <a:r>
              <a:rPr lang="en-US"/>
              <a:t> the belief that you control your destiny.</a:t>
            </a:r>
          </a:p>
          <a:p>
            <a:pPr lvl="2">
              <a:spcBef>
                <a:spcPct val="40000"/>
              </a:spcBef>
            </a:pPr>
            <a:r>
              <a:rPr lang="en-US" b="1"/>
              <a:t>External locus:</a:t>
            </a:r>
            <a:r>
              <a:rPr lang="en-US"/>
              <a:t> the belief that what happens to you is due to luck or chance.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45A50C8E-D1DD-4ED1-B21D-1DD7CAE1A004}" type="slidenum">
              <a:rPr lang="en-US"/>
              <a:pPr/>
              <a:t>17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Variables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02600" cy="2667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/>
              <a:t>Structural Variables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/>
              <a:t>Organizational characteristics and mechanisms that guide and influence individual ethics: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en-US"/>
              <a:t>Performance appraisal systems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en-US"/>
              <a:t>Reward allocation systems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en-US"/>
              <a:t>Behaviors (ethical) of managers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57200" y="3817938"/>
            <a:ext cx="78486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 Organization’s Culture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Intensity of the Ethical Issue</a:t>
            </a:r>
          </a:p>
          <a:p>
            <a:pPr lvl="1"/>
            <a:endParaRPr lang="en-US" sz="32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endParaRPr lang="en-US" sz="32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5BFD1B19-297C-407C-9EA5-F2F3177FD032}" type="slidenum">
              <a:rPr lang="en-US"/>
              <a:pPr/>
              <a:t>18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08000"/>
            <a:ext cx="8077200" cy="366713"/>
          </a:xfrm>
        </p:spPr>
        <p:txBody>
          <a:bodyPr/>
          <a:lstStyle/>
          <a:p>
            <a:pPr marL="1482725" indent="-1482725"/>
            <a:r>
              <a:rPr lang="en-US" sz="1800">
                <a:solidFill>
                  <a:schemeClr val="tx1"/>
                </a:solidFill>
              </a:rPr>
              <a:t>Exhibit 5–10	Determinants of Issue Intensity</a:t>
            </a:r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609600" y="896938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>
            <a:off x="609600" y="493713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1371600"/>
            <a:ext cx="78200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F57522D9-E636-4E57-8D95-BC013C137CA0}" type="slidenum">
              <a:rPr lang="en-US"/>
              <a:pPr/>
              <a:t>19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Ethics in an International Context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Ethical standards are not universal.</a:t>
            </a:r>
          </a:p>
          <a:p>
            <a:pPr lvl="1"/>
            <a:r>
              <a:rPr lang="en-US"/>
              <a:t>Social and cultural differences determine acceptable behaviors.</a:t>
            </a:r>
          </a:p>
          <a:p>
            <a:r>
              <a:rPr lang="en-US"/>
              <a:t>Foreign Corrupt Practices Act</a:t>
            </a:r>
          </a:p>
          <a:p>
            <a:pPr lvl="1"/>
            <a:r>
              <a:rPr lang="en-US"/>
              <a:t>Makes it illegal to corrupt a foreign official yet “token” payments to officials are permissible when doing so is an accepted practice in that country.</a:t>
            </a:r>
          </a:p>
          <a:p>
            <a:r>
              <a:rPr lang="en-US"/>
              <a:t>The Global Compact</a:t>
            </a:r>
          </a:p>
          <a:p>
            <a:pPr lvl="1"/>
            <a:endParaRPr lang="en-US"/>
          </a:p>
        </p:txBody>
      </p:sp>
      <p:pic>
        <p:nvPicPr>
          <p:cNvPr id="242692" name="Picture 4" descr="BS01307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0688" y="4800600"/>
            <a:ext cx="3222625" cy="12192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ABBF9D8F-5095-47CB-A1E8-FB62ADA5CC4C}" type="slidenum">
              <a:rPr lang="en-US"/>
              <a:pPr/>
              <a:t>2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Social Responsibility? (cont’d)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The Socioeconomic View</a:t>
            </a:r>
          </a:p>
          <a:p>
            <a:pPr lvl="1">
              <a:spcBef>
                <a:spcPct val="50000"/>
              </a:spcBef>
            </a:pPr>
            <a:r>
              <a:rPr lang="en-US"/>
              <a:t>Management’s social responsibility goes beyond making profits to include protecting and improving society’s welfare.</a:t>
            </a:r>
          </a:p>
          <a:p>
            <a:pPr lvl="1">
              <a:spcBef>
                <a:spcPct val="50000"/>
              </a:spcBef>
            </a:pPr>
            <a:r>
              <a:rPr lang="en-US"/>
              <a:t>Corporations are not independent entities responsible only to stockholders.</a:t>
            </a:r>
          </a:p>
          <a:p>
            <a:pPr lvl="1">
              <a:spcBef>
                <a:spcPct val="50000"/>
              </a:spcBef>
            </a:pPr>
            <a:r>
              <a:rPr lang="en-US"/>
              <a:t>Firms have a moral responsibility to larger society to become involved in social, legal, and political issues.</a:t>
            </a:r>
          </a:p>
          <a:p>
            <a:pPr lvl="1">
              <a:spcBef>
                <a:spcPct val="50000"/>
              </a:spcBef>
            </a:pPr>
            <a:r>
              <a:rPr lang="en-US"/>
              <a:t>“To do the right thing”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683ED4F3-62AB-4F9C-B382-8FED5DC71F14}" type="slidenum">
              <a:rPr lang="en-US"/>
              <a:pPr/>
              <a:t>20</a:t>
            </a:fld>
            <a:endParaRPr lang="en-US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Managers Can Improve Ethical Behavior in An Organization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2600" cy="44958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/>
              <a:t>Hire individuals with high ethical standards.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Establish codes of ethics and decision rules.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Lead by example.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Set realistic job goals and include ethics in performance appraisals.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Provide ethics training.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Conduct independent social audits.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Provide support for individuals facing ethical dilemmas.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02078CA5-46C0-4BB1-B17E-3D4C0F478EB6}" type="slidenum">
              <a:rPr lang="en-US"/>
              <a:pPr/>
              <a:t>21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Value of Ethics Training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Can make a difference in ethical behaviors.</a:t>
            </a:r>
          </a:p>
          <a:p>
            <a:pPr>
              <a:spcBef>
                <a:spcPct val="50000"/>
              </a:spcBef>
            </a:pPr>
            <a:r>
              <a:rPr lang="en-US"/>
              <a:t>Increases employee awareness of ethical issues in business decisions.</a:t>
            </a:r>
          </a:p>
          <a:p>
            <a:pPr>
              <a:spcBef>
                <a:spcPct val="50000"/>
              </a:spcBef>
            </a:pPr>
            <a:r>
              <a:rPr lang="en-US"/>
              <a:t>Clarifies and reinforces the organization’s standards of conduct.</a:t>
            </a:r>
          </a:p>
          <a:p>
            <a:pPr>
              <a:spcBef>
                <a:spcPct val="50000"/>
              </a:spcBef>
            </a:pPr>
            <a:r>
              <a:rPr lang="en-US"/>
              <a:t>Helps employees become more confident that they will have the organization’s support when taking unpopular but ethically correct stances.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77647A8E-3588-4F9D-9565-500140214A75}" type="slidenum">
              <a:rPr lang="en-US"/>
              <a:pPr/>
              <a:t>22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00063"/>
            <a:ext cx="6477000" cy="641350"/>
          </a:xfrm>
        </p:spPr>
        <p:txBody>
          <a:bodyPr/>
          <a:lstStyle/>
          <a:p>
            <a:pPr marL="1489075" indent="-1489075">
              <a:tabLst>
                <a:tab pos="1489075" algn="l"/>
              </a:tabLst>
            </a:pPr>
            <a:r>
              <a:rPr lang="en-US" sz="1800">
                <a:solidFill>
                  <a:schemeClr val="tx1"/>
                </a:solidFill>
              </a:rPr>
              <a:t>Exhibit 5–13	Twelve Questions for Examining the Ethics of a Business Decision</a:t>
            </a: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>
            <a:off x="609600" y="11430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609600" y="4857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533400" y="1327150"/>
            <a:ext cx="83820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9725" indent="-339725">
              <a:spcBef>
                <a:spcPct val="35000"/>
              </a:spcBef>
              <a:buFontTx/>
              <a:buAutoNum type="arabicPeriod"/>
            </a:pPr>
            <a:r>
              <a:rPr lang="en-US" sz="1600"/>
              <a:t>Have you defined the problem accurately?</a:t>
            </a:r>
          </a:p>
          <a:p>
            <a:pPr marL="339725" indent="-339725">
              <a:spcBef>
                <a:spcPct val="35000"/>
              </a:spcBef>
              <a:buFontTx/>
              <a:buAutoNum type="arabicPeriod"/>
            </a:pPr>
            <a:r>
              <a:rPr lang="en-US" sz="1600"/>
              <a:t>How would you define the problem if you stood on the other side of the fence?</a:t>
            </a:r>
          </a:p>
          <a:p>
            <a:pPr marL="339725" indent="-339725">
              <a:spcBef>
                <a:spcPct val="35000"/>
              </a:spcBef>
              <a:buFontTx/>
              <a:buAutoNum type="arabicPeriod"/>
            </a:pPr>
            <a:r>
              <a:rPr lang="en-US" sz="1600"/>
              <a:t>How did this situation occur in the first place?</a:t>
            </a:r>
          </a:p>
          <a:p>
            <a:pPr marL="339725" indent="-339725">
              <a:spcBef>
                <a:spcPct val="35000"/>
              </a:spcBef>
              <a:buFontTx/>
              <a:buAutoNum type="arabicPeriod"/>
            </a:pPr>
            <a:r>
              <a:rPr lang="en-US" sz="1600"/>
              <a:t>To whom and to what do you give your loyalty as a person and as a member of the corporation?</a:t>
            </a:r>
          </a:p>
          <a:p>
            <a:pPr marL="339725" indent="-339725">
              <a:spcBef>
                <a:spcPct val="35000"/>
              </a:spcBef>
              <a:buFontTx/>
              <a:buAutoNum type="arabicPeriod"/>
            </a:pPr>
            <a:r>
              <a:rPr lang="en-US" sz="1600"/>
              <a:t>What is your intention in making this decision?</a:t>
            </a:r>
          </a:p>
          <a:p>
            <a:pPr marL="339725" indent="-339725">
              <a:spcBef>
                <a:spcPct val="35000"/>
              </a:spcBef>
              <a:buFontTx/>
              <a:buAutoNum type="arabicPeriod"/>
            </a:pPr>
            <a:r>
              <a:rPr lang="en-US" sz="1600"/>
              <a:t>How does this intention compare with the probable results?</a:t>
            </a:r>
          </a:p>
          <a:p>
            <a:pPr marL="339725" indent="-339725">
              <a:spcBef>
                <a:spcPct val="35000"/>
              </a:spcBef>
              <a:buFontTx/>
              <a:buAutoNum type="arabicPeriod"/>
            </a:pPr>
            <a:r>
              <a:rPr lang="en-US" sz="1600"/>
              <a:t>Whom could your decision or action injure?</a:t>
            </a:r>
          </a:p>
          <a:p>
            <a:pPr marL="339725" indent="-339725">
              <a:spcBef>
                <a:spcPct val="35000"/>
              </a:spcBef>
              <a:buFontTx/>
              <a:buAutoNum type="arabicPeriod"/>
            </a:pPr>
            <a:r>
              <a:rPr lang="en-US" sz="1600"/>
              <a:t>Can you discuss the problem with the affected parties before you make the decision?</a:t>
            </a:r>
          </a:p>
          <a:p>
            <a:pPr marL="339725" indent="-339725">
              <a:spcBef>
                <a:spcPct val="35000"/>
              </a:spcBef>
              <a:buFontTx/>
              <a:buAutoNum type="arabicPeriod"/>
            </a:pPr>
            <a:r>
              <a:rPr lang="en-US" sz="1600"/>
              <a:t>Are you confident that your position will be as valid over a long period of time as it seems now?</a:t>
            </a:r>
          </a:p>
          <a:p>
            <a:pPr marL="339725" indent="-339725">
              <a:spcBef>
                <a:spcPct val="35000"/>
              </a:spcBef>
              <a:buFontTx/>
              <a:buAutoNum type="arabicPeriod"/>
            </a:pPr>
            <a:r>
              <a:rPr lang="en-US" sz="1600"/>
              <a:t>Could you disclose without qualm your decision or action to your boss, your chief executive officer, the board of directors, your family, society as a whole?</a:t>
            </a:r>
          </a:p>
          <a:p>
            <a:pPr marL="339725" indent="-339725">
              <a:spcBef>
                <a:spcPct val="35000"/>
              </a:spcBef>
              <a:buFontTx/>
              <a:buAutoNum type="arabicPeriod"/>
            </a:pPr>
            <a:r>
              <a:rPr lang="en-US" sz="1600"/>
              <a:t>What is the symbolic potential of your action if understood? If misunderstood?</a:t>
            </a:r>
          </a:p>
          <a:p>
            <a:pPr marL="339725" indent="-339725">
              <a:spcBef>
                <a:spcPct val="35000"/>
              </a:spcBef>
              <a:buFontTx/>
              <a:buAutoNum type="arabicPeriod"/>
            </a:pPr>
            <a:r>
              <a:rPr lang="en-US" sz="1600"/>
              <a:t>Under what conditions would you allow exceptions to your stand?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442913" y="6067425"/>
            <a:ext cx="6848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 i="1"/>
              <a:t>Source: </a:t>
            </a:r>
            <a:r>
              <a:rPr lang="en-US" sz="900"/>
              <a:t>Reprinted by permission of </a:t>
            </a:r>
            <a:r>
              <a:rPr lang="en-US" sz="900" i="1"/>
              <a:t>Harvard Business Review</a:t>
            </a:r>
            <a:r>
              <a:rPr lang="en-US" sz="900"/>
              <a:t>. An exhibit from “Ethics Without the Sermon,” by L. L. Nash. November–December 1981, p. 81. Copyright © 1981 by the President and Fellows of Harvard College. All rights reserved.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D7E3553A-5107-4F67-98DE-FC26A40ECBAB}" type="slidenum">
              <a:rPr lang="en-US"/>
              <a:pPr/>
              <a:t>23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 Use of a Code of Ethics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Develop a code of ethics as a guide in handling ethical dilemmas in decision making.</a:t>
            </a:r>
          </a:p>
          <a:p>
            <a:pPr>
              <a:spcBef>
                <a:spcPct val="50000"/>
              </a:spcBef>
            </a:pPr>
            <a:r>
              <a:rPr lang="en-US"/>
              <a:t>Communicate the code regularly to all employees.</a:t>
            </a:r>
          </a:p>
          <a:p>
            <a:pPr>
              <a:spcBef>
                <a:spcPct val="50000"/>
              </a:spcBef>
            </a:pPr>
            <a:r>
              <a:rPr lang="en-US"/>
              <a:t>Have all levels of management continually reaffirm the importance of the ethics code and the organization’s commitment to the code.</a:t>
            </a:r>
          </a:p>
          <a:p>
            <a:pPr>
              <a:spcBef>
                <a:spcPct val="50000"/>
              </a:spcBef>
            </a:pPr>
            <a:r>
              <a:rPr lang="en-US"/>
              <a:t>Publicly reprimand and consistently discipline those who break the code.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9BBE9729-A9DC-4F42-93AD-7816728FBD47}" type="slidenum">
              <a:rPr lang="en-US"/>
              <a:pPr/>
              <a:t>24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Ethical Leadership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/>
              <a:t>Managers must provide a </a:t>
            </a:r>
            <a:r>
              <a:rPr lang="en-US" i="1"/>
              <a:t>good role model</a:t>
            </a:r>
            <a:r>
              <a:rPr lang="en-US"/>
              <a:t> by:</a:t>
            </a:r>
          </a:p>
          <a:p>
            <a:pPr lvl="1">
              <a:spcBef>
                <a:spcPct val="40000"/>
              </a:spcBef>
            </a:pPr>
            <a:r>
              <a:rPr lang="en-US"/>
              <a:t>Being ethical and honest at all times.</a:t>
            </a:r>
          </a:p>
          <a:p>
            <a:pPr lvl="1">
              <a:spcBef>
                <a:spcPct val="40000"/>
              </a:spcBef>
            </a:pPr>
            <a:r>
              <a:rPr lang="en-US"/>
              <a:t>Telling the truth; don’t hide or manipulate information.</a:t>
            </a:r>
          </a:p>
          <a:p>
            <a:pPr lvl="1">
              <a:spcBef>
                <a:spcPct val="40000"/>
              </a:spcBef>
            </a:pPr>
            <a:r>
              <a:rPr lang="en-US"/>
              <a:t>Admitting failure and not trying to cover it up.</a:t>
            </a:r>
          </a:p>
          <a:p>
            <a:pPr lvl="1">
              <a:spcBef>
                <a:spcPct val="40000"/>
              </a:spcBef>
            </a:pPr>
            <a:r>
              <a:rPr lang="en-US"/>
              <a:t>Communicating shared ethical values to employees through symbols, stories, and slogans.</a:t>
            </a:r>
          </a:p>
          <a:p>
            <a:pPr lvl="1">
              <a:spcBef>
                <a:spcPct val="40000"/>
              </a:spcBef>
            </a:pPr>
            <a:r>
              <a:rPr lang="en-US"/>
              <a:t>Rewarding employees who behave ethically and punish those who do not.</a:t>
            </a:r>
          </a:p>
          <a:p>
            <a:pPr lvl="1">
              <a:spcBef>
                <a:spcPct val="40000"/>
              </a:spcBef>
            </a:pPr>
            <a:r>
              <a:rPr lang="en-US"/>
              <a:t>Protecting employees (</a:t>
            </a:r>
            <a:r>
              <a:rPr lang="en-US" b="1"/>
              <a:t>whistleblowers</a:t>
            </a:r>
            <a:r>
              <a:rPr lang="en-US"/>
              <a:t>) who bring to light unethical behaviors or raise ethical issues.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32F9D007-91F9-4A4E-B9F2-F2A71C6584E3}" type="slidenum">
              <a:rPr lang="en-US"/>
              <a:pPr/>
              <a:t>25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066800"/>
          </a:xfrm>
        </p:spPr>
        <p:txBody>
          <a:bodyPr/>
          <a:lstStyle/>
          <a:p>
            <a:r>
              <a:rPr lang="en-US"/>
              <a:t>Managing Ethical Lapses and Social Irresponsibility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02600" cy="4572000"/>
          </a:xfrm>
        </p:spPr>
        <p:txBody>
          <a:bodyPr/>
          <a:lstStyle/>
          <a:p>
            <a:endParaRPr lang="en-US"/>
          </a:p>
          <a:p>
            <a:r>
              <a:rPr lang="en-US"/>
              <a:t>Provide ethical leadership</a:t>
            </a:r>
          </a:p>
          <a:p>
            <a:r>
              <a:rPr lang="en-US"/>
              <a:t>Protect employees who raise ethical issues (whistle-blowers)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6AA9FCD7-0959-4ADC-848C-6A87F7E6540F}" type="slidenum">
              <a:rPr lang="en-US"/>
              <a:pPr/>
              <a:t>26</a:t>
            </a:fld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Terms to Know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3975100" cy="52578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400"/>
              <a:t>classical view</a:t>
            </a:r>
          </a:p>
          <a:p>
            <a:pPr>
              <a:spcBef>
                <a:spcPct val="30000"/>
              </a:spcBef>
            </a:pPr>
            <a:r>
              <a:rPr lang="en-US" sz="2400"/>
              <a:t>socioeconomic view</a:t>
            </a:r>
          </a:p>
          <a:p>
            <a:pPr>
              <a:spcBef>
                <a:spcPct val="30000"/>
              </a:spcBef>
            </a:pPr>
            <a:r>
              <a:rPr lang="en-US" sz="2400"/>
              <a:t>social obligation</a:t>
            </a:r>
          </a:p>
          <a:p>
            <a:pPr>
              <a:spcBef>
                <a:spcPct val="30000"/>
              </a:spcBef>
            </a:pPr>
            <a:r>
              <a:rPr lang="en-US" sz="2400"/>
              <a:t>social responsiveness</a:t>
            </a:r>
          </a:p>
          <a:p>
            <a:pPr>
              <a:spcBef>
                <a:spcPct val="30000"/>
              </a:spcBef>
            </a:pPr>
            <a:r>
              <a:rPr lang="en-US" sz="2400"/>
              <a:t>social responsibility</a:t>
            </a:r>
          </a:p>
          <a:p>
            <a:pPr>
              <a:spcBef>
                <a:spcPct val="30000"/>
              </a:spcBef>
            </a:pPr>
            <a:r>
              <a:rPr lang="en-US" sz="2400"/>
              <a:t>social screening</a:t>
            </a:r>
          </a:p>
          <a:p>
            <a:pPr>
              <a:spcBef>
                <a:spcPct val="30000"/>
              </a:spcBef>
            </a:pPr>
            <a:r>
              <a:rPr lang="en-US" sz="2400"/>
              <a:t>greening of management</a:t>
            </a:r>
          </a:p>
          <a:p>
            <a:pPr>
              <a:spcBef>
                <a:spcPct val="30000"/>
              </a:spcBef>
            </a:pPr>
            <a:r>
              <a:rPr lang="en-US" sz="2400"/>
              <a:t>values-based management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1066800"/>
            <a:ext cx="3975100" cy="52578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400"/>
              <a:t>ethics</a:t>
            </a:r>
          </a:p>
          <a:p>
            <a:pPr>
              <a:spcBef>
                <a:spcPct val="30000"/>
              </a:spcBef>
            </a:pPr>
            <a:r>
              <a:rPr lang="en-US" sz="2400"/>
              <a:t>values</a:t>
            </a:r>
          </a:p>
          <a:p>
            <a:pPr>
              <a:spcBef>
                <a:spcPct val="30000"/>
              </a:spcBef>
            </a:pPr>
            <a:r>
              <a:rPr lang="en-US" sz="2400"/>
              <a:t>ego strength</a:t>
            </a:r>
          </a:p>
          <a:p>
            <a:pPr>
              <a:spcBef>
                <a:spcPct val="30000"/>
              </a:spcBef>
            </a:pPr>
            <a:r>
              <a:rPr lang="en-US" sz="2400"/>
              <a:t>locus of control</a:t>
            </a:r>
          </a:p>
          <a:p>
            <a:pPr>
              <a:spcBef>
                <a:spcPct val="30000"/>
              </a:spcBef>
            </a:pPr>
            <a:r>
              <a:rPr lang="en-US" sz="2400"/>
              <a:t>code of ethics</a:t>
            </a:r>
          </a:p>
          <a:p>
            <a:pPr>
              <a:spcBef>
                <a:spcPct val="30000"/>
              </a:spcBef>
            </a:pPr>
            <a:r>
              <a:rPr lang="en-US" sz="2400"/>
              <a:t>whistle-blower</a:t>
            </a:r>
          </a:p>
          <a:p>
            <a:pPr>
              <a:spcBef>
                <a:spcPct val="30000"/>
              </a:spcBef>
            </a:pPr>
            <a:r>
              <a:rPr lang="en-US" sz="2400"/>
              <a:t>social entrepreneur</a:t>
            </a:r>
          </a:p>
          <a:p>
            <a:pPr>
              <a:spcBef>
                <a:spcPct val="30000"/>
              </a:spcBef>
            </a:pPr>
            <a:r>
              <a:rPr lang="en-US" sz="2400"/>
              <a:t>social impact management</a:t>
            </a:r>
          </a:p>
          <a:p>
            <a:pPr>
              <a:spcBef>
                <a:spcPct val="30000"/>
              </a:spcBef>
            </a:pPr>
            <a:endParaRPr 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 autoUpdateAnimBg="0"/>
      <p:bldP spid="9216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4A320B21-8728-4972-AA4F-48E26194A761}" type="slidenum">
              <a:rPr lang="en-US"/>
              <a:pPr/>
              <a:t>3</a:t>
            </a:fld>
            <a:endParaRPr lang="en-US"/>
          </a:p>
        </p:txBody>
      </p:sp>
      <p:sp>
        <p:nvSpPr>
          <p:cNvPr id="13354" name="Rectangle 4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sz="1800">
                <a:solidFill>
                  <a:schemeClr val="tx1"/>
                </a:solidFill>
              </a:rPr>
              <a:t>Exhibit 5–1	To Whom is Management Responsible?</a:t>
            </a:r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13359" name="Picture 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3" y="2700338"/>
            <a:ext cx="77247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6017E95D-161C-47E0-9700-05052EC7511E}" type="slidenum">
              <a:rPr lang="en-US"/>
              <a:pPr/>
              <a:t>4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sz="1800">
                <a:solidFill>
                  <a:schemeClr val="tx1"/>
                </a:solidFill>
              </a:rPr>
              <a:t>Exhibit 5–2	Arguments For and Against Social Responsibility</a:t>
            </a:r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95300" y="1219200"/>
            <a:ext cx="3975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2250" indent="-222250">
              <a:spcBef>
                <a:spcPct val="15000"/>
              </a:spcBef>
              <a:buClr>
                <a:schemeClr val="tx1"/>
              </a:buClr>
              <a:buFontTx/>
              <a:buChar char="•"/>
            </a:pPr>
            <a:r>
              <a:rPr 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 expectations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Long-run profits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Ethical obligation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 image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Better environment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Discouragement of further governmental regulation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Balance of responsibility and power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Stockholder interests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Possession of resources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Superiority of prevention over cure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4622800" y="1219200"/>
            <a:ext cx="3975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2250" indent="-222250">
              <a:spcBef>
                <a:spcPct val="15000"/>
              </a:spcBef>
              <a:buClr>
                <a:schemeClr val="tx1"/>
              </a:buClr>
              <a:buFontTx/>
              <a:buChar char="•"/>
            </a:pPr>
            <a:r>
              <a:rPr lang="en-US" sz="24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Against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Violation of profit maximization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Dilution of purpose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Too much power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Lack of skills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Lack of accountability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6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6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6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6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6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6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6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6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6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/>
      <p:bldP spid="9626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9E3435FF-E421-413F-8FA1-72BDBD6B319F}" type="slidenum">
              <a:rPr lang="en-US"/>
              <a:pPr/>
              <a:t>5</a:t>
            </a:fld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Obligation to Responsiveness to Responsibility</a:t>
            </a:r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2600" cy="4495800"/>
          </a:xfrm>
        </p:spPr>
        <p:txBody>
          <a:bodyPr/>
          <a:lstStyle/>
          <a:p>
            <a:r>
              <a:rPr lang="en-US"/>
              <a:t>Social Obligation</a:t>
            </a:r>
          </a:p>
          <a:p>
            <a:pPr lvl="1"/>
            <a:r>
              <a:rPr lang="en-US"/>
              <a:t>The obligation of a business to meet its economic and legal responsibilities and nothing more.</a:t>
            </a:r>
          </a:p>
          <a:p>
            <a:r>
              <a:rPr lang="en-US"/>
              <a:t>Social Responsiveness</a:t>
            </a:r>
          </a:p>
          <a:p>
            <a:pPr lvl="1"/>
            <a:r>
              <a:rPr lang="en-US"/>
              <a:t>When a firm engages in social actions in response to some popular social need. </a:t>
            </a:r>
          </a:p>
          <a:p>
            <a:r>
              <a:rPr lang="en-US"/>
              <a:t>Social Responsibility</a:t>
            </a:r>
          </a:p>
          <a:p>
            <a:pPr lvl="1"/>
            <a:r>
              <a:rPr lang="en-US"/>
              <a:t>A business’s intention, beyond its legal and economic obligations, to do the right things and act in ways that are good for society.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185FF7EA-564A-44C3-A028-D87E8382C211}" type="slidenum">
              <a:rPr lang="en-US"/>
              <a:pPr/>
              <a:t>6</a:t>
            </a:fld>
            <a:endParaRPr 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Social Responsibility Pay?</a:t>
            </a:r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/>
              <a:t>Studies appear to show a positive relationship between social involvement and the economic performance of firms.</a:t>
            </a:r>
          </a:p>
          <a:p>
            <a:pPr lvl="1">
              <a:spcBef>
                <a:spcPct val="40000"/>
              </a:spcBef>
            </a:pPr>
            <a:r>
              <a:rPr lang="en-US"/>
              <a:t>Difficulties in defining and measuring “social responsibility” and “economic performance raise issues of validity and causation in the studies.</a:t>
            </a:r>
          </a:p>
          <a:p>
            <a:pPr lvl="1">
              <a:spcBef>
                <a:spcPct val="40000"/>
              </a:spcBef>
            </a:pPr>
            <a:r>
              <a:rPr lang="en-US"/>
              <a:t>Mutual funds using social screening in investment decisions slightly outperformed other mutual funds.</a:t>
            </a:r>
          </a:p>
          <a:p>
            <a:pPr>
              <a:spcBef>
                <a:spcPct val="40000"/>
              </a:spcBef>
            </a:pPr>
            <a:r>
              <a:rPr lang="en-US"/>
              <a:t>A general conclusion is that a firm’s social actions do not harm its long-term performance.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A45DA707-F585-49E6-9925-2050B06C7288}" type="slidenum">
              <a:rPr lang="en-US"/>
              <a:pPr/>
              <a:t>7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Greening of Management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/>
              <a:t>The recognition of the close link between an organization’s decision and activities and its impact on the natural environment.</a:t>
            </a:r>
          </a:p>
          <a:p>
            <a:pPr lvl="1">
              <a:spcBef>
                <a:spcPct val="40000"/>
              </a:spcBef>
            </a:pPr>
            <a:r>
              <a:rPr lang="en-US"/>
              <a:t>Global environmental problems facing managers:</a:t>
            </a:r>
          </a:p>
          <a:p>
            <a:pPr lvl="2">
              <a:spcBef>
                <a:spcPct val="40000"/>
              </a:spcBef>
            </a:pPr>
            <a:r>
              <a:rPr lang="en-US"/>
              <a:t>Air, water, and soil pollution from toxic wastes</a:t>
            </a:r>
          </a:p>
          <a:p>
            <a:pPr lvl="2">
              <a:spcBef>
                <a:spcPct val="40000"/>
              </a:spcBef>
            </a:pPr>
            <a:r>
              <a:rPr lang="en-US"/>
              <a:t>Global warming from greenhouse gas emissions</a:t>
            </a:r>
          </a:p>
          <a:p>
            <a:pPr lvl="2">
              <a:spcBef>
                <a:spcPct val="40000"/>
              </a:spcBef>
            </a:pPr>
            <a:r>
              <a:rPr lang="en-US"/>
              <a:t>Natural resource depletion</a:t>
            </a:r>
          </a:p>
        </p:txBody>
      </p:sp>
      <p:pic>
        <p:nvPicPr>
          <p:cNvPr id="207876" name="Picture 4" descr="j02932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4191000"/>
            <a:ext cx="2708275" cy="199707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B9C85C10-A4C9-4D91-BF3F-E723CDD3BD3D}" type="slidenum">
              <a:rPr lang="en-US"/>
              <a:pPr/>
              <a:t>8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Organizations Go Green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Legal (or Light Green) Approach</a:t>
            </a:r>
          </a:p>
          <a:p>
            <a:pPr lvl="1"/>
            <a:r>
              <a:rPr lang="en-US" sz="2000"/>
              <a:t>Firms simply do what is legally required by obeying laws, rules, and regulations willingly and without legal challenge.</a:t>
            </a:r>
          </a:p>
          <a:p>
            <a:r>
              <a:rPr lang="en-US" sz="2400"/>
              <a:t>Market Approach</a:t>
            </a:r>
          </a:p>
          <a:p>
            <a:pPr lvl="1"/>
            <a:r>
              <a:rPr lang="en-US" sz="2000"/>
              <a:t>Firms respond to the preferences of their customers for environmentally friendly products.</a:t>
            </a:r>
          </a:p>
          <a:p>
            <a:r>
              <a:rPr lang="en-US" sz="2400"/>
              <a:t>Stakeholder Approach</a:t>
            </a:r>
          </a:p>
          <a:p>
            <a:pPr lvl="1"/>
            <a:r>
              <a:rPr lang="en-US" sz="2000"/>
              <a:t>Firms work to meet the environmental demands of multiple stakeholders</a:t>
            </a:r>
            <a:r>
              <a:rPr lang="en-US" sz="2000">
                <a:cs typeface="Arial" pitchFamily="34" charset="0"/>
              </a:rPr>
              <a:t>—</a:t>
            </a:r>
            <a:r>
              <a:rPr lang="en-US" sz="2000"/>
              <a:t>employees, suppliers, and the community.</a:t>
            </a:r>
          </a:p>
          <a:p>
            <a:r>
              <a:rPr lang="en-US" sz="2400"/>
              <a:t>Activist Approach</a:t>
            </a:r>
          </a:p>
          <a:p>
            <a:pPr lvl="1"/>
            <a:r>
              <a:rPr lang="en-US" sz="2000"/>
              <a:t>Firms look for ways to respect and preserve environment and be actively socially responsible.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D448F6EC-CA48-4316-A3C3-899354E0694D}" type="slidenum">
              <a:rPr lang="en-US"/>
              <a:pPr/>
              <a:t>9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00063"/>
            <a:ext cx="8077200" cy="366712"/>
          </a:xfrm>
        </p:spPr>
        <p:txBody>
          <a:bodyPr/>
          <a:lstStyle/>
          <a:p>
            <a:pPr marL="1376363" indent="-1376363"/>
            <a:r>
              <a:rPr lang="en-US" sz="1800">
                <a:solidFill>
                  <a:schemeClr val="tx1"/>
                </a:solidFill>
              </a:rPr>
              <a:t>Exhibit 5–5	Approaches to Being Green</a:t>
            </a:r>
          </a:p>
        </p:txBody>
      </p:sp>
      <p:sp>
        <p:nvSpPr>
          <p:cNvPr id="261123" name="Line 3"/>
          <p:cNvSpPr>
            <a:spLocks noChangeShapeType="1"/>
          </p:cNvSpPr>
          <p:nvPr/>
        </p:nvSpPr>
        <p:spPr bwMode="auto">
          <a:xfrm>
            <a:off x="609600" y="8890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1124" name="Line 4"/>
          <p:cNvSpPr>
            <a:spLocks noChangeShapeType="1"/>
          </p:cNvSpPr>
          <p:nvPr/>
        </p:nvSpPr>
        <p:spPr bwMode="auto">
          <a:xfrm>
            <a:off x="609600" y="4857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1219200"/>
            <a:ext cx="77343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446088" y="6069013"/>
            <a:ext cx="4495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 i="1"/>
              <a:t>Source: </a:t>
            </a:r>
            <a:r>
              <a:rPr lang="en-US" sz="900"/>
              <a:t>Based on R.E. Freeman. J. Pierce, and R. Dodd. </a:t>
            </a:r>
            <a:r>
              <a:rPr lang="en-US" sz="900" i="1"/>
              <a:t>Shades of Green: Business Ethics and the Environment </a:t>
            </a:r>
            <a:r>
              <a:rPr lang="en-US" sz="900"/>
              <a:t>(New York: Oxford University Press, 1995).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bbins and Coulter 9e.">
  <a:themeElements>
    <a:clrScheme name="Robbins and Coulter 9e.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Robbins and Coulter 9e.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Robbins and Coulter 9e.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bbins and Coulter 9e.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Robbins and Coulter 8e.</Template>
  <TotalTime>1047</TotalTime>
  <Words>1705</Words>
  <Application>Microsoft PowerPoint</Application>
  <PresentationFormat>On-screen Show (4:3)</PresentationFormat>
  <Paragraphs>251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Times New Roman</vt:lpstr>
      <vt:lpstr>Wingdings</vt:lpstr>
      <vt:lpstr>Frutiger</vt:lpstr>
      <vt:lpstr>Robbins and Coulter 9e.</vt:lpstr>
      <vt:lpstr>What Is Social Responsibility?</vt:lpstr>
      <vt:lpstr>What Is Social Responsibility? (cont’d)</vt:lpstr>
      <vt:lpstr>Exhibit 5–1 To Whom is Management Responsible?</vt:lpstr>
      <vt:lpstr>Exhibit 5–2 Arguments For and Against Social Responsibility</vt:lpstr>
      <vt:lpstr>From Obligation to Responsiveness to Responsibility</vt:lpstr>
      <vt:lpstr>Does Social Responsibility Pay?</vt:lpstr>
      <vt:lpstr>The Greening of Management</vt:lpstr>
      <vt:lpstr>How Organizations Go Green</vt:lpstr>
      <vt:lpstr>Exhibit 5–5 Approaches to Being Green</vt:lpstr>
      <vt:lpstr>Managerial Ethics</vt:lpstr>
      <vt:lpstr>Exhibit 5–8 Factors That Affect Ethical and Unethical Behavior</vt:lpstr>
      <vt:lpstr>Factors That Affect Employee Ethics</vt:lpstr>
      <vt:lpstr>Exhibit 5–9 Stages of Moral Development</vt:lpstr>
      <vt:lpstr>Factors That Affect Employee Ethics (cont’d)</vt:lpstr>
      <vt:lpstr>Individual Characteristics Affecting Ethical Behaviors</vt:lpstr>
      <vt:lpstr>Individual Characteristics</vt:lpstr>
      <vt:lpstr>Other Variables</vt:lpstr>
      <vt:lpstr>Exhibit 5–10 Determinants of Issue Intensity</vt:lpstr>
      <vt:lpstr>Ethics in an International Context</vt:lpstr>
      <vt:lpstr>How Managers Can Improve Ethical Behavior in An Organization</vt:lpstr>
      <vt:lpstr>The Value of Ethics Training</vt:lpstr>
      <vt:lpstr>Exhibit 5–13 Twelve Questions for Examining the Ethics of a Business Decision</vt:lpstr>
      <vt:lpstr>Effective Use of a Code of Ethics</vt:lpstr>
      <vt:lpstr>Ethical Leadership</vt:lpstr>
      <vt:lpstr>Managing Ethical Lapses and Social Irresponsibility</vt:lpstr>
      <vt:lpstr>Terms to Know</vt:lpstr>
    </vt:vector>
  </TitlesOfParts>
  <Manager>Denise Vaughn</Manager>
  <Company>Prentice Hall,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9e.- Robbins and Coulter</dc:title>
  <dc:subject>Chapter 5</dc:subject>
  <dc:creator>Charlie Cook, University of West Alabama</dc:creator>
  <cp:lastModifiedBy>USER</cp:lastModifiedBy>
  <cp:revision>70</cp:revision>
  <dcterms:created xsi:type="dcterms:W3CDTF">2003-08-08T20:04:45Z</dcterms:created>
  <dcterms:modified xsi:type="dcterms:W3CDTF">2013-02-20T10:21:03Z</dcterms:modified>
</cp:coreProperties>
</file>