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8"/>
  </p:notesMasterIdLst>
  <p:sldIdLst>
    <p:sldId id="256" r:id="rId2"/>
    <p:sldId id="257" r:id="rId3"/>
    <p:sldId id="366" r:id="rId4"/>
    <p:sldId id="358" r:id="rId5"/>
    <p:sldId id="360" r:id="rId6"/>
    <p:sldId id="368" r:id="rId7"/>
    <p:sldId id="359" r:id="rId8"/>
    <p:sldId id="363" r:id="rId9"/>
    <p:sldId id="362" r:id="rId10"/>
    <p:sldId id="369" r:id="rId11"/>
    <p:sldId id="364" r:id="rId12"/>
    <p:sldId id="365" r:id="rId13"/>
    <p:sldId id="370" r:id="rId14"/>
    <p:sldId id="371" r:id="rId15"/>
    <p:sldId id="372" r:id="rId16"/>
    <p:sldId id="373"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1" r:id="rId35"/>
    <p:sldId id="392" r:id="rId36"/>
    <p:sldId id="393" r:id="rId37"/>
    <p:sldId id="394" r:id="rId38"/>
    <p:sldId id="395" r:id="rId39"/>
    <p:sldId id="396" r:id="rId40"/>
    <p:sldId id="397" r:id="rId41"/>
    <p:sldId id="398" r:id="rId42"/>
    <p:sldId id="399" r:id="rId43"/>
    <p:sldId id="400" r:id="rId44"/>
    <p:sldId id="401" r:id="rId45"/>
    <p:sldId id="402" r:id="rId46"/>
    <p:sldId id="403" r:id="rId47"/>
    <p:sldId id="404" r:id="rId48"/>
    <p:sldId id="405" r:id="rId49"/>
    <p:sldId id="406" r:id="rId50"/>
    <p:sldId id="407" r:id="rId51"/>
    <p:sldId id="408" r:id="rId52"/>
    <p:sldId id="409" r:id="rId53"/>
    <p:sldId id="411" r:id="rId54"/>
    <p:sldId id="412" r:id="rId55"/>
    <p:sldId id="410" r:id="rId56"/>
    <p:sldId id="293"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p:cViewPr varScale="1">
        <p:scale>
          <a:sx n="105" d="100"/>
          <a:sy n="105" d="100"/>
        </p:scale>
        <p:origin x="178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0826E7-BEE6-42E3-83C3-9B37137ECCE6}" type="datetimeFigureOut">
              <a:rPr lang="en-US" smtClean="0"/>
              <a:pPr/>
              <a:t>11/18/2024</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0BB1E2-2755-407F-BF7E-ECD09E9A4955}" type="slidenum">
              <a:rPr lang="en-MY" smtClean="0"/>
              <a:pPr/>
              <a:t>‹#›</a:t>
            </a:fld>
            <a:endParaRPr lang="en-MY"/>
          </a:p>
        </p:txBody>
      </p:sp>
    </p:spTree>
    <p:extLst>
      <p:ext uri="{BB962C8B-B14F-4D97-AF65-F5344CB8AC3E}">
        <p14:creationId xmlns:p14="http://schemas.microsoft.com/office/powerpoint/2010/main" val="1316151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9BA75F-EE1D-4042-A5BB-C6A91D7AEEB7}" type="slidenum">
              <a:rPr lang="en-US"/>
              <a:pPr/>
              <a:t>29</a:t>
            </a:fld>
            <a:endParaRPr lang="en-US"/>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59719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667C25-84A4-4026-A0D3-BD4DD46524C1}" type="slidenum">
              <a:rPr lang="en-US"/>
              <a:pPr/>
              <a:t>38</a:t>
            </a:fld>
            <a:endParaRPr lang="en-US"/>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61153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16355D-AED3-4075-9B74-E989234A6D47}" type="slidenum">
              <a:rPr lang="en-US"/>
              <a:pPr/>
              <a:t>39</a:t>
            </a:fld>
            <a:endParaRPr lang="en-US"/>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85378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7A8B4B-FCFB-43AD-B051-2D9BE83A2720}" type="slidenum">
              <a:rPr lang="en-US"/>
              <a:pPr/>
              <a:t>40</a:t>
            </a:fld>
            <a:endParaRPr lang="en-US"/>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48305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FAED52-D37A-4576-BCCB-0B0A520D386E}" type="slidenum">
              <a:rPr lang="en-US"/>
              <a:pPr/>
              <a:t>41</a:t>
            </a:fld>
            <a:endParaRPr lang="en-US"/>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65084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8CC51A-B4D1-4F92-AA34-9624AFACF1DC}" type="slidenum">
              <a:rPr lang="en-US"/>
              <a:pPr/>
              <a:t>43</a:t>
            </a:fld>
            <a:endParaRPr 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92729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0712E-113B-482E-99CB-63ACA872325C}" type="slidenum">
              <a:rPr lang="en-US"/>
              <a:pPr/>
              <a:t>44</a:t>
            </a:fld>
            <a:endParaRPr 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42884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64F4EB-27D1-43C4-8E23-79ED7FE8A3C5}" type="slidenum">
              <a:rPr lang="en-US"/>
              <a:pPr/>
              <a:t>45</a:t>
            </a:fld>
            <a:endParaRPr lang="en-US"/>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743251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AF9A9E-816E-4DBF-A92A-ADABC6A70425}" type="slidenum">
              <a:rPr lang="en-US"/>
              <a:pPr/>
              <a:t>46</a:t>
            </a:fld>
            <a:endParaRPr 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73911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600D90-E28D-4027-AA52-54B5B9548A90}" type="slidenum">
              <a:rPr lang="en-US"/>
              <a:pPr/>
              <a:t>47</a:t>
            </a:fld>
            <a:endParaRPr lang="en-US"/>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79369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600D90-E28D-4027-AA52-54B5B9548A90}" type="slidenum">
              <a:rPr lang="en-US"/>
              <a:pPr/>
              <a:t>48</a:t>
            </a:fld>
            <a:endParaRPr lang="en-US"/>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79511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07182B-7664-451B-83D8-39D3D52C719F}" type="slidenum">
              <a:rPr lang="en-US"/>
              <a:pPr/>
              <a:t>30</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467449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600D90-E28D-4027-AA52-54B5B9548A90}" type="slidenum">
              <a:rPr lang="en-US"/>
              <a:pPr/>
              <a:t>49</a:t>
            </a:fld>
            <a:endParaRPr lang="en-US"/>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84201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090E8-8F14-4D70-957D-2AF11D41D1BE}" type="slidenum">
              <a:rPr lang="en-US"/>
              <a:pPr/>
              <a:t>50</a:t>
            </a:fld>
            <a:endParaRPr lang="en-US"/>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815859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C2202A-5314-4FAF-A21D-F850AFF0956A}" type="slidenum">
              <a:rPr lang="en-US"/>
              <a:pPr/>
              <a:t>51</a:t>
            </a:fld>
            <a:endParaRPr lang="en-US"/>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15904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9D34F4-3D4C-4CE2-92CB-01728ADD8D3F}" type="slidenum">
              <a:rPr lang="en-US"/>
              <a:pPr/>
              <a:t>52</a:t>
            </a:fld>
            <a:endParaRPr lang="en-US"/>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01059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FDF9B9-C878-4AC0-B05A-D25F18CF2796}" type="slidenum">
              <a:rPr lang="en-US"/>
              <a:pPr/>
              <a:t>31</a:t>
            </a:fld>
            <a:endParaRPr 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98132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A29731-2C9A-49CB-BCBA-FD1B721EF3E7}" type="slidenum">
              <a:rPr lang="en-US"/>
              <a:pPr/>
              <a:t>32</a:t>
            </a:fld>
            <a:endParaRPr lang="en-US"/>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81416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85A950-7301-4699-8910-6EE8E68945F4}" type="slidenum">
              <a:rPr lang="en-US"/>
              <a:pPr/>
              <a:t>33</a:t>
            </a:fld>
            <a:endParaRPr 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10096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415E1B-01F6-447F-A65C-1F29695D2051}" type="slidenum">
              <a:rPr lang="en-US"/>
              <a:pPr/>
              <a:t>34</a:t>
            </a:fld>
            <a:endParaRPr lang="en-US"/>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13950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0911E-9F3B-4E45-A7C9-D506C47006D5}" type="slidenum">
              <a:rPr lang="en-US"/>
              <a:pPr/>
              <a:t>35</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26585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68513A-3602-4970-99A3-8251071E220E}" type="slidenum">
              <a:rPr lang="en-US"/>
              <a:pPr/>
              <a:t>36</a:t>
            </a:fld>
            <a:endParaRPr lang="en-US"/>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9113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76F64C-5752-43DF-B37E-9FE0EF8C594B}" type="slidenum">
              <a:rPr lang="en-US"/>
              <a:pPr/>
              <a:t>37</a:t>
            </a:fld>
            <a:endParaRPr lang="en-US"/>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33280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91AA08A9-1367-4E43-A079-99482002FF71}" type="datetime1">
              <a:rPr lang="en-US" smtClean="0"/>
              <a:t>11/18/2024</a:t>
            </a:fld>
            <a:endParaRPr lang="en-US"/>
          </a:p>
        </p:txBody>
      </p:sp>
      <p:sp>
        <p:nvSpPr>
          <p:cNvPr id="17" name="Footer Placeholder 16"/>
          <p:cNvSpPr>
            <a:spLocks noGrp="1"/>
          </p:cNvSpPr>
          <p:nvPr>
            <p:ph type="ftr" sz="quarter" idx="11"/>
          </p:nvPr>
        </p:nvSpPr>
        <p:spPr/>
        <p:txBody>
          <a:bodyPr/>
          <a:lstStyle/>
          <a:p>
            <a:r>
              <a:rPr lang="en-US"/>
              <a:t>Web Technology</a:t>
            </a:r>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E19E252-A038-4F8F-B150-8FDAB9C6FCDA}" type="datetime1">
              <a:rPr lang="en-US" smtClean="0"/>
              <a:t>11/18/2024</a:t>
            </a:fld>
            <a:endParaRPr lang="en-US"/>
          </a:p>
        </p:txBody>
      </p:sp>
      <p:sp>
        <p:nvSpPr>
          <p:cNvPr id="5" name="Footer Placeholder 4"/>
          <p:cNvSpPr>
            <a:spLocks noGrp="1"/>
          </p:cNvSpPr>
          <p:nvPr>
            <p:ph type="ftr" sz="quarter" idx="11"/>
          </p:nvPr>
        </p:nvSpPr>
        <p:spPr/>
        <p:txBody>
          <a:bodyPr/>
          <a:lstStyle/>
          <a:p>
            <a:r>
              <a:rPr lang="en-US"/>
              <a:t>Web Technology</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BAA035B-72A7-4D3E-97AC-D775C4C5AB55}" type="datetime1">
              <a:rPr lang="en-US" smtClean="0"/>
              <a:t>11/18/2024</a:t>
            </a:fld>
            <a:endParaRPr lang="en-US"/>
          </a:p>
        </p:txBody>
      </p:sp>
      <p:sp>
        <p:nvSpPr>
          <p:cNvPr id="5" name="Footer Placeholder 4"/>
          <p:cNvSpPr>
            <a:spLocks noGrp="1"/>
          </p:cNvSpPr>
          <p:nvPr>
            <p:ph type="ftr" sz="quarter" idx="11"/>
          </p:nvPr>
        </p:nvSpPr>
        <p:spPr/>
        <p:txBody>
          <a:bodyPr/>
          <a:lstStyle/>
          <a:p>
            <a:r>
              <a:rPr lang="en-US"/>
              <a:t>Web Technology</a:t>
            </a:r>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90462C8C-91F5-446C-B3E5-E078D2463BEB}" type="datetime1">
              <a:rPr lang="en-US" smtClean="0"/>
              <a:t>11/18/2024</a:t>
            </a:fld>
            <a:endParaRPr lang="en-US"/>
          </a:p>
        </p:txBody>
      </p:sp>
      <p:sp>
        <p:nvSpPr>
          <p:cNvPr id="5" name="Footer Placeholder 4"/>
          <p:cNvSpPr>
            <a:spLocks noGrp="1"/>
          </p:cNvSpPr>
          <p:nvPr>
            <p:ph type="ftr" sz="quarter" idx="11"/>
          </p:nvPr>
        </p:nvSpPr>
        <p:spPr/>
        <p:txBody>
          <a:bodyPr/>
          <a:lstStyle/>
          <a:p>
            <a:r>
              <a:rPr lang="en-US"/>
              <a:t>Web Technology</a:t>
            </a:r>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a:t>Web Technology</a:t>
            </a:r>
          </a:p>
        </p:txBody>
      </p:sp>
      <p:sp>
        <p:nvSpPr>
          <p:cNvPr id="4" name="Date Placeholder 3"/>
          <p:cNvSpPr>
            <a:spLocks noGrp="1"/>
          </p:cNvSpPr>
          <p:nvPr>
            <p:ph type="dt" sz="half" idx="10"/>
          </p:nvPr>
        </p:nvSpPr>
        <p:spPr/>
        <p:txBody>
          <a:bodyPr/>
          <a:lstStyle/>
          <a:p>
            <a:fld id="{437E9AB7-F0ED-4BF8-AE1F-9BDA697F7745}" type="datetime1">
              <a:rPr lang="en-US" smtClean="0"/>
              <a:t>11/18/2024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0793941C-8F17-40CE-87EE-EEFBEDB54B13}" type="datetime1">
              <a:rPr lang="en-US" smtClean="0"/>
              <a:t>11/18/2024</a:t>
            </a:fld>
            <a:endParaRPr lang="en-US"/>
          </a:p>
        </p:txBody>
      </p:sp>
      <p:sp>
        <p:nvSpPr>
          <p:cNvPr id="6" name="Footer Placeholder 5"/>
          <p:cNvSpPr>
            <a:spLocks noGrp="1"/>
          </p:cNvSpPr>
          <p:nvPr>
            <p:ph type="ftr" sz="quarter" idx="11"/>
          </p:nvPr>
        </p:nvSpPr>
        <p:spPr/>
        <p:txBody>
          <a:bodyPr/>
          <a:lstStyle/>
          <a:p>
            <a:r>
              <a:rPr lang="en-US"/>
              <a:t>Web Technology</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A1EBA8D0-6695-4FE3-B0AC-7C2C564042BA}" type="datetime1">
              <a:rPr lang="en-US" smtClean="0"/>
              <a:t>11/18/2024</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a:t>Web Technology</a:t>
            </a:r>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2DAC386-B659-4842-A6FB-3AAB3678BD3A}" type="datetime1">
              <a:rPr lang="en-US" smtClean="0"/>
              <a:t>11/18/2024</a:t>
            </a:fld>
            <a:endParaRPr lang="en-US"/>
          </a:p>
        </p:txBody>
      </p:sp>
      <p:sp>
        <p:nvSpPr>
          <p:cNvPr id="4" name="Footer Placeholder 3"/>
          <p:cNvSpPr>
            <a:spLocks noGrp="1"/>
          </p:cNvSpPr>
          <p:nvPr>
            <p:ph type="ftr" sz="quarter" idx="11"/>
          </p:nvPr>
        </p:nvSpPr>
        <p:spPr/>
        <p:txBody>
          <a:bodyPr/>
          <a:lstStyle/>
          <a:p>
            <a:r>
              <a:rPr lang="en-US"/>
              <a:t>Web Technology</a:t>
            </a:r>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718329E-9D72-4B4E-B1BB-61DBC6BD2A5E}" type="datetime1">
              <a:rPr lang="en-US" smtClean="0"/>
              <a:t>11/18/2024</a:t>
            </a:fld>
            <a:endParaRPr lang="en-US"/>
          </a:p>
        </p:txBody>
      </p:sp>
      <p:sp>
        <p:nvSpPr>
          <p:cNvPr id="3" name="Footer Placeholder 2"/>
          <p:cNvSpPr>
            <a:spLocks noGrp="1"/>
          </p:cNvSpPr>
          <p:nvPr>
            <p:ph type="ftr" sz="quarter" idx="11"/>
          </p:nvPr>
        </p:nvSpPr>
        <p:spPr/>
        <p:txBody>
          <a:bodyPr/>
          <a:lstStyle/>
          <a:p>
            <a:r>
              <a:rPr lang="en-US"/>
              <a:t>Web Technology</a:t>
            </a:r>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A87F97C1-C7CA-4211-A1BD-AA1C9A359405}" type="datetime1">
              <a:rPr lang="en-US" smtClean="0"/>
              <a:t>11/18/2024</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US"/>
              <a:t>Web Technology</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6A10245B-E74F-40E1-8563-AB974CF33287}" type="datetime1">
              <a:rPr lang="en-US" smtClean="0"/>
              <a:t>11/18/2024</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US"/>
              <a:t>Web Technology</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EE21D135-68E4-4E74-BD6B-7EFB24C3C5C0}" type="datetime1">
              <a:rPr lang="en-US" smtClean="0"/>
              <a:t>11/18/2024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a:t>Web Technology</a:t>
            </a: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Technology</a:t>
            </a:r>
            <a:br>
              <a:rPr lang="en-US" dirty="0"/>
            </a:br>
            <a:r>
              <a:rPr lang="en-US" dirty="0"/>
              <a:t>Lecture - 04</a:t>
            </a:r>
            <a:endParaRPr lang="en-MY" dirty="0"/>
          </a:p>
        </p:txBody>
      </p:sp>
      <p:sp>
        <p:nvSpPr>
          <p:cNvPr id="4" name="Text Placeholder 4"/>
          <p:cNvSpPr txBox="1">
            <a:spLocks/>
          </p:cNvSpPr>
          <p:nvPr/>
        </p:nvSpPr>
        <p:spPr>
          <a:xfrm>
            <a:off x="1368425" y="2743200"/>
            <a:ext cx="6480175" cy="1673225"/>
          </a:xfrm>
          <a:prstGeom prst="rect">
            <a:avLst/>
          </a:prstGeom>
        </p:spPr>
        <p:txBody>
          <a:bodyPr vert="horz">
            <a:normAutofit/>
          </a:bodyPr>
          <a:lstStyle/>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a:ln>
                  <a:noFill/>
                </a:ln>
                <a:solidFill>
                  <a:schemeClr val="tx2"/>
                </a:solidFill>
                <a:effectLst/>
                <a:uLnTx/>
                <a:uFillTx/>
                <a:latin typeface="+mn-lt"/>
                <a:ea typeface="+mn-ea"/>
                <a:cs typeface="+mn-cs"/>
              </a:rPr>
              <a:t>Md. </a:t>
            </a:r>
            <a:r>
              <a:rPr kumimoji="0" lang="en-US" sz="1600" b="1" i="0" u="none" strike="noStrike" kern="1200" cap="all" spc="250" normalizeH="0" baseline="0" noProof="0" dirty="0" err="1">
                <a:ln>
                  <a:noFill/>
                </a:ln>
                <a:solidFill>
                  <a:schemeClr val="tx2"/>
                </a:solidFill>
                <a:effectLst/>
                <a:uLnTx/>
                <a:uFillTx/>
                <a:latin typeface="+mn-lt"/>
                <a:ea typeface="+mn-ea"/>
                <a:cs typeface="+mn-cs"/>
              </a:rPr>
              <a:t>Nurul</a:t>
            </a:r>
            <a:r>
              <a:rPr kumimoji="0" lang="en-US" sz="1600" b="1" i="0" u="none" strike="noStrike" kern="1200" cap="all" spc="250" normalizeH="0" baseline="0" noProof="0" dirty="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a:ln>
                  <a:noFill/>
                </a:ln>
                <a:solidFill>
                  <a:schemeClr val="tx2"/>
                </a:solidFill>
                <a:effectLst/>
                <a:uLnTx/>
                <a:uFillTx/>
                <a:latin typeface="+mn-lt"/>
                <a:ea typeface="+mn-ea"/>
                <a:cs typeface="+mn-cs"/>
              </a:rPr>
              <a:t>ahad</a:t>
            </a:r>
            <a:r>
              <a:rPr kumimoji="0" lang="en-US" sz="1600" b="1" i="0" u="none" strike="noStrike" kern="1200" cap="all" spc="250" normalizeH="0" baseline="0" noProof="0" dirty="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a:ln>
                  <a:noFill/>
                </a:ln>
                <a:solidFill>
                  <a:schemeClr val="tx2"/>
                </a:solidFill>
                <a:effectLst/>
                <a:uLnTx/>
                <a:uFillTx/>
                <a:latin typeface="+mn-lt"/>
                <a:ea typeface="+mn-ea"/>
                <a:cs typeface="+mn-cs"/>
              </a:rPr>
              <a:t>tawhid</a:t>
            </a:r>
            <a:endParaRPr kumimoji="0" lang="en-US" sz="1600" b="1" i="0" u="none" strike="noStrike" kern="1200" cap="all" spc="250" normalizeH="0" baseline="0" noProof="0" dirty="0">
              <a:ln>
                <a:noFill/>
              </a:ln>
              <a:solidFill>
                <a:schemeClr val="tx2"/>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a:ln>
                  <a:noFill/>
                </a:ln>
                <a:solidFill>
                  <a:schemeClr val="tx2"/>
                </a:solidFill>
                <a:effectLst/>
                <a:uLnTx/>
                <a:uFillTx/>
                <a:latin typeface="+mn-lt"/>
                <a:ea typeface="+mn-ea"/>
                <a:cs typeface="+mn-cs"/>
              </a:rPr>
              <a:t>Associate </a:t>
            </a:r>
            <a:r>
              <a:rPr kumimoji="0" lang="en-US" sz="1600" b="1" i="0" u="none" strike="noStrike" kern="1200" cap="all" spc="250" normalizeH="0" baseline="0" noProof="0" dirty="0">
                <a:ln>
                  <a:noFill/>
                </a:ln>
                <a:solidFill>
                  <a:schemeClr val="tx2"/>
                </a:solidFill>
                <a:effectLst/>
                <a:uLnTx/>
                <a:uFillTx/>
                <a:latin typeface="+mn-lt"/>
                <a:ea typeface="+mn-ea"/>
                <a:cs typeface="+mn-cs"/>
              </a:rPr>
              <a:t>professor</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a:ln>
                  <a:noFill/>
                </a:ln>
                <a:solidFill>
                  <a:schemeClr val="tx2"/>
                </a:solidFill>
                <a:effectLst/>
                <a:uLnTx/>
                <a:uFillTx/>
                <a:latin typeface="+mn-lt"/>
                <a:ea typeface="+mn-ea"/>
                <a:cs typeface="+mn-cs"/>
              </a:rPr>
              <a:t>Institute of information technology</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a:ln>
                  <a:noFill/>
                </a:ln>
                <a:solidFill>
                  <a:schemeClr val="tx2"/>
                </a:solidFill>
                <a:effectLst/>
                <a:uLnTx/>
                <a:uFillTx/>
                <a:latin typeface="+mn-lt"/>
                <a:ea typeface="+mn-ea"/>
                <a:cs typeface="+mn-cs"/>
              </a:rPr>
              <a:t>University of </a:t>
            </a:r>
            <a:r>
              <a:rPr kumimoji="0" lang="en-US" sz="1600" b="1" i="0" u="none" strike="noStrike" kern="1200" cap="all" spc="250" normalizeH="0" baseline="0" noProof="0" dirty="0" err="1">
                <a:ln>
                  <a:noFill/>
                </a:ln>
                <a:solidFill>
                  <a:schemeClr val="tx2"/>
                </a:solidFill>
                <a:effectLst/>
                <a:uLnTx/>
                <a:uFillTx/>
                <a:latin typeface="+mn-lt"/>
                <a:ea typeface="+mn-ea"/>
                <a:cs typeface="+mn-cs"/>
              </a:rPr>
              <a:t>dhaka</a:t>
            </a:r>
            <a:endParaRPr kumimoji="0" lang="en-MY" sz="1600" b="1" i="0" u="none" strike="noStrike" kern="1200" cap="all" spc="250" normalizeH="0" baseline="0" noProof="0" dirty="0">
              <a:ln>
                <a:noFill/>
              </a:ln>
              <a:solidFill>
                <a:schemeClr val="tx2"/>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Values for Ordered Lists</a:t>
            </a:r>
            <a:endParaRPr lang="en-MY" sz="3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graphicFrame>
        <p:nvGraphicFramePr>
          <p:cNvPr id="7" name="Content Placeholder 6"/>
          <p:cNvGraphicFramePr>
            <a:graphicFrameLocks noGrp="1"/>
          </p:cNvGraphicFramePr>
          <p:nvPr>
            <p:ph sz="quarter" idx="1"/>
          </p:nvPr>
        </p:nvGraphicFramePr>
        <p:xfrm>
          <a:off x="228600" y="1600200"/>
          <a:ext cx="8686800" cy="4710176"/>
        </p:xfrm>
        <a:graphic>
          <a:graphicData uri="http://schemas.openxmlformats.org/drawingml/2006/table">
            <a:tbl>
              <a:tblPr firstRow="1" bandRow="1">
                <a:tableStyleId>{7DF18680-E054-41AD-8BC1-D1AEF772440D}</a:tableStyleId>
              </a:tblPr>
              <a:tblGrid>
                <a:gridCol w="2209800">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370840">
                <a:tc>
                  <a:txBody>
                    <a:bodyPr/>
                    <a:lstStyle/>
                    <a:p>
                      <a:pPr algn="ctr">
                        <a:lnSpc>
                          <a:spcPct val="115000"/>
                        </a:lnSpc>
                        <a:spcAft>
                          <a:spcPts val="1000"/>
                        </a:spcAft>
                      </a:pPr>
                      <a:r>
                        <a:rPr lang="en-US" sz="1800" b="1" dirty="0">
                          <a:latin typeface="+mn-lt"/>
                          <a:ea typeface="Calibri"/>
                          <a:cs typeface="Times New Roman"/>
                        </a:rPr>
                        <a:t>Value</a:t>
                      </a:r>
                      <a:endParaRPr lang="en-MY" sz="1800" dirty="0">
                        <a:latin typeface="+mn-lt"/>
                        <a:ea typeface="Calibri"/>
                        <a:cs typeface="Times New Roman"/>
                      </a:endParaRPr>
                    </a:p>
                  </a:txBody>
                  <a:tcPr marL="0" marR="0" marT="0" marB="0" anchor="ctr"/>
                </a:tc>
                <a:tc>
                  <a:txBody>
                    <a:bodyPr/>
                    <a:lstStyle/>
                    <a:p>
                      <a:pPr algn="ctr">
                        <a:lnSpc>
                          <a:spcPct val="115000"/>
                        </a:lnSpc>
                        <a:spcAft>
                          <a:spcPts val="1000"/>
                        </a:spcAft>
                      </a:pPr>
                      <a:r>
                        <a:rPr lang="en-US" sz="1800" b="1" dirty="0">
                          <a:latin typeface="+mn-lt"/>
                          <a:ea typeface="Calibri"/>
                          <a:cs typeface="Times New Roman"/>
                        </a:rPr>
                        <a:t>Description</a:t>
                      </a:r>
                      <a:endParaRPr lang="en-MY" sz="1800" dirty="0">
                        <a:latin typeface="+mn-lt"/>
                        <a:ea typeface="Calibri"/>
                        <a:cs typeface="Times New Roman"/>
                      </a:endParaRPr>
                    </a:p>
                  </a:txBody>
                  <a:tcPr marL="0" marR="0" marT="0" marB="0" anchor="ctr"/>
                </a:tc>
                <a:extLst>
                  <a:ext uri="{0D108BD9-81ED-4DB2-BD59-A6C34878D82A}">
                    <a16:rowId xmlns:a16="http://schemas.microsoft.com/office/drawing/2014/main" val="10000"/>
                  </a:ext>
                </a:extLst>
              </a:tr>
              <a:tr h="370840">
                <a:tc>
                  <a:txBody>
                    <a:bodyPr/>
                    <a:lstStyle/>
                    <a:p>
                      <a:pPr algn="just">
                        <a:lnSpc>
                          <a:spcPct val="115000"/>
                        </a:lnSpc>
                        <a:spcAft>
                          <a:spcPts val="1000"/>
                        </a:spcAft>
                      </a:pPr>
                      <a:r>
                        <a:rPr lang="en-US" sz="1800">
                          <a:latin typeface="+mn-lt"/>
                          <a:ea typeface="Calibri"/>
                          <a:cs typeface="Times New Roman"/>
                        </a:rPr>
                        <a:t>Armenian</a:t>
                      </a:r>
                      <a:endParaRPr lang="en-MY" sz="1800">
                        <a:latin typeface="+mn-lt"/>
                        <a:ea typeface="Calibri"/>
                        <a:cs typeface="Times New Roman"/>
                      </a:endParaRPr>
                    </a:p>
                  </a:txBody>
                  <a:tcPr marL="0" marR="0" marT="0" marB="0" anchor="ctr"/>
                </a:tc>
                <a:tc>
                  <a:txBody>
                    <a:bodyPr/>
                    <a:lstStyle/>
                    <a:p>
                      <a:pPr algn="just">
                        <a:lnSpc>
                          <a:spcPct val="115000"/>
                        </a:lnSpc>
                        <a:spcAft>
                          <a:spcPts val="1000"/>
                        </a:spcAft>
                      </a:pPr>
                      <a:r>
                        <a:rPr lang="en-US" sz="1800">
                          <a:latin typeface="+mn-lt"/>
                          <a:ea typeface="Calibri"/>
                          <a:cs typeface="Times New Roman"/>
                        </a:rPr>
                        <a:t>The marker is traditional Armenian numbering</a:t>
                      </a:r>
                      <a:endParaRPr lang="en-MY" sz="1800">
                        <a:latin typeface="+mn-lt"/>
                        <a:ea typeface="Calibri"/>
                        <a:cs typeface="Times New Roman"/>
                      </a:endParaRPr>
                    </a:p>
                  </a:txBody>
                  <a:tcPr marL="0" marR="0" marT="0" marB="0" anchor="ctr"/>
                </a:tc>
                <a:extLst>
                  <a:ext uri="{0D108BD9-81ED-4DB2-BD59-A6C34878D82A}">
                    <a16:rowId xmlns:a16="http://schemas.microsoft.com/office/drawing/2014/main" val="10001"/>
                  </a:ext>
                </a:extLst>
              </a:tr>
              <a:tr h="370840">
                <a:tc>
                  <a:txBody>
                    <a:bodyPr/>
                    <a:lstStyle/>
                    <a:p>
                      <a:pPr algn="just">
                        <a:lnSpc>
                          <a:spcPct val="115000"/>
                        </a:lnSpc>
                        <a:spcAft>
                          <a:spcPts val="1000"/>
                        </a:spcAft>
                      </a:pPr>
                      <a:r>
                        <a:rPr lang="en-US" sz="1800">
                          <a:latin typeface="+mn-lt"/>
                          <a:ea typeface="Calibri"/>
                          <a:cs typeface="Times New Roman"/>
                        </a:rPr>
                        <a:t>Decimal</a:t>
                      </a:r>
                      <a:endParaRPr lang="en-MY" sz="1800">
                        <a:latin typeface="+mn-lt"/>
                        <a:ea typeface="Calibri"/>
                        <a:cs typeface="Times New Roman"/>
                      </a:endParaRPr>
                    </a:p>
                  </a:txBody>
                  <a:tcPr marL="0" marR="0" marT="0" marB="0" anchor="ctr"/>
                </a:tc>
                <a:tc>
                  <a:txBody>
                    <a:bodyPr/>
                    <a:lstStyle/>
                    <a:p>
                      <a:pPr algn="just">
                        <a:lnSpc>
                          <a:spcPct val="115000"/>
                        </a:lnSpc>
                        <a:spcAft>
                          <a:spcPts val="1000"/>
                        </a:spcAft>
                      </a:pPr>
                      <a:r>
                        <a:rPr lang="en-US" sz="1800">
                          <a:latin typeface="+mn-lt"/>
                          <a:ea typeface="Calibri"/>
                          <a:cs typeface="Times New Roman"/>
                        </a:rPr>
                        <a:t>The marker is a number</a:t>
                      </a:r>
                      <a:endParaRPr lang="en-MY" sz="1800">
                        <a:latin typeface="+mn-lt"/>
                        <a:ea typeface="Calibri"/>
                        <a:cs typeface="Times New Roman"/>
                      </a:endParaRPr>
                    </a:p>
                  </a:txBody>
                  <a:tcPr marL="0" marR="0" marT="0" marB="0" anchor="ctr"/>
                </a:tc>
                <a:extLst>
                  <a:ext uri="{0D108BD9-81ED-4DB2-BD59-A6C34878D82A}">
                    <a16:rowId xmlns:a16="http://schemas.microsoft.com/office/drawing/2014/main" val="10002"/>
                  </a:ext>
                </a:extLst>
              </a:tr>
              <a:tr h="370840">
                <a:tc>
                  <a:txBody>
                    <a:bodyPr/>
                    <a:lstStyle/>
                    <a:p>
                      <a:pPr algn="just">
                        <a:lnSpc>
                          <a:spcPct val="115000"/>
                        </a:lnSpc>
                        <a:spcAft>
                          <a:spcPts val="1000"/>
                        </a:spcAft>
                      </a:pPr>
                      <a:r>
                        <a:rPr lang="en-US" sz="1800">
                          <a:latin typeface="+mn-lt"/>
                          <a:ea typeface="Calibri"/>
                          <a:cs typeface="Times New Roman"/>
                        </a:rPr>
                        <a:t>decimal-leading-zero</a:t>
                      </a:r>
                      <a:endParaRPr lang="en-MY" sz="1800">
                        <a:latin typeface="+mn-lt"/>
                        <a:ea typeface="Calibri"/>
                        <a:cs typeface="Times New Roman"/>
                      </a:endParaRPr>
                    </a:p>
                  </a:txBody>
                  <a:tcPr marL="0" marR="0" marT="0" marB="0" anchor="ctr"/>
                </a:tc>
                <a:tc>
                  <a:txBody>
                    <a:bodyPr/>
                    <a:lstStyle/>
                    <a:p>
                      <a:pPr algn="just">
                        <a:lnSpc>
                          <a:spcPct val="115000"/>
                        </a:lnSpc>
                        <a:spcAft>
                          <a:spcPts val="1000"/>
                        </a:spcAft>
                      </a:pPr>
                      <a:r>
                        <a:rPr lang="en-US" sz="1800">
                          <a:latin typeface="+mn-lt"/>
                          <a:ea typeface="Calibri"/>
                          <a:cs typeface="Times New Roman"/>
                        </a:rPr>
                        <a:t>The marker is a number padded by initial zeros (01, 02, 03, etc.)</a:t>
                      </a:r>
                      <a:endParaRPr lang="en-MY" sz="1800">
                        <a:latin typeface="+mn-lt"/>
                        <a:ea typeface="Calibri"/>
                        <a:cs typeface="Times New Roman"/>
                      </a:endParaRPr>
                    </a:p>
                  </a:txBody>
                  <a:tcPr marL="0" marR="0" marT="0" marB="0" anchor="ctr"/>
                </a:tc>
                <a:extLst>
                  <a:ext uri="{0D108BD9-81ED-4DB2-BD59-A6C34878D82A}">
                    <a16:rowId xmlns:a16="http://schemas.microsoft.com/office/drawing/2014/main" val="10003"/>
                  </a:ext>
                </a:extLst>
              </a:tr>
              <a:tr h="370840">
                <a:tc>
                  <a:txBody>
                    <a:bodyPr/>
                    <a:lstStyle/>
                    <a:p>
                      <a:pPr algn="just">
                        <a:lnSpc>
                          <a:spcPct val="115000"/>
                        </a:lnSpc>
                        <a:spcAft>
                          <a:spcPts val="1000"/>
                        </a:spcAft>
                      </a:pPr>
                      <a:r>
                        <a:rPr lang="en-US" sz="1800">
                          <a:latin typeface="+mn-lt"/>
                          <a:ea typeface="Calibri"/>
                          <a:cs typeface="Times New Roman"/>
                        </a:rPr>
                        <a:t>Georgian</a:t>
                      </a:r>
                      <a:endParaRPr lang="en-MY" sz="1800">
                        <a:latin typeface="+mn-lt"/>
                        <a:ea typeface="Calibri"/>
                        <a:cs typeface="Times New Roman"/>
                      </a:endParaRPr>
                    </a:p>
                  </a:txBody>
                  <a:tcPr marL="0" marR="0" marT="0" marB="0" anchor="ctr"/>
                </a:tc>
                <a:tc>
                  <a:txBody>
                    <a:bodyPr/>
                    <a:lstStyle/>
                    <a:p>
                      <a:pPr algn="just">
                        <a:lnSpc>
                          <a:spcPct val="115000"/>
                        </a:lnSpc>
                        <a:spcAft>
                          <a:spcPts val="1000"/>
                        </a:spcAft>
                      </a:pPr>
                      <a:r>
                        <a:rPr lang="en-US" sz="1800" dirty="0">
                          <a:latin typeface="+mn-lt"/>
                          <a:ea typeface="Calibri"/>
                          <a:cs typeface="Times New Roman"/>
                        </a:rPr>
                        <a:t>The marker is traditional Georgian numbering (an, ban, </a:t>
                      </a:r>
                      <a:r>
                        <a:rPr lang="en-US" sz="1800" dirty="0" err="1">
                          <a:latin typeface="+mn-lt"/>
                          <a:ea typeface="Calibri"/>
                          <a:cs typeface="Times New Roman"/>
                        </a:rPr>
                        <a:t>gan</a:t>
                      </a:r>
                      <a:r>
                        <a:rPr lang="en-US" sz="1800" dirty="0">
                          <a:latin typeface="+mn-lt"/>
                          <a:ea typeface="Calibri"/>
                          <a:cs typeface="Times New Roman"/>
                        </a:rPr>
                        <a:t>, etc.)</a:t>
                      </a:r>
                      <a:endParaRPr lang="en-MY" sz="1800" dirty="0">
                        <a:latin typeface="+mn-lt"/>
                        <a:ea typeface="Calibri"/>
                        <a:cs typeface="Times New Roman"/>
                      </a:endParaRPr>
                    </a:p>
                  </a:txBody>
                  <a:tcPr marL="0" marR="0" marT="0" marB="0" anchor="ctr"/>
                </a:tc>
                <a:extLst>
                  <a:ext uri="{0D108BD9-81ED-4DB2-BD59-A6C34878D82A}">
                    <a16:rowId xmlns:a16="http://schemas.microsoft.com/office/drawing/2014/main" val="10004"/>
                  </a:ext>
                </a:extLst>
              </a:tr>
              <a:tr h="370840">
                <a:tc>
                  <a:txBody>
                    <a:bodyPr/>
                    <a:lstStyle/>
                    <a:p>
                      <a:pPr algn="just">
                        <a:lnSpc>
                          <a:spcPct val="115000"/>
                        </a:lnSpc>
                        <a:spcAft>
                          <a:spcPts val="1000"/>
                        </a:spcAft>
                      </a:pPr>
                      <a:r>
                        <a:rPr lang="en-US" sz="1800" dirty="0">
                          <a:latin typeface="+mn-lt"/>
                          <a:ea typeface="Calibri"/>
                          <a:cs typeface="Times New Roman"/>
                        </a:rPr>
                        <a:t>lower-alpha</a:t>
                      </a:r>
                      <a:endParaRPr lang="en-MY" sz="1800" dirty="0">
                        <a:latin typeface="+mn-lt"/>
                        <a:ea typeface="Calibri"/>
                        <a:cs typeface="Times New Roman"/>
                      </a:endParaRPr>
                    </a:p>
                  </a:txBody>
                  <a:tcPr marL="0" marR="0" marT="0" marB="0" anchor="ctr"/>
                </a:tc>
                <a:tc>
                  <a:txBody>
                    <a:bodyPr/>
                    <a:lstStyle/>
                    <a:p>
                      <a:pPr algn="just">
                        <a:lnSpc>
                          <a:spcPct val="115000"/>
                        </a:lnSpc>
                        <a:spcAft>
                          <a:spcPts val="1000"/>
                        </a:spcAft>
                      </a:pPr>
                      <a:r>
                        <a:rPr lang="en-US" sz="1800">
                          <a:latin typeface="+mn-lt"/>
                          <a:ea typeface="Calibri"/>
                          <a:cs typeface="Times New Roman"/>
                        </a:rPr>
                        <a:t>The marker is lower-alpha (a, b, c, d, e, etc.)</a:t>
                      </a:r>
                      <a:endParaRPr lang="en-MY" sz="1800">
                        <a:latin typeface="+mn-lt"/>
                        <a:ea typeface="Calibri"/>
                        <a:cs typeface="Times New Roman"/>
                      </a:endParaRPr>
                    </a:p>
                  </a:txBody>
                  <a:tcPr marL="0" marR="0" marT="0" marB="0" anchor="ctr"/>
                </a:tc>
                <a:extLst>
                  <a:ext uri="{0D108BD9-81ED-4DB2-BD59-A6C34878D82A}">
                    <a16:rowId xmlns:a16="http://schemas.microsoft.com/office/drawing/2014/main" val="10005"/>
                  </a:ext>
                </a:extLst>
              </a:tr>
              <a:tr h="370840">
                <a:tc>
                  <a:txBody>
                    <a:bodyPr/>
                    <a:lstStyle/>
                    <a:p>
                      <a:pPr algn="just">
                        <a:lnSpc>
                          <a:spcPct val="115000"/>
                        </a:lnSpc>
                        <a:spcAft>
                          <a:spcPts val="1000"/>
                        </a:spcAft>
                      </a:pPr>
                      <a:r>
                        <a:rPr lang="en-US" sz="1800">
                          <a:latin typeface="+mn-lt"/>
                          <a:ea typeface="Calibri"/>
                          <a:cs typeface="Times New Roman"/>
                        </a:rPr>
                        <a:t>lower-greek</a:t>
                      </a:r>
                      <a:endParaRPr lang="en-MY" sz="1800">
                        <a:latin typeface="+mn-lt"/>
                        <a:ea typeface="Calibri"/>
                        <a:cs typeface="Times New Roman"/>
                      </a:endParaRPr>
                    </a:p>
                  </a:txBody>
                  <a:tcPr marL="0" marR="0" marT="0" marB="0" anchor="ctr"/>
                </a:tc>
                <a:tc>
                  <a:txBody>
                    <a:bodyPr/>
                    <a:lstStyle/>
                    <a:p>
                      <a:pPr algn="just">
                        <a:lnSpc>
                          <a:spcPct val="115000"/>
                        </a:lnSpc>
                        <a:spcAft>
                          <a:spcPts val="1000"/>
                        </a:spcAft>
                      </a:pPr>
                      <a:r>
                        <a:rPr lang="en-US" sz="1800">
                          <a:latin typeface="+mn-lt"/>
                          <a:ea typeface="Calibri"/>
                          <a:cs typeface="Times New Roman"/>
                        </a:rPr>
                        <a:t>The marker is lower-greek (alpha, beta, gamma, etc.)</a:t>
                      </a:r>
                      <a:endParaRPr lang="en-MY" sz="1800">
                        <a:latin typeface="+mn-lt"/>
                        <a:ea typeface="Calibri"/>
                        <a:cs typeface="Times New Roman"/>
                      </a:endParaRPr>
                    </a:p>
                  </a:txBody>
                  <a:tcPr marL="0" marR="0" marT="0" marB="0" anchor="ctr"/>
                </a:tc>
                <a:extLst>
                  <a:ext uri="{0D108BD9-81ED-4DB2-BD59-A6C34878D82A}">
                    <a16:rowId xmlns:a16="http://schemas.microsoft.com/office/drawing/2014/main" val="10006"/>
                  </a:ext>
                </a:extLst>
              </a:tr>
              <a:tr h="370840">
                <a:tc>
                  <a:txBody>
                    <a:bodyPr/>
                    <a:lstStyle/>
                    <a:p>
                      <a:pPr algn="just">
                        <a:lnSpc>
                          <a:spcPct val="115000"/>
                        </a:lnSpc>
                        <a:spcAft>
                          <a:spcPts val="1000"/>
                        </a:spcAft>
                      </a:pPr>
                      <a:r>
                        <a:rPr lang="en-US" sz="1800">
                          <a:latin typeface="+mn-lt"/>
                          <a:ea typeface="Calibri"/>
                          <a:cs typeface="Times New Roman"/>
                        </a:rPr>
                        <a:t>lower-latin</a:t>
                      </a:r>
                      <a:endParaRPr lang="en-MY" sz="1800">
                        <a:latin typeface="+mn-lt"/>
                        <a:ea typeface="Calibri"/>
                        <a:cs typeface="Times New Roman"/>
                      </a:endParaRPr>
                    </a:p>
                  </a:txBody>
                  <a:tcPr marL="0" marR="0" marT="0" marB="0" anchor="ctr"/>
                </a:tc>
                <a:tc>
                  <a:txBody>
                    <a:bodyPr/>
                    <a:lstStyle/>
                    <a:p>
                      <a:pPr algn="just">
                        <a:lnSpc>
                          <a:spcPct val="115000"/>
                        </a:lnSpc>
                        <a:spcAft>
                          <a:spcPts val="1000"/>
                        </a:spcAft>
                      </a:pPr>
                      <a:r>
                        <a:rPr lang="en-US" sz="1800">
                          <a:latin typeface="+mn-lt"/>
                          <a:ea typeface="Calibri"/>
                          <a:cs typeface="Times New Roman"/>
                        </a:rPr>
                        <a:t>The marker is lower-latin (a, b, c, d, e, etc.)</a:t>
                      </a:r>
                      <a:endParaRPr lang="en-MY" sz="1800">
                        <a:latin typeface="+mn-lt"/>
                        <a:ea typeface="Calibri"/>
                        <a:cs typeface="Times New Roman"/>
                      </a:endParaRPr>
                    </a:p>
                  </a:txBody>
                  <a:tcPr marL="0" marR="0" marT="0" marB="0" anchor="ctr"/>
                </a:tc>
                <a:extLst>
                  <a:ext uri="{0D108BD9-81ED-4DB2-BD59-A6C34878D82A}">
                    <a16:rowId xmlns:a16="http://schemas.microsoft.com/office/drawing/2014/main" val="10007"/>
                  </a:ext>
                </a:extLst>
              </a:tr>
              <a:tr h="370840">
                <a:tc>
                  <a:txBody>
                    <a:bodyPr/>
                    <a:lstStyle/>
                    <a:p>
                      <a:pPr algn="just">
                        <a:lnSpc>
                          <a:spcPct val="115000"/>
                        </a:lnSpc>
                        <a:spcAft>
                          <a:spcPts val="1000"/>
                        </a:spcAft>
                      </a:pPr>
                      <a:r>
                        <a:rPr lang="en-US" sz="1800">
                          <a:latin typeface="+mn-lt"/>
                          <a:ea typeface="Calibri"/>
                          <a:cs typeface="Times New Roman"/>
                        </a:rPr>
                        <a:t>lower-roman</a:t>
                      </a:r>
                      <a:endParaRPr lang="en-MY" sz="1800">
                        <a:latin typeface="+mn-lt"/>
                        <a:ea typeface="Calibri"/>
                        <a:cs typeface="Times New Roman"/>
                      </a:endParaRPr>
                    </a:p>
                  </a:txBody>
                  <a:tcPr marL="0" marR="0" marT="0" marB="0" anchor="ctr"/>
                </a:tc>
                <a:tc>
                  <a:txBody>
                    <a:bodyPr/>
                    <a:lstStyle/>
                    <a:p>
                      <a:pPr algn="just">
                        <a:lnSpc>
                          <a:spcPct val="115000"/>
                        </a:lnSpc>
                        <a:spcAft>
                          <a:spcPts val="1000"/>
                        </a:spcAft>
                      </a:pPr>
                      <a:r>
                        <a:rPr lang="en-US" sz="1800">
                          <a:latin typeface="+mn-lt"/>
                          <a:ea typeface="Calibri"/>
                          <a:cs typeface="Times New Roman"/>
                        </a:rPr>
                        <a:t>The marker is lower-roman (i, ii, iii, iv, v, etc.)</a:t>
                      </a:r>
                      <a:endParaRPr lang="en-MY" sz="1800">
                        <a:latin typeface="+mn-lt"/>
                        <a:ea typeface="Calibri"/>
                        <a:cs typeface="Times New Roman"/>
                      </a:endParaRPr>
                    </a:p>
                  </a:txBody>
                  <a:tcPr marL="0" marR="0" marT="0" marB="0" anchor="ctr"/>
                </a:tc>
                <a:extLst>
                  <a:ext uri="{0D108BD9-81ED-4DB2-BD59-A6C34878D82A}">
                    <a16:rowId xmlns:a16="http://schemas.microsoft.com/office/drawing/2014/main" val="10008"/>
                  </a:ext>
                </a:extLst>
              </a:tr>
              <a:tr h="370840">
                <a:tc>
                  <a:txBody>
                    <a:bodyPr/>
                    <a:lstStyle/>
                    <a:p>
                      <a:pPr algn="just">
                        <a:lnSpc>
                          <a:spcPct val="115000"/>
                        </a:lnSpc>
                        <a:spcAft>
                          <a:spcPts val="1000"/>
                        </a:spcAft>
                      </a:pPr>
                      <a:r>
                        <a:rPr lang="en-US" sz="1800">
                          <a:latin typeface="+mn-lt"/>
                          <a:ea typeface="Calibri"/>
                          <a:cs typeface="Times New Roman"/>
                        </a:rPr>
                        <a:t>upper-alpha</a:t>
                      </a:r>
                      <a:endParaRPr lang="en-MY" sz="1800">
                        <a:latin typeface="+mn-lt"/>
                        <a:ea typeface="Calibri"/>
                        <a:cs typeface="Times New Roman"/>
                      </a:endParaRPr>
                    </a:p>
                  </a:txBody>
                  <a:tcPr marL="0" marR="0" marT="0" marB="0" anchor="ctr"/>
                </a:tc>
                <a:tc>
                  <a:txBody>
                    <a:bodyPr/>
                    <a:lstStyle/>
                    <a:p>
                      <a:pPr algn="just">
                        <a:lnSpc>
                          <a:spcPct val="115000"/>
                        </a:lnSpc>
                        <a:spcAft>
                          <a:spcPts val="1000"/>
                        </a:spcAft>
                      </a:pPr>
                      <a:r>
                        <a:rPr lang="en-US" sz="1800">
                          <a:latin typeface="+mn-lt"/>
                          <a:ea typeface="Calibri"/>
                          <a:cs typeface="Times New Roman"/>
                        </a:rPr>
                        <a:t>The marker is upper-alpha (A, B, C, D, E, etc.) </a:t>
                      </a:r>
                      <a:endParaRPr lang="en-MY" sz="1800">
                        <a:latin typeface="+mn-lt"/>
                        <a:ea typeface="Calibri"/>
                        <a:cs typeface="Times New Roman"/>
                      </a:endParaRPr>
                    </a:p>
                  </a:txBody>
                  <a:tcPr marL="0" marR="0" marT="0" marB="0" anchor="ctr"/>
                </a:tc>
                <a:extLst>
                  <a:ext uri="{0D108BD9-81ED-4DB2-BD59-A6C34878D82A}">
                    <a16:rowId xmlns:a16="http://schemas.microsoft.com/office/drawing/2014/main" val="10009"/>
                  </a:ext>
                </a:extLst>
              </a:tr>
              <a:tr h="370840">
                <a:tc>
                  <a:txBody>
                    <a:bodyPr/>
                    <a:lstStyle/>
                    <a:p>
                      <a:pPr algn="just">
                        <a:lnSpc>
                          <a:spcPct val="115000"/>
                        </a:lnSpc>
                        <a:spcAft>
                          <a:spcPts val="1000"/>
                        </a:spcAft>
                      </a:pPr>
                      <a:r>
                        <a:rPr lang="en-US" sz="1800">
                          <a:latin typeface="+mn-lt"/>
                          <a:ea typeface="Calibri"/>
                          <a:cs typeface="Times New Roman"/>
                        </a:rPr>
                        <a:t>upper-latin</a:t>
                      </a:r>
                      <a:endParaRPr lang="en-MY" sz="1800">
                        <a:latin typeface="+mn-lt"/>
                        <a:ea typeface="Calibri"/>
                        <a:cs typeface="Times New Roman"/>
                      </a:endParaRPr>
                    </a:p>
                  </a:txBody>
                  <a:tcPr marL="0" marR="0" marT="0" marB="0" anchor="ctr"/>
                </a:tc>
                <a:tc>
                  <a:txBody>
                    <a:bodyPr/>
                    <a:lstStyle/>
                    <a:p>
                      <a:pPr algn="just">
                        <a:lnSpc>
                          <a:spcPct val="115000"/>
                        </a:lnSpc>
                        <a:spcAft>
                          <a:spcPts val="1000"/>
                        </a:spcAft>
                      </a:pPr>
                      <a:r>
                        <a:rPr lang="en-US" sz="1800">
                          <a:latin typeface="+mn-lt"/>
                          <a:ea typeface="Calibri"/>
                          <a:cs typeface="Times New Roman"/>
                        </a:rPr>
                        <a:t>The marker is upper-latin (A, B, C, D, E, etc.)</a:t>
                      </a:r>
                      <a:endParaRPr lang="en-MY" sz="1800">
                        <a:latin typeface="+mn-lt"/>
                        <a:ea typeface="Calibri"/>
                        <a:cs typeface="Times New Roman"/>
                      </a:endParaRPr>
                    </a:p>
                  </a:txBody>
                  <a:tcPr marL="0" marR="0" marT="0" marB="0" anchor="ctr"/>
                </a:tc>
                <a:extLst>
                  <a:ext uri="{0D108BD9-81ED-4DB2-BD59-A6C34878D82A}">
                    <a16:rowId xmlns:a16="http://schemas.microsoft.com/office/drawing/2014/main" val="10010"/>
                  </a:ext>
                </a:extLst>
              </a:tr>
              <a:tr h="370840">
                <a:tc>
                  <a:txBody>
                    <a:bodyPr/>
                    <a:lstStyle/>
                    <a:p>
                      <a:pPr algn="just">
                        <a:lnSpc>
                          <a:spcPct val="115000"/>
                        </a:lnSpc>
                        <a:spcAft>
                          <a:spcPts val="1000"/>
                        </a:spcAft>
                      </a:pPr>
                      <a:r>
                        <a:rPr lang="en-US" sz="1800">
                          <a:latin typeface="+mn-lt"/>
                          <a:ea typeface="Calibri"/>
                          <a:cs typeface="Times New Roman"/>
                        </a:rPr>
                        <a:t>upper-roman</a:t>
                      </a:r>
                      <a:endParaRPr lang="en-MY" sz="1800">
                        <a:latin typeface="+mn-lt"/>
                        <a:ea typeface="Calibri"/>
                        <a:cs typeface="Times New Roman"/>
                      </a:endParaRPr>
                    </a:p>
                  </a:txBody>
                  <a:tcPr marL="0" marR="0" marT="0" marB="0" anchor="ctr"/>
                </a:tc>
                <a:tc>
                  <a:txBody>
                    <a:bodyPr/>
                    <a:lstStyle/>
                    <a:p>
                      <a:pPr algn="just">
                        <a:lnSpc>
                          <a:spcPct val="115000"/>
                        </a:lnSpc>
                        <a:spcAft>
                          <a:spcPts val="1000"/>
                        </a:spcAft>
                      </a:pPr>
                      <a:r>
                        <a:rPr lang="en-US" sz="1800" dirty="0">
                          <a:latin typeface="+mn-lt"/>
                          <a:ea typeface="Calibri"/>
                          <a:cs typeface="Times New Roman"/>
                        </a:rPr>
                        <a:t>The marker is upper-roman (I, II, III, IV, V, etc.)</a:t>
                      </a:r>
                      <a:endParaRPr lang="en-MY" sz="1800" dirty="0">
                        <a:latin typeface="+mn-lt"/>
                        <a:ea typeface="Calibri"/>
                        <a:cs typeface="Times New Roman"/>
                      </a:endParaRPr>
                    </a:p>
                  </a:txBody>
                  <a:tcPr marL="0" marR="0" marT="0" marB="0" anchor="ctr"/>
                </a:tc>
                <a:extLst>
                  <a:ext uri="{0D108BD9-81ED-4DB2-BD59-A6C34878D82A}">
                    <a16:rowId xmlns:a16="http://schemas.microsoft.com/office/drawing/2014/main" val="1001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CSS Lists with Images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Content Placeholder 4"/>
          <p:cNvSpPr>
            <a:spLocks noGrp="1"/>
          </p:cNvSpPr>
          <p:nvPr>
            <p:ph sz="quarter" idx="1"/>
          </p:nvPr>
        </p:nvSpPr>
        <p:spPr>
          <a:xfrm>
            <a:off x="152400" y="1527048"/>
            <a:ext cx="8839200" cy="4949952"/>
          </a:xfrm>
        </p:spPr>
        <p:txBody>
          <a:bodyPr>
            <a:normAutofit lnSpcReduction="10000"/>
          </a:bodyPr>
          <a:lstStyle/>
          <a:p>
            <a:r>
              <a:rPr lang="en-US" dirty="0"/>
              <a:t>To specify an image as the list item marker, use the list-style-image property:</a:t>
            </a:r>
            <a:endParaRPr lang="en-MY" dirty="0"/>
          </a:p>
          <a:p>
            <a:r>
              <a:rPr lang="en-US" dirty="0"/>
              <a:t>Example</a:t>
            </a:r>
          </a:p>
          <a:p>
            <a:pPr>
              <a:buNone/>
            </a:pPr>
            <a:r>
              <a:rPr lang="en-US" dirty="0"/>
              <a:t>	</a:t>
            </a:r>
            <a:r>
              <a:rPr lang="en-US" i="1" dirty="0" err="1"/>
              <a:t>ul</a:t>
            </a:r>
            <a:br>
              <a:rPr lang="en-US" i="1" dirty="0"/>
            </a:br>
            <a:r>
              <a:rPr lang="en-US" i="1" dirty="0"/>
              <a:t>{</a:t>
            </a:r>
            <a:br>
              <a:rPr lang="en-US" i="1" dirty="0"/>
            </a:br>
            <a:r>
              <a:rPr lang="en-US" i="1" dirty="0"/>
              <a:t>list-style-image: </a:t>
            </a:r>
            <a:r>
              <a:rPr lang="en-US" i="1" dirty="0" err="1"/>
              <a:t>url</a:t>
            </a:r>
            <a:r>
              <a:rPr lang="en-US" i="1" dirty="0"/>
              <a:t>('sqpurple.gif');</a:t>
            </a:r>
            <a:br>
              <a:rPr lang="en-US" i="1" dirty="0"/>
            </a:br>
            <a:r>
              <a:rPr lang="en-US" i="1" dirty="0"/>
              <a:t>}</a:t>
            </a:r>
          </a:p>
          <a:p>
            <a:pPr>
              <a:buNone/>
            </a:pPr>
            <a:endParaRPr lang="en-US" i="1" dirty="0"/>
          </a:p>
          <a:p>
            <a:r>
              <a:rPr lang="en-US" dirty="0"/>
              <a:t>Sample:</a:t>
            </a:r>
          </a:p>
          <a:p>
            <a:pPr>
              <a:buNone/>
            </a:pPr>
            <a:r>
              <a:rPr lang="en-MY" i="1" dirty="0"/>
              <a:t>http://www.w3schools.com/css/tryit.asp?filename=trycss_list-style-image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CSS List Position</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7" name="Content Placeholder 6"/>
          <p:cNvSpPr>
            <a:spLocks noGrp="1"/>
          </p:cNvSpPr>
          <p:nvPr>
            <p:ph sz="quarter" idx="1"/>
          </p:nvPr>
        </p:nvSpPr>
        <p:spPr/>
        <p:txBody>
          <a:bodyPr>
            <a:normAutofit/>
          </a:bodyPr>
          <a:lstStyle/>
          <a:p>
            <a:r>
              <a:rPr lang="en-US" dirty="0"/>
              <a:t>With CSS, it is possible to alter the indentation that takes place with your list items.</a:t>
            </a:r>
          </a:p>
          <a:p>
            <a:r>
              <a:rPr lang="en-US" dirty="0"/>
              <a:t>Example</a:t>
            </a:r>
          </a:p>
          <a:p>
            <a:pPr>
              <a:buNone/>
            </a:pPr>
            <a:r>
              <a:rPr lang="en-US" i="1" dirty="0"/>
              <a:t>		</a:t>
            </a:r>
            <a:r>
              <a:rPr lang="en-US" i="1" dirty="0" err="1"/>
              <a:t>ul</a:t>
            </a:r>
            <a:r>
              <a:rPr lang="en-US" i="1" dirty="0"/>
              <a:t> { list-style-position: inside; } </a:t>
            </a:r>
            <a:endParaRPr lang="en-MY" i="1" dirty="0"/>
          </a:p>
          <a:p>
            <a:pPr>
              <a:buNone/>
            </a:pPr>
            <a:r>
              <a:rPr lang="en-US" i="1" dirty="0"/>
              <a:t>		</a:t>
            </a:r>
            <a:r>
              <a:rPr lang="en-US" i="1" dirty="0" err="1"/>
              <a:t>ol</a:t>
            </a:r>
            <a:r>
              <a:rPr lang="en-US" i="1" dirty="0"/>
              <a:t> { list-style-position: outside; }</a:t>
            </a:r>
          </a:p>
          <a:p>
            <a:r>
              <a:rPr lang="en-US" dirty="0"/>
              <a:t>Sample:</a:t>
            </a:r>
          </a:p>
          <a:p>
            <a:pPr>
              <a:buNone/>
            </a:pPr>
            <a:r>
              <a:rPr lang="en-US" i="1" dirty="0"/>
              <a:t>http://www.w3schools.com/css/tryit.asp?filename=trycss_list-style-position</a:t>
            </a:r>
          </a:p>
          <a:p>
            <a:pPr>
              <a:buNone/>
            </a:pPr>
            <a:endParaRPr lang="en-MY"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List - Shorthand property</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Content Placeholder 4"/>
          <p:cNvSpPr>
            <a:spLocks noGrp="1"/>
          </p:cNvSpPr>
          <p:nvPr>
            <p:ph sz="quarter" idx="1"/>
          </p:nvPr>
        </p:nvSpPr>
        <p:spPr>
          <a:xfrm>
            <a:off x="152400" y="1527048"/>
            <a:ext cx="8839200" cy="4873752"/>
          </a:xfrm>
        </p:spPr>
        <p:txBody>
          <a:bodyPr>
            <a:normAutofit/>
          </a:bodyPr>
          <a:lstStyle/>
          <a:p>
            <a:r>
              <a:rPr lang="en-US" dirty="0"/>
              <a:t>When using the shorthand property, the order of the values are:</a:t>
            </a:r>
            <a:endParaRPr lang="en-MY" dirty="0"/>
          </a:p>
          <a:p>
            <a:pPr lvl="1"/>
            <a:r>
              <a:rPr lang="en-US" dirty="0"/>
              <a:t>list-style-type</a:t>
            </a:r>
            <a:endParaRPr lang="en-MY" dirty="0"/>
          </a:p>
          <a:p>
            <a:pPr lvl="1"/>
            <a:r>
              <a:rPr lang="en-US" dirty="0"/>
              <a:t>list-style-position (for a description, see the CSS properties table below)</a:t>
            </a:r>
            <a:endParaRPr lang="en-MY" dirty="0"/>
          </a:p>
          <a:p>
            <a:pPr lvl="1"/>
            <a:r>
              <a:rPr lang="en-US" dirty="0"/>
              <a:t>list-style-image</a:t>
            </a:r>
            <a:endParaRPr lang="en-MY" dirty="0"/>
          </a:p>
          <a:p>
            <a:r>
              <a:rPr lang="en-US" dirty="0"/>
              <a:t>Example</a:t>
            </a:r>
          </a:p>
          <a:p>
            <a:pPr lvl="1">
              <a:buNone/>
            </a:pPr>
            <a:r>
              <a:rPr lang="en-US" sz="2400" i="1" dirty="0">
                <a:solidFill>
                  <a:schemeClr val="tx1"/>
                </a:solidFill>
              </a:rPr>
              <a:t>   </a:t>
            </a:r>
            <a:r>
              <a:rPr lang="en-US" sz="2400" i="1" dirty="0" err="1">
                <a:solidFill>
                  <a:schemeClr val="tx1"/>
                </a:solidFill>
              </a:rPr>
              <a:t>ul</a:t>
            </a:r>
            <a:r>
              <a:rPr lang="en-US" sz="2400" i="1" dirty="0">
                <a:solidFill>
                  <a:schemeClr val="tx1"/>
                </a:solidFill>
              </a:rPr>
              <a:t> { list-style: decimal inside </a:t>
            </a:r>
            <a:r>
              <a:rPr lang="en-US" sz="2400" i="1" dirty="0" err="1">
                <a:solidFill>
                  <a:schemeClr val="tx1"/>
                </a:solidFill>
              </a:rPr>
              <a:t>url</a:t>
            </a:r>
            <a:r>
              <a:rPr lang="en-US" sz="2400" i="1" dirty="0">
                <a:solidFill>
                  <a:schemeClr val="tx1"/>
                </a:solidFill>
              </a:rPr>
              <a:t>(“notHere.gif");}</a:t>
            </a:r>
          </a:p>
          <a:p>
            <a:r>
              <a:rPr lang="en-US" sz="2900" dirty="0">
                <a:solidFill>
                  <a:schemeClr val="tx1"/>
                </a:solidFill>
              </a:rPr>
              <a:t>Sample:</a:t>
            </a:r>
          </a:p>
          <a:p>
            <a:pPr lvl="1">
              <a:buNone/>
            </a:pPr>
            <a:r>
              <a:rPr lang="en-MY" sz="2400" i="1" dirty="0">
                <a:solidFill>
                  <a:schemeClr val="tx1"/>
                </a:solidFill>
              </a:rPr>
              <a:t>http://www.w3schools.com/css/tryit.asp?filename=trycss_list-style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Content Placeholder 4"/>
          <p:cNvSpPr>
            <a:spLocks noGrp="1"/>
          </p:cNvSpPr>
          <p:nvPr>
            <p:ph sz="quarter" idx="1"/>
          </p:nvPr>
        </p:nvSpPr>
        <p:spPr/>
        <p:txBody>
          <a:bodyPr/>
          <a:lstStyle/>
          <a:p>
            <a:pPr algn="ctr">
              <a:buNone/>
            </a:pPr>
            <a:endParaRPr lang="en-US" sz="2400" b="1" dirty="0"/>
          </a:p>
          <a:p>
            <a:pPr algn="ctr">
              <a:buNone/>
            </a:pPr>
            <a:endParaRPr lang="en-US" sz="2400" b="1" dirty="0"/>
          </a:p>
          <a:p>
            <a:pPr algn="ctr">
              <a:buNone/>
            </a:pPr>
            <a:endParaRPr lang="en-US" sz="2400" b="1" dirty="0"/>
          </a:p>
          <a:p>
            <a:pPr algn="ctr">
              <a:buNone/>
            </a:pPr>
            <a:endParaRPr lang="en-US" sz="2400" b="1" dirty="0"/>
          </a:p>
          <a:p>
            <a:pPr algn="ctr">
              <a:buNone/>
            </a:pPr>
            <a:r>
              <a:rPr lang="en-US" sz="4400" b="1" dirty="0"/>
              <a:t>CSS Tables</a:t>
            </a:r>
            <a:endParaRPr lang="en-MY" sz="4400" b="1" dirty="0"/>
          </a:p>
          <a:p>
            <a:endParaRPr lang="en-MY" dirty="0"/>
          </a:p>
        </p:txBody>
      </p:sp>
    </p:spTree>
    <p:extLst>
      <p:ext uri="{BB962C8B-B14F-4D97-AF65-F5344CB8AC3E}">
        <p14:creationId xmlns:p14="http://schemas.microsoft.com/office/powerpoint/2010/main" val="3316730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 Borders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Content Placeholder 4"/>
          <p:cNvSpPr>
            <a:spLocks noGrp="1"/>
          </p:cNvSpPr>
          <p:nvPr>
            <p:ph sz="quarter" idx="1"/>
          </p:nvPr>
        </p:nvSpPr>
        <p:spPr>
          <a:xfrm>
            <a:off x="152400" y="1295400"/>
            <a:ext cx="8839200" cy="5105400"/>
          </a:xfrm>
        </p:spPr>
        <p:txBody>
          <a:bodyPr>
            <a:normAutofit fontScale="55000" lnSpcReduction="20000"/>
          </a:bodyPr>
          <a:lstStyle/>
          <a:p>
            <a:pPr lvl="1"/>
            <a:endParaRPr lang="en-US" dirty="0"/>
          </a:p>
          <a:p>
            <a:r>
              <a:rPr lang="en-US" sz="5100" dirty="0"/>
              <a:t>To specify table borders in CSS, use the border property.</a:t>
            </a:r>
            <a:endParaRPr lang="en-MY" sz="5100" dirty="0"/>
          </a:p>
          <a:p>
            <a:r>
              <a:rPr lang="en-US" sz="5100" dirty="0"/>
              <a:t>The example below specifies a black border for table, </a:t>
            </a:r>
            <a:r>
              <a:rPr lang="en-US" sz="5100" dirty="0" err="1"/>
              <a:t>th</a:t>
            </a:r>
            <a:r>
              <a:rPr lang="en-US" sz="5100" dirty="0"/>
              <a:t>, and td elements:</a:t>
            </a:r>
          </a:p>
          <a:p>
            <a:endParaRPr lang="en-MY" sz="5100" dirty="0"/>
          </a:p>
          <a:p>
            <a:pPr lvl="1">
              <a:buNone/>
            </a:pPr>
            <a:r>
              <a:rPr lang="en-US" sz="4600" i="1" dirty="0">
                <a:solidFill>
                  <a:schemeClr val="tx1"/>
                </a:solidFill>
              </a:rPr>
              <a:t>&lt;style type="text/</a:t>
            </a:r>
            <a:r>
              <a:rPr lang="en-US" sz="4600" i="1" dirty="0" err="1">
                <a:solidFill>
                  <a:schemeClr val="tx1"/>
                </a:solidFill>
              </a:rPr>
              <a:t>css</a:t>
            </a:r>
            <a:r>
              <a:rPr lang="en-US" sz="4600" i="1" dirty="0">
                <a:solidFill>
                  <a:schemeClr val="tx1"/>
                </a:solidFill>
              </a:rPr>
              <a:t>"&gt;</a:t>
            </a:r>
            <a:endParaRPr lang="en-MY" sz="4600" i="1" dirty="0">
              <a:solidFill>
                <a:schemeClr val="tx1"/>
              </a:solidFill>
            </a:endParaRPr>
          </a:p>
          <a:p>
            <a:pPr lvl="1">
              <a:buNone/>
            </a:pPr>
            <a:r>
              <a:rPr lang="en-US" sz="4600" i="1" dirty="0" err="1">
                <a:solidFill>
                  <a:schemeClr val="tx1"/>
                </a:solidFill>
              </a:rPr>
              <a:t>table,th,td</a:t>
            </a:r>
            <a:endParaRPr lang="en-MY" sz="4600" i="1" dirty="0">
              <a:solidFill>
                <a:schemeClr val="tx1"/>
              </a:solidFill>
            </a:endParaRPr>
          </a:p>
          <a:p>
            <a:pPr lvl="1">
              <a:buNone/>
            </a:pPr>
            <a:r>
              <a:rPr lang="en-US" sz="4600" i="1" dirty="0">
                <a:solidFill>
                  <a:schemeClr val="tx1"/>
                </a:solidFill>
              </a:rPr>
              <a:t>{	</a:t>
            </a:r>
          </a:p>
          <a:p>
            <a:pPr lvl="1">
              <a:buNone/>
            </a:pPr>
            <a:r>
              <a:rPr lang="en-US" sz="4600" i="1" dirty="0">
                <a:solidFill>
                  <a:schemeClr val="tx1"/>
                </a:solidFill>
              </a:rPr>
              <a:t>border:1px solid black;   </a:t>
            </a:r>
          </a:p>
          <a:p>
            <a:pPr lvl="1">
              <a:buNone/>
            </a:pPr>
            <a:r>
              <a:rPr lang="en-US" sz="4600" i="1" dirty="0">
                <a:solidFill>
                  <a:schemeClr val="tx1"/>
                </a:solidFill>
              </a:rPr>
              <a:t>}</a:t>
            </a:r>
            <a:endParaRPr lang="en-MY" sz="4600" i="1" dirty="0">
              <a:solidFill>
                <a:schemeClr val="tx1"/>
              </a:solidFill>
            </a:endParaRPr>
          </a:p>
          <a:p>
            <a:pPr lvl="1">
              <a:buNone/>
            </a:pPr>
            <a:r>
              <a:rPr lang="en-US" sz="4600" i="1" dirty="0">
                <a:solidFill>
                  <a:schemeClr val="tx1"/>
                </a:solidFill>
              </a:rPr>
              <a:t>&lt;/style&gt;</a:t>
            </a:r>
            <a:endParaRPr lang="en-MY" sz="4600" i="1" dirty="0">
              <a:solidFill>
                <a:schemeClr val="tx1"/>
              </a:solidFill>
            </a:endParaRPr>
          </a:p>
          <a:p>
            <a:pPr lvl="1"/>
            <a:endParaRPr lang="en-US" dirty="0"/>
          </a:p>
          <a:p>
            <a:pPr>
              <a:buNone/>
            </a:pPr>
            <a:r>
              <a:rPr lang="en-US" dirty="0"/>
              <a:t>		</a:t>
            </a:r>
            <a:endParaRPr lang="en-MY" dirty="0"/>
          </a:p>
          <a:p>
            <a:endParaRPr lang="en-MY" dirty="0"/>
          </a:p>
        </p:txBody>
      </p:sp>
    </p:spTree>
    <p:extLst>
      <p:ext uri="{BB962C8B-B14F-4D97-AF65-F5344CB8AC3E}">
        <p14:creationId xmlns:p14="http://schemas.microsoft.com/office/powerpoint/2010/main" val="2288359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352" y="1527048"/>
            <a:ext cx="8842248" cy="4873752"/>
          </a:xfrm>
        </p:spPr>
        <p:txBody>
          <a:bodyPr>
            <a:normAutofit fontScale="85000" lnSpcReduction="20000"/>
          </a:bodyPr>
          <a:lstStyle/>
          <a:p>
            <a:r>
              <a:rPr lang="en-US" dirty="0"/>
              <a:t>The table in the example of previous slide has double borders. This is because both the table, </a:t>
            </a:r>
            <a:r>
              <a:rPr lang="en-US" dirty="0" err="1"/>
              <a:t>th</a:t>
            </a:r>
            <a:r>
              <a:rPr lang="en-US" dirty="0"/>
              <a:t>, and td elements have separate borders.</a:t>
            </a:r>
            <a:endParaRPr lang="en-MY" dirty="0"/>
          </a:p>
          <a:p>
            <a:r>
              <a:rPr lang="en-US" dirty="0"/>
              <a:t>To display a single border for the table, use the border-collapse property.</a:t>
            </a:r>
            <a:endParaRPr lang="en-MY" dirty="0"/>
          </a:p>
          <a:p>
            <a:pPr lvl="2">
              <a:buNone/>
            </a:pPr>
            <a:r>
              <a:rPr lang="en-US" i="1" dirty="0">
                <a:solidFill>
                  <a:schemeClr val="tx1"/>
                </a:solidFill>
              </a:rPr>
              <a:t>table</a:t>
            </a:r>
            <a:endParaRPr lang="en-MY" i="1" dirty="0">
              <a:solidFill>
                <a:schemeClr val="tx1"/>
              </a:solidFill>
            </a:endParaRPr>
          </a:p>
          <a:p>
            <a:pPr lvl="2">
              <a:buNone/>
            </a:pPr>
            <a:r>
              <a:rPr lang="en-US" i="1" dirty="0">
                <a:solidFill>
                  <a:schemeClr val="tx1"/>
                </a:solidFill>
              </a:rPr>
              <a:t>{</a:t>
            </a:r>
            <a:endParaRPr lang="en-MY" i="1" dirty="0">
              <a:solidFill>
                <a:schemeClr val="tx1"/>
              </a:solidFill>
            </a:endParaRPr>
          </a:p>
          <a:p>
            <a:pPr lvl="2">
              <a:buNone/>
            </a:pPr>
            <a:r>
              <a:rPr lang="en-US" i="1" dirty="0">
                <a:solidFill>
                  <a:schemeClr val="tx1"/>
                </a:solidFill>
              </a:rPr>
              <a:t>border-</a:t>
            </a:r>
            <a:r>
              <a:rPr lang="en-US" i="1" dirty="0" err="1">
                <a:solidFill>
                  <a:schemeClr val="tx1"/>
                </a:solidFill>
              </a:rPr>
              <a:t>collapse:collapse</a:t>
            </a:r>
            <a:r>
              <a:rPr lang="en-US" i="1" dirty="0">
                <a:solidFill>
                  <a:schemeClr val="tx1"/>
                </a:solidFill>
              </a:rPr>
              <a:t>;</a:t>
            </a:r>
            <a:endParaRPr lang="en-MY" i="1" dirty="0">
              <a:solidFill>
                <a:schemeClr val="tx1"/>
              </a:solidFill>
            </a:endParaRPr>
          </a:p>
          <a:p>
            <a:pPr lvl="2">
              <a:buNone/>
            </a:pPr>
            <a:r>
              <a:rPr lang="en-US" i="1" dirty="0">
                <a:solidFill>
                  <a:schemeClr val="tx1"/>
                </a:solidFill>
              </a:rPr>
              <a:t>}</a:t>
            </a:r>
            <a:endParaRPr lang="en-MY" i="1" dirty="0">
              <a:solidFill>
                <a:schemeClr val="tx1"/>
              </a:solidFill>
            </a:endParaRPr>
          </a:p>
          <a:p>
            <a:pPr lvl="2">
              <a:buNone/>
            </a:pPr>
            <a:r>
              <a:rPr lang="en-US" i="1" dirty="0">
                <a:solidFill>
                  <a:schemeClr val="tx1"/>
                </a:solidFill>
              </a:rPr>
              <a:t>table, td, </a:t>
            </a:r>
            <a:r>
              <a:rPr lang="en-US" i="1" dirty="0" err="1">
                <a:solidFill>
                  <a:schemeClr val="tx1"/>
                </a:solidFill>
              </a:rPr>
              <a:t>th</a:t>
            </a:r>
            <a:endParaRPr lang="en-MY" i="1" dirty="0">
              <a:solidFill>
                <a:schemeClr val="tx1"/>
              </a:solidFill>
            </a:endParaRPr>
          </a:p>
          <a:p>
            <a:pPr lvl="2">
              <a:buNone/>
            </a:pPr>
            <a:r>
              <a:rPr lang="en-US" i="1" dirty="0">
                <a:solidFill>
                  <a:schemeClr val="tx1"/>
                </a:solidFill>
              </a:rPr>
              <a:t>{</a:t>
            </a:r>
            <a:endParaRPr lang="en-MY" i="1" dirty="0">
              <a:solidFill>
                <a:schemeClr val="tx1"/>
              </a:solidFill>
            </a:endParaRPr>
          </a:p>
          <a:p>
            <a:pPr lvl="2">
              <a:buNone/>
            </a:pPr>
            <a:r>
              <a:rPr lang="en-US" i="1" dirty="0">
                <a:solidFill>
                  <a:schemeClr val="tx1"/>
                </a:solidFill>
              </a:rPr>
              <a:t>border:1px solid black;</a:t>
            </a:r>
            <a:endParaRPr lang="en-MY" i="1" dirty="0">
              <a:solidFill>
                <a:schemeClr val="tx1"/>
              </a:solidFill>
            </a:endParaRPr>
          </a:p>
          <a:p>
            <a:pPr lvl="2">
              <a:buNone/>
            </a:pPr>
            <a:r>
              <a:rPr lang="en-US" i="1" dirty="0">
                <a:solidFill>
                  <a:schemeClr val="tx1"/>
                </a:solidFill>
              </a:rPr>
              <a:t>}</a:t>
            </a:r>
          </a:p>
          <a:p>
            <a:r>
              <a:rPr lang="en-US" dirty="0">
                <a:solidFill>
                  <a:schemeClr val="tx1"/>
                </a:solidFill>
              </a:rPr>
              <a:t>Sample:</a:t>
            </a:r>
          </a:p>
          <a:p>
            <a:pPr lvl="1">
              <a:buNone/>
            </a:pPr>
            <a:r>
              <a:rPr lang="en-US" i="1" dirty="0">
                <a:solidFill>
                  <a:schemeClr val="tx1"/>
                </a:solidFill>
              </a:rPr>
              <a:t>http://www.w3schools.com/css/tryit.asp?filename=trycss_table_border-collapse</a:t>
            </a:r>
          </a:p>
        </p:txBody>
      </p:sp>
      <p:sp>
        <p:nvSpPr>
          <p:cNvPr id="2" name="Title 1"/>
          <p:cNvSpPr>
            <a:spLocks noGrp="1"/>
          </p:cNvSpPr>
          <p:nvPr>
            <p:ph type="title"/>
          </p:nvPr>
        </p:nvSpPr>
        <p:spPr/>
        <p:txBody>
          <a:bodyPr/>
          <a:lstStyle/>
          <a:p>
            <a:r>
              <a:rPr lang="en-US" b="1" dirty="0"/>
              <a:t>Collapse Borders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670484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Table Width and Height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5" name="Content Placeholder 4"/>
          <p:cNvSpPr>
            <a:spLocks noGrp="1"/>
          </p:cNvSpPr>
          <p:nvPr>
            <p:ph sz="quarter" idx="1"/>
          </p:nvPr>
        </p:nvSpPr>
        <p:spPr>
          <a:xfrm>
            <a:off x="185928" y="1527048"/>
            <a:ext cx="8805672" cy="4873752"/>
          </a:xfrm>
        </p:spPr>
        <p:txBody>
          <a:bodyPr>
            <a:noAutofit/>
          </a:bodyPr>
          <a:lstStyle/>
          <a:p>
            <a:r>
              <a:rPr lang="en-US" sz="2400" dirty="0"/>
              <a:t>Sets width and height of table , td, </a:t>
            </a:r>
            <a:r>
              <a:rPr lang="en-US" sz="2400" dirty="0" err="1"/>
              <a:t>th</a:t>
            </a:r>
            <a:endParaRPr lang="en-US" sz="2400" dirty="0"/>
          </a:p>
          <a:p>
            <a:r>
              <a:rPr lang="en-US" sz="2400" dirty="0"/>
              <a:t>Example</a:t>
            </a:r>
          </a:p>
          <a:p>
            <a:pPr lvl="1">
              <a:buNone/>
            </a:pPr>
            <a:r>
              <a:rPr lang="en-US" sz="2400" i="1" dirty="0">
                <a:solidFill>
                  <a:schemeClr val="tx1"/>
                </a:solidFill>
              </a:rPr>
              <a:t>table</a:t>
            </a:r>
            <a:endParaRPr lang="en-MY" sz="2400" i="1" dirty="0">
              <a:solidFill>
                <a:schemeClr val="tx1"/>
              </a:solidFill>
            </a:endParaRPr>
          </a:p>
          <a:p>
            <a:pPr lvl="1">
              <a:buNone/>
            </a:pPr>
            <a:r>
              <a:rPr lang="en-US" sz="2400" i="1" dirty="0">
                <a:solidFill>
                  <a:schemeClr val="tx1"/>
                </a:solidFill>
              </a:rPr>
              <a:t>{</a:t>
            </a:r>
            <a:endParaRPr lang="en-MY" sz="2400" i="1" dirty="0">
              <a:solidFill>
                <a:schemeClr val="tx1"/>
              </a:solidFill>
            </a:endParaRPr>
          </a:p>
          <a:p>
            <a:pPr lvl="1">
              <a:buNone/>
            </a:pPr>
            <a:r>
              <a:rPr lang="en-US" sz="2400" i="1" dirty="0">
                <a:solidFill>
                  <a:schemeClr val="tx1"/>
                </a:solidFill>
              </a:rPr>
              <a:t>width:100%;</a:t>
            </a:r>
            <a:endParaRPr lang="en-MY" sz="2400" i="1" dirty="0">
              <a:solidFill>
                <a:schemeClr val="tx1"/>
              </a:solidFill>
            </a:endParaRPr>
          </a:p>
          <a:p>
            <a:pPr lvl="1">
              <a:buNone/>
            </a:pPr>
            <a:r>
              <a:rPr lang="en-US" sz="2400" i="1" dirty="0">
                <a:solidFill>
                  <a:schemeClr val="tx1"/>
                </a:solidFill>
              </a:rPr>
              <a:t>}</a:t>
            </a:r>
            <a:endParaRPr lang="en-MY" sz="2400" i="1" dirty="0">
              <a:solidFill>
                <a:schemeClr val="tx1"/>
              </a:solidFill>
            </a:endParaRPr>
          </a:p>
          <a:p>
            <a:pPr lvl="1">
              <a:buNone/>
            </a:pPr>
            <a:r>
              <a:rPr lang="en-US" sz="2400" i="1" dirty="0" err="1">
                <a:solidFill>
                  <a:schemeClr val="tx1"/>
                </a:solidFill>
              </a:rPr>
              <a:t>th</a:t>
            </a:r>
            <a:endParaRPr lang="en-MY" sz="2400" i="1" dirty="0">
              <a:solidFill>
                <a:schemeClr val="tx1"/>
              </a:solidFill>
            </a:endParaRPr>
          </a:p>
          <a:p>
            <a:pPr lvl="1">
              <a:buNone/>
            </a:pPr>
            <a:r>
              <a:rPr lang="en-US" sz="2400" i="1" dirty="0">
                <a:solidFill>
                  <a:schemeClr val="tx1"/>
                </a:solidFill>
              </a:rPr>
              <a:t>{</a:t>
            </a:r>
            <a:endParaRPr lang="en-MY" sz="2400" i="1" dirty="0">
              <a:solidFill>
                <a:schemeClr val="tx1"/>
              </a:solidFill>
            </a:endParaRPr>
          </a:p>
          <a:p>
            <a:pPr lvl="1">
              <a:buNone/>
            </a:pPr>
            <a:r>
              <a:rPr lang="en-US" sz="2400" i="1" dirty="0">
                <a:solidFill>
                  <a:schemeClr val="tx1"/>
                </a:solidFill>
              </a:rPr>
              <a:t>height:50px;</a:t>
            </a:r>
            <a:endParaRPr lang="en-MY" sz="2400" i="1" dirty="0">
              <a:solidFill>
                <a:schemeClr val="tx1"/>
              </a:solidFill>
            </a:endParaRPr>
          </a:p>
          <a:p>
            <a:pPr lvl="1">
              <a:buNone/>
            </a:pPr>
            <a:r>
              <a:rPr lang="en-US" sz="2400" i="1" dirty="0">
                <a:solidFill>
                  <a:schemeClr val="tx1"/>
                </a:solidFill>
              </a:rPr>
              <a:t>}</a:t>
            </a:r>
            <a:endParaRPr lang="en-MY" sz="2400" i="1" dirty="0">
              <a:solidFill>
                <a:schemeClr val="tx1"/>
              </a:solidFill>
            </a:endParaRPr>
          </a:p>
        </p:txBody>
      </p:sp>
    </p:spTree>
    <p:extLst>
      <p:ext uri="{BB962C8B-B14F-4D97-AF65-F5344CB8AC3E}">
        <p14:creationId xmlns:p14="http://schemas.microsoft.com/office/powerpoint/2010/main" val="341350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 Text Alignment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Content Placeholder 4"/>
          <p:cNvSpPr>
            <a:spLocks noGrp="1"/>
          </p:cNvSpPr>
          <p:nvPr>
            <p:ph sz="quarter" idx="1"/>
          </p:nvPr>
        </p:nvSpPr>
        <p:spPr>
          <a:xfrm>
            <a:off x="152400" y="1527048"/>
            <a:ext cx="8839200" cy="4949952"/>
          </a:xfrm>
        </p:spPr>
        <p:txBody>
          <a:bodyPr>
            <a:normAutofit fontScale="92500" lnSpcReduction="20000"/>
          </a:bodyPr>
          <a:lstStyle/>
          <a:p>
            <a:r>
              <a:rPr lang="en-US" dirty="0"/>
              <a:t>The text in a table is aligned with the text-align and vertical-align properties. </a:t>
            </a:r>
          </a:p>
          <a:p>
            <a:r>
              <a:rPr lang="en-US" dirty="0"/>
              <a:t>The text-align property sets the horizontal alignment, like left, right, or center:</a:t>
            </a:r>
          </a:p>
          <a:p>
            <a:pPr lvl="2">
              <a:buNone/>
            </a:pPr>
            <a:r>
              <a:rPr lang="en-US" i="1" dirty="0"/>
              <a:t>td</a:t>
            </a:r>
            <a:endParaRPr lang="en-MY" i="1" dirty="0"/>
          </a:p>
          <a:p>
            <a:pPr lvl="2">
              <a:buNone/>
            </a:pPr>
            <a:r>
              <a:rPr lang="en-US" i="1" dirty="0"/>
              <a:t>{</a:t>
            </a:r>
            <a:endParaRPr lang="en-MY" i="1" dirty="0"/>
          </a:p>
          <a:p>
            <a:pPr lvl="2">
              <a:buNone/>
            </a:pPr>
            <a:r>
              <a:rPr lang="en-US" i="1" dirty="0"/>
              <a:t>text-</a:t>
            </a:r>
            <a:r>
              <a:rPr lang="en-US" i="1" dirty="0" err="1"/>
              <a:t>align:right</a:t>
            </a:r>
            <a:r>
              <a:rPr lang="en-US" i="1" dirty="0"/>
              <a:t>;</a:t>
            </a:r>
            <a:endParaRPr lang="en-MY" i="1" dirty="0"/>
          </a:p>
          <a:p>
            <a:pPr lvl="2">
              <a:buNone/>
            </a:pPr>
            <a:r>
              <a:rPr lang="en-US" i="1" dirty="0"/>
              <a:t>}</a:t>
            </a:r>
          </a:p>
          <a:p>
            <a:r>
              <a:rPr lang="en-US" dirty="0"/>
              <a:t>The vertical-align property sets the vertical alignment, like top, bottom, or middle:</a:t>
            </a:r>
          </a:p>
          <a:p>
            <a:pPr lvl="2">
              <a:buNone/>
            </a:pPr>
            <a:r>
              <a:rPr lang="en-US" i="1" dirty="0"/>
              <a:t>td</a:t>
            </a:r>
            <a:endParaRPr lang="en-MY" i="1" dirty="0"/>
          </a:p>
          <a:p>
            <a:pPr lvl="2">
              <a:buNone/>
            </a:pPr>
            <a:r>
              <a:rPr lang="en-US" i="1" dirty="0"/>
              <a:t>{</a:t>
            </a:r>
            <a:endParaRPr lang="en-MY" i="1" dirty="0"/>
          </a:p>
          <a:p>
            <a:pPr lvl="2">
              <a:buNone/>
            </a:pPr>
            <a:r>
              <a:rPr lang="en-US" i="1" dirty="0"/>
              <a:t>height:50px;</a:t>
            </a:r>
            <a:endParaRPr lang="en-MY" i="1" dirty="0"/>
          </a:p>
          <a:p>
            <a:pPr lvl="2">
              <a:buNone/>
            </a:pPr>
            <a:r>
              <a:rPr lang="en-US" i="1" dirty="0"/>
              <a:t>vertical-</a:t>
            </a:r>
            <a:r>
              <a:rPr lang="en-US" i="1" dirty="0" err="1"/>
              <a:t>align:bottom</a:t>
            </a:r>
            <a:r>
              <a:rPr lang="en-US" i="1" dirty="0"/>
              <a:t>;</a:t>
            </a:r>
            <a:endParaRPr lang="en-MY" i="1" dirty="0"/>
          </a:p>
          <a:p>
            <a:pPr lvl="2">
              <a:buNone/>
            </a:pPr>
            <a:r>
              <a:rPr lang="en-US" i="1" dirty="0"/>
              <a:t>}</a:t>
            </a:r>
            <a:endParaRPr lang="en-MY" i="1" dirty="0"/>
          </a:p>
          <a:p>
            <a:pPr lvl="2">
              <a:buNone/>
            </a:pPr>
            <a:endParaRPr lang="en-MY" i="1" dirty="0"/>
          </a:p>
        </p:txBody>
      </p:sp>
    </p:spTree>
    <p:extLst>
      <p:ext uri="{BB962C8B-B14F-4D97-AF65-F5344CB8AC3E}">
        <p14:creationId xmlns:p14="http://schemas.microsoft.com/office/powerpoint/2010/main" val="2445020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839200" cy="5026152"/>
          </a:xfrm>
        </p:spPr>
        <p:txBody>
          <a:bodyPr>
            <a:normAutofit/>
          </a:bodyPr>
          <a:lstStyle/>
          <a:p>
            <a:r>
              <a:rPr lang="en-US" dirty="0"/>
              <a:t>To control the space between the border and content in a table, use the padding property on td and </a:t>
            </a:r>
            <a:r>
              <a:rPr lang="en-US" dirty="0" err="1"/>
              <a:t>th</a:t>
            </a:r>
            <a:r>
              <a:rPr lang="en-US" dirty="0"/>
              <a:t> elements:</a:t>
            </a:r>
          </a:p>
          <a:p>
            <a:pPr lvl="1">
              <a:buNone/>
            </a:pPr>
            <a:r>
              <a:rPr lang="en-US" i="1" dirty="0">
                <a:solidFill>
                  <a:schemeClr val="tx1"/>
                </a:solidFill>
              </a:rPr>
              <a:t>td</a:t>
            </a:r>
            <a:endParaRPr lang="en-MY" i="1" dirty="0">
              <a:solidFill>
                <a:schemeClr val="tx1"/>
              </a:solidFill>
            </a:endParaRPr>
          </a:p>
          <a:p>
            <a:pPr lvl="1">
              <a:buNone/>
            </a:pPr>
            <a:r>
              <a:rPr lang="en-US" i="1" dirty="0">
                <a:solidFill>
                  <a:schemeClr val="tx1"/>
                </a:solidFill>
              </a:rPr>
              <a:t>{</a:t>
            </a:r>
            <a:endParaRPr lang="en-MY" i="1" dirty="0">
              <a:solidFill>
                <a:schemeClr val="tx1"/>
              </a:solidFill>
            </a:endParaRPr>
          </a:p>
          <a:p>
            <a:pPr lvl="1">
              <a:buNone/>
            </a:pPr>
            <a:r>
              <a:rPr lang="en-US" i="1" dirty="0">
                <a:solidFill>
                  <a:schemeClr val="tx1"/>
                </a:solidFill>
              </a:rPr>
              <a:t>padding:15px;</a:t>
            </a:r>
            <a:endParaRPr lang="en-MY" i="1" dirty="0">
              <a:solidFill>
                <a:schemeClr val="tx1"/>
              </a:solidFill>
            </a:endParaRPr>
          </a:p>
          <a:p>
            <a:pPr lvl="1">
              <a:buNone/>
            </a:pPr>
            <a:r>
              <a:rPr lang="en-US" i="1" dirty="0">
                <a:solidFill>
                  <a:schemeClr val="tx1"/>
                </a:solidFill>
              </a:rPr>
              <a:t>}</a:t>
            </a:r>
            <a:endParaRPr lang="en-MY" i="1" dirty="0">
              <a:solidFill>
                <a:schemeClr val="tx1"/>
              </a:solidFill>
            </a:endParaRPr>
          </a:p>
        </p:txBody>
      </p:sp>
      <p:sp>
        <p:nvSpPr>
          <p:cNvPr id="3" name="Title 2"/>
          <p:cNvSpPr>
            <a:spLocks noGrp="1"/>
          </p:cNvSpPr>
          <p:nvPr>
            <p:ph type="title"/>
          </p:nvPr>
        </p:nvSpPr>
        <p:spPr/>
        <p:txBody>
          <a:bodyPr/>
          <a:lstStyle/>
          <a:p>
            <a:r>
              <a:rPr lang="en-US" b="1" dirty="0"/>
              <a:t>Table Padding</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152014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Content</a:t>
            </a:r>
            <a:endParaRPr lang="en-MY" dirty="0"/>
          </a:p>
        </p:txBody>
      </p:sp>
      <p:sp>
        <p:nvSpPr>
          <p:cNvPr id="5" name="Content Placeholder 4"/>
          <p:cNvSpPr>
            <a:spLocks noGrp="1"/>
          </p:cNvSpPr>
          <p:nvPr>
            <p:ph sz="quarter" idx="1"/>
          </p:nvPr>
        </p:nvSpPr>
        <p:spPr/>
        <p:txBody>
          <a:bodyPr/>
          <a:lstStyle/>
          <a:p>
            <a:r>
              <a:rPr lang="en-US" sz="2800" b="1" dirty="0"/>
              <a:t>CSS Links</a:t>
            </a:r>
            <a:endParaRPr lang="en-MY" sz="2800" b="1" dirty="0"/>
          </a:p>
          <a:p>
            <a:r>
              <a:rPr lang="en-US" sz="2800" b="1" dirty="0"/>
              <a:t>CSS Lists</a:t>
            </a:r>
          </a:p>
          <a:p>
            <a:r>
              <a:rPr lang="en-US" sz="2800" b="1" dirty="0"/>
              <a:t>CSS Tables</a:t>
            </a:r>
          </a:p>
          <a:p>
            <a:r>
              <a:rPr lang="en-US" sz="2800" b="1" dirty="0"/>
              <a:t>CSS Border</a:t>
            </a:r>
          </a:p>
          <a:p>
            <a:r>
              <a:rPr lang="en-US" sz="2800" b="1" dirty="0"/>
              <a:t>The CSS Box Model</a:t>
            </a:r>
          </a:p>
          <a:p>
            <a:r>
              <a:rPr lang="en-US" sz="2800" b="1" dirty="0"/>
              <a:t>CSS Floats</a:t>
            </a:r>
            <a:endParaRPr lang="en-MY" sz="2800" b="1" dirty="0"/>
          </a:p>
          <a:p>
            <a:endParaRPr lang="en-MY" sz="2800" b="1" dirty="0"/>
          </a:p>
          <a:p>
            <a:endParaRPr lang="en-MY" sz="28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example below specifies the color of the borders, and the text and background color of </a:t>
            </a:r>
            <a:r>
              <a:rPr lang="en-US" dirty="0" err="1"/>
              <a:t>th</a:t>
            </a:r>
            <a:r>
              <a:rPr lang="en-US" dirty="0"/>
              <a:t> elements:</a:t>
            </a:r>
            <a:endParaRPr lang="en-US" i="1" dirty="0"/>
          </a:p>
          <a:p>
            <a:pPr lvl="1">
              <a:buNone/>
            </a:pPr>
            <a:r>
              <a:rPr lang="en-US" i="1" dirty="0" err="1">
                <a:solidFill>
                  <a:schemeClr val="tx1"/>
                </a:solidFill>
              </a:rPr>
              <a:t>th</a:t>
            </a:r>
            <a:r>
              <a:rPr lang="en-US" i="1" dirty="0">
                <a:solidFill>
                  <a:schemeClr val="tx1"/>
                </a:solidFill>
              </a:rPr>
              <a:t> </a:t>
            </a:r>
          </a:p>
          <a:p>
            <a:pPr lvl="1">
              <a:buNone/>
            </a:pPr>
            <a:r>
              <a:rPr lang="en-US" i="1" dirty="0">
                <a:solidFill>
                  <a:schemeClr val="tx1"/>
                </a:solidFill>
              </a:rPr>
              <a:t>{ </a:t>
            </a:r>
          </a:p>
          <a:p>
            <a:pPr lvl="1">
              <a:buNone/>
            </a:pPr>
            <a:r>
              <a:rPr lang="en-US" i="1" dirty="0">
                <a:solidFill>
                  <a:schemeClr val="tx1"/>
                </a:solidFill>
              </a:rPr>
              <a:t>background-</a:t>
            </a:r>
            <a:r>
              <a:rPr lang="en-US" i="1" dirty="0" err="1">
                <a:solidFill>
                  <a:schemeClr val="tx1"/>
                </a:solidFill>
              </a:rPr>
              <a:t>color:green</a:t>
            </a:r>
            <a:r>
              <a:rPr lang="en-US" i="1" dirty="0">
                <a:solidFill>
                  <a:schemeClr val="tx1"/>
                </a:solidFill>
              </a:rPr>
              <a:t>; </a:t>
            </a:r>
          </a:p>
          <a:p>
            <a:pPr lvl="1">
              <a:buNone/>
            </a:pPr>
            <a:r>
              <a:rPr lang="en-US" i="1" dirty="0" err="1">
                <a:solidFill>
                  <a:schemeClr val="tx1"/>
                </a:solidFill>
              </a:rPr>
              <a:t>color:white</a:t>
            </a:r>
            <a:r>
              <a:rPr lang="en-US" i="1" dirty="0">
                <a:solidFill>
                  <a:schemeClr val="tx1"/>
                </a:solidFill>
              </a:rPr>
              <a:t>;</a:t>
            </a:r>
          </a:p>
          <a:p>
            <a:pPr lvl="1">
              <a:buNone/>
            </a:pPr>
            <a:r>
              <a:rPr lang="en-US" i="1" dirty="0">
                <a:solidFill>
                  <a:schemeClr val="tx1"/>
                </a:solidFill>
              </a:rPr>
              <a:t>}</a:t>
            </a:r>
          </a:p>
        </p:txBody>
      </p:sp>
      <p:sp>
        <p:nvSpPr>
          <p:cNvPr id="3" name="Title 2"/>
          <p:cNvSpPr>
            <a:spLocks noGrp="1"/>
          </p:cNvSpPr>
          <p:nvPr>
            <p:ph type="title"/>
          </p:nvPr>
        </p:nvSpPr>
        <p:spPr/>
        <p:txBody>
          <a:bodyPr/>
          <a:lstStyle/>
          <a:p>
            <a:r>
              <a:rPr lang="en-US" b="1" dirty="0"/>
              <a:t>Table Color</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629283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MY"/>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Content Placeholder 4"/>
          <p:cNvSpPr>
            <a:spLocks noGrp="1"/>
          </p:cNvSpPr>
          <p:nvPr>
            <p:ph sz="quarter" idx="1"/>
          </p:nvPr>
        </p:nvSpPr>
        <p:spPr/>
        <p:txBody>
          <a:bodyPr/>
          <a:lstStyle/>
          <a:p>
            <a:pPr algn="ctr">
              <a:buNone/>
            </a:pPr>
            <a:endParaRPr lang="en-US" b="1" dirty="0"/>
          </a:p>
          <a:p>
            <a:pPr algn="ctr">
              <a:buNone/>
            </a:pPr>
            <a:endParaRPr lang="en-US" b="1" dirty="0"/>
          </a:p>
          <a:p>
            <a:pPr algn="ctr">
              <a:buNone/>
            </a:pPr>
            <a:endParaRPr lang="en-US" b="1" dirty="0"/>
          </a:p>
          <a:p>
            <a:pPr algn="ctr">
              <a:buNone/>
            </a:pPr>
            <a:r>
              <a:rPr lang="en-US" sz="4400" b="1" dirty="0"/>
              <a:t>CSS Border</a:t>
            </a:r>
            <a:endParaRPr lang="en-MY" sz="4400" b="1" dirty="0"/>
          </a:p>
          <a:p>
            <a:endParaRPr lang="en-MY" dirty="0"/>
          </a:p>
        </p:txBody>
      </p:sp>
    </p:spTree>
    <p:extLst>
      <p:ext uri="{BB962C8B-B14F-4D97-AF65-F5344CB8AC3E}">
        <p14:creationId xmlns:p14="http://schemas.microsoft.com/office/powerpoint/2010/main" val="2243283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CSS Border</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5" name="Content Placeholder 4"/>
          <p:cNvSpPr>
            <a:spLocks noGrp="1"/>
          </p:cNvSpPr>
          <p:nvPr>
            <p:ph sz="quarter" idx="1"/>
          </p:nvPr>
        </p:nvSpPr>
        <p:spPr>
          <a:xfrm>
            <a:off x="152400" y="1527048"/>
            <a:ext cx="8839200" cy="5102352"/>
          </a:xfrm>
        </p:spPr>
        <p:txBody>
          <a:bodyPr>
            <a:normAutofit/>
          </a:bodyPr>
          <a:lstStyle/>
          <a:p>
            <a:r>
              <a:rPr lang="en-US" dirty="0"/>
              <a:t>CSS Border allows you to completely customize the borders that appear around HTML elements. </a:t>
            </a:r>
          </a:p>
          <a:p>
            <a:r>
              <a:rPr lang="en-US" dirty="0"/>
              <a:t>With HTML, it used to be impossible to place a border around an element, except for the table. </a:t>
            </a:r>
          </a:p>
          <a:p>
            <a:r>
              <a:rPr lang="en-US" dirty="0"/>
              <a:t>CSS Borders let you create crisp, customized border styles with very little work, compared to the antiquated methods of HTML.</a:t>
            </a:r>
            <a:endParaRPr lang="en-MY" dirty="0"/>
          </a:p>
          <a:p>
            <a:endParaRPr lang="en-MY" i="1" dirty="0"/>
          </a:p>
        </p:txBody>
      </p:sp>
    </p:spTree>
    <p:extLst>
      <p:ext uri="{BB962C8B-B14F-4D97-AF65-F5344CB8AC3E}">
        <p14:creationId xmlns:p14="http://schemas.microsoft.com/office/powerpoint/2010/main" val="3592592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Border Style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5" name="Content Placeholder 4"/>
          <p:cNvSpPr>
            <a:spLocks noGrp="1"/>
          </p:cNvSpPr>
          <p:nvPr>
            <p:ph sz="quarter" idx="1"/>
          </p:nvPr>
        </p:nvSpPr>
        <p:spPr>
          <a:xfrm>
            <a:off x="152400" y="1295400"/>
            <a:ext cx="8839200" cy="5105400"/>
          </a:xfrm>
        </p:spPr>
        <p:txBody>
          <a:bodyPr>
            <a:noAutofit/>
          </a:bodyPr>
          <a:lstStyle/>
          <a:p>
            <a:r>
              <a:rPr lang="en-US" sz="3200" dirty="0"/>
              <a:t>There are numerous types of border styles.</a:t>
            </a:r>
          </a:p>
          <a:p>
            <a:r>
              <a:rPr lang="en-US" sz="3200" dirty="0"/>
              <a:t>Example</a:t>
            </a:r>
          </a:p>
          <a:p>
            <a:pPr lvl="2">
              <a:buNone/>
            </a:pPr>
            <a:r>
              <a:rPr lang="en-US" sz="1600" i="1" dirty="0" err="1">
                <a:solidFill>
                  <a:schemeClr val="tx1"/>
                </a:solidFill>
              </a:rPr>
              <a:t>p.solid</a:t>
            </a:r>
            <a:r>
              <a:rPr lang="en-US" sz="1600" i="1" dirty="0">
                <a:solidFill>
                  <a:schemeClr val="tx1"/>
                </a:solidFill>
              </a:rPr>
              <a:t> {border-style: solid; } </a:t>
            </a:r>
            <a:endParaRPr lang="en-MY" sz="1600" i="1" dirty="0">
              <a:solidFill>
                <a:schemeClr val="tx1"/>
              </a:solidFill>
            </a:endParaRPr>
          </a:p>
          <a:p>
            <a:pPr lvl="2">
              <a:buNone/>
            </a:pPr>
            <a:r>
              <a:rPr lang="en-US" sz="1600" i="1" dirty="0" err="1">
                <a:solidFill>
                  <a:schemeClr val="tx1"/>
                </a:solidFill>
              </a:rPr>
              <a:t>p.double</a:t>
            </a:r>
            <a:r>
              <a:rPr lang="en-US" sz="1600" i="1" dirty="0">
                <a:solidFill>
                  <a:schemeClr val="tx1"/>
                </a:solidFill>
              </a:rPr>
              <a:t> {border-style: double; } </a:t>
            </a:r>
            <a:endParaRPr lang="en-MY" sz="1600" i="1" dirty="0">
              <a:solidFill>
                <a:schemeClr val="tx1"/>
              </a:solidFill>
            </a:endParaRPr>
          </a:p>
          <a:p>
            <a:pPr lvl="2">
              <a:buNone/>
            </a:pPr>
            <a:r>
              <a:rPr lang="en-US" sz="1600" i="1" dirty="0" err="1">
                <a:solidFill>
                  <a:schemeClr val="tx1"/>
                </a:solidFill>
              </a:rPr>
              <a:t>p.groove</a:t>
            </a:r>
            <a:r>
              <a:rPr lang="en-US" sz="1600" i="1" dirty="0">
                <a:solidFill>
                  <a:schemeClr val="tx1"/>
                </a:solidFill>
              </a:rPr>
              <a:t> {border-style: groove; } </a:t>
            </a:r>
            <a:endParaRPr lang="en-MY" sz="1600" i="1" dirty="0">
              <a:solidFill>
                <a:schemeClr val="tx1"/>
              </a:solidFill>
            </a:endParaRPr>
          </a:p>
          <a:p>
            <a:pPr lvl="2">
              <a:buNone/>
            </a:pPr>
            <a:r>
              <a:rPr lang="en-US" sz="1600" i="1" dirty="0" err="1">
                <a:solidFill>
                  <a:schemeClr val="tx1"/>
                </a:solidFill>
              </a:rPr>
              <a:t>p.dotted</a:t>
            </a:r>
            <a:r>
              <a:rPr lang="en-US" sz="1600" i="1" dirty="0">
                <a:solidFill>
                  <a:schemeClr val="tx1"/>
                </a:solidFill>
              </a:rPr>
              <a:t> {border-style: dotted; } </a:t>
            </a:r>
            <a:endParaRPr lang="en-MY" sz="1600" i="1" dirty="0">
              <a:solidFill>
                <a:schemeClr val="tx1"/>
              </a:solidFill>
            </a:endParaRPr>
          </a:p>
          <a:p>
            <a:pPr lvl="2">
              <a:buNone/>
            </a:pPr>
            <a:r>
              <a:rPr lang="en-US" sz="1600" i="1" dirty="0" err="1">
                <a:solidFill>
                  <a:schemeClr val="tx1"/>
                </a:solidFill>
              </a:rPr>
              <a:t>p.dashed</a:t>
            </a:r>
            <a:r>
              <a:rPr lang="en-US" sz="1600" i="1" dirty="0">
                <a:solidFill>
                  <a:schemeClr val="tx1"/>
                </a:solidFill>
              </a:rPr>
              <a:t> {border-style: dashed; } </a:t>
            </a:r>
            <a:endParaRPr lang="en-MY" sz="1600" i="1" dirty="0">
              <a:solidFill>
                <a:schemeClr val="tx1"/>
              </a:solidFill>
            </a:endParaRPr>
          </a:p>
          <a:p>
            <a:pPr lvl="2">
              <a:buNone/>
            </a:pPr>
            <a:r>
              <a:rPr lang="en-US" sz="1600" i="1" dirty="0" err="1">
                <a:solidFill>
                  <a:schemeClr val="tx1"/>
                </a:solidFill>
              </a:rPr>
              <a:t>p.inset</a:t>
            </a:r>
            <a:r>
              <a:rPr lang="en-US" sz="1600" i="1" dirty="0">
                <a:solidFill>
                  <a:schemeClr val="tx1"/>
                </a:solidFill>
              </a:rPr>
              <a:t> {border-style: inset; } </a:t>
            </a:r>
            <a:endParaRPr lang="en-MY" sz="1600" i="1" dirty="0">
              <a:solidFill>
                <a:schemeClr val="tx1"/>
              </a:solidFill>
            </a:endParaRPr>
          </a:p>
          <a:p>
            <a:pPr lvl="2">
              <a:buNone/>
            </a:pPr>
            <a:r>
              <a:rPr lang="en-US" sz="1600" i="1" dirty="0" err="1">
                <a:solidFill>
                  <a:schemeClr val="tx1"/>
                </a:solidFill>
              </a:rPr>
              <a:t>p.outset</a:t>
            </a:r>
            <a:r>
              <a:rPr lang="en-US" sz="1600" i="1" dirty="0">
                <a:solidFill>
                  <a:schemeClr val="tx1"/>
                </a:solidFill>
              </a:rPr>
              <a:t> {border-style: outset; } </a:t>
            </a:r>
            <a:endParaRPr lang="en-MY" sz="1600" i="1" dirty="0">
              <a:solidFill>
                <a:schemeClr val="tx1"/>
              </a:solidFill>
            </a:endParaRPr>
          </a:p>
          <a:p>
            <a:pPr lvl="2">
              <a:buNone/>
            </a:pPr>
            <a:r>
              <a:rPr lang="en-US" sz="1600" i="1" dirty="0" err="1">
                <a:solidFill>
                  <a:schemeClr val="tx1"/>
                </a:solidFill>
              </a:rPr>
              <a:t>p.ridge</a:t>
            </a:r>
            <a:r>
              <a:rPr lang="en-US" sz="1600" i="1" dirty="0">
                <a:solidFill>
                  <a:schemeClr val="tx1"/>
                </a:solidFill>
              </a:rPr>
              <a:t> {border-style: ridge; } </a:t>
            </a:r>
            <a:endParaRPr lang="en-MY" sz="1600" i="1" dirty="0">
              <a:solidFill>
                <a:schemeClr val="tx1"/>
              </a:solidFill>
            </a:endParaRPr>
          </a:p>
          <a:p>
            <a:pPr lvl="2">
              <a:buNone/>
            </a:pPr>
            <a:r>
              <a:rPr lang="en-US" sz="1600" i="1" dirty="0" err="1">
                <a:solidFill>
                  <a:schemeClr val="tx1"/>
                </a:solidFill>
              </a:rPr>
              <a:t>p.hidden</a:t>
            </a:r>
            <a:r>
              <a:rPr lang="en-US" sz="1600" i="1" dirty="0">
                <a:solidFill>
                  <a:schemeClr val="tx1"/>
                </a:solidFill>
              </a:rPr>
              <a:t> {border-style: hidden; }</a:t>
            </a:r>
          </a:p>
          <a:p>
            <a:r>
              <a:rPr lang="en-US" sz="2800" dirty="0">
                <a:solidFill>
                  <a:schemeClr val="tx1"/>
                </a:solidFill>
              </a:rPr>
              <a:t>Sample:</a:t>
            </a:r>
          </a:p>
          <a:p>
            <a:pPr lvl="1">
              <a:buNone/>
            </a:pPr>
            <a:r>
              <a:rPr lang="en-MY" sz="2300" i="1" dirty="0">
                <a:solidFill>
                  <a:schemeClr val="tx1"/>
                </a:solidFill>
              </a:rPr>
              <a:t>http://www.w3schools.com/css/tryit.asp?filename=trycss_border-style</a:t>
            </a:r>
          </a:p>
        </p:txBody>
      </p:sp>
    </p:spTree>
    <p:extLst>
      <p:ext uri="{BB962C8B-B14F-4D97-AF65-F5344CB8AC3E}">
        <p14:creationId xmlns:p14="http://schemas.microsoft.com/office/powerpoint/2010/main" val="2884810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Border Width</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Content Placeholder 4"/>
          <p:cNvSpPr>
            <a:spLocks noGrp="1"/>
          </p:cNvSpPr>
          <p:nvPr>
            <p:ph sz="quarter" idx="1"/>
          </p:nvPr>
        </p:nvSpPr>
        <p:spPr>
          <a:xfrm>
            <a:off x="152400" y="1447800"/>
            <a:ext cx="8839200" cy="4949952"/>
          </a:xfrm>
        </p:spPr>
        <p:txBody>
          <a:bodyPr>
            <a:noAutofit/>
          </a:bodyPr>
          <a:lstStyle/>
          <a:p>
            <a:r>
              <a:rPr lang="en-US" sz="3200" dirty="0"/>
              <a:t>To alter the thickness of your border use the border-width attribute. </a:t>
            </a:r>
          </a:p>
          <a:p>
            <a:r>
              <a:rPr lang="en-US" sz="3200" dirty="0"/>
              <a:t>You may use key terms or exact values to define the border width. </a:t>
            </a:r>
          </a:p>
          <a:p>
            <a:r>
              <a:rPr lang="en-US" sz="3200" dirty="0"/>
              <a:t>Note: You must define a border-style for the border to show up. Available terms: thin, medium, thick.</a:t>
            </a:r>
          </a:p>
          <a:p>
            <a:pPr lvl="2">
              <a:buNone/>
            </a:pPr>
            <a:r>
              <a:rPr lang="en-US" i="1" dirty="0"/>
              <a:t>table { border-width: 7px;} </a:t>
            </a:r>
            <a:endParaRPr lang="en-MY" i="1" dirty="0"/>
          </a:p>
          <a:p>
            <a:pPr lvl="2">
              <a:buNone/>
            </a:pPr>
            <a:r>
              <a:rPr lang="en-US" i="1" dirty="0"/>
              <a:t>td { border-width: medium;}</a:t>
            </a:r>
            <a:endParaRPr lang="en-MY" i="1" dirty="0"/>
          </a:p>
          <a:p>
            <a:pPr lvl="2">
              <a:buNone/>
            </a:pPr>
            <a:r>
              <a:rPr lang="en-US" i="1" dirty="0"/>
              <a:t>p { border-width: thick; }</a:t>
            </a:r>
            <a:endParaRPr lang="en-MY" i="1" dirty="0"/>
          </a:p>
        </p:txBody>
      </p:sp>
    </p:spTree>
    <p:extLst>
      <p:ext uri="{BB962C8B-B14F-4D97-AF65-F5344CB8AC3E}">
        <p14:creationId xmlns:p14="http://schemas.microsoft.com/office/powerpoint/2010/main" val="581779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Border Color</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5" name="Content Placeholder 4"/>
          <p:cNvSpPr>
            <a:spLocks noGrp="1"/>
          </p:cNvSpPr>
          <p:nvPr>
            <p:ph sz="quarter" idx="1"/>
          </p:nvPr>
        </p:nvSpPr>
        <p:spPr>
          <a:xfrm>
            <a:off x="152400" y="1447800"/>
            <a:ext cx="8839200" cy="4949952"/>
          </a:xfrm>
        </p:spPr>
        <p:txBody>
          <a:bodyPr>
            <a:noAutofit/>
          </a:bodyPr>
          <a:lstStyle/>
          <a:p>
            <a:r>
              <a:rPr lang="en-US" sz="3200" dirty="0"/>
              <a:t>Border colors can be any color defined by RGB, hexadecimal, or key terms. </a:t>
            </a:r>
          </a:p>
          <a:p>
            <a:r>
              <a:rPr lang="en-US" sz="3200" dirty="0"/>
              <a:t>Below is an example of each of these types</a:t>
            </a:r>
          </a:p>
          <a:p>
            <a:pPr lvl="1">
              <a:buNone/>
            </a:pPr>
            <a:endParaRPr lang="en-US" i="1" dirty="0">
              <a:solidFill>
                <a:schemeClr val="tx1"/>
              </a:solidFill>
            </a:endParaRPr>
          </a:p>
          <a:p>
            <a:pPr lvl="1">
              <a:buNone/>
            </a:pPr>
            <a:r>
              <a:rPr lang="en-US" i="1" dirty="0">
                <a:solidFill>
                  <a:schemeClr val="tx1"/>
                </a:solidFill>
              </a:rPr>
              <a:t>table { border-color: </a:t>
            </a:r>
            <a:r>
              <a:rPr lang="en-US" i="1" dirty="0" err="1">
                <a:solidFill>
                  <a:schemeClr val="tx1"/>
                </a:solidFill>
              </a:rPr>
              <a:t>rgb</a:t>
            </a:r>
            <a:r>
              <a:rPr lang="en-US" i="1" dirty="0">
                <a:solidFill>
                  <a:schemeClr val="tx1"/>
                </a:solidFill>
              </a:rPr>
              <a:t>( 100, 100, 255); </a:t>
            </a:r>
            <a:endParaRPr lang="en-MY" i="1" dirty="0">
              <a:solidFill>
                <a:schemeClr val="tx1"/>
              </a:solidFill>
            </a:endParaRPr>
          </a:p>
          <a:p>
            <a:pPr lvl="1">
              <a:buNone/>
            </a:pPr>
            <a:r>
              <a:rPr lang="en-US" i="1" dirty="0">
                <a:solidFill>
                  <a:schemeClr val="tx1"/>
                </a:solidFill>
              </a:rPr>
              <a:t>border-style: dashed; } </a:t>
            </a:r>
            <a:endParaRPr lang="en-MY" i="1" dirty="0">
              <a:solidFill>
                <a:schemeClr val="tx1"/>
              </a:solidFill>
            </a:endParaRPr>
          </a:p>
          <a:p>
            <a:pPr lvl="1">
              <a:buNone/>
            </a:pPr>
            <a:r>
              <a:rPr lang="en-US" i="1" dirty="0">
                <a:solidFill>
                  <a:schemeClr val="tx1"/>
                </a:solidFill>
              </a:rPr>
              <a:t>td { border-color: #FFBD32; </a:t>
            </a:r>
            <a:endParaRPr lang="en-MY" i="1" dirty="0">
              <a:solidFill>
                <a:schemeClr val="tx1"/>
              </a:solidFill>
            </a:endParaRPr>
          </a:p>
          <a:p>
            <a:pPr lvl="1">
              <a:buNone/>
            </a:pPr>
            <a:r>
              <a:rPr lang="en-US" i="1" dirty="0">
                <a:solidFill>
                  <a:schemeClr val="tx1"/>
                </a:solidFill>
              </a:rPr>
              <a:t>border-style: ridge; }</a:t>
            </a:r>
            <a:endParaRPr lang="en-MY" i="1" dirty="0">
              <a:solidFill>
                <a:schemeClr val="tx1"/>
              </a:solidFill>
            </a:endParaRPr>
          </a:p>
          <a:p>
            <a:pPr lvl="1">
              <a:buNone/>
            </a:pPr>
            <a:r>
              <a:rPr lang="en-US" i="1" dirty="0">
                <a:solidFill>
                  <a:schemeClr val="tx1"/>
                </a:solidFill>
              </a:rPr>
              <a:t>p { border-color: blue;</a:t>
            </a:r>
            <a:endParaRPr lang="en-MY" i="1" dirty="0">
              <a:solidFill>
                <a:schemeClr val="tx1"/>
              </a:solidFill>
            </a:endParaRPr>
          </a:p>
          <a:p>
            <a:pPr lvl="1">
              <a:buNone/>
            </a:pPr>
            <a:r>
              <a:rPr lang="en-US" i="1" dirty="0">
                <a:solidFill>
                  <a:schemeClr val="tx1"/>
                </a:solidFill>
              </a:rPr>
              <a:t>border-style: solid; }</a:t>
            </a:r>
            <a:endParaRPr lang="en-MY" i="1" dirty="0">
              <a:solidFill>
                <a:schemeClr val="tx1"/>
              </a:solidFill>
            </a:endParaRPr>
          </a:p>
        </p:txBody>
      </p:sp>
    </p:spTree>
    <p:extLst>
      <p:ext uri="{BB962C8B-B14F-4D97-AF65-F5344CB8AC3E}">
        <p14:creationId xmlns:p14="http://schemas.microsoft.com/office/powerpoint/2010/main" val="245540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Border - Individual sides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Content Placeholder 4"/>
          <p:cNvSpPr>
            <a:spLocks noGrp="1"/>
          </p:cNvSpPr>
          <p:nvPr>
            <p:ph sz="quarter" idx="1"/>
          </p:nvPr>
        </p:nvSpPr>
        <p:spPr>
          <a:xfrm>
            <a:off x="152400" y="1447800"/>
            <a:ext cx="8839200" cy="4949952"/>
          </a:xfrm>
        </p:spPr>
        <p:txBody>
          <a:bodyPr>
            <a:noAutofit/>
          </a:bodyPr>
          <a:lstStyle/>
          <a:p>
            <a:r>
              <a:rPr lang="en-US" sz="3200" dirty="0"/>
              <a:t>In CSS it is possible to specify different borders for different sides:</a:t>
            </a:r>
          </a:p>
          <a:p>
            <a:pPr>
              <a:buNone/>
            </a:pPr>
            <a:r>
              <a:rPr lang="en-US" sz="2000" dirty="0"/>
              <a:t>	</a:t>
            </a:r>
            <a:r>
              <a:rPr lang="en-US" sz="2000" i="1" dirty="0"/>
              <a:t>p{</a:t>
            </a:r>
            <a:br>
              <a:rPr lang="en-US" sz="2000" i="1" dirty="0"/>
            </a:br>
            <a:r>
              <a:rPr lang="en-US" sz="2000" i="1" dirty="0"/>
              <a:t>border-top-</a:t>
            </a:r>
            <a:r>
              <a:rPr lang="en-US" sz="2000" i="1" dirty="0" err="1"/>
              <a:t>style:dotted</a:t>
            </a:r>
            <a:r>
              <a:rPr lang="en-US" sz="2000" i="1" dirty="0"/>
              <a:t>;</a:t>
            </a:r>
            <a:br>
              <a:rPr lang="en-US" sz="2000" i="1" dirty="0"/>
            </a:br>
            <a:r>
              <a:rPr lang="en-US" sz="2000" i="1" dirty="0"/>
              <a:t>border-right-</a:t>
            </a:r>
            <a:r>
              <a:rPr lang="en-US" sz="2000" i="1" dirty="0" err="1"/>
              <a:t>style:solid</a:t>
            </a:r>
            <a:r>
              <a:rPr lang="en-US" sz="2000" i="1" dirty="0"/>
              <a:t>;</a:t>
            </a:r>
            <a:br>
              <a:rPr lang="en-US" sz="2000" i="1" dirty="0"/>
            </a:br>
            <a:r>
              <a:rPr lang="en-US" sz="2000" i="1" dirty="0"/>
              <a:t>border-bottom-</a:t>
            </a:r>
            <a:r>
              <a:rPr lang="en-US" sz="2000" i="1" dirty="0" err="1"/>
              <a:t>style:dotted</a:t>
            </a:r>
            <a:r>
              <a:rPr lang="en-US" sz="2000" i="1" dirty="0"/>
              <a:t>;</a:t>
            </a:r>
            <a:br>
              <a:rPr lang="en-US" sz="2000" i="1" dirty="0"/>
            </a:br>
            <a:r>
              <a:rPr lang="en-US" sz="2000" i="1" dirty="0"/>
              <a:t>border-left-</a:t>
            </a:r>
            <a:r>
              <a:rPr lang="en-US" sz="2000" i="1" dirty="0" err="1"/>
              <a:t>style:solid</a:t>
            </a:r>
            <a:r>
              <a:rPr lang="en-US" sz="2000" i="1" dirty="0"/>
              <a:t>;</a:t>
            </a:r>
            <a:br>
              <a:rPr lang="en-US" sz="2000" i="1" dirty="0"/>
            </a:br>
            <a:r>
              <a:rPr lang="en-US" sz="2000" i="1" dirty="0"/>
              <a:t>}</a:t>
            </a:r>
          </a:p>
          <a:p>
            <a:r>
              <a:rPr lang="en-US" sz="3200" dirty="0"/>
              <a:t>Shorthand</a:t>
            </a:r>
          </a:p>
          <a:p>
            <a:pPr lvl="1"/>
            <a:r>
              <a:rPr lang="en-US" sz="1900" i="1" dirty="0">
                <a:solidFill>
                  <a:schemeClr val="tx1"/>
                </a:solidFill>
              </a:rPr>
              <a:t>border-</a:t>
            </a:r>
            <a:r>
              <a:rPr lang="en-US" sz="1900" i="1" dirty="0" err="1">
                <a:solidFill>
                  <a:schemeClr val="tx1"/>
                </a:solidFill>
              </a:rPr>
              <a:t>style:dotted</a:t>
            </a:r>
            <a:r>
              <a:rPr lang="en-US" sz="1900" i="1" dirty="0">
                <a:solidFill>
                  <a:schemeClr val="tx1"/>
                </a:solidFill>
              </a:rPr>
              <a:t> solid double dashed; </a:t>
            </a:r>
          </a:p>
          <a:p>
            <a:pPr lvl="1"/>
            <a:r>
              <a:rPr lang="en-US" sz="1900" i="1" dirty="0">
                <a:solidFill>
                  <a:schemeClr val="tx1"/>
                </a:solidFill>
              </a:rPr>
              <a:t>border-</a:t>
            </a:r>
            <a:r>
              <a:rPr lang="en-US" sz="1900" i="1" dirty="0" err="1">
                <a:solidFill>
                  <a:schemeClr val="tx1"/>
                </a:solidFill>
              </a:rPr>
              <a:t>style:dotted</a:t>
            </a:r>
            <a:r>
              <a:rPr lang="en-US" sz="1900" i="1" dirty="0">
                <a:solidFill>
                  <a:schemeClr val="tx1"/>
                </a:solidFill>
              </a:rPr>
              <a:t> solid double; </a:t>
            </a:r>
          </a:p>
          <a:p>
            <a:pPr lvl="1"/>
            <a:r>
              <a:rPr lang="en-US" sz="2000" i="1" dirty="0">
                <a:solidFill>
                  <a:schemeClr val="tx1"/>
                </a:solidFill>
              </a:rPr>
              <a:t>border-</a:t>
            </a:r>
            <a:r>
              <a:rPr lang="en-US" sz="2000" i="1" dirty="0" err="1">
                <a:solidFill>
                  <a:schemeClr val="tx1"/>
                </a:solidFill>
              </a:rPr>
              <a:t>style:dotted</a:t>
            </a:r>
            <a:r>
              <a:rPr lang="en-US" sz="2000" i="1" dirty="0">
                <a:solidFill>
                  <a:schemeClr val="tx1"/>
                </a:solidFill>
              </a:rPr>
              <a:t> solid; </a:t>
            </a:r>
            <a:endParaRPr lang="en-MY" sz="2000" i="1" dirty="0">
              <a:solidFill>
                <a:schemeClr val="tx1"/>
              </a:solidFill>
            </a:endParaRPr>
          </a:p>
          <a:p>
            <a:pPr lvl="1"/>
            <a:r>
              <a:rPr lang="en-US" sz="2000" i="1" dirty="0">
                <a:solidFill>
                  <a:schemeClr val="tx1"/>
                </a:solidFill>
              </a:rPr>
              <a:t>border-</a:t>
            </a:r>
            <a:r>
              <a:rPr lang="en-US" sz="2000" i="1" dirty="0" err="1">
                <a:solidFill>
                  <a:schemeClr val="tx1"/>
                </a:solidFill>
              </a:rPr>
              <a:t>style:dotted</a:t>
            </a:r>
            <a:r>
              <a:rPr lang="en-US" sz="2000" i="1" dirty="0">
                <a:solidFill>
                  <a:schemeClr val="tx1"/>
                </a:solidFill>
              </a:rPr>
              <a:t>; </a:t>
            </a:r>
            <a:endParaRPr lang="en-MY" sz="2000" i="1" dirty="0">
              <a:solidFill>
                <a:schemeClr val="tx1"/>
              </a:solidFill>
            </a:endParaRPr>
          </a:p>
          <a:p>
            <a:pPr lvl="1"/>
            <a:endParaRPr lang="en-MY" sz="1900" dirty="0">
              <a:solidFill>
                <a:schemeClr val="tx1"/>
              </a:solidFill>
            </a:endParaRPr>
          </a:p>
          <a:p>
            <a:endParaRPr lang="en-MY" sz="2400" dirty="0"/>
          </a:p>
          <a:p>
            <a:endParaRPr lang="en-MY" sz="3200" i="1" dirty="0"/>
          </a:p>
        </p:txBody>
      </p:sp>
    </p:spTree>
    <p:extLst>
      <p:ext uri="{BB962C8B-B14F-4D97-AF65-F5344CB8AC3E}">
        <p14:creationId xmlns:p14="http://schemas.microsoft.com/office/powerpoint/2010/main" val="130091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Border - Shorthand</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5" name="Content Placeholder 4"/>
          <p:cNvSpPr>
            <a:spLocks noGrp="1"/>
          </p:cNvSpPr>
          <p:nvPr>
            <p:ph sz="quarter" idx="1"/>
          </p:nvPr>
        </p:nvSpPr>
        <p:spPr>
          <a:xfrm>
            <a:off x="152400" y="1447800"/>
            <a:ext cx="8839200" cy="4949952"/>
          </a:xfrm>
        </p:spPr>
        <p:txBody>
          <a:bodyPr>
            <a:noAutofit/>
          </a:bodyPr>
          <a:lstStyle/>
          <a:p>
            <a:r>
              <a:rPr lang="en-US" sz="3200" dirty="0"/>
              <a:t>To shorten the code, it is also possible to specify all the border properties in one property. This is called a shorthand property.</a:t>
            </a:r>
          </a:p>
          <a:p>
            <a:r>
              <a:rPr lang="en-US" sz="3200" dirty="0"/>
              <a:t>The shorthand property for the border properties is "border":</a:t>
            </a:r>
            <a:endParaRPr lang="en-MY" sz="3200" dirty="0"/>
          </a:p>
          <a:p>
            <a:pPr lvl="1">
              <a:buNone/>
            </a:pPr>
            <a:r>
              <a:rPr lang="en-US" i="1" dirty="0">
                <a:solidFill>
                  <a:schemeClr val="tx1"/>
                </a:solidFill>
              </a:rPr>
              <a:t>border:5px solid red;</a:t>
            </a:r>
          </a:p>
          <a:p>
            <a:r>
              <a:rPr lang="en-US" sz="2800" dirty="0"/>
              <a:t>order of the values are:</a:t>
            </a:r>
            <a:endParaRPr lang="en-MY" sz="3200" dirty="0"/>
          </a:p>
          <a:p>
            <a:pPr lvl="1"/>
            <a:r>
              <a:rPr lang="en-US" sz="2300" dirty="0">
                <a:solidFill>
                  <a:schemeClr val="tx1"/>
                </a:solidFill>
              </a:rPr>
              <a:t>border-width </a:t>
            </a:r>
            <a:endParaRPr lang="en-MY" dirty="0">
              <a:solidFill>
                <a:schemeClr val="tx1"/>
              </a:solidFill>
            </a:endParaRPr>
          </a:p>
          <a:p>
            <a:pPr lvl="1"/>
            <a:r>
              <a:rPr lang="en-US" sz="2300" dirty="0">
                <a:solidFill>
                  <a:schemeClr val="tx1"/>
                </a:solidFill>
              </a:rPr>
              <a:t>border-style </a:t>
            </a:r>
            <a:endParaRPr lang="en-MY" dirty="0">
              <a:solidFill>
                <a:schemeClr val="tx1"/>
              </a:solidFill>
            </a:endParaRPr>
          </a:p>
          <a:p>
            <a:pPr lvl="1"/>
            <a:r>
              <a:rPr lang="en-US" sz="2300" dirty="0">
                <a:solidFill>
                  <a:schemeClr val="tx1"/>
                </a:solidFill>
              </a:rPr>
              <a:t>border-color </a:t>
            </a:r>
            <a:endParaRPr lang="en-MY" dirty="0">
              <a:solidFill>
                <a:schemeClr val="tx1"/>
              </a:solidFill>
            </a:endParaRPr>
          </a:p>
          <a:p>
            <a:pPr lvl="1">
              <a:buNone/>
            </a:pPr>
            <a:endParaRPr lang="en-MY" i="1" dirty="0">
              <a:solidFill>
                <a:schemeClr val="tx1"/>
              </a:solidFill>
            </a:endParaRPr>
          </a:p>
        </p:txBody>
      </p:sp>
    </p:spTree>
    <p:extLst>
      <p:ext uri="{BB962C8B-B14F-4D97-AF65-F5344CB8AC3E}">
        <p14:creationId xmlns:p14="http://schemas.microsoft.com/office/powerpoint/2010/main" val="3329534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MY"/>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
        <p:nvSpPr>
          <p:cNvPr id="6" name="Content Placeholder 5"/>
          <p:cNvSpPr>
            <a:spLocks noGrp="1"/>
          </p:cNvSpPr>
          <p:nvPr>
            <p:ph sz="quarter" idx="1"/>
          </p:nvPr>
        </p:nvSpPr>
        <p:spPr/>
        <p:txBody>
          <a:bodyPr>
            <a:normAutofit/>
          </a:bodyPr>
          <a:lstStyle/>
          <a:p>
            <a:pPr algn="ctr">
              <a:buNone/>
            </a:pPr>
            <a:endParaRPr lang="en-US" sz="3200" b="1" dirty="0"/>
          </a:p>
          <a:p>
            <a:pPr algn="ctr">
              <a:buNone/>
            </a:pPr>
            <a:endParaRPr lang="en-US" sz="3200" b="1" dirty="0"/>
          </a:p>
          <a:p>
            <a:pPr algn="ctr">
              <a:buNone/>
            </a:pPr>
            <a:endParaRPr lang="en-US" sz="3200" b="1" dirty="0"/>
          </a:p>
          <a:p>
            <a:pPr algn="ctr">
              <a:buNone/>
            </a:pPr>
            <a:r>
              <a:rPr lang="en-US" sz="3200" b="1" dirty="0"/>
              <a:t>The CSS Box Model</a:t>
            </a:r>
            <a:endParaRPr lang="en-MY" sz="3200" b="1" dirty="0"/>
          </a:p>
        </p:txBody>
      </p:sp>
    </p:spTree>
    <p:extLst>
      <p:ext uri="{BB962C8B-B14F-4D97-AF65-F5344CB8AC3E}">
        <p14:creationId xmlns:p14="http://schemas.microsoft.com/office/powerpoint/2010/main" val="66538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t>The CSS Box Model</a:t>
            </a:r>
          </a:p>
        </p:txBody>
      </p:sp>
      <p:sp>
        <p:nvSpPr>
          <p:cNvPr id="206851" name="Rectangle 3"/>
          <p:cNvSpPr>
            <a:spLocks noGrp="1" noChangeArrowheads="1"/>
          </p:cNvSpPr>
          <p:nvPr>
            <p:ph type="body" idx="1"/>
          </p:nvPr>
        </p:nvSpPr>
        <p:spPr>
          <a:xfrm>
            <a:off x="152400" y="1524000"/>
            <a:ext cx="8839200" cy="4852988"/>
          </a:xfrm>
        </p:spPr>
        <p:txBody>
          <a:bodyPr/>
          <a:lstStyle/>
          <a:p>
            <a:r>
              <a:rPr lang="en-US" sz="2400" dirty="0"/>
              <a:t>Every </a:t>
            </a:r>
            <a:r>
              <a:rPr lang="en-US" sz="2400" u="sng" dirty="0"/>
              <a:t>block element</a:t>
            </a:r>
            <a:r>
              <a:rPr lang="en-US" sz="2400" dirty="0"/>
              <a:t> in CSS is effectively inside a </a:t>
            </a:r>
            <a:r>
              <a:rPr lang="en-US" sz="2400" u="sng" dirty="0"/>
              <a:t>box</a:t>
            </a:r>
            <a:r>
              <a:rPr lang="en-US" sz="2400" dirty="0"/>
              <a:t>, and can have margins, padding and borders applied to it.</a:t>
            </a:r>
          </a:p>
          <a:p>
            <a:r>
              <a:rPr lang="en-US" sz="2400" dirty="0"/>
              <a:t>Box widths can be specified in </a:t>
            </a:r>
            <a:r>
              <a:rPr lang="en-US" sz="2400" u="sng" dirty="0"/>
              <a:t>absolute values</a:t>
            </a:r>
            <a:r>
              <a:rPr lang="en-US" sz="2400" dirty="0"/>
              <a:t> (e.g. </a:t>
            </a:r>
            <a:r>
              <a:rPr lang="en-US" sz="2400" dirty="0" err="1"/>
              <a:t>px</a:t>
            </a:r>
            <a:r>
              <a:rPr lang="en-US" sz="2400" dirty="0"/>
              <a:t>) or in </a:t>
            </a:r>
            <a:r>
              <a:rPr lang="en-US" sz="2400" u="sng" dirty="0"/>
              <a:t>relative values</a:t>
            </a:r>
            <a:r>
              <a:rPr lang="en-US" sz="2400" dirty="0"/>
              <a:t>, usually:</a:t>
            </a:r>
          </a:p>
          <a:p>
            <a:pPr lvl="1"/>
            <a:r>
              <a:rPr lang="en-US" sz="2200" b="1" dirty="0" err="1"/>
              <a:t>em</a:t>
            </a:r>
            <a:r>
              <a:rPr lang="en-US" sz="2200" dirty="0"/>
              <a:t> - width values relative to the size of the font in ems</a:t>
            </a:r>
          </a:p>
          <a:p>
            <a:pPr lvl="1"/>
            <a:r>
              <a:rPr lang="en-US" sz="2200" b="1" dirty="0"/>
              <a:t>percentage</a:t>
            </a:r>
            <a:r>
              <a:rPr lang="en-US" sz="2200" dirty="0"/>
              <a:t> - width values relative the </a:t>
            </a:r>
            <a:r>
              <a:rPr lang="en-US" sz="2200" u="sng" dirty="0"/>
              <a:t>containing box’s content region</a:t>
            </a:r>
            <a:endParaRPr lang="en-US" sz="2000" u="sng" dirty="0"/>
          </a:p>
          <a:p>
            <a:r>
              <a:rPr lang="en-US" sz="2400" dirty="0"/>
              <a:t>The root (or top-most) element’s containing box is effectively the browser window.</a:t>
            </a:r>
          </a:p>
          <a:p>
            <a:endParaRPr lang="en-US"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277072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MY"/>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Content Placeholder 4"/>
          <p:cNvSpPr>
            <a:spLocks noGrp="1"/>
          </p:cNvSpPr>
          <p:nvPr>
            <p:ph sz="quarter" idx="1"/>
          </p:nvPr>
        </p:nvSpPr>
        <p:spPr/>
        <p:txBody>
          <a:bodyPr/>
          <a:lstStyle/>
          <a:p>
            <a:pPr algn="ctr">
              <a:buNone/>
            </a:pPr>
            <a:endParaRPr lang="en-US" b="1" dirty="0"/>
          </a:p>
          <a:p>
            <a:pPr algn="ctr">
              <a:buNone/>
            </a:pPr>
            <a:endParaRPr lang="en-US" b="1" dirty="0"/>
          </a:p>
          <a:p>
            <a:pPr algn="ctr">
              <a:buNone/>
            </a:pPr>
            <a:endParaRPr lang="en-US" b="1" dirty="0"/>
          </a:p>
          <a:p>
            <a:pPr algn="ctr">
              <a:buNone/>
            </a:pPr>
            <a:r>
              <a:rPr lang="en-US" sz="4400" b="1" dirty="0"/>
              <a:t>CSS Links</a:t>
            </a:r>
            <a:endParaRPr lang="en-MY" sz="4400" b="1" dirty="0"/>
          </a:p>
          <a:p>
            <a:endParaRPr lang="en-MY"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dirty="0"/>
              <a:t>The CSS Box Model</a:t>
            </a:r>
          </a:p>
        </p:txBody>
      </p:sp>
      <p:sp>
        <p:nvSpPr>
          <p:cNvPr id="111619" name="Rectangle 3"/>
          <p:cNvSpPr>
            <a:spLocks noGrp="1" noChangeArrowheads="1"/>
          </p:cNvSpPr>
          <p:nvPr>
            <p:ph type="body" idx="1"/>
          </p:nvPr>
        </p:nvSpPr>
        <p:spPr>
          <a:xfrm>
            <a:off x="152400" y="1600200"/>
            <a:ext cx="8839200" cy="4724400"/>
          </a:xfrm>
        </p:spPr>
        <p:txBody>
          <a:bodyPr>
            <a:normAutofit/>
          </a:bodyPr>
          <a:lstStyle/>
          <a:p>
            <a:pPr marL="0"/>
            <a:r>
              <a:rPr lang="en-US" dirty="0">
                <a:solidFill>
                  <a:srgbClr val="221E1F"/>
                </a:solidFill>
              </a:rPr>
              <a:t>Every CSS box is divided into </a:t>
            </a:r>
            <a:r>
              <a:rPr lang="en-US" u="sng" dirty="0">
                <a:solidFill>
                  <a:srgbClr val="221E1F"/>
                </a:solidFill>
              </a:rPr>
              <a:t>regions</a:t>
            </a:r>
            <a:r>
              <a:rPr lang="en-US" dirty="0">
                <a:solidFill>
                  <a:srgbClr val="221E1F"/>
                </a:solidFill>
              </a:rPr>
              <a:t>, consisting of:</a:t>
            </a:r>
          </a:p>
          <a:p>
            <a:pPr marL="731520" lvl="1" indent="-457200">
              <a:buFont typeface="+mj-lt"/>
              <a:buAutoNum type="arabicPeriod"/>
            </a:pPr>
            <a:r>
              <a:rPr lang="en-US" sz="2400" b="1" dirty="0">
                <a:solidFill>
                  <a:schemeClr val="tx1"/>
                </a:solidFill>
              </a:rPr>
              <a:t>Margin</a:t>
            </a:r>
            <a:r>
              <a:rPr lang="en-US" sz="2400" dirty="0">
                <a:solidFill>
                  <a:schemeClr val="tx1"/>
                </a:solidFill>
              </a:rPr>
              <a:t> - Clears an area around the border. The margin does not have a background color, and it is completely transparent</a:t>
            </a:r>
            <a:endParaRPr lang="en-MY" sz="2400" dirty="0">
              <a:solidFill>
                <a:schemeClr val="tx1"/>
              </a:solidFill>
            </a:endParaRPr>
          </a:p>
          <a:p>
            <a:pPr marL="731520" lvl="1" indent="-457200">
              <a:buFont typeface="+mj-lt"/>
              <a:buAutoNum type="arabicPeriod"/>
            </a:pPr>
            <a:r>
              <a:rPr lang="en-US" sz="2400" b="1" dirty="0">
                <a:solidFill>
                  <a:schemeClr val="tx1"/>
                </a:solidFill>
              </a:rPr>
              <a:t>Border</a:t>
            </a:r>
            <a:r>
              <a:rPr lang="en-US" sz="2400" dirty="0">
                <a:solidFill>
                  <a:schemeClr val="tx1"/>
                </a:solidFill>
              </a:rPr>
              <a:t> - A border that lies around the padding and content. The border is affected by the background color of the box</a:t>
            </a:r>
            <a:endParaRPr lang="en-MY" sz="2400" dirty="0">
              <a:solidFill>
                <a:schemeClr val="tx1"/>
              </a:solidFill>
            </a:endParaRPr>
          </a:p>
          <a:p>
            <a:pPr marL="731520" lvl="1" indent="-457200">
              <a:buFont typeface="+mj-lt"/>
              <a:buAutoNum type="arabicPeriod"/>
            </a:pPr>
            <a:r>
              <a:rPr lang="en-US" sz="2400" b="1" dirty="0">
                <a:solidFill>
                  <a:schemeClr val="tx1"/>
                </a:solidFill>
              </a:rPr>
              <a:t>Padding</a:t>
            </a:r>
            <a:r>
              <a:rPr lang="en-US" sz="2400" dirty="0">
                <a:solidFill>
                  <a:schemeClr val="tx1"/>
                </a:solidFill>
              </a:rPr>
              <a:t> - Clears an area around the content. The padding is affected by the background color of the box</a:t>
            </a:r>
            <a:endParaRPr lang="en-MY" sz="2400" dirty="0">
              <a:solidFill>
                <a:schemeClr val="tx1"/>
              </a:solidFill>
            </a:endParaRPr>
          </a:p>
          <a:p>
            <a:pPr marL="731520" lvl="1" indent="-457200">
              <a:buFont typeface="+mj-lt"/>
              <a:buAutoNum type="arabicPeriod"/>
            </a:pPr>
            <a:r>
              <a:rPr lang="en-US" sz="2400" b="1" dirty="0">
                <a:solidFill>
                  <a:schemeClr val="tx1"/>
                </a:solidFill>
              </a:rPr>
              <a:t>Content</a:t>
            </a:r>
            <a:r>
              <a:rPr lang="en-US" sz="2400" dirty="0">
                <a:solidFill>
                  <a:schemeClr val="tx1"/>
                </a:solidFill>
              </a:rPr>
              <a:t> - The content of the box, where text and images appear</a:t>
            </a:r>
            <a:endParaRPr lang="en-MY" sz="2400" dirty="0">
              <a:solidFill>
                <a:schemeClr val="tx1"/>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787880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t>The CSS Box Model</a:t>
            </a:r>
          </a:p>
        </p:txBody>
      </p:sp>
      <p:sp>
        <p:nvSpPr>
          <p:cNvPr id="175112" name="Rectangle 8"/>
          <p:cNvSpPr>
            <a:spLocks noChangeArrowheads="1"/>
          </p:cNvSpPr>
          <p:nvPr/>
        </p:nvSpPr>
        <p:spPr bwMode="auto">
          <a:xfrm>
            <a:off x="976313" y="1538288"/>
            <a:ext cx="7437437" cy="4889500"/>
          </a:xfrm>
          <a:prstGeom prst="rect">
            <a:avLst/>
          </a:prstGeom>
          <a:solidFill>
            <a:srgbClr val="9CB4C8"/>
          </a:solidFill>
          <a:ln w="9525">
            <a:solidFill>
              <a:schemeClr val="tx1"/>
            </a:solidFill>
            <a:miter lim="800000"/>
            <a:headEnd/>
            <a:tailEnd/>
          </a:ln>
        </p:spPr>
        <p:txBody>
          <a:bodyPr wrap="none" anchor="ctr"/>
          <a:lstStyle/>
          <a:p>
            <a:endParaRPr lang="en-US"/>
          </a:p>
        </p:txBody>
      </p:sp>
      <p:sp>
        <p:nvSpPr>
          <p:cNvPr id="175113" name="Rectangle 9"/>
          <p:cNvSpPr>
            <a:spLocks noChangeArrowheads="1"/>
          </p:cNvSpPr>
          <p:nvPr/>
        </p:nvSpPr>
        <p:spPr bwMode="auto">
          <a:xfrm>
            <a:off x="1452563" y="2003425"/>
            <a:ext cx="6484937" cy="3944938"/>
          </a:xfrm>
          <a:prstGeom prst="rect">
            <a:avLst/>
          </a:prstGeom>
          <a:solidFill>
            <a:srgbClr val="D27B62"/>
          </a:solidFill>
          <a:ln w="9525">
            <a:solidFill>
              <a:schemeClr val="bg1"/>
            </a:solidFill>
            <a:miter lim="800000"/>
            <a:headEnd/>
            <a:tailEnd/>
          </a:ln>
        </p:spPr>
        <p:txBody>
          <a:bodyPr wrap="none" anchor="ctr"/>
          <a:lstStyle/>
          <a:p>
            <a:endParaRPr lang="en-US"/>
          </a:p>
        </p:txBody>
      </p:sp>
      <p:sp>
        <p:nvSpPr>
          <p:cNvPr id="175114" name="Rectangle 10"/>
          <p:cNvSpPr>
            <a:spLocks noChangeArrowheads="1"/>
          </p:cNvSpPr>
          <p:nvPr/>
        </p:nvSpPr>
        <p:spPr bwMode="auto">
          <a:xfrm>
            <a:off x="1646238" y="2205038"/>
            <a:ext cx="6099175" cy="3541712"/>
          </a:xfrm>
          <a:prstGeom prst="rect">
            <a:avLst/>
          </a:prstGeom>
          <a:solidFill>
            <a:srgbClr val="E3C2A3"/>
          </a:solidFill>
          <a:ln w="9525">
            <a:solidFill>
              <a:schemeClr val="bg1"/>
            </a:solidFill>
            <a:miter lim="800000"/>
            <a:headEnd/>
            <a:tailEnd/>
          </a:ln>
        </p:spPr>
        <p:txBody>
          <a:bodyPr wrap="none" anchor="ctr"/>
          <a:lstStyle/>
          <a:p>
            <a:endParaRPr lang="en-US"/>
          </a:p>
        </p:txBody>
      </p:sp>
      <p:sp>
        <p:nvSpPr>
          <p:cNvPr id="175115" name="Rectangle 11"/>
          <p:cNvSpPr>
            <a:spLocks noChangeArrowheads="1"/>
          </p:cNvSpPr>
          <p:nvPr/>
        </p:nvSpPr>
        <p:spPr bwMode="auto">
          <a:xfrm>
            <a:off x="2135188" y="2697163"/>
            <a:ext cx="5121275" cy="2555875"/>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75116" name="Text Box 12"/>
          <p:cNvSpPr txBox="1">
            <a:spLocks noChangeArrowheads="1"/>
          </p:cNvSpPr>
          <p:nvPr/>
        </p:nvSpPr>
        <p:spPr bwMode="auto">
          <a:xfrm>
            <a:off x="3841750" y="3713163"/>
            <a:ext cx="1754188"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2000" b="1"/>
              <a:t>Content</a:t>
            </a:r>
          </a:p>
        </p:txBody>
      </p:sp>
      <p:sp>
        <p:nvSpPr>
          <p:cNvPr id="175117" name="Text Box 13"/>
          <p:cNvSpPr txBox="1">
            <a:spLocks noChangeArrowheads="1"/>
          </p:cNvSpPr>
          <p:nvPr/>
        </p:nvSpPr>
        <p:spPr bwMode="auto">
          <a:xfrm>
            <a:off x="3841750" y="2246313"/>
            <a:ext cx="1754188"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2000" b="1"/>
              <a:t>Padding</a:t>
            </a:r>
          </a:p>
        </p:txBody>
      </p:sp>
      <p:sp>
        <p:nvSpPr>
          <p:cNvPr id="175120" name="Text Box 16"/>
          <p:cNvSpPr txBox="1">
            <a:spLocks noChangeArrowheads="1"/>
          </p:cNvSpPr>
          <p:nvPr/>
        </p:nvSpPr>
        <p:spPr bwMode="auto">
          <a:xfrm>
            <a:off x="3841750" y="1914525"/>
            <a:ext cx="1754188"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2000" b="1"/>
              <a:t>Border</a:t>
            </a:r>
          </a:p>
        </p:txBody>
      </p:sp>
      <p:sp>
        <p:nvSpPr>
          <p:cNvPr id="175121" name="Text Box 17"/>
          <p:cNvSpPr txBox="1">
            <a:spLocks noChangeArrowheads="1"/>
          </p:cNvSpPr>
          <p:nvPr/>
        </p:nvSpPr>
        <p:spPr bwMode="auto">
          <a:xfrm>
            <a:off x="3841750" y="1558925"/>
            <a:ext cx="1754188"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2000" b="1"/>
              <a:t>Margin</a:t>
            </a:r>
          </a:p>
        </p:txBody>
      </p:sp>
      <p:sp>
        <p:nvSpPr>
          <p:cNvPr id="12" name="Slide Number Placeholder 11"/>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462085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t>The CSS Box Model</a:t>
            </a:r>
          </a:p>
        </p:txBody>
      </p:sp>
      <p:sp>
        <p:nvSpPr>
          <p:cNvPr id="204803" name="Rectangle 3"/>
          <p:cNvSpPr>
            <a:spLocks noChangeArrowheads="1"/>
          </p:cNvSpPr>
          <p:nvPr/>
        </p:nvSpPr>
        <p:spPr bwMode="auto">
          <a:xfrm>
            <a:off x="976313" y="1633538"/>
            <a:ext cx="7604125" cy="4691062"/>
          </a:xfrm>
          <a:prstGeom prst="rect">
            <a:avLst/>
          </a:prstGeom>
          <a:solidFill>
            <a:srgbClr val="9CB4C8"/>
          </a:solidFill>
          <a:ln w="9525">
            <a:solidFill>
              <a:schemeClr val="tx1"/>
            </a:solidFill>
            <a:miter lim="800000"/>
            <a:headEnd/>
            <a:tailEnd/>
          </a:ln>
        </p:spPr>
        <p:txBody>
          <a:bodyPr wrap="none" anchor="ctr"/>
          <a:lstStyle/>
          <a:p>
            <a:endParaRPr lang="en-US"/>
          </a:p>
        </p:txBody>
      </p:sp>
      <p:sp>
        <p:nvSpPr>
          <p:cNvPr id="204804" name="Rectangle 4"/>
          <p:cNvSpPr>
            <a:spLocks noChangeArrowheads="1"/>
          </p:cNvSpPr>
          <p:nvPr/>
        </p:nvSpPr>
        <p:spPr bwMode="auto">
          <a:xfrm>
            <a:off x="1444625" y="2090738"/>
            <a:ext cx="6357938" cy="4016375"/>
          </a:xfrm>
          <a:prstGeom prst="rect">
            <a:avLst/>
          </a:prstGeom>
          <a:solidFill>
            <a:srgbClr val="D27B62"/>
          </a:solidFill>
          <a:ln w="9525">
            <a:solidFill>
              <a:schemeClr val="bg1"/>
            </a:solidFill>
            <a:miter lim="800000"/>
            <a:headEnd/>
            <a:tailEnd/>
          </a:ln>
        </p:spPr>
        <p:txBody>
          <a:bodyPr wrap="none" anchor="ctr"/>
          <a:lstStyle/>
          <a:p>
            <a:endParaRPr lang="en-US"/>
          </a:p>
        </p:txBody>
      </p:sp>
      <p:sp>
        <p:nvSpPr>
          <p:cNvPr id="204805" name="Rectangle 5"/>
          <p:cNvSpPr>
            <a:spLocks noChangeArrowheads="1"/>
          </p:cNvSpPr>
          <p:nvPr/>
        </p:nvSpPr>
        <p:spPr bwMode="auto">
          <a:xfrm>
            <a:off x="1511300" y="2292350"/>
            <a:ext cx="6099175" cy="3819525"/>
          </a:xfrm>
          <a:prstGeom prst="rect">
            <a:avLst/>
          </a:prstGeom>
          <a:solidFill>
            <a:srgbClr val="E3C2A3"/>
          </a:solidFill>
          <a:ln w="9525">
            <a:solidFill>
              <a:schemeClr val="bg1"/>
            </a:solidFill>
            <a:miter lim="800000"/>
            <a:headEnd/>
            <a:tailEnd/>
          </a:ln>
        </p:spPr>
        <p:txBody>
          <a:bodyPr wrap="none" anchor="ctr"/>
          <a:lstStyle/>
          <a:p>
            <a:endParaRPr lang="en-US"/>
          </a:p>
        </p:txBody>
      </p:sp>
      <p:sp>
        <p:nvSpPr>
          <p:cNvPr id="204806" name="Rectangle 6"/>
          <p:cNvSpPr>
            <a:spLocks noChangeArrowheads="1"/>
          </p:cNvSpPr>
          <p:nvPr/>
        </p:nvSpPr>
        <p:spPr bwMode="auto">
          <a:xfrm>
            <a:off x="2000250" y="2546350"/>
            <a:ext cx="4168775" cy="3182938"/>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04807" name="Text Box 7"/>
          <p:cNvSpPr txBox="1">
            <a:spLocks noChangeArrowheads="1"/>
          </p:cNvSpPr>
          <p:nvPr/>
        </p:nvSpPr>
        <p:spPr bwMode="auto">
          <a:xfrm>
            <a:off x="3119438" y="3903663"/>
            <a:ext cx="1754187"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2000" b="1"/>
              <a:t>Content</a:t>
            </a:r>
          </a:p>
        </p:txBody>
      </p:sp>
      <p:sp>
        <p:nvSpPr>
          <p:cNvPr id="204808" name="Text Box 8"/>
          <p:cNvSpPr txBox="1">
            <a:spLocks noChangeArrowheads="1"/>
          </p:cNvSpPr>
          <p:nvPr/>
        </p:nvSpPr>
        <p:spPr bwMode="auto">
          <a:xfrm>
            <a:off x="5992813" y="3286125"/>
            <a:ext cx="1754187"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2000" b="1"/>
              <a:t>Padding</a:t>
            </a:r>
          </a:p>
        </p:txBody>
      </p:sp>
      <p:sp>
        <p:nvSpPr>
          <p:cNvPr id="204809" name="Text Box 9"/>
          <p:cNvSpPr txBox="1">
            <a:spLocks noChangeArrowheads="1"/>
          </p:cNvSpPr>
          <p:nvPr/>
        </p:nvSpPr>
        <p:spPr bwMode="auto">
          <a:xfrm>
            <a:off x="4929188" y="2009775"/>
            <a:ext cx="1754187"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2000" b="1"/>
              <a:t>Border</a:t>
            </a:r>
          </a:p>
        </p:txBody>
      </p:sp>
      <p:sp>
        <p:nvSpPr>
          <p:cNvPr id="204810" name="Text Box 10"/>
          <p:cNvSpPr txBox="1">
            <a:spLocks noChangeArrowheads="1"/>
          </p:cNvSpPr>
          <p:nvPr/>
        </p:nvSpPr>
        <p:spPr bwMode="auto">
          <a:xfrm>
            <a:off x="2905125" y="1654175"/>
            <a:ext cx="1754188"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2000" b="1"/>
              <a:t>Margin</a:t>
            </a:r>
          </a:p>
        </p:txBody>
      </p:sp>
      <p:sp>
        <p:nvSpPr>
          <p:cNvPr id="204812" name="Text Box 12"/>
          <p:cNvSpPr txBox="1">
            <a:spLocks noChangeArrowheads="1"/>
          </p:cNvSpPr>
          <p:nvPr/>
        </p:nvSpPr>
        <p:spPr bwMode="auto">
          <a:xfrm>
            <a:off x="5921375" y="3911600"/>
            <a:ext cx="3238500" cy="2355850"/>
          </a:xfrm>
          <a:prstGeom prst="rect">
            <a:avLst/>
          </a:prstGeom>
          <a:solidFill>
            <a:srgbClr val="FFFE2B"/>
          </a:solidFill>
          <a:ln>
            <a:noFill/>
          </a:ln>
          <a:effectLst>
            <a:outerShdw dist="35921"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lIns="162000" tIns="82800" rIns="162000" bIns="82800">
            <a:spAutoFit/>
          </a:bodyPr>
          <a:lstStyle/>
          <a:p>
            <a:pPr>
              <a:spcBef>
                <a:spcPct val="50000"/>
              </a:spcBef>
            </a:pPr>
            <a:r>
              <a:rPr lang="en-US"/>
              <a:t>With </a:t>
            </a:r>
            <a:r>
              <a:rPr lang="en-US" u="sng"/>
              <a:t>margin</a:t>
            </a:r>
            <a:r>
              <a:rPr lang="en-US"/>
              <a:t>, </a:t>
            </a:r>
            <a:r>
              <a:rPr lang="en-US" u="sng"/>
              <a:t>border</a:t>
            </a:r>
            <a:r>
              <a:rPr lang="en-US"/>
              <a:t> and </a:t>
            </a:r>
            <a:r>
              <a:rPr lang="en-US" u="sng"/>
              <a:t>padding</a:t>
            </a:r>
            <a:r>
              <a:rPr lang="en-US"/>
              <a:t> properties, each of the 4 sides can be specified independently</a:t>
            </a:r>
          </a:p>
        </p:txBody>
      </p:sp>
      <p:sp>
        <p:nvSpPr>
          <p:cNvPr id="13" name="Slide Number Placeholder 12"/>
          <p:cNvSpPr>
            <a:spLocks noGrp="1"/>
          </p:cNvSpPr>
          <p:nvPr>
            <p:ph type="sldNum" sz="quarter" idx="12"/>
          </p:nvPr>
        </p:nvSpPr>
        <p:spPr>
          <a:xfrm>
            <a:off x="4361688" y="1066800"/>
            <a:ext cx="457200" cy="441325"/>
          </a:xfrm>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389794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4812"/>
                                        </p:tgtEl>
                                        <p:attrNameLst>
                                          <p:attrName>style.visibility</p:attrName>
                                        </p:attrNameLst>
                                      </p:cBhvr>
                                      <p:to>
                                        <p:strVal val="visible"/>
                                      </p:to>
                                    </p:set>
                                    <p:animEffect transition="in" filter="dissolve">
                                      <p:cBhvr>
                                        <p:cTn id="7" dur="500"/>
                                        <p:tgtEl>
                                          <p:spTgt spid="204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t>Margins &amp; Padding</a:t>
            </a:r>
          </a:p>
        </p:txBody>
      </p:sp>
      <p:sp>
        <p:nvSpPr>
          <p:cNvPr id="222211" name="Rectangle 3"/>
          <p:cNvSpPr>
            <a:spLocks noGrp="1" noChangeArrowheads="1"/>
          </p:cNvSpPr>
          <p:nvPr>
            <p:ph type="body" idx="1"/>
          </p:nvPr>
        </p:nvSpPr>
        <p:spPr>
          <a:xfrm>
            <a:off x="228600" y="1524000"/>
            <a:ext cx="8610600" cy="1828800"/>
          </a:xfrm>
        </p:spPr>
        <p:txBody>
          <a:bodyPr/>
          <a:lstStyle/>
          <a:p>
            <a:r>
              <a:rPr lang="en-US" dirty="0"/>
              <a:t>Margins and Padding may seem similar at first glance. But each has its own effect on content, particularly on any backgrounds assigned to block and div elements.</a:t>
            </a:r>
          </a:p>
        </p:txBody>
      </p:sp>
      <p:sp>
        <p:nvSpPr>
          <p:cNvPr id="222212" name="Rectangle 4"/>
          <p:cNvSpPr>
            <a:spLocks noChangeArrowheads="1"/>
          </p:cNvSpPr>
          <p:nvPr/>
        </p:nvSpPr>
        <p:spPr bwMode="auto">
          <a:xfrm>
            <a:off x="1600200" y="3381375"/>
            <a:ext cx="5638800" cy="3095625"/>
          </a:xfrm>
          <a:prstGeom prst="rect">
            <a:avLst/>
          </a:prstGeom>
          <a:solidFill>
            <a:srgbClr val="9CB4C8"/>
          </a:solidFill>
          <a:ln w="9525">
            <a:solidFill>
              <a:schemeClr val="tx1"/>
            </a:solidFill>
            <a:miter lim="800000"/>
            <a:headEnd/>
            <a:tailEnd/>
          </a:ln>
        </p:spPr>
        <p:txBody>
          <a:bodyPr wrap="none" anchor="ctr"/>
          <a:lstStyle/>
          <a:p>
            <a:endParaRPr lang="en-US"/>
          </a:p>
        </p:txBody>
      </p:sp>
      <p:sp>
        <p:nvSpPr>
          <p:cNvPr id="222213" name="Rectangle 5"/>
          <p:cNvSpPr>
            <a:spLocks noChangeArrowheads="1"/>
          </p:cNvSpPr>
          <p:nvPr/>
        </p:nvSpPr>
        <p:spPr bwMode="auto">
          <a:xfrm>
            <a:off x="2068513" y="3973513"/>
            <a:ext cx="4713288" cy="2351087"/>
          </a:xfrm>
          <a:prstGeom prst="rect">
            <a:avLst/>
          </a:prstGeom>
          <a:solidFill>
            <a:srgbClr val="D27B62"/>
          </a:solidFill>
          <a:ln w="9525">
            <a:solidFill>
              <a:schemeClr val="bg1"/>
            </a:solidFill>
            <a:miter lim="800000"/>
            <a:headEnd/>
            <a:tailEnd/>
          </a:ln>
        </p:spPr>
        <p:txBody>
          <a:bodyPr wrap="none" anchor="ctr"/>
          <a:lstStyle/>
          <a:p>
            <a:endParaRPr lang="en-US"/>
          </a:p>
        </p:txBody>
      </p:sp>
      <p:sp>
        <p:nvSpPr>
          <p:cNvPr id="222214" name="Rectangle 6"/>
          <p:cNvSpPr>
            <a:spLocks noChangeArrowheads="1"/>
          </p:cNvSpPr>
          <p:nvPr/>
        </p:nvSpPr>
        <p:spPr bwMode="auto">
          <a:xfrm>
            <a:off x="2135188" y="4040189"/>
            <a:ext cx="4418012" cy="2208211"/>
          </a:xfrm>
          <a:prstGeom prst="rect">
            <a:avLst/>
          </a:prstGeom>
          <a:solidFill>
            <a:srgbClr val="E3C2A3"/>
          </a:solidFill>
          <a:ln w="9525">
            <a:solidFill>
              <a:schemeClr val="bg1"/>
            </a:solidFill>
            <a:miter lim="800000"/>
            <a:headEnd/>
            <a:tailEnd/>
          </a:ln>
        </p:spPr>
        <p:txBody>
          <a:bodyPr wrap="none" anchor="ctr"/>
          <a:lstStyle/>
          <a:p>
            <a:endParaRPr lang="en-US"/>
          </a:p>
        </p:txBody>
      </p:sp>
      <p:sp>
        <p:nvSpPr>
          <p:cNvPr id="222215" name="Rectangle 7"/>
          <p:cNvSpPr>
            <a:spLocks noChangeArrowheads="1"/>
          </p:cNvSpPr>
          <p:nvPr/>
        </p:nvSpPr>
        <p:spPr bwMode="auto">
          <a:xfrm>
            <a:off x="2790825" y="4691063"/>
            <a:ext cx="2924176" cy="1404937"/>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22216" name="Text Box 8"/>
          <p:cNvSpPr txBox="1">
            <a:spLocks noChangeArrowheads="1"/>
          </p:cNvSpPr>
          <p:nvPr/>
        </p:nvSpPr>
        <p:spPr bwMode="auto">
          <a:xfrm>
            <a:off x="3200400" y="5029200"/>
            <a:ext cx="1754188"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2000" b="1" dirty="0"/>
              <a:t>Content</a:t>
            </a:r>
          </a:p>
        </p:txBody>
      </p:sp>
      <p:sp>
        <p:nvSpPr>
          <p:cNvPr id="222217" name="Text Box 9"/>
          <p:cNvSpPr txBox="1">
            <a:spLocks noChangeArrowheads="1"/>
          </p:cNvSpPr>
          <p:nvPr/>
        </p:nvSpPr>
        <p:spPr bwMode="auto">
          <a:xfrm>
            <a:off x="2274887" y="4144963"/>
            <a:ext cx="1754187"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2000" b="1"/>
              <a:t>Padding</a:t>
            </a:r>
          </a:p>
        </p:txBody>
      </p:sp>
      <p:sp>
        <p:nvSpPr>
          <p:cNvPr id="222219" name="Text Box 11"/>
          <p:cNvSpPr txBox="1">
            <a:spLocks noChangeArrowheads="1"/>
          </p:cNvSpPr>
          <p:nvPr/>
        </p:nvSpPr>
        <p:spPr bwMode="auto">
          <a:xfrm>
            <a:off x="2243137" y="3417888"/>
            <a:ext cx="1754187" cy="39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2000" b="1"/>
              <a:t>Margin</a:t>
            </a:r>
          </a:p>
        </p:txBody>
      </p:sp>
      <p:sp>
        <p:nvSpPr>
          <p:cNvPr id="12" name="Slide Number Placeholder 11"/>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612466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t>Margins &amp; Padding</a:t>
            </a:r>
          </a:p>
        </p:txBody>
      </p:sp>
      <p:sp>
        <p:nvSpPr>
          <p:cNvPr id="223235" name="Rectangle 3"/>
          <p:cNvSpPr>
            <a:spLocks noGrp="1" noChangeArrowheads="1"/>
          </p:cNvSpPr>
          <p:nvPr>
            <p:ph type="body" idx="1"/>
          </p:nvPr>
        </p:nvSpPr>
        <p:spPr>
          <a:xfrm>
            <a:off x="152400" y="1600200"/>
            <a:ext cx="8839200" cy="4724400"/>
          </a:xfrm>
        </p:spPr>
        <p:txBody>
          <a:bodyPr/>
          <a:lstStyle/>
          <a:p>
            <a:r>
              <a:rPr lang="en-US" b="1" dirty="0"/>
              <a:t>Margins</a:t>
            </a:r>
            <a:endParaRPr lang="en-US" dirty="0"/>
          </a:p>
          <a:p>
            <a:pPr lvl="1"/>
            <a:r>
              <a:rPr lang="en-US" sz="2400" dirty="0">
                <a:solidFill>
                  <a:schemeClr val="tx1"/>
                </a:solidFill>
              </a:rPr>
              <a:t>Margins define the space around elements </a:t>
            </a:r>
            <a:r>
              <a:rPr lang="en-US" sz="2400" u="sng" dirty="0">
                <a:solidFill>
                  <a:schemeClr val="tx1"/>
                </a:solidFill>
              </a:rPr>
              <a:t>outside</a:t>
            </a:r>
            <a:r>
              <a:rPr lang="en-US" sz="2400" dirty="0">
                <a:solidFill>
                  <a:schemeClr val="tx1"/>
                </a:solidFill>
              </a:rPr>
              <a:t> the border</a:t>
            </a:r>
          </a:p>
          <a:p>
            <a:pPr lvl="1"/>
            <a:r>
              <a:rPr lang="en-US" sz="2400" dirty="0">
                <a:solidFill>
                  <a:schemeClr val="tx1"/>
                </a:solidFill>
              </a:rPr>
              <a:t>Margin properties can have </a:t>
            </a:r>
            <a:r>
              <a:rPr lang="en-US" sz="2400" u="sng" dirty="0">
                <a:solidFill>
                  <a:schemeClr val="tx1"/>
                </a:solidFill>
              </a:rPr>
              <a:t>negative values</a:t>
            </a:r>
            <a:r>
              <a:rPr lang="en-US" sz="2400" dirty="0">
                <a:solidFill>
                  <a:schemeClr val="tx1"/>
                </a:solidFill>
              </a:rPr>
              <a:t> in order to deliberately overlap content</a:t>
            </a:r>
          </a:p>
          <a:p>
            <a:pPr lvl="1"/>
            <a:r>
              <a:rPr lang="en-US" sz="2400" dirty="0">
                <a:solidFill>
                  <a:schemeClr val="tx1"/>
                </a:solidFill>
              </a:rPr>
              <a:t>Margin properties will affect the </a:t>
            </a:r>
            <a:r>
              <a:rPr lang="en-US" sz="2400" u="sng" dirty="0">
                <a:solidFill>
                  <a:schemeClr val="tx1"/>
                </a:solidFill>
              </a:rPr>
              <a:t>position of background elements</a:t>
            </a:r>
            <a:r>
              <a:rPr lang="en-US" sz="2400" dirty="0">
                <a:solidFill>
                  <a:schemeClr val="tx1"/>
                </a:solidFill>
              </a:rPr>
              <a:t> (graphics and/or </a:t>
            </a:r>
            <a:r>
              <a:rPr lang="en-US" sz="2400" dirty="0" err="1">
                <a:solidFill>
                  <a:schemeClr val="tx1"/>
                </a:solidFill>
              </a:rPr>
              <a:t>colours</a:t>
            </a:r>
            <a:r>
              <a:rPr lang="en-US" sz="2400" dirty="0">
                <a:solidFill>
                  <a:schemeClr val="tx1"/>
                </a:solidFill>
              </a:rPr>
              <a:t>) in relation to the edges of the containing block element</a:t>
            </a:r>
          </a:p>
          <a:p>
            <a:pPr lvl="1"/>
            <a:r>
              <a:rPr lang="en-US" sz="2400" dirty="0">
                <a:solidFill>
                  <a:schemeClr val="tx1"/>
                </a:solidFill>
              </a:rPr>
              <a:t>Margin properties can be defined independently on top, right, bottom and left, or all-at-once using CSS shorthand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8673742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t>Margins &amp; Padding</a:t>
            </a:r>
          </a:p>
        </p:txBody>
      </p:sp>
      <p:sp>
        <p:nvSpPr>
          <p:cNvPr id="224259" name="Rectangle 3"/>
          <p:cNvSpPr>
            <a:spLocks noGrp="1" noChangeArrowheads="1"/>
          </p:cNvSpPr>
          <p:nvPr>
            <p:ph type="body" idx="1"/>
          </p:nvPr>
        </p:nvSpPr>
        <p:spPr>
          <a:xfrm>
            <a:off x="228600" y="1524000"/>
            <a:ext cx="8763000" cy="4876800"/>
          </a:xfrm>
        </p:spPr>
        <p:txBody>
          <a:bodyPr/>
          <a:lstStyle/>
          <a:p>
            <a:r>
              <a:rPr lang="en-US" b="1" dirty="0"/>
              <a:t>Padding</a:t>
            </a:r>
            <a:endParaRPr lang="en-US" sz="2400" dirty="0"/>
          </a:p>
          <a:p>
            <a:pPr lvl="1"/>
            <a:r>
              <a:rPr lang="en-US" sz="2600" dirty="0">
                <a:solidFill>
                  <a:schemeClr val="tx1"/>
                </a:solidFill>
              </a:rPr>
              <a:t>Padding defines the space around elements </a:t>
            </a:r>
            <a:r>
              <a:rPr lang="en-US" sz="2600" u="sng" dirty="0">
                <a:solidFill>
                  <a:schemeClr val="tx1"/>
                </a:solidFill>
              </a:rPr>
              <a:t>inside</a:t>
            </a:r>
            <a:r>
              <a:rPr lang="en-US" sz="2600" dirty="0">
                <a:solidFill>
                  <a:schemeClr val="tx1"/>
                </a:solidFill>
              </a:rPr>
              <a:t> the border; </a:t>
            </a:r>
            <a:r>
              <a:rPr lang="en-US" sz="2600" dirty="0" err="1">
                <a:solidFill>
                  <a:schemeClr val="tx1"/>
                </a:solidFill>
              </a:rPr>
              <a:t>i.e</a:t>
            </a:r>
            <a:r>
              <a:rPr lang="en-US" sz="2600" dirty="0">
                <a:solidFill>
                  <a:schemeClr val="tx1"/>
                </a:solidFill>
              </a:rPr>
              <a:t> between the border and the content itself</a:t>
            </a:r>
          </a:p>
          <a:p>
            <a:pPr lvl="1"/>
            <a:r>
              <a:rPr lang="en-US" sz="2600" dirty="0">
                <a:solidFill>
                  <a:schemeClr val="tx1"/>
                </a:solidFill>
              </a:rPr>
              <a:t>Padding properties cannot have </a:t>
            </a:r>
            <a:r>
              <a:rPr lang="en-US" sz="2600" u="sng" dirty="0">
                <a:solidFill>
                  <a:schemeClr val="tx1"/>
                </a:solidFill>
              </a:rPr>
              <a:t>negative values</a:t>
            </a:r>
            <a:r>
              <a:rPr lang="en-US" sz="2600" dirty="0">
                <a:solidFill>
                  <a:schemeClr val="tx1"/>
                </a:solidFill>
              </a:rPr>
              <a:t> </a:t>
            </a:r>
          </a:p>
          <a:p>
            <a:pPr lvl="1"/>
            <a:r>
              <a:rPr lang="en-US" sz="2600" dirty="0">
                <a:solidFill>
                  <a:schemeClr val="tx1"/>
                </a:solidFill>
              </a:rPr>
              <a:t>Padding properties do not affect the </a:t>
            </a:r>
            <a:r>
              <a:rPr lang="en-US" sz="2600" u="sng" dirty="0">
                <a:solidFill>
                  <a:schemeClr val="tx1"/>
                </a:solidFill>
              </a:rPr>
              <a:t>position of background elements</a:t>
            </a:r>
            <a:r>
              <a:rPr lang="en-US" sz="2600" dirty="0">
                <a:solidFill>
                  <a:schemeClr val="tx1"/>
                </a:solidFill>
              </a:rPr>
              <a:t> (graphics </a:t>
            </a:r>
            <a:r>
              <a:rPr lang="en-US" sz="2600">
                <a:solidFill>
                  <a:schemeClr val="tx1"/>
                </a:solidFill>
              </a:rPr>
              <a:t>and/or colors) </a:t>
            </a:r>
            <a:r>
              <a:rPr lang="en-US" sz="2600" dirty="0">
                <a:solidFill>
                  <a:schemeClr val="tx1"/>
                </a:solidFill>
              </a:rPr>
              <a:t>in the containing block element; only the position of content.</a:t>
            </a:r>
          </a:p>
          <a:p>
            <a:pPr lvl="1"/>
            <a:r>
              <a:rPr lang="en-US" sz="2600" dirty="0">
                <a:solidFill>
                  <a:schemeClr val="tx1"/>
                </a:solidFill>
              </a:rPr>
              <a:t>Padding properties can be defined independently on top, right, bottom and left, or all-at-once using CSS shorthand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5507622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t>CSS Shorthand: Margin &amp; Padding</a:t>
            </a:r>
          </a:p>
        </p:txBody>
      </p:sp>
      <p:sp>
        <p:nvSpPr>
          <p:cNvPr id="238595" name="Rectangle 3"/>
          <p:cNvSpPr>
            <a:spLocks noGrp="1" noChangeArrowheads="1"/>
          </p:cNvSpPr>
          <p:nvPr>
            <p:ph type="body" idx="1"/>
          </p:nvPr>
        </p:nvSpPr>
        <p:spPr>
          <a:xfrm>
            <a:off x="152400" y="1524000"/>
            <a:ext cx="8686800" cy="4938713"/>
          </a:xfrm>
          <a:noFill/>
          <a:extLst>
            <a:ext uri="{909E8E84-426E-40DD-AFC4-6F175D3DCCD1}">
              <a14:hiddenFill xmlns:a14="http://schemas.microsoft.com/office/drawing/2010/main">
                <a:solidFill>
                  <a:srgbClr val="BB3932"/>
                </a:solidFill>
              </a14:hiddenFill>
            </a:ext>
          </a:extLst>
        </p:spPr>
        <p:txBody>
          <a:bodyPr/>
          <a:lstStyle/>
          <a:p>
            <a:pPr>
              <a:lnSpc>
                <a:spcPct val="100000"/>
              </a:lnSpc>
            </a:pPr>
            <a:r>
              <a:rPr lang="en-US" sz="2400" dirty="0"/>
              <a:t>For margin and padding (and others), CSS provides a number of shorthand properties that can save on writing lines and lines of code. Instead of writing this:</a:t>
            </a:r>
          </a:p>
          <a:p>
            <a:pPr>
              <a:lnSpc>
                <a:spcPct val="100000"/>
              </a:lnSpc>
            </a:pPr>
            <a:r>
              <a:rPr lang="en-US" sz="2400" dirty="0">
                <a:solidFill>
                  <a:srgbClr val="BB3932"/>
                </a:solidFill>
              </a:rPr>
              <a:t>#container {</a:t>
            </a:r>
            <a:br>
              <a:rPr lang="en-US" sz="2400" dirty="0">
                <a:solidFill>
                  <a:srgbClr val="BB3932"/>
                </a:solidFill>
              </a:rPr>
            </a:br>
            <a:r>
              <a:rPr lang="en-US" sz="2400" dirty="0">
                <a:solidFill>
                  <a:srgbClr val="BB3932"/>
                </a:solidFill>
              </a:rPr>
              <a:t>	margin-top: 0;</a:t>
            </a:r>
            <a:br>
              <a:rPr lang="en-US" sz="2400" dirty="0">
                <a:solidFill>
                  <a:srgbClr val="BB3932"/>
                </a:solidFill>
              </a:rPr>
            </a:br>
            <a:r>
              <a:rPr lang="en-US" sz="2400" dirty="0">
                <a:solidFill>
                  <a:srgbClr val="BB3932"/>
                </a:solidFill>
              </a:rPr>
              <a:t>	margin-right: 5px;</a:t>
            </a:r>
            <a:br>
              <a:rPr lang="en-US" sz="2400" dirty="0">
                <a:solidFill>
                  <a:srgbClr val="BB3932"/>
                </a:solidFill>
              </a:rPr>
            </a:br>
            <a:r>
              <a:rPr lang="en-US" sz="2400" dirty="0">
                <a:solidFill>
                  <a:srgbClr val="BB3932"/>
                </a:solidFill>
              </a:rPr>
              <a:t>	margin-bottom: 6px;</a:t>
            </a:r>
            <a:br>
              <a:rPr lang="en-US" sz="2400" dirty="0">
                <a:solidFill>
                  <a:srgbClr val="BB3932"/>
                </a:solidFill>
              </a:rPr>
            </a:br>
            <a:r>
              <a:rPr lang="en-US" sz="2400" dirty="0">
                <a:solidFill>
                  <a:srgbClr val="BB3932"/>
                </a:solidFill>
              </a:rPr>
              <a:t>	margin-left: 5px;</a:t>
            </a:r>
            <a:br>
              <a:rPr lang="en-US" sz="2400" dirty="0">
                <a:solidFill>
                  <a:srgbClr val="BB3932"/>
                </a:solidFill>
              </a:rPr>
            </a:br>
            <a:r>
              <a:rPr lang="en-US" sz="2400" dirty="0">
                <a:solidFill>
                  <a:srgbClr val="BB3932"/>
                </a:solidFill>
              </a:rPr>
              <a:t>	padding-top: 20px;</a:t>
            </a:r>
            <a:br>
              <a:rPr lang="en-US" sz="2400" dirty="0">
                <a:solidFill>
                  <a:srgbClr val="BB3932"/>
                </a:solidFill>
              </a:rPr>
            </a:br>
            <a:r>
              <a:rPr lang="en-US" sz="2400" dirty="0">
                <a:solidFill>
                  <a:srgbClr val="BB3932"/>
                </a:solidFill>
              </a:rPr>
              <a:t>	padding-right: 10px;</a:t>
            </a:r>
            <a:br>
              <a:rPr lang="en-US" sz="2400" dirty="0">
                <a:solidFill>
                  <a:srgbClr val="BB3932"/>
                </a:solidFill>
              </a:rPr>
            </a:br>
            <a:r>
              <a:rPr lang="en-US" sz="2400" dirty="0">
                <a:solidFill>
                  <a:srgbClr val="BB3932"/>
                </a:solidFill>
              </a:rPr>
              <a:t>	padding-bottom: 30px;</a:t>
            </a:r>
            <a:br>
              <a:rPr lang="en-US" sz="2400" dirty="0">
                <a:solidFill>
                  <a:srgbClr val="BB3932"/>
                </a:solidFill>
              </a:rPr>
            </a:br>
            <a:r>
              <a:rPr lang="en-US" sz="2400" dirty="0">
                <a:solidFill>
                  <a:srgbClr val="BB3932"/>
                </a:solidFill>
              </a:rPr>
              <a:t>	padding-left: 12px;</a:t>
            </a:r>
            <a:br>
              <a:rPr lang="en-US" sz="2400" dirty="0">
                <a:solidFill>
                  <a:srgbClr val="BB3932"/>
                </a:solidFill>
              </a:rPr>
            </a:br>
            <a:r>
              <a:rPr lang="en-US" sz="2400" dirty="0">
                <a:solidFill>
                  <a:srgbClr val="BB3932"/>
                </a:solidFill>
              </a:rPr>
              <a:t>}</a:t>
            </a:r>
          </a:p>
        </p:txBody>
      </p:sp>
      <p:sp>
        <p:nvSpPr>
          <p:cNvPr id="238596" name="Rectangle 4"/>
          <p:cNvSpPr>
            <a:spLocks noChangeArrowheads="1"/>
          </p:cNvSpPr>
          <p:nvPr/>
        </p:nvSpPr>
        <p:spPr bwMode="auto">
          <a:xfrm>
            <a:off x="5133975" y="2857500"/>
            <a:ext cx="3714750" cy="3024188"/>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38597" name="Rectangle 5"/>
          <p:cNvSpPr>
            <a:spLocks noChangeArrowheads="1"/>
          </p:cNvSpPr>
          <p:nvPr/>
        </p:nvSpPr>
        <p:spPr bwMode="auto">
          <a:xfrm>
            <a:off x="5329238" y="2860675"/>
            <a:ext cx="3336925" cy="2740025"/>
          </a:xfrm>
          <a:prstGeom prst="rect">
            <a:avLst/>
          </a:prstGeom>
          <a:solidFill>
            <a:srgbClr val="D27B62"/>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38598" name="Rectangle 6"/>
          <p:cNvSpPr>
            <a:spLocks noChangeArrowheads="1"/>
          </p:cNvSpPr>
          <p:nvPr/>
        </p:nvSpPr>
        <p:spPr bwMode="auto">
          <a:xfrm>
            <a:off x="5619750" y="3352800"/>
            <a:ext cx="2741613" cy="16129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38599" name="Text Box 7"/>
          <p:cNvSpPr txBox="1">
            <a:spLocks noChangeArrowheads="1"/>
          </p:cNvSpPr>
          <p:nvPr/>
        </p:nvSpPr>
        <p:spPr bwMode="auto">
          <a:xfrm>
            <a:off x="5907088" y="4008438"/>
            <a:ext cx="21526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Content Area</a:t>
            </a:r>
          </a:p>
        </p:txBody>
      </p:sp>
      <p:sp>
        <p:nvSpPr>
          <p:cNvPr id="238601" name="Text Box 9"/>
          <p:cNvSpPr txBox="1">
            <a:spLocks noChangeArrowheads="1"/>
          </p:cNvSpPr>
          <p:nvPr/>
        </p:nvSpPr>
        <p:spPr bwMode="auto">
          <a:xfrm>
            <a:off x="6634163" y="5584825"/>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6</a:t>
            </a:r>
          </a:p>
        </p:txBody>
      </p:sp>
      <p:sp>
        <p:nvSpPr>
          <p:cNvPr id="238602" name="Text Box 10"/>
          <p:cNvSpPr txBox="1">
            <a:spLocks noChangeArrowheads="1"/>
          </p:cNvSpPr>
          <p:nvPr/>
        </p:nvSpPr>
        <p:spPr bwMode="auto">
          <a:xfrm>
            <a:off x="4810125" y="4318000"/>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5</a:t>
            </a:r>
          </a:p>
        </p:txBody>
      </p:sp>
      <p:sp>
        <p:nvSpPr>
          <p:cNvPr id="238603" name="Text Box 11"/>
          <p:cNvSpPr txBox="1">
            <a:spLocks noChangeArrowheads="1"/>
          </p:cNvSpPr>
          <p:nvPr/>
        </p:nvSpPr>
        <p:spPr bwMode="auto">
          <a:xfrm>
            <a:off x="8326438" y="4316413"/>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5</a:t>
            </a:r>
          </a:p>
        </p:txBody>
      </p:sp>
      <p:sp>
        <p:nvSpPr>
          <p:cNvPr id="238604" name="Text Box 12"/>
          <p:cNvSpPr txBox="1">
            <a:spLocks noChangeArrowheads="1"/>
          </p:cNvSpPr>
          <p:nvPr/>
        </p:nvSpPr>
        <p:spPr bwMode="auto">
          <a:xfrm>
            <a:off x="5041900" y="4438650"/>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12</a:t>
            </a:r>
          </a:p>
        </p:txBody>
      </p:sp>
      <p:sp>
        <p:nvSpPr>
          <p:cNvPr id="238605" name="Text Box 13"/>
          <p:cNvSpPr txBox="1">
            <a:spLocks noChangeArrowheads="1"/>
          </p:cNvSpPr>
          <p:nvPr/>
        </p:nvSpPr>
        <p:spPr bwMode="auto">
          <a:xfrm>
            <a:off x="8066088" y="4437063"/>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10</a:t>
            </a:r>
          </a:p>
        </p:txBody>
      </p:sp>
      <p:sp>
        <p:nvSpPr>
          <p:cNvPr id="238606" name="Text Box 14"/>
          <p:cNvSpPr txBox="1">
            <a:spLocks noChangeArrowheads="1"/>
          </p:cNvSpPr>
          <p:nvPr/>
        </p:nvSpPr>
        <p:spPr bwMode="auto">
          <a:xfrm>
            <a:off x="6599238" y="5122863"/>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30</a:t>
            </a:r>
          </a:p>
        </p:txBody>
      </p:sp>
      <p:sp>
        <p:nvSpPr>
          <p:cNvPr id="238607" name="Text Box 15"/>
          <p:cNvSpPr txBox="1">
            <a:spLocks noChangeArrowheads="1"/>
          </p:cNvSpPr>
          <p:nvPr/>
        </p:nvSpPr>
        <p:spPr bwMode="auto">
          <a:xfrm>
            <a:off x="6624638" y="2957513"/>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12</a:t>
            </a:r>
          </a:p>
        </p:txBody>
      </p:sp>
      <p:sp>
        <p:nvSpPr>
          <p:cNvPr id="238608" name="Text Box 16"/>
          <p:cNvSpPr txBox="1">
            <a:spLocks noChangeArrowheads="1"/>
          </p:cNvSpPr>
          <p:nvPr/>
        </p:nvSpPr>
        <p:spPr bwMode="auto">
          <a:xfrm>
            <a:off x="6621463" y="2628900"/>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0</a:t>
            </a:r>
          </a:p>
        </p:txBody>
      </p:sp>
      <p:sp>
        <p:nvSpPr>
          <p:cNvPr id="17" name="Slide Number Placeholder 16"/>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133902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46" name="AutoShape 30"/>
          <p:cNvSpPr>
            <a:spLocks noChangeArrowheads="1"/>
          </p:cNvSpPr>
          <p:nvPr/>
        </p:nvSpPr>
        <p:spPr bwMode="auto">
          <a:xfrm rot="-8394298">
            <a:off x="2392363" y="4322763"/>
            <a:ext cx="2273300" cy="2263775"/>
          </a:xfrm>
          <a:custGeom>
            <a:avLst/>
            <a:gdLst>
              <a:gd name="G0" fmla="+- 0 0 0"/>
              <a:gd name="G1" fmla="+- 6993775 0 0"/>
              <a:gd name="G2" fmla="+- 0 0 6993775"/>
              <a:gd name="G3" fmla="+- 10800 0 0"/>
              <a:gd name="G4" fmla="+- 0 0 0"/>
              <a:gd name="T0" fmla="*/ 360 256 1"/>
              <a:gd name="T1" fmla="*/ 0 256 1"/>
              <a:gd name="G5" fmla="+- G2 T0 T1"/>
              <a:gd name="G6" fmla="?: G2 G2 G5"/>
              <a:gd name="G7" fmla="+- 0 0 G6"/>
              <a:gd name="G8" fmla="+- 5400 0 0"/>
              <a:gd name="G9" fmla="+- 0 0 6993775"/>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6993775"/>
              <a:gd name="G36" fmla="sin G34 6993775"/>
              <a:gd name="G37" fmla="+/ 6993775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4354 w 21600"/>
              <a:gd name="T5" fmla="*/ 2134 h 21600"/>
              <a:gd name="T6" fmla="*/ 8470 w 21600"/>
              <a:gd name="T7" fmla="*/ 18557 h 21600"/>
              <a:gd name="T8" fmla="*/ 7577 w 21600"/>
              <a:gd name="T9" fmla="*/ 6467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cubicBezTo>
                  <a:pt x="5400" y="13184"/>
                  <a:pt x="6963" y="15286"/>
                  <a:pt x="9246" y="15971"/>
                </a:cubicBezTo>
                <a:lnTo>
                  <a:pt x="7693" y="21143"/>
                </a:lnTo>
                <a:cubicBezTo>
                  <a:pt x="3126" y="19772"/>
                  <a:pt x="0" y="15568"/>
                  <a:pt x="0" y="10800"/>
                </a:cubicBezTo>
                <a:cubicBezTo>
                  <a:pt x="0" y="4835"/>
                  <a:pt x="4835" y="0"/>
                  <a:pt x="10800" y="0"/>
                </a:cubicBezTo>
                <a:cubicBezTo>
                  <a:pt x="16764" y="0"/>
                  <a:pt x="21599" y="4835"/>
                  <a:pt x="21599"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39618" name="Rectangle 2"/>
          <p:cNvSpPr>
            <a:spLocks noGrp="1" noChangeArrowheads="1"/>
          </p:cNvSpPr>
          <p:nvPr>
            <p:ph type="title"/>
          </p:nvPr>
        </p:nvSpPr>
        <p:spPr/>
        <p:txBody>
          <a:bodyPr/>
          <a:lstStyle/>
          <a:p>
            <a:r>
              <a:rPr lang="en-US"/>
              <a:t>CSS Shorthand: Margin &amp; Padding</a:t>
            </a:r>
          </a:p>
        </p:txBody>
      </p:sp>
      <p:sp>
        <p:nvSpPr>
          <p:cNvPr id="239619" name="Rectangle 3"/>
          <p:cNvSpPr>
            <a:spLocks noGrp="1" noChangeArrowheads="1"/>
          </p:cNvSpPr>
          <p:nvPr>
            <p:ph type="body" idx="1"/>
          </p:nvPr>
        </p:nvSpPr>
        <p:spPr>
          <a:xfrm>
            <a:off x="152400" y="1600200"/>
            <a:ext cx="8686800" cy="2927350"/>
          </a:xfrm>
        </p:spPr>
        <p:txBody>
          <a:bodyPr/>
          <a:lstStyle/>
          <a:p>
            <a:pPr>
              <a:lnSpc>
                <a:spcPct val="100000"/>
              </a:lnSpc>
            </a:pPr>
            <a:r>
              <a:rPr lang="en-US" sz="2400" dirty="0"/>
              <a:t>…Its much easier to write this:</a:t>
            </a:r>
          </a:p>
          <a:p>
            <a:pPr>
              <a:lnSpc>
                <a:spcPct val="100000"/>
              </a:lnSpc>
            </a:pPr>
            <a:r>
              <a:rPr lang="en-US" sz="2400" dirty="0">
                <a:solidFill>
                  <a:srgbClr val="BB3932"/>
                </a:solidFill>
              </a:rPr>
              <a:t>#container {</a:t>
            </a:r>
            <a:br>
              <a:rPr lang="en-US" sz="2400" dirty="0">
                <a:solidFill>
                  <a:srgbClr val="BB3932"/>
                </a:solidFill>
              </a:rPr>
            </a:br>
            <a:r>
              <a:rPr lang="en-US" sz="2400" dirty="0">
                <a:solidFill>
                  <a:srgbClr val="BB3932"/>
                </a:solidFill>
              </a:rPr>
              <a:t>	padding: 20px 10px 30px 12px;</a:t>
            </a:r>
            <a:br>
              <a:rPr lang="en-US" sz="2400" dirty="0">
                <a:solidFill>
                  <a:srgbClr val="BB3932"/>
                </a:solidFill>
              </a:rPr>
            </a:br>
            <a:r>
              <a:rPr lang="en-US" sz="2400" dirty="0">
                <a:solidFill>
                  <a:srgbClr val="BB3932"/>
                </a:solidFill>
              </a:rPr>
              <a:t>	margin: 0</a:t>
            </a:r>
            <a:r>
              <a:rPr lang="en-US" sz="2400" dirty="0">
                <a:solidFill>
                  <a:srgbClr val="D6D6D6"/>
                </a:solidFill>
              </a:rPr>
              <a:t>px</a:t>
            </a:r>
            <a:r>
              <a:rPr lang="en-US" sz="2400" dirty="0">
                <a:solidFill>
                  <a:srgbClr val="BB3932"/>
                </a:solidFill>
              </a:rPr>
              <a:t> 5px 6px 5px;</a:t>
            </a:r>
            <a:br>
              <a:rPr lang="en-US" sz="2400" dirty="0">
                <a:solidFill>
                  <a:srgbClr val="BB3932"/>
                </a:solidFill>
              </a:rPr>
            </a:br>
            <a:r>
              <a:rPr lang="en-US" sz="2400" dirty="0">
                <a:solidFill>
                  <a:srgbClr val="BB3932"/>
                </a:solidFill>
              </a:rPr>
              <a:t>}</a:t>
            </a:r>
          </a:p>
          <a:p>
            <a:pPr>
              <a:lnSpc>
                <a:spcPct val="100000"/>
              </a:lnSpc>
            </a:pPr>
            <a:r>
              <a:rPr lang="en-US" sz="2400" dirty="0"/>
              <a:t>The sequence order is always </a:t>
            </a:r>
            <a:br>
              <a:rPr lang="en-US" sz="2400" dirty="0"/>
            </a:br>
            <a:r>
              <a:rPr lang="en-US" sz="2400" u="sng" dirty="0"/>
              <a:t>clockwise</a:t>
            </a:r>
            <a:r>
              <a:rPr lang="en-US" sz="2400" dirty="0"/>
              <a:t>, starting from the top</a:t>
            </a:r>
          </a:p>
        </p:txBody>
      </p:sp>
      <p:grpSp>
        <p:nvGrpSpPr>
          <p:cNvPr id="2" name="Group 17"/>
          <p:cNvGrpSpPr>
            <a:grpSpLocks/>
          </p:cNvGrpSpPr>
          <p:nvPr/>
        </p:nvGrpSpPr>
        <p:grpSpPr bwMode="auto">
          <a:xfrm>
            <a:off x="4802188" y="2684463"/>
            <a:ext cx="4373562" cy="3260725"/>
            <a:chOff x="3025" y="1691"/>
            <a:chExt cx="2755" cy="2054"/>
          </a:xfrm>
        </p:grpSpPr>
        <p:sp>
          <p:nvSpPr>
            <p:cNvPr id="239620" name="Rectangle 4"/>
            <p:cNvSpPr>
              <a:spLocks noChangeArrowheads="1"/>
            </p:cNvSpPr>
            <p:nvPr/>
          </p:nvSpPr>
          <p:spPr bwMode="auto">
            <a:xfrm>
              <a:off x="3229" y="1835"/>
              <a:ext cx="2340" cy="1905"/>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39621" name="Rectangle 5"/>
            <p:cNvSpPr>
              <a:spLocks noChangeArrowheads="1"/>
            </p:cNvSpPr>
            <p:nvPr/>
          </p:nvSpPr>
          <p:spPr bwMode="auto">
            <a:xfrm>
              <a:off x="3352" y="1837"/>
              <a:ext cx="2102" cy="1726"/>
            </a:xfrm>
            <a:prstGeom prst="rect">
              <a:avLst/>
            </a:prstGeom>
            <a:solidFill>
              <a:srgbClr val="D27B62"/>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39622" name="Rectangle 6"/>
            <p:cNvSpPr>
              <a:spLocks noChangeArrowheads="1"/>
            </p:cNvSpPr>
            <p:nvPr/>
          </p:nvSpPr>
          <p:spPr bwMode="auto">
            <a:xfrm>
              <a:off x="3535" y="2147"/>
              <a:ext cx="1727" cy="1016"/>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39623" name="Text Box 7"/>
            <p:cNvSpPr txBox="1">
              <a:spLocks noChangeArrowheads="1"/>
            </p:cNvSpPr>
            <p:nvPr/>
          </p:nvSpPr>
          <p:spPr bwMode="auto">
            <a:xfrm>
              <a:off x="3716" y="2560"/>
              <a:ext cx="1356" cy="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Content Area</a:t>
              </a:r>
            </a:p>
          </p:txBody>
        </p:sp>
        <p:sp>
          <p:nvSpPr>
            <p:cNvPr id="239624" name="Text Box 8"/>
            <p:cNvSpPr txBox="1">
              <a:spLocks noChangeArrowheads="1"/>
            </p:cNvSpPr>
            <p:nvPr/>
          </p:nvSpPr>
          <p:spPr bwMode="auto">
            <a:xfrm>
              <a:off x="4174" y="3553"/>
              <a:ext cx="540" cy="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6</a:t>
              </a:r>
            </a:p>
          </p:txBody>
        </p:sp>
        <p:sp>
          <p:nvSpPr>
            <p:cNvPr id="239625" name="Text Box 9"/>
            <p:cNvSpPr txBox="1">
              <a:spLocks noChangeArrowheads="1"/>
            </p:cNvSpPr>
            <p:nvPr/>
          </p:nvSpPr>
          <p:spPr bwMode="auto">
            <a:xfrm>
              <a:off x="3025" y="2755"/>
              <a:ext cx="540" cy="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5</a:t>
              </a:r>
            </a:p>
          </p:txBody>
        </p:sp>
        <p:sp>
          <p:nvSpPr>
            <p:cNvPr id="239626" name="Text Box 10"/>
            <p:cNvSpPr txBox="1">
              <a:spLocks noChangeArrowheads="1"/>
            </p:cNvSpPr>
            <p:nvPr/>
          </p:nvSpPr>
          <p:spPr bwMode="auto">
            <a:xfrm>
              <a:off x="5240" y="2754"/>
              <a:ext cx="540" cy="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5</a:t>
              </a:r>
            </a:p>
          </p:txBody>
        </p:sp>
        <p:sp>
          <p:nvSpPr>
            <p:cNvPr id="239627" name="Text Box 11"/>
            <p:cNvSpPr txBox="1">
              <a:spLocks noChangeArrowheads="1"/>
            </p:cNvSpPr>
            <p:nvPr/>
          </p:nvSpPr>
          <p:spPr bwMode="auto">
            <a:xfrm>
              <a:off x="3171" y="2831"/>
              <a:ext cx="540" cy="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12</a:t>
              </a:r>
            </a:p>
          </p:txBody>
        </p:sp>
        <p:sp>
          <p:nvSpPr>
            <p:cNvPr id="239628" name="Text Box 12"/>
            <p:cNvSpPr txBox="1">
              <a:spLocks noChangeArrowheads="1"/>
            </p:cNvSpPr>
            <p:nvPr/>
          </p:nvSpPr>
          <p:spPr bwMode="auto">
            <a:xfrm>
              <a:off x="5076" y="2830"/>
              <a:ext cx="540" cy="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10</a:t>
              </a:r>
            </a:p>
          </p:txBody>
        </p:sp>
        <p:sp>
          <p:nvSpPr>
            <p:cNvPr id="239629" name="Text Box 13"/>
            <p:cNvSpPr txBox="1">
              <a:spLocks noChangeArrowheads="1"/>
            </p:cNvSpPr>
            <p:nvPr/>
          </p:nvSpPr>
          <p:spPr bwMode="auto">
            <a:xfrm>
              <a:off x="4152" y="3262"/>
              <a:ext cx="540" cy="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30</a:t>
              </a:r>
            </a:p>
          </p:txBody>
        </p:sp>
        <p:sp>
          <p:nvSpPr>
            <p:cNvPr id="239630" name="Text Box 14"/>
            <p:cNvSpPr txBox="1">
              <a:spLocks noChangeArrowheads="1"/>
            </p:cNvSpPr>
            <p:nvPr/>
          </p:nvSpPr>
          <p:spPr bwMode="auto">
            <a:xfrm>
              <a:off x="4168" y="1898"/>
              <a:ext cx="540" cy="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20</a:t>
              </a:r>
            </a:p>
          </p:txBody>
        </p:sp>
        <p:sp>
          <p:nvSpPr>
            <p:cNvPr id="239631" name="Text Box 15"/>
            <p:cNvSpPr txBox="1">
              <a:spLocks noChangeArrowheads="1"/>
            </p:cNvSpPr>
            <p:nvPr/>
          </p:nvSpPr>
          <p:spPr bwMode="auto">
            <a:xfrm>
              <a:off x="4166" y="1691"/>
              <a:ext cx="540" cy="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0</a:t>
              </a:r>
            </a:p>
          </p:txBody>
        </p:sp>
      </p:grpSp>
      <p:grpSp>
        <p:nvGrpSpPr>
          <p:cNvPr id="3" name="Group 23"/>
          <p:cNvGrpSpPr>
            <a:grpSpLocks/>
          </p:cNvGrpSpPr>
          <p:nvPr/>
        </p:nvGrpSpPr>
        <p:grpSpPr bwMode="auto">
          <a:xfrm>
            <a:off x="5254625" y="3095625"/>
            <a:ext cx="3444875" cy="2682875"/>
            <a:chOff x="3310" y="1950"/>
            <a:chExt cx="2170" cy="1690"/>
          </a:xfrm>
        </p:grpSpPr>
        <p:sp>
          <p:nvSpPr>
            <p:cNvPr id="239634" name="Arc 18"/>
            <p:cNvSpPr>
              <a:spLocks/>
            </p:cNvSpPr>
            <p:nvPr/>
          </p:nvSpPr>
          <p:spPr bwMode="auto">
            <a:xfrm>
              <a:off x="4635" y="1950"/>
              <a:ext cx="845" cy="7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44450">
              <a:solidFill>
                <a:schemeClr val="tx1"/>
              </a:solidFill>
              <a:round/>
              <a:headEnd/>
              <a:tailEnd type="triangle" w="med" len="me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239636" name="Arc 20"/>
            <p:cNvSpPr>
              <a:spLocks/>
            </p:cNvSpPr>
            <p:nvPr/>
          </p:nvSpPr>
          <p:spPr bwMode="auto">
            <a:xfrm flipH="1">
              <a:off x="3310" y="1950"/>
              <a:ext cx="980" cy="75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44450">
              <a:solidFill>
                <a:schemeClr val="tx1"/>
              </a:solidFill>
              <a:round/>
              <a:headEnd type="triangle" w="med" len="me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239637" name="Arc 21"/>
            <p:cNvSpPr>
              <a:spLocks/>
            </p:cNvSpPr>
            <p:nvPr/>
          </p:nvSpPr>
          <p:spPr bwMode="auto">
            <a:xfrm flipH="1" flipV="1">
              <a:off x="3310" y="2960"/>
              <a:ext cx="1035" cy="6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44450">
              <a:solidFill>
                <a:schemeClr val="tx1"/>
              </a:solidFill>
              <a:round/>
              <a:headEnd/>
              <a:tailEnd type="triangle" w="med" len="me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239638" name="Arc 22"/>
            <p:cNvSpPr>
              <a:spLocks/>
            </p:cNvSpPr>
            <p:nvPr/>
          </p:nvSpPr>
          <p:spPr bwMode="auto">
            <a:xfrm flipV="1">
              <a:off x="4580" y="3005"/>
              <a:ext cx="885" cy="63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44450">
              <a:solidFill>
                <a:schemeClr val="tx1"/>
              </a:solidFill>
              <a:round/>
              <a:headEnd type="triangle" w="med" len="me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grpSp>
      <p:grpSp>
        <p:nvGrpSpPr>
          <p:cNvPr id="4" name="Group 31"/>
          <p:cNvGrpSpPr>
            <a:grpSpLocks/>
          </p:cNvGrpSpPr>
          <p:nvPr/>
        </p:nvGrpSpPr>
        <p:grpSpPr bwMode="auto">
          <a:xfrm>
            <a:off x="2936875" y="4889500"/>
            <a:ext cx="1182688" cy="1182688"/>
            <a:chOff x="1730" y="2985"/>
            <a:chExt cx="990" cy="990"/>
          </a:xfrm>
        </p:grpSpPr>
        <p:sp>
          <p:nvSpPr>
            <p:cNvPr id="239640" name="Oval 24"/>
            <p:cNvSpPr>
              <a:spLocks noChangeArrowheads="1"/>
            </p:cNvSpPr>
            <p:nvPr/>
          </p:nvSpPr>
          <p:spPr bwMode="auto">
            <a:xfrm>
              <a:off x="1730" y="2985"/>
              <a:ext cx="990" cy="990"/>
            </a:xfrm>
            <a:prstGeom prst="ellipse">
              <a:avLst/>
            </a:prstGeom>
            <a:solidFill>
              <a:schemeClr val="bg1"/>
            </a:solidFill>
            <a:ln w="38100">
              <a:solidFill>
                <a:schemeClr val="tx1"/>
              </a:solidFill>
              <a:round/>
              <a:headEnd/>
              <a:tailEnd/>
            </a:ln>
            <a:effectLst>
              <a:outerShdw blurRad="137160" dist="35921" dir="2700000" algn="ctr" rotWithShape="0">
                <a:srgbClr val="808080">
                  <a:alpha val="46001"/>
                </a:srgbClr>
              </a:outerShdw>
            </a:effectLst>
          </p:spPr>
          <p:txBody>
            <a:bodyPr wrap="none" anchor="ctr"/>
            <a:lstStyle/>
            <a:p>
              <a:endParaRPr lang="en-US"/>
            </a:p>
          </p:txBody>
        </p:sp>
        <p:sp>
          <p:nvSpPr>
            <p:cNvPr id="239641" name="Line 25"/>
            <p:cNvSpPr>
              <a:spLocks noChangeShapeType="1"/>
            </p:cNvSpPr>
            <p:nvPr/>
          </p:nvSpPr>
          <p:spPr bwMode="auto">
            <a:xfrm>
              <a:off x="1965" y="3270"/>
              <a:ext cx="260" cy="240"/>
            </a:xfrm>
            <a:prstGeom prst="line">
              <a:avLst/>
            </a:prstGeom>
            <a:noFill/>
            <a:ln w="38100">
              <a:solidFill>
                <a:schemeClr val="tx1"/>
              </a:solidFill>
              <a:round/>
              <a:headEnd/>
              <a:tailEnd/>
            </a:ln>
            <a:effectLst>
              <a:outerShdw blurRad="137160" dist="35921" dir="2700000" algn="ctr" rotWithShape="0">
                <a:srgbClr val="808080">
                  <a:alpha val="46001"/>
                </a:srgbClr>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239642" name="Line 26"/>
            <p:cNvSpPr>
              <a:spLocks noChangeShapeType="1"/>
            </p:cNvSpPr>
            <p:nvPr/>
          </p:nvSpPr>
          <p:spPr bwMode="auto">
            <a:xfrm flipH="1">
              <a:off x="2220" y="3215"/>
              <a:ext cx="290" cy="295"/>
            </a:xfrm>
            <a:prstGeom prst="line">
              <a:avLst/>
            </a:prstGeom>
            <a:noFill/>
            <a:ln w="38100">
              <a:solidFill>
                <a:schemeClr val="tx1"/>
              </a:solidFill>
              <a:round/>
              <a:headEnd/>
              <a:tailEnd/>
            </a:ln>
            <a:effectLst>
              <a:outerShdw blurRad="137160" dist="35921" dir="2700000" algn="ctr" rotWithShape="0">
                <a:srgbClr val="808080">
                  <a:alpha val="46001"/>
                </a:srgbClr>
              </a:outerShdw>
            </a:effectLst>
            <a:extLst>
              <a:ext uri="{909E8E84-426E-40DD-AFC4-6F175D3DCCD1}">
                <a14:hiddenFill xmlns:a14="http://schemas.microsoft.com/office/drawing/2010/main">
                  <a:noFill/>
                </a14:hiddenFill>
              </a:ext>
            </a:extLst>
          </p:spPr>
          <p:txBody>
            <a:bodyPr wrap="none" anchor="ctr"/>
            <a:lstStyle/>
            <a:p>
              <a:endParaRPr lang="en-US"/>
            </a:p>
          </p:txBody>
        </p:sp>
      </p:grpSp>
      <p:sp>
        <p:nvSpPr>
          <p:cNvPr id="28" name="Slide Number Placeholder 27"/>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20091260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n-US"/>
              <a:t>CSS Shorthand: Margin and Padding</a:t>
            </a:r>
          </a:p>
        </p:txBody>
      </p:sp>
      <p:sp>
        <p:nvSpPr>
          <p:cNvPr id="240643" name="Rectangle 3"/>
          <p:cNvSpPr>
            <a:spLocks noGrp="1" noChangeArrowheads="1"/>
          </p:cNvSpPr>
          <p:nvPr>
            <p:ph type="body" idx="1"/>
          </p:nvPr>
        </p:nvSpPr>
        <p:spPr>
          <a:xfrm>
            <a:off x="152400" y="1524000"/>
            <a:ext cx="8686800" cy="3340100"/>
          </a:xfrm>
        </p:spPr>
        <p:txBody>
          <a:bodyPr/>
          <a:lstStyle/>
          <a:p>
            <a:r>
              <a:rPr lang="en-US" dirty="0"/>
              <a:t>You can also apply just </a:t>
            </a:r>
            <a:r>
              <a:rPr lang="en-US" u="sng" dirty="0"/>
              <a:t>one</a:t>
            </a:r>
            <a:r>
              <a:rPr lang="en-US" dirty="0"/>
              <a:t> value, example:</a:t>
            </a:r>
          </a:p>
          <a:p>
            <a:r>
              <a:rPr lang="en-US" sz="2400" dirty="0">
                <a:solidFill>
                  <a:srgbClr val="BB3932"/>
                </a:solidFill>
              </a:rPr>
              <a:t>#container {</a:t>
            </a:r>
            <a:br>
              <a:rPr lang="en-US" sz="2400" dirty="0">
                <a:solidFill>
                  <a:srgbClr val="BB3932"/>
                </a:solidFill>
              </a:rPr>
            </a:br>
            <a:r>
              <a:rPr lang="en-US" sz="2400" dirty="0">
                <a:solidFill>
                  <a:srgbClr val="BB3932"/>
                </a:solidFill>
              </a:rPr>
              <a:t>	padding: 20px;</a:t>
            </a:r>
            <a:br>
              <a:rPr lang="en-US" sz="2400" dirty="0">
                <a:solidFill>
                  <a:srgbClr val="BB3932"/>
                </a:solidFill>
              </a:rPr>
            </a:br>
            <a:r>
              <a:rPr lang="en-US" sz="2400" dirty="0">
                <a:solidFill>
                  <a:srgbClr val="BB3932"/>
                </a:solidFill>
              </a:rPr>
              <a:t>	margin: 5px;</a:t>
            </a:r>
            <a:br>
              <a:rPr lang="en-US" sz="2400" dirty="0">
                <a:solidFill>
                  <a:srgbClr val="BB3932"/>
                </a:solidFill>
              </a:rPr>
            </a:br>
            <a:r>
              <a:rPr lang="en-US" sz="2400" dirty="0">
                <a:solidFill>
                  <a:srgbClr val="BB3932"/>
                </a:solidFill>
              </a:rPr>
              <a:t>}</a:t>
            </a:r>
          </a:p>
          <a:p>
            <a:r>
              <a:rPr lang="en-US" sz="2400" dirty="0"/>
              <a:t>Which will apply the value </a:t>
            </a:r>
            <a:br>
              <a:rPr lang="en-US" sz="2400" dirty="0"/>
            </a:br>
            <a:r>
              <a:rPr lang="en-US" sz="2400" dirty="0"/>
              <a:t>specified equally on all 4 sides</a:t>
            </a:r>
          </a:p>
        </p:txBody>
      </p:sp>
      <p:sp>
        <p:nvSpPr>
          <p:cNvPr id="240644" name="Rectangle 4"/>
          <p:cNvSpPr>
            <a:spLocks noChangeArrowheads="1"/>
          </p:cNvSpPr>
          <p:nvPr/>
        </p:nvSpPr>
        <p:spPr bwMode="auto">
          <a:xfrm>
            <a:off x="5094288" y="3097213"/>
            <a:ext cx="3714750" cy="3119437"/>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40645" name="Rectangle 5"/>
          <p:cNvSpPr>
            <a:spLocks noChangeArrowheads="1"/>
          </p:cNvSpPr>
          <p:nvPr/>
        </p:nvSpPr>
        <p:spPr bwMode="auto">
          <a:xfrm>
            <a:off x="5283200" y="3286125"/>
            <a:ext cx="3336925" cy="2740025"/>
          </a:xfrm>
          <a:prstGeom prst="rect">
            <a:avLst/>
          </a:prstGeom>
          <a:solidFill>
            <a:srgbClr val="D27B62"/>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40646" name="Rectangle 6"/>
          <p:cNvSpPr>
            <a:spLocks noChangeArrowheads="1"/>
          </p:cNvSpPr>
          <p:nvPr/>
        </p:nvSpPr>
        <p:spPr bwMode="auto">
          <a:xfrm>
            <a:off x="5775325" y="3786188"/>
            <a:ext cx="2352675" cy="17399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40647" name="Text Box 7"/>
          <p:cNvSpPr txBox="1">
            <a:spLocks noChangeArrowheads="1"/>
          </p:cNvSpPr>
          <p:nvPr/>
        </p:nvSpPr>
        <p:spPr bwMode="auto">
          <a:xfrm>
            <a:off x="5883275" y="4494213"/>
            <a:ext cx="21526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Content Area</a:t>
            </a:r>
          </a:p>
        </p:txBody>
      </p:sp>
      <p:sp>
        <p:nvSpPr>
          <p:cNvPr id="240648" name="Text Box 8"/>
          <p:cNvSpPr txBox="1">
            <a:spLocks noChangeArrowheads="1"/>
          </p:cNvSpPr>
          <p:nvPr/>
        </p:nvSpPr>
        <p:spPr bwMode="auto">
          <a:xfrm>
            <a:off x="6594475" y="5943600"/>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5</a:t>
            </a:r>
          </a:p>
        </p:txBody>
      </p:sp>
      <p:sp>
        <p:nvSpPr>
          <p:cNvPr id="240649" name="Text Box 9"/>
          <p:cNvSpPr txBox="1">
            <a:spLocks noChangeArrowheads="1"/>
          </p:cNvSpPr>
          <p:nvPr/>
        </p:nvSpPr>
        <p:spPr bwMode="auto">
          <a:xfrm>
            <a:off x="4770438" y="3976688"/>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5</a:t>
            </a:r>
          </a:p>
        </p:txBody>
      </p:sp>
      <p:sp>
        <p:nvSpPr>
          <p:cNvPr id="240650" name="Text Box 10"/>
          <p:cNvSpPr txBox="1">
            <a:spLocks noChangeArrowheads="1"/>
          </p:cNvSpPr>
          <p:nvPr/>
        </p:nvSpPr>
        <p:spPr bwMode="auto">
          <a:xfrm>
            <a:off x="8286750" y="3975100"/>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5</a:t>
            </a:r>
          </a:p>
        </p:txBody>
      </p:sp>
      <p:sp>
        <p:nvSpPr>
          <p:cNvPr id="240651" name="Text Box 11"/>
          <p:cNvSpPr txBox="1">
            <a:spLocks noChangeArrowheads="1"/>
          </p:cNvSpPr>
          <p:nvPr/>
        </p:nvSpPr>
        <p:spPr bwMode="auto">
          <a:xfrm>
            <a:off x="5097463" y="4725988"/>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20</a:t>
            </a:r>
          </a:p>
        </p:txBody>
      </p:sp>
      <p:sp>
        <p:nvSpPr>
          <p:cNvPr id="240652" name="Text Box 12"/>
          <p:cNvSpPr txBox="1">
            <a:spLocks noChangeArrowheads="1"/>
          </p:cNvSpPr>
          <p:nvPr/>
        </p:nvSpPr>
        <p:spPr bwMode="auto">
          <a:xfrm>
            <a:off x="7954963" y="4724400"/>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20</a:t>
            </a:r>
          </a:p>
        </p:txBody>
      </p:sp>
      <p:sp>
        <p:nvSpPr>
          <p:cNvPr id="240653" name="Text Box 13"/>
          <p:cNvSpPr txBox="1">
            <a:spLocks noChangeArrowheads="1"/>
          </p:cNvSpPr>
          <p:nvPr/>
        </p:nvSpPr>
        <p:spPr bwMode="auto">
          <a:xfrm>
            <a:off x="6559550" y="5592763"/>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20</a:t>
            </a:r>
          </a:p>
        </p:txBody>
      </p:sp>
      <p:sp>
        <p:nvSpPr>
          <p:cNvPr id="240654" name="Text Box 14"/>
          <p:cNvSpPr txBox="1">
            <a:spLocks noChangeArrowheads="1"/>
          </p:cNvSpPr>
          <p:nvPr/>
        </p:nvSpPr>
        <p:spPr bwMode="auto">
          <a:xfrm>
            <a:off x="6584950" y="3363913"/>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20</a:t>
            </a:r>
          </a:p>
        </p:txBody>
      </p:sp>
      <p:sp>
        <p:nvSpPr>
          <p:cNvPr id="240655" name="Text Box 15"/>
          <p:cNvSpPr txBox="1">
            <a:spLocks noChangeArrowheads="1"/>
          </p:cNvSpPr>
          <p:nvPr/>
        </p:nvSpPr>
        <p:spPr bwMode="auto">
          <a:xfrm>
            <a:off x="6581775" y="3051175"/>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5</a:t>
            </a:r>
          </a:p>
        </p:txBody>
      </p:sp>
      <p:sp>
        <p:nvSpPr>
          <p:cNvPr id="17" name="Slide Number Placeholder 16"/>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2676752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t>CSS Shorthand: Margin and Padding</a:t>
            </a:r>
          </a:p>
        </p:txBody>
      </p:sp>
      <p:sp>
        <p:nvSpPr>
          <p:cNvPr id="241667" name="Rectangle 3"/>
          <p:cNvSpPr>
            <a:spLocks noGrp="1" noChangeArrowheads="1"/>
          </p:cNvSpPr>
          <p:nvPr>
            <p:ph type="body" idx="1"/>
          </p:nvPr>
        </p:nvSpPr>
        <p:spPr>
          <a:xfrm>
            <a:off x="152400" y="1600200"/>
            <a:ext cx="8839200" cy="4322763"/>
          </a:xfrm>
        </p:spPr>
        <p:txBody>
          <a:bodyPr/>
          <a:lstStyle/>
          <a:p>
            <a:r>
              <a:rPr lang="en-US" dirty="0"/>
              <a:t>And you can apply </a:t>
            </a:r>
            <a:r>
              <a:rPr lang="en-US" u="sng" dirty="0"/>
              <a:t>two</a:t>
            </a:r>
            <a:r>
              <a:rPr lang="en-US" dirty="0"/>
              <a:t> values, example:</a:t>
            </a:r>
          </a:p>
          <a:p>
            <a:r>
              <a:rPr lang="en-US" sz="2400" dirty="0">
                <a:solidFill>
                  <a:srgbClr val="BB3932"/>
                </a:solidFill>
              </a:rPr>
              <a:t>#container {</a:t>
            </a:r>
            <a:br>
              <a:rPr lang="en-US" sz="2400" dirty="0">
                <a:solidFill>
                  <a:srgbClr val="BB3932"/>
                </a:solidFill>
              </a:rPr>
            </a:br>
            <a:r>
              <a:rPr lang="en-US" sz="2400" dirty="0">
                <a:solidFill>
                  <a:srgbClr val="BB3932"/>
                </a:solidFill>
              </a:rPr>
              <a:t>	padding: 10px 20px;</a:t>
            </a:r>
            <a:br>
              <a:rPr lang="en-US" sz="2400" dirty="0">
                <a:solidFill>
                  <a:srgbClr val="BB3932"/>
                </a:solidFill>
              </a:rPr>
            </a:br>
            <a:r>
              <a:rPr lang="en-US" sz="2400" dirty="0">
                <a:solidFill>
                  <a:srgbClr val="BB3932"/>
                </a:solidFill>
              </a:rPr>
              <a:t>	margin: 0px 5px;</a:t>
            </a:r>
            <a:br>
              <a:rPr lang="en-US" sz="2400" dirty="0">
                <a:solidFill>
                  <a:srgbClr val="BB3932"/>
                </a:solidFill>
              </a:rPr>
            </a:br>
            <a:r>
              <a:rPr lang="en-US" sz="2400" dirty="0">
                <a:solidFill>
                  <a:srgbClr val="BB3932"/>
                </a:solidFill>
              </a:rPr>
              <a:t>}</a:t>
            </a:r>
          </a:p>
          <a:p>
            <a:r>
              <a:rPr lang="en-US" sz="2400" dirty="0"/>
              <a:t>The first value is applied to </a:t>
            </a:r>
            <a:br>
              <a:rPr lang="en-US" sz="2400" dirty="0"/>
            </a:br>
            <a:r>
              <a:rPr lang="en-US" sz="2400" dirty="0"/>
              <a:t>the top and bottom</a:t>
            </a:r>
          </a:p>
          <a:p>
            <a:r>
              <a:rPr lang="en-US" sz="2400" dirty="0"/>
              <a:t>The second value is applied to</a:t>
            </a:r>
            <a:br>
              <a:rPr lang="en-US" sz="2400" dirty="0"/>
            </a:br>
            <a:r>
              <a:rPr lang="en-US" sz="2400" dirty="0"/>
              <a:t>the left and right</a:t>
            </a:r>
          </a:p>
        </p:txBody>
      </p:sp>
      <p:sp>
        <p:nvSpPr>
          <p:cNvPr id="241668" name="Rectangle 4"/>
          <p:cNvSpPr>
            <a:spLocks noChangeArrowheads="1"/>
          </p:cNvSpPr>
          <p:nvPr/>
        </p:nvSpPr>
        <p:spPr bwMode="auto">
          <a:xfrm>
            <a:off x="5094288" y="3476625"/>
            <a:ext cx="3714750" cy="2754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41669" name="Rectangle 5"/>
          <p:cNvSpPr>
            <a:spLocks noChangeArrowheads="1"/>
          </p:cNvSpPr>
          <p:nvPr/>
        </p:nvSpPr>
        <p:spPr bwMode="auto">
          <a:xfrm>
            <a:off x="5283200" y="3482975"/>
            <a:ext cx="3336925" cy="2740025"/>
          </a:xfrm>
          <a:prstGeom prst="rect">
            <a:avLst/>
          </a:prstGeom>
          <a:solidFill>
            <a:srgbClr val="D27B62"/>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41670" name="Rectangle 6"/>
          <p:cNvSpPr>
            <a:spLocks noChangeArrowheads="1"/>
          </p:cNvSpPr>
          <p:nvPr/>
        </p:nvSpPr>
        <p:spPr bwMode="auto">
          <a:xfrm>
            <a:off x="5775325" y="3816350"/>
            <a:ext cx="2352675" cy="20574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41671" name="Text Box 7"/>
          <p:cNvSpPr txBox="1">
            <a:spLocks noChangeArrowheads="1"/>
          </p:cNvSpPr>
          <p:nvPr/>
        </p:nvSpPr>
        <p:spPr bwMode="auto">
          <a:xfrm>
            <a:off x="5883275" y="4691063"/>
            <a:ext cx="21526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Content Area</a:t>
            </a:r>
          </a:p>
        </p:txBody>
      </p:sp>
      <p:sp>
        <p:nvSpPr>
          <p:cNvPr id="241672" name="Text Box 8"/>
          <p:cNvSpPr txBox="1">
            <a:spLocks noChangeArrowheads="1"/>
          </p:cNvSpPr>
          <p:nvPr/>
        </p:nvSpPr>
        <p:spPr bwMode="auto">
          <a:xfrm>
            <a:off x="6594475" y="6172200"/>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0</a:t>
            </a:r>
          </a:p>
        </p:txBody>
      </p:sp>
      <p:sp>
        <p:nvSpPr>
          <p:cNvPr id="241673" name="Text Box 9"/>
          <p:cNvSpPr txBox="1">
            <a:spLocks noChangeArrowheads="1"/>
          </p:cNvSpPr>
          <p:nvPr/>
        </p:nvSpPr>
        <p:spPr bwMode="auto">
          <a:xfrm>
            <a:off x="4770438" y="4648200"/>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dirty="0"/>
              <a:t>5</a:t>
            </a:r>
          </a:p>
        </p:txBody>
      </p:sp>
      <p:sp>
        <p:nvSpPr>
          <p:cNvPr id="241674" name="Text Box 10"/>
          <p:cNvSpPr txBox="1">
            <a:spLocks noChangeArrowheads="1"/>
          </p:cNvSpPr>
          <p:nvPr/>
        </p:nvSpPr>
        <p:spPr bwMode="auto">
          <a:xfrm>
            <a:off x="8286750" y="4648200"/>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dirty="0"/>
              <a:t>5</a:t>
            </a:r>
          </a:p>
        </p:txBody>
      </p:sp>
      <p:sp>
        <p:nvSpPr>
          <p:cNvPr id="241675" name="Text Box 11"/>
          <p:cNvSpPr txBox="1">
            <a:spLocks noChangeArrowheads="1"/>
          </p:cNvSpPr>
          <p:nvPr/>
        </p:nvSpPr>
        <p:spPr bwMode="auto">
          <a:xfrm>
            <a:off x="5097463" y="4922838"/>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20</a:t>
            </a:r>
          </a:p>
        </p:txBody>
      </p:sp>
      <p:sp>
        <p:nvSpPr>
          <p:cNvPr id="241676" name="Text Box 12"/>
          <p:cNvSpPr txBox="1">
            <a:spLocks noChangeArrowheads="1"/>
          </p:cNvSpPr>
          <p:nvPr/>
        </p:nvSpPr>
        <p:spPr bwMode="auto">
          <a:xfrm>
            <a:off x="7954963" y="4921250"/>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20</a:t>
            </a:r>
          </a:p>
        </p:txBody>
      </p:sp>
      <p:sp>
        <p:nvSpPr>
          <p:cNvPr id="241677" name="Text Box 13"/>
          <p:cNvSpPr txBox="1">
            <a:spLocks noChangeArrowheads="1"/>
          </p:cNvSpPr>
          <p:nvPr/>
        </p:nvSpPr>
        <p:spPr bwMode="auto">
          <a:xfrm>
            <a:off x="6559550" y="5892800"/>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10</a:t>
            </a:r>
          </a:p>
        </p:txBody>
      </p:sp>
      <p:sp>
        <p:nvSpPr>
          <p:cNvPr id="241678" name="Text Box 14"/>
          <p:cNvSpPr txBox="1">
            <a:spLocks noChangeArrowheads="1"/>
          </p:cNvSpPr>
          <p:nvPr/>
        </p:nvSpPr>
        <p:spPr bwMode="auto">
          <a:xfrm>
            <a:off x="6584950" y="3505200"/>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10</a:t>
            </a:r>
          </a:p>
        </p:txBody>
      </p:sp>
      <p:sp>
        <p:nvSpPr>
          <p:cNvPr id="241679" name="Text Box 15"/>
          <p:cNvSpPr txBox="1">
            <a:spLocks noChangeArrowheads="1"/>
          </p:cNvSpPr>
          <p:nvPr/>
        </p:nvSpPr>
        <p:spPr bwMode="auto">
          <a:xfrm>
            <a:off x="6581775" y="3240088"/>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0</a:t>
            </a:r>
          </a:p>
        </p:txBody>
      </p:sp>
      <p:sp>
        <p:nvSpPr>
          <p:cNvPr id="17" name="Slide Number Placeholder 16"/>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883185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Content Placeholder 4"/>
          <p:cNvSpPr>
            <a:spLocks noGrp="1"/>
          </p:cNvSpPr>
          <p:nvPr>
            <p:ph sz="quarter" idx="1"/>
          </p:nvPr>
        </p:nvSpPr>
        <p:spPr>
          <a:xfrm>
            <a:off x="152400" y="1527048"/>
            <a:ext cx="8839200" cy="5102352"/>
          </a:xfrm>
        </p:spPr>
        <p:txBody>
          <a:bodyPr>
            <a:normAutofit fontScale="92500" lnSpcReduction="10000"/>
          </a:bodyPr>
          <a:lstStyle/>
          <a:p>
            <a:r>
              <a:rPr lang="en-US" dirty="0"/>
              <a:t>Links can be style with any CSS property (e.g. color, font-family, background-color). </a:t>
            </a:r>
          </a:p>
          <a:p>
            <a:r>
              <a:rPr lang="en-US" dirty="0"/>
              <a:t>Special for links are that they can be styled differently depending on what state they are in. </a:t>
            </a:r>
          </a:p>
          <a:p>
            <a:r>
              <a:rPr lang="en-US" dirty="0"/>
              <a:t>The four links states are: </a:t>
            </a:r>
          </a:p>
          <a:p>
            <a:pPr lvl="1"/>
            <a:r>
              <a:rPr lang="en-US" dirty="0"/>
              <a:t>a:link - a normal, unvisited link</a:t>
            </a:r>
            <a:endParaRPr lang="en-MY" dirty="0"/>
          </a:p>
          <a:p>
            <a:pPr lvl="1"/>
            <a:r>
              <a:rPr lang="en-US" dirty="0"/>
              <a:t>a:visited - a link the user has visited</a:t>
            </a:r>
            <a:endParaRPr lang="en-MY" dirty="0"/>
          </a:p>
          <a:p>
            <a:pPr lvl="1"/>
            <a:r>
              <a:rPr lang="en-US" dirty="0"/>
              <a:t>a:hover - a link when the user </a:t>
            </a:r>
            <a:r>
              <a:rPr lang="en-US" dirty="0" err="1"/>
              <a:t>mouses</a:t>
            </a:r>
            <a:r>
              <a:rPr lang="en-US" dirty="0"/>
              <a:t> over it</a:t>
            </a:r>
            <a:endParaRPr lang="en-MY" dirty="0"/>
          </a:p>
          <a:p>
            <a:pPr lvl="1"/>
            <a:r>
              <a:rPr lang="en-US" dirty="0"/>
              <a:t>a:active - a link the moment it is clicked</a:t>
            </a:r>
            <a:endParaRPr lang="en-MY" dirty="0"/>
          </a:p>
          <a:p>
            <a:r>
              <a:rPr lang="en-US" dirty="0"/>
              <a:t>When setting the style for several link states, there are some order rules:</a:t>
            </a:r>
            <a:endParaRPr lang="en-MY" dirty="0"/>
          </a:p>
          <a:p>
            <a:pPr lvl="1"/>
            <a:r>
              <a:rPr lang="en-US" dirty="0"/>
              <a:t>a:hover MUST come after a:link and a:visited</a:t>
            </a:r>
            <a:endParaRPr lang="en-MY" dirty="0"/>
          </a:p>
          <a:p>
            <a:pPr lvl="1"/>
            <a:r>
              <a:rPr lang="en-US" dirty="0"/>
              <a:t>a:active MUST come after a:hover</a:t>
            </a:r>
            <a:endParaRPr lang="en-MY" dirty="0"/>
          </a:p>
          <a:p>
            <a:endParaRPr lang="en-MY" i="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normAutofit/>
          </a:bodyPr>
          <a:lstStyle/>
          <a:p>
            <a:r>
              <a:rPr lang="en-US"/>
              <a:t>CSS Shorthand: Margin and Padding: auto</a:t>
            </a:r>
          </a:p>
        </p:txBody>
      </p:sp>
      <p:sp>
        <p:nvSpPr>
          <p:cNvPr id="242691" name="Rectangle 3"/>
          <p:cNvSpPr>
            <a:spLocks noGrp="1" noChangeArrowheads="1"/>
          </p:cNvSpPr>
          <p:nvPr>
            <p:ph type="body" idx="1"/>
          </p:nvPr>
        </p:nvSpPr>
        <p:spPr>
          <a:xfrm>
            <a:off x="152400" y="1600200"/>
            <a:ext cx="8686800" cy="4468813"/>
          </a:xfrm>
        </p:spPr>
        <p:txBody>
          <a:bodyPr/>
          <a:lstStyle/>
          <a:p>
            <a:r>
              <a:rPr lang="en-US" dirty="0"/>
              <a:t>A useful value to remember is ‘</a:t>
            </a:r>
            <a:r>
              <a:rPr lang="en-US" u="sng" dirty="0"/>
              <a:t>auto</a:t>
            </a:r>
            <a:r>
              <a:rPr lang="en-US" dirty="0"/>
              <a:t>’:</a:t>
            </a:r>
          </a:p>
          <a:p>
            <a:r>
              <a:rPr lang="en-US" sz="2400" dirty="0">
                <a:solidFill>
                  <a:srgbClr val="BB3932"/>
                </a:solidFill>
              </a:rPr>
              <a:t>#container {</a:t>
            </a:r>
            <a:br>
              <a:rPr lang="en-US" sz="2400" dirty="0">
                <a:solidFill>
                  <a:srgbClr val="BB3932"/>
                </a:solidFill>
              </a:rPr>
            </a:br>
            <a:r>
              <a:rPr lang="en-US" sz="2400" dirty="0">
                <a:solidFill>
                  <a:srgbClr val="BB3932"/>
                </a:solidFill>
              </a:rPr>
              <a:t>	padding: 10px 20px;</a:t>
            </a:r>
            <a:br>
              <a:rPr lang="en-US" sz="2400" dirty="0">
                <a:solidFill>
                  <a:srgbClr val="BB3932"/>
                </a:solidFill>
              </a:rPr>
            </a:br>
            <a:r>
              <a:rPr lang="en-US" sz="2400" dirty="0">
                <a:solidFill>
                  <a:srgbClr val="BB3932"/>
                </a:solidFill>
              </a:rPr>
              <a:t>	margin: 0px auto;</a:t>
            </a:r>
            <a:br>
              <a:rPr lang="en-US" sz="2400" dirty="0">
                <a:solidFill>
                  <a:srgbClr val="BB3932"/>
                </a:solidFill>
              </a:rPr>
            </a:br>
            <a:r>
              <a:rPr lang="en-US" sz="2400" dirty="0">
                <a:solidFill>
                  <a:srgbClr val="BB3932"/>
                </a:solidFill>
              </a:rPr>
              <a:t>}</a:t>
            </a:r>
          </a:p>
          <a:p>
            <a:r>
              <a:rPr lang="en-US" sz="2400" dirty="0"/>
              <a:t>Usually applied to the left &amp;</a:t>
            </a:r>
            <a:br>
              <a:rPr lang="en-US" sz="2400" dirty="0"/>
            </a:br>
            <a:r>
              <a:rPr lang="en-US" sz="2400" dirty="0"/>
              <a:t>right areas of the margin</a:t>
            </a:r>
            <a:br>
              <a:rPr lang="en-US" sz="2400" dirty="0"/>
            </a:br>
            <a:r>
              <a:rPr lang="en-US" sz="2400" dirty="0"/>
              <a:t>property, </a:t>
            </a:r>
            <a:r>
              <a:rPr lang="en-US" sz="2400" u="sng" dirty="0"/>
              <a:t>auto</a:t>
            </a:r>
            <a:r>
              <a:rPr lang="en-US" sz="2400" dirty="0"/>
              <a:t> is useful for </a:t>
            </a:r>
            <a:br>
              <a:rPr lang="en-US" sz="2400" dirty="0"/>
            </a:br>
            <a:r>
              <a:rPr lang="en-US" sz="2400" dirty="0"/>
              <a:t>centering a block container</a:t>
            </a:r>
            <a:br>
              <a:rPr lang="en-US" sz="2400" dirty="0"/>
            </a:br>
            <a:r>
              <a:rPr lang="en-US" sz="2400" dirty="0"/>
              <a:t>element in the browser window</a:t>
            </a:r>
          </a:p>
        </p:txBody>
      </p:sp>
      <p:sp>
        <p:nvSpPr>
          <p:cNvPr id="242692" name="Rectangle 4"/>
          <p:cNvSpPr>
            <a:spLocks noChangeArrowheads="1"/>
          </p:cNvSpPr>
          <p:nvPr/>
        </p:nvSpPr>
        <p:spPr bwMode="auto">
          <a:xfrm>
            <a:off x="4879975" y="2651125"/>
            <a:ext cx="4119563" cy="2754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42693" name="Rectangle 5"/>
          <p:cNvSpPr>
            <a:spLocks noChangeArrowheads="1"/>
          </p:cNvSpPr>
          <p:nvPr/>
        </p:nvSpPr>
        <p:spPr bwMode="auto">
          <a:xfrm>
            <a:off x="5283200" y="2657475"/>
            <a:ext cx="3336925" cy="2740025"/>
          </a:xfrm>
          <a:prstGeom prst="rect">
            <a:avLst/>
          </a:prstGeom>
          <a:solidFill>
            <a:srgbClr val="D27B62"/>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42694" name="Rectangle 6"/>
          <p:cNvSpPr>
            <a:spLocks noChangeArrowheads="1"/>
          </p:cNvSpPr>
          <p:nvPr/>
        </p:nvSpPr>
        <p:spPr bwMode="auto">
          <a:xfrm>
            <a:off x="5775325" y="2990850"/>
            <a:ext cx="2352675" cy="20574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42695" name="Text Box 7"/>
          <p:cNvSpPr txBox="1">
            <a:spLocks noChangeArrowheads="1"/>
          </p:cNvSpPr>
          <p:nvPr/>
        </p:nvSpPr>
        <p:spPr bwMode="auto">
          <a:xfrm>
            <a:off x="5883275" y="3865563"/>
            <a:ext cx="21526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Content Area</a:t>
            </a:r>
          </a:p>
        </p:txBody>
      </p:sp>
      <p:sp>
        <p:nvSpPr>
          <p:cNvPr id="242696" name="Text Box 8"/>
          <p:cNvSpPr txBox="1">
            <a:spLocks noChangeArrowheads="1"/>
          </p:cNvSpPr>
          <p:nvPr/>
        </p:nvSpPr>
        <p:spPr bwMode="auto">
          <a:xfrm>
            <a:off x="6594475" y="5346700"/>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0</a:t>
            </a:r>
          </a:p>
        </p:txBody>
      </p:sp>
      <p:sp>
        <p:nvSpPr>
          <p:cNvPr id="242697" name="Text Box 9"/>
          <p:cNvSpPr txBox="1">
            <a:spLocks noChangeArrowheads="1"/>
          </p:cNvSpPr>
          <p:nvPr/>
        </p:nvSpPr>
        <p:spPr bwMode="auto">
          <a:xfrm>
            <a:off x="4659313" y="3952875"/>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auto</a:t>
            </a:r>
          </a:p>
        </p:txBody>
      </p:sp>
      <p:sp>
        <p:nvSpPr>
          <p:cNvPr id="242698" name="Text Box 10"/>
          <p:cNvSpPr txBox="1">
            <a:spLocks noChangeArrowheads="1"/>
          </p:cNvSpPr>
          <p:nvPr/>
        </p:nvSpPr>
        <p:spPr bwMode="auto">
          <a:xfrm>
            <a:off x="8382000" y="3959225"/>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auto</a:t>
            </a:r>
          </a:p>
        </p:txBody>
      </p:sp>
      <p:sp>
        <p:nvSpPr>
          <p:cNvPr id="242699" name="Text Box 11"/>
          <p:cNvSpPr txBox="1">
            <a:spLocks noChangeArrowheads="1"/>
          </p:cNvSpPr>
          <p:nvPr/>
        </p:nvSpPr>
        <p:spPr bwMode="auto">
          <a:xfrm>
            <a:off x="5097463" y="4097338"/>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20</a:t>
            </a:r>
          </a:p>
        </p:txBody>
      </p:sp>
      <p:sp>
        <p:nvSpPr>
          <p:cNvPr id="242700" name="Text Box 12"/>
          <p:cNvSpPr txBox="1">
            <a:spLocks noChangeArrowheads="1"/>
          </p:cNvSpPr>
          <p:nvPr/>
        </p:nvSpPr>
        <p:spPr bwMode="auto">
          <a:xfrm>
            <a:off x="7954963" y="4095750"/>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20</a:t>
            </a:r>
          </a:p>
        </p:txBody>
      </p:sp>
      <p:sp>
        <p:nvSpPr>
          <p:cNvPr id="242701" name="Text Box 13"/>
          <p:cNvSpPr txBox="1">
            <a:spLocks noChangeArrowheads="1"/>
          </p:cNvSpPr>
          <p:nvPr/>
        </p:nvSpPr>
        <p:spPr bwMode="auto">
          <a:xfrm>
            <a:off x="6559550" y="5067300"/>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10</a:t>
            </a:r>
          </a:p>
        </p:txBody>
      </p:sp>
      <p:sp>
        <p:nvSpPr>
          <p:cNvPr id="242702" name="Text Box 14"/>
          <p:cNvSpPr txBox="1">
            <a:spLocks noChangeArrowheads="1"/>
          </p:cNvSpPr>
          <p:nvPr/>
        </p:nvSpPr>
        <p:spPr bwMode="auto">
          <a:xfrm>
            <a:off x="6584950" y="2679700"/>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solidFill>
                  <a:schemeClr val="bg1"/>
                </a:solidFill>
              </a:rPr>
              <a:t>10</a:t>
            </a:r>
          </a:p>
        </p:txBody>
      </p:sp>
      <p:sp>
        <p:nvSpPr>
          <p:cNvPr id="242703" name="Text Box 15"/>
          <p:cNvSpPr txBox="1">
            <a:spLocks noChangeArrowheads="1"/>
          </p:cNvSpPr>
          <p:nvPr/>
        </p:nvSpPr>
        <p:spPr bwMode="auto">
          <a:xfrm>
            <a:off x="6581775" y="2414588"/>
            <a:ext cx="857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0</a:t>
            </a:r>
          </a:p>
        </p:txBody>
      </p:sp>
      <p:sp>
        <p:nvSpPr>
          <p:cNvPr id="242704" name="Line 16"/>
          <p:cNvSpPr>
            <a:spLocks noChangeShapeType="1"/>
          </p:cNvSpPr>
          <p:nvPr/>
        </p:nvSpPr>
        <p:spPr bwMode="auto">
          <a:xfrm>
            <a:off x="4818063" y="2643188"/>
            <a:ext cx="0" cy="276225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2705" name="Line 17"/>
          <p:cNvSpPr>
            <a:spLocks noChangeShapeType="1"/>
          </p:cNvSpPr>
          <p:nvPr/>
        </p:nvSpPr>
        <p:spPr bwMode="auto">
          <a:xfrm>
            <a:off x="4962525" y="2652713"/>
            <a:ext cx="0" cy="276225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2706" name="Line 18"/>
          <p:cNvSpPr>
            <a:spLocks noChangeShapeType="1"/>
          </p:cNvSpPr>
          <p:nvPr/>
        </p:nvSpPr>
        <p:spPr bwMode="auto">
          <a:xfrm>
            <a:off x="8912225" y="2644775"/>
            <a:ext cx="0" cy="276225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2707" name="Line 19"/>
          <p:cNvSpPr>
            <a:spLocks noChangeShapeType="1"/>
          </p:cNvSpPr>
          <p:nvPr/>
        </p:nvSpPr>
        <p:spPr bwMode="auto">
          <a:xfrm>
            <a:off x="9056688" y="2654300"/>
            <a:ext cx="0" cy="276225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Slide Number Placeholder 20"/>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30287362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dirty="0"/>
              <a:t>CSS Floats: “Normal Flow”</a:t>
            </a:r>
          </a:p>
        </p:txBody>
      </p:sp>
      <p:sp>
        <p:nvSpPr>
          <p:cNvPr id="207875" name="Rectangle 3"/>
          <p:cNvSpPr>
            <a:spLocks noGrp="1" noChangeArrowheads="1"/>
          </p:cNvSpPr>
          <p:nvPr>
            <p:ph type="body" idx="1"/>
          </p:nvPr>
        </p:nvSpPr>
        <p:spPr>
          <a:xfrm>
            <a:off x="152400" y="1524000"/>
            <a:ext cx="4265613" cy="5210175"/>
          </a:xfrm>
        </p:spPr>
        <p:txBody>
          <a:bodyPr/>
          <a:lstStyle/>
          <a:p>
            <a:pPr>
              <a:lnSpc>
                <a:spcPct val="100000"/>
              </a:lnSpc>
            </a:pPr>
            <a:r>
              <a:rPr lang="en-US" sz="2400" dirty="0"/>
              <a:t>CSS boxes for </a:t>
            </a:r>
            <a:r>
              <a:rPr lang="en-US" sz="2400" u="sng" dirty="0"/>
              <a:t>block elements</a:t>
            </a:r>
            <a:r>
              <a:rPr lang="en-US" sz="2400" dirty="0"/>
              <a:t> are stacked, one above the other, so that they’re read from top to bottom.</a:t>
            </a:r>
          </a:p>
          <a:p>
            <a:pPr>
              <a:lnSpc>
                <a:spcPct val="100000"/>
              </a:lnSpc>
            </a:pPr>
            <a:r>
              <a:rPr lang="en-US" sz="2400" dirty="0"/>
              <a:t>In CSS, this is said to be the “</a:t>
            </a:r>
            <a:r>
              <a:rPr lang="en-US" sz="2400" u="sng" dirty="0"/>
              <a:t>normal flow</a:t>
            </a:r>
            <a:r>
              <a:rPr lang="en-US" sz="2400" dirty="0"/>
              <a:t>”.</a:t>
            </a:r>
          </a:p>
          <a:p>
            <a:pPr>
              <a:lnSpc>
                <a:spcPct val="100000"/>
              </a:lnSpc>
            </a:pPr>
            <a:r>
              <a:rPr lang="en-US" sz="1800" dirty="0"/>
              <a:t>(Note that CSS boxes for </a:t>
            </a:r>
            <a:r>
              <a:rPr lang="en-US" sz="1800" u="sng" dirty="0"/>
              <a:t>inline elements</a:t>
            </a:r>
            <a:r>
              <a:rPr lang="en-US" sz="1800" dirty="0"/>
              <a:t> are placed next to each other, within boxes for block elements, and will normally wrap according to the width of the containing block.)</a:t>
            </a:r>
          </a:p>
          <a:p>
            <a:pPr>
              <a:lnSpc>
                <a:spcPct val="100000"/>
              </a:lnSpc>
            </a:pPr>
            <a:endParaRPr lang="en-US" sz="2400" dirty="0"/>
          </a:p>
        </p:txBody>
      </p:sp>
      <p:pic>
        <p:nvPicPr>
          <p:cNvPr id="207876" name="Picture 4" descr="PreviewScreenSnapz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3400" y="1760538"/>
            <a:ext cx="4664075" cy="3725862"/>
          </a:xfrm>
          <a:prstGeom prst="rect">
            <a:avLst/>
          </a:prstGeom>
          <a:noFill/>
          <a:extLst>
            <a:ext uri="{909E8E84-426E-40DD-AFC4-6F175D3DCCD1}">
              <a14:hiddenFill xmlns:a14="http://schemas.microsoft.com/office/drawing/2010/main">
                <a:solidFill>
                  <a:srgbClr val="FFFFFF"/>
                </a:solidFill>
              </a14:hiddenFill>
            </a:ext>
          </a:extLst>
        </p:spPr>
      </p:pic>
      <p:sp>
        <p:nvSpPr>
          <p:cNvPr id="207877" name="Text Box 5"/>
          <p:cNvSpPr txBox="1">
            <a:spLocks noChangeArrowheads="1"/>
          </p:cNvSpPr>
          <p:nvPr/>
        </p:nvSpPr>
        <p:spPr bwMode="auto">
          <a:xfrm>
            <a:off x="4516438" y="5592762"/>
            <a:ext cx="3032125"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3200" b="1" dirty="0"/>
              <a:t>But…</a:t>
            </a:r>
          </a:p>
        </p:txBody>
      </p:sp>
      <p:sp>
        <p:nvSpPr>
          <p:cNvPr id="207878" name="Line 6"/>
          <p:cNvSpPr>
            <a:spLocks noChangeShapeType="1"/>
          </p:cNvSpPr>
          <p:nvPr/>
        </p:nvSpPr>
        <p:spPr bwMode="auto">
          <a:xfrm flipH="1">
            <a:off x="8839200" y="2514600"/>
            <a:ext cx="0" cy="635000"/>
          </a:xfrm>
          <a:prstGeom prst="line">
            <a:avLst/>
          </a:prstGeom>
          <a:noFill/>
          <a:ln w="38100">
            <a:solidFill>
              <a:srgbClr val="E81B0A"/>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12867782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7877"/>
                                        </p:tgtEl>
                                        <p:attrNameLst>
                                          <p:attrName>style.visibility</p:attrName>
                                        </p:attrNameLst>
                                      </p:cBhvr>
                                      <p:to>
                                        <p:strVal val="visible"/>
                                      </p:to>
                                    </p:set>
                                    <p:animEffect transition="in" filter="dissolve">
                                      <p:cBhvr>
                                        <p:cTn id="7" dur="500"/>
                                        <p:tgtEl>
                                          <p:spTgt spid="207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sp>
        <p:nvSpPr>
          <p:cNvPr id="4" name="Content Placeholder 3"/>
          <p:cNvSpPr>
            <a:spLocks noGrp="1"/>
          </p:cNvSpPr>
          <p:nvPr>
            <p:ph sz="quarter" idx="1"/>
          </p:nvPr>
        </p:nvSpPr>
        <p:spPr/>
        <p:txBody>
          <a:bodyPr>
            <a:normAutofit/>
          </a:bodyPr>
          <a:lstStyle/>
          <a:p>
            <a:pPr algn="ctr">
              <a:buNone/>
            </a:pPr>
            <a:endParaRPr lang="en-US" sz="3200" b="1" dirty="0"/>
          </a:p>
          <a:p>
            <a:pPr algn="ctr">
              <a:buNone/>
            </a:pPr>
            <a:endParaRPr lang="en-US" sz="3200" b="1" dirty="0"/>
          </a:p>
          <a:p>
            <a:pPr algn="ctr">
              <a:buNone/>
            </a:pPr>
            <a:endParaRPr lang="en-US" sz="3200" b="1" dirty="0"/>
          </a:p>
          <a:p>
            <a:pPr algn="ctr">
              <a:buNone/>
            </a:pPr>
            <a:r>
              <a:rPr lang="en-US" sz="3200" b="1" dirty="0"/>
              <a:t>CSS Floats</a:t>
            </a:r>
            <a:endParaRPr lang="en-MY" sz="3200" b="1" dirty="0"/>
          </a:p>
        </p:txBody>
      </p:sp>
    </p:spTree>
    <p:extLst>
      <p:ext uri="{BB962C8B-B14F-4D97-AF65-F5344CB8AC3E}">
        <p14:creationId xmlns:p14="http://schemas.microsoft.com/office/powerpoint/2010/main" val="37394916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t>Floats: Positioning CSS Boxes</a:t>
            </a:r>
          </a:p>
        </p:txBody>
      </p:sp>
      <p:sp>
        <p:nvSpPr>
          <p:cNvPr id="210947" name="Rectangle 3"/>
          <p:cNvSpPr>
            <a:spLocks noGrp="1" noChangeArrowheads="1"/>
          </p:cNvSpPr>
          <p:nvPr>
            <p:ph type="body" idx="1"/>
          </p:nvPr>
        </p:nvSpPr>
        <p:spPr>
          <a:xfrm>
            <a:off x="152400" y="1600200"/>
            <a:ext cx="3829050" cy="5118100"/>
          </a:xfrm>
        </p:spPr>
        <p:txBody>
          <a:bodyPr/>
          <a:lstStyle/>
          <a:p>
            <a:pPr>
              <a:lnSpc>
                <a:spcPct val="100000"/>
              </a:lnSpc>
            </a:pPr>
            <a:r>
              <a:rPr lang="en-US" sz="2400" dirty="0"/>
              <a:t>…we can position block element boxes side-by-side in CSS using </a:t>
            </a:r>
            <a:r>
              <a:rPr lang="en-US" sz="2400" u="sng" dirty="0"/>
              <a:t>floats</a:t>
            </a:r>
            <a:r>
              <a:rPr lang="en-US" sz="2400" dirty="0"/>
              <a:t>.</a:t>
            </a:r>
          </a:p>
          <a:p>
            <a:pPr>
              <a:lnSpc>
                <a:spcPct val="100000"/>
              </a:lnSpc>
            </a:pPr>
            <a:r>
              <a:rPr lang="en-US" sz="2400" dirty="0">
                <a:latin typeface="Helvetica" pitchFamily="64" charset="0"/>
              </a:rPr>
              <a:t>Setting the </a:t>
            </a:r>
            <a:r>
              <a:rPr lang="en-US" sz="2400" dirty="0"/>
              <a:t>float</a:t>
            </a:r>
            <a:r>
              <a:rPr lang="en-US" sz="2400" dirty="0">
                <a:latin typeface="Helvetica" pitchFamily="64" charset="0"/>
              </a:rPr>
              <a:t> property to </a:t>
            </a:r>
            <a:r>
              <a:rPr lang="en-US" sz="2400" u="sng" dirty="0"/>
              <a:t>left</a:t>
            </a:r>
            <a:r>
              <a:rPr lang="en-US" sz="2400" dirty="0">
                <a:latin typeface="Helvetica" pitchFamily="64" charset="0"/>
              </a:rPr>
              <a:t> or </a:t>
            </a:r>
            <a:r>
              <a:rPr lang="en-US" sz="2400" u="sng" dirty="0"/>
              <a:t>right</a:t>
            </a:r>
            <a:r>
              <a:rPr lang="en-US" sz="2400" dirty="0">
                <a:latin typeface="Helvetica" pitchFamily="64" charset="0"/>
              </a:rPr>
              <a:t> causes a box to be </a:t>
            </a:r>
            <a:r>
              <a:rPr lang="en-US" sz="2400" b="1" i="1" dirty="0">
                <a:latin typeface="Helvetica" pitchFamily="64" charset="0"/>
              </a:rPr>
              <a:t>taken out of its position in the normal flow</a:t>
            </a:r>
            <a:r>
              <a:rPr lang="en-US" sz="2400" dirty="0">
                <a:latin typeface="Helvetica" pitchFamily="64" charset="0"/>
              </a:rPr>
              <a:t> and moved as far left or right as possible.</a:t>
            </a:r>
          </a:p>
          <a:p>
            <a:pPr>
              <a:lnSpc>
                <a:spcPct val="100000"/>
              </a:lnSpc>
            </a:pPr>
            <a:endParaRPr lang="en-US" sz="2400" dirty="0">
              <a:latin typeface="Helvetica" pitchFamily="64" charset="0"/>
            </a:endParaRPr>
          </a:p>
        </p:txBody>
      </p:sp>
      <p:sp>
        <p:nvSpPr>
          <p:cNvPr id="210948" name="Rectangle 4"/>
          <p:cNvSpPr>
            <a:spLocks noChangeArrowheads="1"/>
          </p:cNvSpPr>
          <p:nvPr/>
        </p:nvSpPr>
        <p:spPr bwMode="auto">
          <a:xfrm>
            <a:off x="4024313" y="1789112"/>
            <a:ext cx="1984375" cy="3849688"/>
          </a:xfrm>
          <a:prstGeom prst="rect">
            <a:avLst/>
          </a:prstGeom>
          <a:noFill/>
          <a:ln w="22225">
            <a:solidFill>
              <a:srgbClr val="D27B62"/>
            </a:solidFill>
            <a:miter lim="800000"/>
            <a:headEnd/>
            <a:tailEnd/>
          </a:ln>
          <a:extLst>
            <a:ext uri="{909E8E84-426E-40DD-AFC4-6F175D3DCCD1}">
              <a14:hiddenFill xmlns:a14="http://schemas.microsoft.com/office/drawing/2010/main">
                <a:solidFill>
                  <a:srgbClr val="D27B62"/>
                </a:solidFill>
              </a14:hiddenFill>
            </a:ext>
          </a:extLst>
        </p:spPr>
        <p:txBody>
          <a:bodyPr wrap="none" anchor="ctr"/>
          <a:lstStyle/>
          <a:p>
            <a:endParaRPr lang="en-US"/>
          </a:p>
        </p:txBody>
      </p:sp>
      <p:sp>
        <p:nvSpPr>
          <p:cNvPr id="210949" name="Rectangle 5"/>
          <p:cNvSpPr>
            <a:spLocks noChangeArrowheads="1"/>
          </p:cNvSpPr>
          <p:nvPr/>
        </p:nvSpPr>
        <p:spPr bwMode="auto">
          <a:xfrm>
            <a:off x="6018213" y="1790700"/>
            <a:ext cx="2857500" cy="3405187"/>
          </a:xfrm>
          <a:prstGeom prst="rect">
            <a:avLst/>
          </a:prstGeom>
          <a:noFill/>
          <a:ln w="22225">
            <a:solidFill>
              <a:srgbClr val="D27B62"/>
            </a:solidFill>
            <a:miter lim="800000"/>
            <a:headEnd/>
            <a:tailEnd/>
          </a:ln>
          <a:extLst>
            <a:ext uri="{909E8E84-426E-40DD-AFC4-6F175D3DCCD1}">
              <a14:hiddenFill xmlns:a14="http://schemas.microsoft.com/office/drawing/2010/main">
                <a:solidFill>
                  <a:srgbClr val="D27B62"/>
                </a:solidFill>
              </a14:hiddenFill>
            </a:ext>
          </a:extLst>
        </p:spPr>
        <p:txBody>
          <a:bodyPr wrap="none" anchor="ctr"/>
          <a:lstStyle/>
          <a:p>
            <a:endParaRPr lang="en-US"/>
          </a:p>
        </p:txBody>
      </p:sp>
      <p:sp>
        <p:nvSpPr>
          <p:cNvPr id="210951" name="Text Box 7"/>
          <p:cNvSpPr txBox="1">
            <a:spLocks noChangeArrowheads="1"/>
          </p:cNvSpPr>
          <p:nvPr/>
        </p:nvSpPr>
        <p:spPr bwMode="auto">
          <a:xfrm>
            <a:off x="6111875" y="1908175"/>
            <a:ext cx="2674938" cy="3195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000"/>
              <a:t>text text text text text text text text text</a:t>
            </a:r>
            <a:r>
              <a:rPr lang="en-US" sz="1200"/>
              <a:t> </a:t>
            </a:r>
            <a:r>
              <a:rPr lang="en-US" sz="1000"/>
              <a:t>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a:t>
            </a:r>
          </a:p>
        </p:txBody>
      </p:sp>
      <p:sp>
        <p:nvSpPr>
          <p:cNvPr id="210952" name="Text Box 8"/>
          <p:cNvSpPr txBox="1">
            <a:spLocks noChangeArrowheads="1"/>
          </p:cNvSpPr>
          <p:nvPr/>
        </p:nvSpPr>
        <p:spPr bwMode="auto">
          <a:xfrm>
            <a:off x="6905625" y="1963737"/>
            <a:ext cx="1182688" cy="190500"/>
          </a:xfrm>
          <a:prstGeom prst="rect">
            <a:avLst/>
          </a:prstGeom>
          <a:solidFill>
            <a:schemeClr val="bg1"/>
          </a:solidFill>
          <a:ln w="15875">
            <a:solidFill>
              <a:schemeClr val="hlink"/>
            </a:solidFill>
            <a:miter lim="800000"/>
            <a:headEnd/>
            <a:tailEnd/>
          </a:ln>
        </p:spPr>
        <p:txBody>
          <a:bodyPr lIns="54000" tIns="10800" rIns="54000" bIns="10800">
            <a:spAutoFit/>
          </a:bodyPr>
          <a:lstStyle/>
          <a:p>
            <a:pPr algn="ctr">
              <a:spcBef>
                <a:spcPct val="50000"/>
              </a:spcBef>
            </a:pPr>
            <a:r>
              <a:rPr lang="en-US" sz="1000"/>
              <a:t>inline</a:t>
            </a:r>
          </a:p>
        </p:txBody>
      </p:sp>
      <p:sp>
        <p:nvSpPr>
          <p:cNvPr id="210953" name="Text Box 9"/>
          <p:cNvSpPr txBox="1">
            <a:spLocks noChangeArrowheads="1"/>
          </p:cNvSpPr>
          <p:nvPr/>
        </p:nvSpPr>
        <p:spPr bwMode="auto">
          <a:xfrm>
            <a:off x="6200775" y="2513012"/>
            <a:ext cx="1182688" cy="190500"/>
          </a:xfrm>
          <a:prstGeom prst="rect">
            <a:avLst/>
          </a:prstGeom>
          <a:solidFill>
            <a:schemeClr val="bg1"/>
          </a:solidFill>
          <a:ln w="15875">
            <a:solidFill>
              <a:schemeClr val="hlink"/>
            </a:solidFill>
            <a:miter lim="800000"/>
            <a:headEnd/>
            <a:tailEnd/>
          </a:ln>
        </p:spPr>
        <p:txBody>
          <a:bodyPr lIns="54000" tIns="10800" rIns="54000" bIns="10800">
            <a:spAutoFit/>
          </a:bodyPr>
          <a:lstStyle/>
          <a:p>
            <a:pPr algn="ctr">
              <a:spcBef>
                <a:spcPct val="50000"/>
              </a:spcBef>
            </a:pPr>
            <a:r>
              <a:rPr lang="en-US" sz="1000"/>
              <a:t>inline</a:t>
            </a:r>
          </a:p>
        </p:txBody>
      </p:sp>
      <p:sp>
        <p:nvSpPr>
          <p:cNvPr id="210954" name="Text Box 10"/>
          <p:cNvSpPr txBox="1">
            <a:spLocks noChangeArrowheads="1"/>
          </p:cNvSpPr>
          <p:nvPr/>
        </p:nvSpPr>
        <p:spPr bwMode="auto">
          <a:xfrm>
            <a:off x="7408863" y="3617912"/>
            <a:ext cx="1182687" cy="190500"/>
          </a:xfrm>
          <a:prstGeom prst="rect">
            <a:avLst/>
          </a:prstGeom>
          <a:solidFill>
            <a:schemeClr val="bg1"/>
          </a:solidFill>
          <a:ln w="15875">
            <a:solidFill>
              <a:schemeClr val="hlink"/>
            </a:solidFill>
            <a:miter lim="800000"/>
            <a:headEnd/>
            <a:tailEnd/>
          </a:ln>
        </p:spPr>
        <p:txBody>
          <a:bodyPr lIns="54000" tIns="10800" rIns="54000" bIns="10800">
            <a:spAutoFit/>
          </a:bodyPr>
          <a:lstStyle/>
          <a:p>
            <a:pPr algn="ctr">
              <a:spcBef>
                <a:spcPct val="50000"/>
              </a:spcBef>
            </a:pPr>
            <a:r>
              <a:rPr lang="en-US" sz="1000"/>
              <a:t>inline</a:t>
            </a:r>
          </a:p>
        </p:txBody>
      </p:sp>
      <p:sp>
        <p:nvSpPr>
          <p:cNvPr id="210955" name="Text Box 11"/>
          <p:cNvSpPr txBox="1">
            <a:spLocks noChangeArrowheads="1"/>
          </p:cNvSpPr>
          <p:nvPr/>
        </p:nvSpPr>
        <p:spPr bwMode="auto">
          <a:xfrm>
            <a:off x="4432300" y="3586162"/>
            <a:ext cx="1182688" cy="174625"/>
          </a:xfrm>
          <a:prstGeom prst="rect">
            <a:avLst/>
          </a:prstGeom>
          <a:solidFill>
            <a:schemeClr val="bg1"/>
          </a:solidFill>
          <a:ln>
            <a:noFill/>
          </a:ln>
          <a:extLst>
            <a:ext uri="{91240B29-F687-4F45-9708-019B960494DF}">
              <a14:hiddenLine xmlns:a14="http://schemas.microsoft.com/office/drawing/2010/main" w="15875">
                <a:solidFill>
                  <a:schemeClr val="hlink"/>
                </a:solidFill>
                <a:miter lim="800000"/>
                <a:headEnd/>
                <a:tailEnd/>
              </a14:hiddenLine>
            </a:ext>
          </a:extLst>
        </p:spPr>
        <p:txBody>
          <a:bodyPr lIns="54000" tIns="10800" rIns="54000" bIns="10800">
            <a:spAutoFit/>
          </a:bodyPr>
          <a:lstStyle/>
          <a:p>
            <a:pPr algn="ctr">
              <a:spcBef>
                <a:spcPct val="50000"/>
              </a:spcBef>
            </a:pPr>
            <a:r>
              <a:rPr lang="en-US" sz="1000">
                <a:solidFill>
                  <a:schemeClr val="hlink"/>
                </a:solidFill>
              </a:rPr>
              <a:t>block</a:t>
            </a:r>
            <a:endParaRPr lang="en-US" sz="1000"/>
          </a:p>
        </p:txBody>
      </p:sp>
      <p:sp>
        <p:nvSpPr>
          <p:cNvPr id="210957" name="AutoShape 13">
            <a:hlinkClick r:id="rId3" action="ppaction://hlinksldjump"/>
          </p:cNvPr>
          <p:cNvSpPr>
            <a:spLocks noChangeArrowheads="1"/>
          </p:cNvSpPr>
          <p:nvPr/>
        </p:nvSpPr>
        <p:spPr bwMode="auto">
          <a:xfrm>
            <a:off x="111125" y="5913438"/>
            <a:ext cx="381000" cy="22225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40252259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t>Float Values</a:t>
            </a:r>
          </a:p>
        </p:txBody>
      </p:sp>
      <p:sp>
        <p:nvSpPr>
          <p:cNvPr id="215043" name="Rectangle 3"/>
          <p:cNvSpPr>
            <a:spLocks noGrp="1" noChangeArrowheads="1"/>
          </p:cNvSpPr>
          <p:nvPr>
            <p:ph type="body" idx="1"/>
          </p:nvPr>
        </p:nvSpPr>
        <p:spPr>
          <a:xfrm>
            <a:off x="228600" y="1676400"/>
            <a:ext cx="3581400" cy="3352800"/>
          </a:xfrm>
        </p:spPr>
        <p:txBody>
          <a:bodyPr/>
          <a:lstStyle/>
          <a:p>
            <a:pPr>
              <a:lnSpc>
                <a:spcPct val="100000"/>
              </a:lnSpc>
              <a:tabLst>
                <a:tab pos="381000" algn="l"/>
              </a:tabLst>
            </a:pPr>
            <a:r>
              <a:rPr lang="en-US" sz="2400" dirty="0"/>
              <a:t>The Float property has three value options:</a:t>
            </a:r>
          </a:p>
          <a:p>
            <a:pPr>
              <a:lnSpc>
                <a:spcPct val="100000"/>
              </a:lnSpc>
              <a:tabLst>
                <a:tab pos="381000" algn="l"/>
              </a:tabLst>
            </a:pPr>
            <a:r>
              <a:rPr lang="en-US" sz="2400" dirty="0">
                <a:solidFill>
                  <a:srgbClr val="BB3932"/>
                </a:solidFill>
                <a:latin typeface="Helvetica" pitchFamily="64" charset="0"/>
              </a:rPr>
              <a:t>	float: left;</a:t>
            </a:r>
          </a:p>
          <a:p>
            <a:pPr>
              <a:lnSpc>
                <a:spcPct val="100000"/>
              </a:lnSpc>
              <a:tabLst>
                <a:tab pos="381000" algn="l"/>
              </a:tabLst>
            </a:pPr>
            <a:r>
              <a:rPr lang="en-US" sz="2400" dirty="0">
                <a:solidFill>
                  <a:srgbClr val="BB3932"/>
                </a:solidFill>
                <a:latin typeface="Helvetica" pitchFamily="64" charset="0"/>
              </a:rPr>
              <a:t>	float: right;</a:t>
            </a:r>
          </a:p>
          <a:p>
            <a:pPr>
              <a:lnSpc>
                <a:spcPct val="100000"/>
              </a:lnSpc>
              <a:tabLst>
                <a:tab pos="381000" algn="l"/>
              </a:tabLst>
            </a:pPr>
            <a:r>
              <a:rPr lang="en-US" sz="2400" dirty="0">
                <a:solidFill>
                  <a:srgbClr val="BB3932"/>
                </a:solidFill>
                <a:latin typeface="Helvetica" pitchFamily="64" charset="0"/>
              </a:rPr>
              <a:t>	float: none;</a:t>
            </a:r>
            <a:endParaRPr lang="en-US" sz="2400" dirty="0">
              <a:latin typeface="Helvetica" pitchFamily="64" charset="0"/>
            </a:endParaRPr>
          </a:p>
          <a:p>
            <a:pPr>
              <a:lnSpc>
                <a:spcPct val="100000"/>
              </a:lnSpc>
              <a:tabLst>
                <a:tab pos="381000" algn="l"/>
              </a:tabLst>
            </a:pPr>
            <a:endParaRPr lang="en-US" sz="2400" dirty="0">
              <a:latin typeface="Helvetica" pitchFamily="64" charset="0"/>
            </a:endParaRPr>
          </a:p>
        </p:txBody>
      </p:sp>
      <p:sp>
        <p:nvSpPr>
          <p:cNvPr id="215044" name="Rectangle 4"/>
          <p:cNvSpPr>
            <a:spLocks noChangeArrowheads="1"/>
          </p:cNvSpPr>
          <p:nvPr/>
        </p:nvSpPr>
        <p:spPr bwMode="auto">
          <a:xfrm>
            <a:off x="4024313" y="1981200"/>
            <a:ext cx="1984375" cy="3849688"/>
          </a:xfrm>
          <a:prstGeom prst="rect">
            <a:avLst/>
          </a:prstGeom>
          <a:noFill/>
          <a:ln w="22225">
            <a:solidFill>
              <a:srgbClr val="D27B62"/>
            </a:solidFill>
            <a:miter lim="800000"/>
            <a:headEnd/>
            <a:tailEnd/>
          </a:ln>
          <a:extLst>
            <a:ext uri="{909E8E84-426E-40DD-AFC4-6F175D3DCCD1}">
              <a14:hiddenFill xmlns:a14="http://schemas.microsoft.com/office/drawing/2010/main">
                <a:solidFill>
                  <a:srgbClr val="D27B62"/>
                </a:solidFill>
              </a14:hiddenFill>
            </a:ext>
          </a:extLst>
        </p:spPr>
        <p:txBody>
          <a:bodyPr wrap="none" anchor="ctr"/>
          <a:lstStyle/>
          <a:p>
            <a:endParaRPr lang="en-US"/>
          </a:p>
        </p:txBody>
      </p:sp>
      <p:sp>
        <p:nvSpPr>
          <p:cNvPr id="215045" name="Rectangle 5"/>
          <p:cNvSpPr>
            <a:spLocks noChangeArrowheads="1"/>
          </p:cNvSpPr>
          <p:nvPr/>
        </p:nvSpPr>
        <p:spPr bwMode="auto">
          <a:xfrm>
            <a:off x="6018213" y="1982788"/>
            <a:ext cx="2857500" cy="3405187"/>
          </a:xfrm>
          <a:prstGeom prst="rect">
            <a:avLst/>
          </a:prstGeom>
          <a:noFill/>
          <a:ln w="22225">
            <a:solidFill>
              <a:srgbClr val="D27B62"/>
            </a:solidFill>
            <a:miter lim="800000"/>
            <a:headEnd/>
            <a:tailEnd/>
          </a:ln>
          <a:extLst>
            <a:ext uri="{909E8E84-426E-40DD-AFC4-6F175D3DCCD1}">
              <a14:hiddenFill xmlns:a14="http://schemas.microsoft.com/office/drawing/2010/main">
                <a:solidFill>
                  <a:srgbClr val="D27B62"/>
                </a:solidFill>
              </a14:hiddenFill>
            </a:ext>
          </a:extLst>
        </p:spPr>
        <p:txBody>
          <a:bodyPr wrap="none" anchor="ctr"/>
          <a:lstStyle/>
          <a:p>
            <a:endParaRPr lang="en-US"/>
          </a:p>
        </p:txBody>
      </p:sp>
      <p:sp>
        <p:nvSpPr>
          <p:cNvPr id="215046" name="Text Box 6"/>
          <p:cNvSpPr txBox="1">
            <a:spLocks noChangeArrowheads="1"/>
          </p:cNvSpPr>
          <p:nvPr/>
        </p:nvSpPr>
        <p:spPr bwMode="auto">
          <a:xfrm>
            <a:off x="6111875" y="2100263"/>
            <a:ext cx="2674938" cy="3195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000"/>
              <a:t>text text text text text text text text text</a:t>
            </a:r>
            <a:r>
              <a:rPr lang="en-US" sz="1200"/>
              <a:t> </a:t>
            </a:r>
            <a:r>
              <a:rPr lang="en-US" sz="1000"/>
              <a:t>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a:t>
            </a:r>
          </a:p>
        </p:txBody>
      </p:sp>
      <p:sp>
        <p:nvSpPr>
          <p:cNvPr id="215047" name="Text Box 7"/>
          <p:cNvSpPr txBox="1">
            <a:spLocks noChangeArrowheads="1"/>
          </p:cNvSpPr>
          <p:nvPr/>
        </p:nvSpPr>
        <p:spPr bwMode="auto">
          <a:xfrm>
            <a:off x="6905625" y="2155825"/>
            <a:ext cx="1182688" cy="190500"/>
          </a:xfrm>
          <a:prstGeom prst="rect">
            <a:avLst/>
          </a:prstGeom>
          <a:solidFill>
            <a:schemeClr val="bg1"/>
          </a:solidFill>
          <a:ln w="15875">
            <a:solidFill>
              <a:schemeClr val="hlink"/>
            </a:solidFill>
            <a:miter lim="800000"/>
            <a:headEnd/>
            <a:tailEnd/>
          </a:ln>
        </p:spPr>
        <p:txBody>
          <a:bodyPr lIns="54000" tIns="10800" rIns="54000" bIns="10800">
            <a:spAutoFit/>
          </a:bodyPr>
          <a:lstStyle/>
          <a:p>
            <a:pPr algn="ctr">
              <a:spcBef>
                <a:spcPct val="50000"/>
              </a:spcBef>
            </a:pPr>
            <a:r>
              <a:rPr lang="en-US" sz="1000"/>
              <a:t>inline</a:t>
            </a:r>
          </a:p>
        </p:txBody>
      </p:sp>
      <p:sp>
        <p:nvSpPr>
          <p:cNvPr id="215048" name="Text Box 8"/>
          <p:cNvSpPr txBox="1">
            <a:spLocks noChangeArrowheads="1"/>
          </p:cNvSpPr>
          <p:nvPr/>
        </p:nvSpPr>
        <p:spPr bwMode="auto">
          <a:xfrm>
            <a:off x="6200775" y="2705100"/>
            <a:ext cx="1182688" cy="190500"/>
          </a:xfrm>
          <a:prstGeom prst="rect">
            <a:avLst/>
          </a:prstGeom>
          <a:solidFill>
            <a:schemeClr val="bg1"/>
          </a:solidFill>
          <a:ln w="15875">
            <a:solidFill>
              <a:schemeClr val="hlink"/>
            </a:solidFill>
            <a:miter lim="800000"/>
            <a:headEnd/>
            <a:tailEnd/>
          </a:ln>
        </p:spPr>
        <p:txBody>
          <a:bodyPr lIns="54000" tIns="10800" rIns="54000" bIns="10800">
            <a:spAutoFit/>
          </a:bodyPr>
          <a:lstStyle/>
          <a:p>
            <a:pPr algn="ctr">
              <a:spcBef>
                <a:spcPct val="50000"/>
              </a:spcBef>
            </a:pPr>
            <a:r>
              <a:rPr lang="en-US" sz="1000"/>
              <a:t>inline</a:t>
            </a:r>
          </a:p>
        </p:txBody>
      </p:sp>
      <p:sp>
        <p:nvSpPr>
          <p:cNvPr id="215049" name="Text Box 9"/>
          <p:cNvSpPr txBox="1">
            <a:spLocks noChangeArrowheads="1"/>
          </p:cNvSpPr>
          <p:nvPr/>
        </p:nvSpPr>
        <p:spPr bwMode="auto">
          <a:xfrm>
            <a:off x="7408863" y="3810000"/>
            <a:ext cx="1182687" cy="190500"/>
          </a:xfrm>
          <a:prstGeom prst="rect">
            <a:avLst/>
          </a:prstGeom>
          <a:solidFill>
            <a:schemeClr val="bg1"/>
          </a:solidFill>
          <a:ln w="15875">
            <a:solidFill>
              <a:schemeClr val="hlink"/>
            </a:solidFill>
            <a:miter lim="800000"/>
            <a:headEnd/>
            <a:tailEnd/>
          </a:ln>
        </p:spPr>
        <p:txBody>
          <a:bodyPr lIns="54000" tIns="10800" rIns="54000" bIns="10800">
            <a:spAutoFit/>
          </a:bodyPr>
          <a:lstStyle/>
          <a:p>
            <a:pPr algn="ctr">
              <a:spcBef>
                <a:spcPct val="50000"/>
              </a:spcBef>
            </a:pPr>
            <a:r>
              <a:rPr lang="en-US" sz="1000"/>
              <a:t>inline</a:t>
            </a:r>
          </a:p>
        </p:txBody>
      </p:sp>
      <p:sp>
        <p:nvSpPr>
          <p:cNvPr id="215050" name="Text Box 10"/>
          <p:cNvSpPr txBox="1">
            <a:spLocks noChangeArrowheads="1"/>
          </p:cNvSpPr>
          <p:nvPr/>
        </p:nvSpPr>
        <p:spPr bwMode="auto">
          <a:xfrm>
            <a:off x="4432300" y="3778250"/>
            <a:ext cx="1182688" cy="174625"/>
          </a:xfrm>
          <a:prstGeom prst="rect">
            <a:avLst/>
          </a:prstGeom>
          <a:solidFill>
            <a:schemeClr val="bg1"/>
          </a:solidFill>
          <a:ln>
            <a:noFill/>
          </a:ln>
          <a:extLst>
            <a:ext uri="{91240B29-F687-4F45-9708-019B960494DF}">
              <a14:hiddenLine xmlns:a14="http://schemas.microsoft.com/office/drawing/2010/main" w="15875">
                <a:solidFill>
                  <a:schemeClr val="hlink"/>
                </a:solidFill>
                <a:miter lim="800000"/>
                <a:headEnd/>
                <a:tailEnd/>
              </a14:hiddenLine>
            </a:ext>
          </a:extLst>
        </p:spPr>
        <p:txBody>
          <a:bodyPr lIns="54000" tIns="10800" rIns="54000" bIns="10800">
            <a:spAutoFit/>
          </a:bodyPr>
          <a:lstStyle/>
          <a:p>
            <a:pPr algn="ctr">
              <a:spcBef>
                <a:spcPct val="50000"/>
              </a:spcBef>
            </a:pPr>
            <a:r>
              <a:rPr lang="en-US" sz="1000">
                <a:solidFill>
                  <a:schemeClr val="hlink"/>
                </a:solidFill>
              </a:rPr>
              <a:t>block</a:t>
            </a:r>
            <a:endParaRPr lang="en-US" sz="1000"/>
          </a:p>
        </p:txBody>
      </p:sp>
      <p:sp>
        <p:nvSpPr>
          <p:cNvPr id="215051" name="AutoShape 11">
            <a:hlinkClick r:id="rId3" action="ppaction://hlinksldjump"/>
          </p:cNvPr>
          <p:cNvSpPr>
            <a:spLocks noChangeArrowheads="1"/>
          </p:cNvSpPr>
          <p:nvPr/>
        </p:nvSpPr>
        <p:spPr bwMode="auto">
          <a:xfrm>
            <a:off x="111125" y="5913438"/>
            <a:ext cx="381000" cy="22225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15269610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t>Restoring the Normal Flow: “Clear”</a:t>
            </a:r>
          </a:p>
        </p:txBody>
      </p:sp>
      <p:sp>
        <p:nvSpPr>
          <p:cNvPr id="212995" name="Rectangle 3"/>
          <p:cNvSpPr>
            <a:spLocks noGrp="1" noChangeArrowheads="1"/>
          </p:cNvSpPr>
          <p:nvPr>
            <p:ph type="body" idx="1"/>
          </p:nvPr>
        </p:nvSpPr>
        <p:spPr>
          <a:xfrm>
            <a:off x="228600" y="1676400"/>
            <a:ext cx="3570288" cy="4187825"/>
          </a:xfrm>
          <a:noFill/>
          <a:extLst>
            <a:ext uri="{909E8E84-426E-40DD-AFC4-6F175D3DCCD1}">
              <a14:hiddenFill xmlns:a14="http://schemas.microsoft.com/office/drawing/2010/main">
                <a:solidFill>
                  <a:srgbClr val="E81B0A"/>
                </a:solidFill>
              </a14:hiddenFill>
            </a:ext>
          </a:extLst>
        </p:spPr>
        <p:txBody>
          <a:bodyPr/>
          <a:lstStyle/>
          <a:p>
            <a:pPr>
              <a:lnSpc>
                <a:spcPct val="100000"/>
              </a:lnSpc>
              <a:tabLst>
                <a:tab pos="381000" algn="l"/>
              </a:tabLst>
            </a:pPr>
            <a:r>
              <a:rPr lang="en-US" sz="2000" dirty="0"/>
              <a:t>To restore the “normal flow”, we can use the </a:t>
            </a:r>
            <a:r>
              <a:rPr lang="en-US" sz="2000" u="sng" dirty="0"/>
              <a:t>clear</a:t>
            </a:r>
            <a:r>
              <a:rPr lang="en-US" sz="2000" dirty="0"/>
              <a:t> property.</a:t>
            </a:r>
          </a:p>
          <a:p>
            <a:pPr>
              <a:lnSpc>
                <a:spcPct val="100000"/>
              </a:lnSpc>
              <a:tabLst>
                <a:tab pos="381000" algn="l"/>
              </a:tabLst>
            </a:pPr>
            <a:r>
              <a:rPr lang="en-US" sz="2000" dirty="0">
                <a:latin typeface="Helvetica" pitchFamily="64" charset="0"/>
              </a:rPr>
              <a:t>The clear property has three value options:</a:t>
            </a:r>
          </a:p>
          <a:p>
            <a:pPr>
              <a:lnSpc>
                <a:spcPct val="100000"/>
              </a:lnSpc>
              <a:tabLst>
                <a:tab pos="381000" algn="l"/>
              </a:tabLst>
            </a:pPr>
            <a:r>
              <a:rPr lang="en-US" sz="2000" dirty="0">
                <a:solidFill>
                  <a:srgbClr val="BB3932"/>
                </a:solidFill>
                <a:latin typeface="Helvetica" pitchFamily="64" charset="0"/>
              </a:rPr>
              <a:t>	clear: left;</a:t>
            </a:r>
          </a:p>
          <a:p>
            <a:pPr>
              <a:lnSpc>
                <a:spcPct val="100000"/>
              </a:lnSpc>
              <a:tabLst>
                <a:tab pos="381000" algn="l"/>
              </a:tabLst>
            </a:pPr>
            <a:r>
              <a:rPr lang="en-US" sz="2000" dirty="0">
                <a:solidFill>
                  <a:srgbClr val="BB3932"/>
                </a:solidFill>
                <a:latin typeface="Helvetica" pitchFamily="64" charset="0"/>
              </a:rPr>
              <a:t>	clear: right;</a:t>
            </a:r>
          </a:p>
          <a:p>
            <a:pPr>
              <a:lnSpc>
                <a:spcPct val="100000"/>
              </a:lnSpc>
              <a:tabLst>
                <a:tab pos="381000" algn="l"/>
              </a:tabLst>
            </a:pPr>
            <a:r>
              <a:rPr lang="en-US" sz="2000" dirty="0">
                <a:solidFill>
                  <a:srgbClr val="BB3932"/>
                </a:solidFill>
                <a:latin typeface="Helvetica" pitchFamily="64" charset="0"/>
              </a:rPr>
              <a:t>	clear: both;</a:t>
            </a:r>
            <a:endParaRPr lang="en-US" sz="2000" dirty="0">
              <a:latin typeface="Helvetica" pitchFamily="64" charset="0"/>
            </a:endParaRPr>
          </a:p>
          <a:p>
            <a:pPr>
              <a:lnSpc>
                <a:spcPct val="100000"/>
              </a:lnSpc>
              <a:tabLst>
                <a:tab pos="381000" algn="l"/>
              </a:tabLst>
            </a:pPr>
            <a:r>
              <a:rPr lang="en-US" sz="2000" dirty="0">
                <a:latin typeface="Helvetica" pitchFamily="64" charset="0"/>
              </a:rPr>
              <a:t>These specify which side of the element</a:t>
            </a:r>
            <a:r>
              <a:rPr lang="en-US" sz="2000" dirty="0">
                <a:latin typeface="Arial"/>
              </a:rPr>
              <a:t>’</a:t>
            </a:r>
            <a:r>
              <a:rPr lang="en-US" sz="2000" dirty="0">
                <a:latin typeface="Helvetica" pitchFamily="64" charset="0"/>
              </a:rPr>
              <a:t>s box may </a:t>
            </a:r>
            <a:r>
              <a:rPr lang="en-US" sz="2000" b="1" i="1" dirty="0">
                <a:latin typeface="Helvetica" pitchFamily="64" charset="0"/>
              </a:rPr>
              <a:t>not</a:t>
            </a:r>
            <a:r>
              <a:rPr lang="en-US" sz="2000" dirty="0">
                <a:latin typeface="Helvetica" pitchFamily="64" charset="0"/>
              </a:rPr>
              <a:t> have a float next to it.</a:t>
            </a:r>
          </a:p>
        </p:txBody>
      </p:sp>
      <p:sp>
        <p:nvSpPr>
          <p:cNvPr id="212996" name="Rectangle 4"/>
          <p:cNvSpPr>
            <a:spLocks noChangeArrowheads="1"/>
          </p:cNvSpPr>
          <p:nvPr/>
        </p:nvSpPr>
        <p:spPr bwMode="auto">
          <a:xfrm>
            <a:off x="3959225" y="1639887"/>
            <a:ext cx="1984375" cy="3849688"/>
          </a:xfrm>
          <a:prstGeom prst="rect">
            <a:avLst/>
          </a:prstGeom>
          <a:noFill/>
          <a:ln w="22225">
            <a:solidFill>
              <a:srgbClr val="D27B62"/>
            </a:solidFill>
            <a:miter lim="800000"/>
            <a:headEnd/>
            <a:tailEnd/>
          </a:ln>
          <a:extLst>
            <a:ext uri="{909E8E84-426E-40DD-AFC4-6F175D3DCCD1}">
              <a14:hiddenFill xmlns:a14="http://schemas.microsoft.com/office/drawing/2010/main">
                <a:solidFill>
                  <a:srgbClr val="D27B62"/>
                </a:solidFill>
              </a14:hiddenFill>
            </a:ext>
          </a:extLst>
        </p:spPr>
        <p:txBody>
          <a:bodyPr wrap="none" anchor="ctr"/>
          <a:lstStyle/>
          <a:p>
            <a:endParaRPr lang="en-US"/>
          </a:p>
        </p:txBody>
      </p:sp>
      <p:sp>
        <p:nvSpPr>
          <p:cNvPr id="212997" name="Rectangle 5"/>
          <p:cNvSpPr>
            <a:spLocks noChangeArrowheads="1"/>
          </p:cNvSpPr>
          <p:nvPr/>
        </p:nvSpPr>
        <p:spPr bwMode="auto">
          <a:xfrm>
            <a:off x="5953125" y="1641475"/>
            <a:ext cx="2857500" cy="3405187"/>
          </a:xfrm>
          <a:prstGeom prst="rect">
            <a:avLst/>
          </a:prstGeom>
          <a:noFill/>
          <a:ln w="22225">
            <a:solidFill>
              <a:srgbClr val="D27B62"/>
            </a:solidFill>
            <a:miter lim="800000"/>
            <a:headEnd/>
            <a:tailEnd/>
          </a:ln>
          <a:extLst>
            <a:ext uri="{909E8E84-426E-40DD-AFC4-6F175D3DCCD1}">
              <a14:hiddenFill xmlns:a14="http://schemas.microsoft.com/office/drawing/2010/main">
                <a:solidFill>
                  <a:srgbClr val="D27B62"/>
                </a:solidFill>
              </a14:hiddenFill>
            </a:ext>
          </a:extLst>
        </p:spPr>
        <p:txBody>
          <a:bodyPr wrap="none" anchor="ctr"/>
          <a:lstStyle/>
          <a:p>
            <a:endParaRPr lang="en-US"/>
          </a:p>
        </p:txBody>
      </p:sp>
      <p:sp>
        <p:nvSpPr>
          <p:cNvPr id="212998" name="Rectangle 6"/>
          <p:cNvSpPr>
            <a:spLocks noChangeArrowheads="1"/>
          </p:cNvSpPr>
          <p:nvPr/>
        </p:nvSpPr>
        <p:spPr bwMode="auto">
          <a:xfrm>
            <a:off x="3959225" y="5497512"/>
            <a:ext cx="4818062" cy="674688"/>
          </a:xfrm>
          <a:prstGeom prst="rect">
            <a:avLst/>
          </a:prstGeom>
          <a:noFill/>
          <a:ln w="22225">
            <a:solidFill>
              <a:srgbClr val="D27B62"/>
            </a:solidFill>
            <a:miter lim="800000"/>
            <a:headEnd/>
            <a:tailEnd/>
          </a:ln>
          <a:extLst>
            <a:ext uri="{909E8E84-426E-40DD-AFC4-6F175D3DCCD1}">
              <a14:hiddenFill xmlns:a14="http://schemas.microsoft.com/office/drawing/2010/main">
                <a:solidFill>
                  <a:srgbClr val="D27B62"/>
                </a:solidFill>
              </a14:hiddenFill>
            </a:ext>
          </a:extLst>
        </p:spPr>
        <p:txBody>
          <a:bodyPr wrap="none" anchor="ctr"/>
          <a:lstStyle/>
          <a:p>
            <a:endParaRPr lang="en-US"/>
          </a:p>
        </p:txBody>
      </p:sp>
      <p:sp>
        <p:nvSpPr>
          <p:cNvPr id="212999" name="Text Box 7"/>
          <p:cNvSpPr txBox="1">
            <a:spLocks noChangeArrowheads="1"/>
          </p:cNvSpPr>
          <p:nvPr/>
        </p:nvSpPr>
        <p:spPr bwMode="auto">
          <a:xfrm>
            <a:off x="6046787" y="1758950"/>
            <a:ext cx="2674938" cy="3195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000"/>
              <a:t>text text text text text text text text text</a:t>
            </a:r>
            <a:r>
              <a:rPr lang="en-US" sz="1200"/>
              <a:t> </a:t>
            </a:r>
            <a:r>
              <a:rPr lang="en-US" sz="1000"/>
              <a:t>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 text text text text</a:t>
            </a:r>
            <a:r>
              <a:rPr lang="en-US" sz="1200"/>
              <a:t> </a:t>
            </a:r>
            <a:r>
              <a:rPr lang="en-US" sz="1000"/>
              <a:t>text text</a:t>
            </a:r>
          </a:p>
        </p:txBody>
      </p:sp>
      <p:sp>
        <p:nvSpPr>
          <p:cNvPr id="213000" name="Text Box 8"/>
          <p:cNvSpPr txBox="1">
            <a:spLocks noChangeArrowheads="1"/>
          </p:cNvSpPr>
          <p:nvPr/>
        </p:nvSpPr>
        <p:spPr bwMode="auto">
          <a:xfrm>
            <a:off x="6840537" y="1814512"/>
            <a:ext cx="1182688" cy="190500"/>
          </a:xfrm>
          <a:prstGeom prst="rect">
            <a:avLst/>
          </a:prstGeom>
          <a:solidFill>
            <a:schemeClr val="bg1"/>
          </a:solidFill>
          <a:ln w="15875">
            <a:solidFill>
              <a:schemeClr val="hlink"/>
            </a:solidFill>
            <a:miter lim="800000"/>
            <a:headEnd/>
            <a:tailEnd/>
          </a:ln>
        </p:spPr>
        <p:txBody>
          <a:bodyPr lIns="54000" tIns="10800" rIns="54000" bIns="10800">
            <a:spAutoFit/>
          </a:bodyPr>
          <a:lstStyle/>
          <a:p>
            <a:pPr algn="ctr">
              <a:spcBef>
                <a:spcPct val="50000"/>
              </a:spcBef>
            </a:pPr>
            <a:r>
              <a:rPr lang="en-US" sz="1000"/>
              <a:t>inline</a:t>
            </a:r>
          </a:p>
        </p:txBody>
      </p:sp>
      <p:sp>
        <p:nvSpPr>
          <p:cNvPr id="213001" name="Text Box 9"/>
          <p:cNvSpPr txBox="1">
            <a:spLocks noChangeArrowheads="1"/>
          </p:cNvSpPr>
          <p:nvPr/>
        </p:nvSpPr>
        <p:spPr bwMode="auto">
          <a:xfrm>
            <a:off x="6135687" y="2363787"/>
            <a:ext cx="1182688" cy="190500"/>
          </a:xfrm>
          <a:prstGeom prst="rect">
            <a:avLst/>
          </a:prstGeom>
          <a:solidFill>
            <a:schemeClr val="bg1"/>
          </a:solidFill>
          <a:ln w="15875">
            <a:solidFill>
              <a:schemeClr val="hlink"/>
            </a:solidFill>
            <a:miter lim="800000"/>
            <a:headEnd/>
            <a:tailEnd/>
          </a:ln>
        </p:spPr>
        <p:txBody>
          <a:bodyPr lIns="54000" tIns="10800" rIns="54000" bIns="10800">
            <a:spAutoFit/>
          </a:bodyPr>
          <a:lstStyle/>
          <a:p>
            <a:pPr algn="ctr">
              <a:spcBef>
                <a:spcPct val="50000"/>
              </a:spcBef>
            </a:pPr>
            <a:r>
              <a:rPr lang="en-US" sz="1000"/>
              <a:t>inline</a:t>
            </a:r>
          </a:p>
        </p:txBody>
      </p:sp>
      <p:sp>
        <p:nvSpPr>
          <p:cNvPr id="213002" name="Text Box 10"/>
          <p:cNvSpPr txBox="1">
            <a:spLocks noChangeArrowheads="1"/>
          </p:cNvSpPr>
          <p:nvPr/>
        </p:nvSpPr>
        <p:spPr bwMode="auto">
          <a:xfrm>
            <a:off x="7343775" y="3468687"/>
            <a:ext cx="1182687" cy="190500"/>
          </a:xfrm>
          <a:prstGeom prst="rect">
            <a:avLst/>
          </a:prstGeom>
          <a:solidFill>
            <a:schemeClr val="bg1"/>
          </a:solidFill>
          <a:ln w="15875">
            <a:solidFill>
              <a:schemeClr val="hlink"/>
            </a:solidFill>
            <a:miter lim="800000"/>
            <a:headEnd/>
            <a:tailEnd/>
          </a:ln>
        </p:spPr>
        <p:txBody>
          <a:bodyPr lIns="54000" tIns="10800" rIns="54000" bIns="10800">
            <a:spAutoFit/>
          </a:bodyPr>
          <a:lstStyle/>
          <a:p>
            <a:pPr algn="ctr">
              <a:spcBef>
                <a:spcPct val="50000"/>
              </a:spcBef>
            </a:pPr>
            <a:r>
              <a:rPr lang="en-US" sz="1000"/>
              <a:t>inline</a:t>
            </a:r>
          </a:p>
        </p:txBody>
      </p:sp>
      <p:sp>
        <p:nvSpPr>
          <p:cNvPr id="213003" name="Text Box 11"/>
          <p:cNvSpPr txBox="1">
            <a:spLocks noChangeArrowheads="1"/>
          </p:cNvSpPr>
          <p:nvPr/>
        </p:nvSpPr>
        <p:spPr bwMode="auto">
          <a:xfrm>
            <a:off x="4367212" y="3436937"/>
            <a:ext cx="1182688" cy="174625"/>
          </a:xfrm>
          <a:prstGeom prst="rect">
            <a:avLst/>
          </a:prstGeom>
          <a:solidFill>
            <a:schemeClr val="bg1"/>
          </a:solidFill>
          <a:ln>
            <a:noFill/>
          </a:ln>
          <a:extLst>
            <a:ext uri="{91240B29-F687-4F45-9708-019B960494DF}">
              <a14:hiddenLine xmlns:a14="http://schemas.microsoft.com/office/drawing/2010/main" w="15875">
                <a:solidFill>
                  <a:schemeClr val="hlink"/>
                </a:solidFill>
                <a:miter lim="800000"/>
                <a:headEnd/>
                <a:tailEnd/>
              </a14:hiddenLine>
            </a:ext>
          </a:extLst>
        </p:spPr>
        <p:txBody>
          <a:bodyPr lIns="54000" tIns="10800" rIns="54000" bIns="10800">
            <a:spAutoFit/>
          </a:bodyPr>
          <a:lstStyle/>
          <a:p>
            <a:pPr algn="ctr">
              <a:spcBef>
                <a:spcPct val="50000"/>
              </a:spcBef>
            </a:pPr>
            <a:r>
              <a:rPr lang="en-US" sz="1000">
                <a:solidFill>
                  <a:schemeClr val="hlink"/>
                </a:solidFill>
              </a:rPr>
              <a:t>block</a:t>
            </a:r>
            <a:endParaRPr lang="en-US" sz="1000"/>
          </a:p>
        </p:txBody>
      </p:sp>
      <p:sp>
        <p:nvSpPr>
          <p:cNvPr id="213004" name="Text Box 12"/>
          <p:cNvSpPr txBox="1">
            <a:spLocks noChangeArrowheads="1"/>
          </p:cNvSpPr>
          <p:nvPr/>
        </p:nvSpPr>
        <p:spPr bwMode="auto">
          <a:xfrm>
            <a:off x="5821362" y="5772150"/>
            <a:ext cx="1182688" cy="174625"/>
          </a:xfrm>
          <a:prstGeom prst="rect">
            <a:avLst/>
          </a:prstGeom>
          <a:solidFill>
            <a:schemeClr val="bg1"/>
          </a:solidFill>
          <a:ln>
            <a:noFill/>
          </a:ln>
          <a:extLst>
            <a:ext uri="{91240B29-F687-4F45-9708-019B960494DF}">
              <a14:hiddenLine xmlns:a14="http://schemas.microsoft.com/office/drawing/2010/main" w="15875">
                <a:solidFill>
                  <a:schemeClr val="hlink"/>
                </a:solidFill>
                <a:miter lim="800000"/>
                <a:headEnd/>
                <a:tailEnd/>
              </a14:hiddenLine>
            </a:ext>
          </a:extLst>
        </p:spPr>
        <p:txBody>
          <a:bodyPr lIns="54000" tIns="10800" rIns="54000" bIns="10800">
            <a:spAutoFit/>
          </a:bodyPr>
          <a:lstStyle/>
          <a:p>
            <a:pPr algn="ctr">
              <a:spcBef>
                <a:spcPct val="50000"/>
              </a:spcBef>
            </a:pPr>
            <a:r>
              <a:rPr lang="en-US" sz="1000">
                <a:solidFill>
                  <a:schemeClr val="hlink"/>
                </a:solidFill>
              </a:rPr>
              <a:t>block</a:t>
            </a:r>
            <a:endParaRPr lang="en-US" sz="1000"/>
          </a:p>
        </p:txBody>
      </p:sp>
      <p:sp>
        <p:nvSpPr>
          <p:cNvPr id="213005" name="Line 13"/>
          <p:cNvSpPr>
            <a:spLocks noChangeShapeType="1"/>
          </p:cNvSpPr>
          <p:nvPr/>
        </p:nvSpPr>
        <p:spPr bwMode="auto">
          <a:xfrm>
            <a:off x="3657600" y="5489575"/>
            <a:ext cx="254000" cy="0"/>
          </a:xfrm>
          <a:prstGeom prst="line">
            <a:avLst/>
          </a:prstGeom>
          <a:noFill/>
          <a:ln w="38100">
            <a:solidFill>
              <a:srgbClr val="E81B0A"/>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3006" name="Line 14"/>
          <p:cNvSpPr>
            <a:spLocks noChangeShapeType="1"/>
          </p:cNvSpPr>
          <p:nvPr/>
        </p:nvSpPr>
        <p:spPr bwMode="auto">
          <a:xfrm flipH="1">
            <a:off x="8839200" y="5791200"/>
            <a:ext cx="436563" cy="0"/>
          </a:xfrm>
          <a:prstGeom prst="line">
            <a:avLst/>
          </a:prstGeom>
          <a:noFill/>
          <a:ln w="38100">
            <a:solidFill>
              <a:srgbClr val="E81B0A"/>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3007" name="AutoShape 15">
            <a:hlinkClick r:id="rId3" action="ppaction://hlinksldjump"/>
          </p:cNvPr>
          <p:cNvSpPr>
            <a:spLocks noChangeArrowheads="1"/>
          </p:cNvSpPr>
          <p:nvPr/>
        </p:nvSpPr>
        <p:spPr bwMode="auto">
          <a:xfrm>
            <a:off x="111125" y="5913438"/>
            <a:ext cx="381000" cy="22225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7" name="Slide Number Placeholder 16"/>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31737147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a:t>CSS Positioning</a:t>
            </a:r>
          </a:p>
        </p:txBody>
      </p:sp>
      <p:sp>
        <p:nvSpPr>
          <p:cNvPr id="254979" name="Rectangle 3"/>
          <p:cNvSpPr>
            <a:spLocks noGrp="1" noChangeArrowheads="1"/>
          </p:cNvSpPr>
          <p:nvPr>
            <p:ph type="body" idx="1"/>
          </p:nvPr>
        </p:nvSpPr>
        <p:spPr>
          <a:xfrm>
            <a:off x="152400" y="1524000"/>
            <a:ext cx="8839200" cy="4573588"/>
          </a:xfrm>
        </p:spPr>
        <p:txBody>
          <a:bodyPr>
            <a:normAutofit/>
          </a:bodyPr>
          <a:lstStyle/>
          <a:p>
            <a:r>
              <a:rPr lang="en-US" sz="2400" dirty="0"/>
              <a:t>The last core concept to understand in CSS layout (after the ‘box model’ and ‘floats’), is </a:t>
            </a:r>
            <a:r>
              <a:rPr lang="en-US" sz="2400" u="sng" dirty="0"/>
              <a:t>positioning</a:t>
            </a:r>
            <a:r>
              <a:rPr lang="en-US" sz="2400" dirty="0"/>
              <a:t>.</a:t>
            </a:r>
          </a:p>
          <a:p>
            <a:r>
              <a:rPr lang="en-US" sz="2400" dirty="0"/>
              <a:t>There are four types of positioning that can be applied to CSS boxes:</a:t>
            </a:r>
          </a:p>
          <a:p>
            <a:pPr lvl="1"/>
            <a:r>
              <a:rPr lang="en-US" sz="2400" b="1" dirty="0"/>
              <a:t>Static Positioning</a:t>
            </a:r>
          </a:p>
          <a:p>
            <a:pPr lvl="1"/>
            <a:r>
              <a:rPr lang="en-US" sz="2400" b="1" dirty="0"/>
              <a:t>Fixed Positioning</a:t>
            </a:r>
          </a:p>
          <a:p>
            <a:pPr lvl="1"/>
            <a:r>
              <a:rPr lang="en-US" sz="2400" b="1" dirty="0"/>
              <a:t>Relative Positioning</a:t>
            </a:r>
          </a:p>
          <a:p>
            <a:pPr lvl="1"/>
            <a:r>
              <a:rPr lang="en-US" sz="2400" b="1" dirty="0"/>
              <a:t>Absolute Positioning</a:t>
            </a:r>
          </a:p>
          <a:p>
            <a:r>
              <a:rPr lang="en-US" sz="2400" dirty="0"/>
              <a:t>Understanding the differences between the two is difficult at first, but important!</a:t>
            </a:r>
          </a:p>
          <a:p>
            <a:endParaRPr lang="en-US"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39614185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dirty="0"/>
              <a:t>CSS Positioning: Static Positioning</a:t>
            </a:r>
          </a:p>
        </p:txBody>
      </p:sp>
      <p:sp>
        <p:nvSpPr>
          <p:cNvPr id="257027" name="Rectangle 3"/>
          <p:cNvSpPr>
            <a:spLocks noGrp="1" noChangeArrowheads="1"/>
          </p:cNvSpPr>
          <p:nvPr>
            <p:ph type="body" idx="1"/>
          </p:nvPr>
        </p:nvSpPr>
        <p:spPr>
          <a:xfrm>
            <a:off x="152400" y="1524000"/>
            <a:ext cx="8686800" cy="1798638"/>
          </a:xfrm>
        </p:spPr>
        <p:txBody>
          <a:bodyPr>
            <a:normAutofit fontScale="92500" lnSpcReduction="10000"/>
          </a:bodyPr>
          <a:lstStyle/>
          <a:p>
            <a:r>
              <a:rPr lang="en-US" sz="2400" dirty="0"/>
              <a:t>HTML elements are positioned static by default. A static positioned element is always positioned</a:t>
            </a:r>
          </a:p>
          <a:p>
            <a:r>
              <a:rPr lang="en-US" sz="2400" dirty="0"/>
              <a:t>according to the normal flow of the page.</a:t>
            </a:r>
          </a:p>
          <a:p>
            <a:r>
              <a:rPr lang="en-US" sz="2400" dirty="0"/>
              <a:t>Static positioned elements are not affected by the top, bottom, left, and right properties.</a:t>
            </a:r>
          </a:p>
        </p:txBody>
      </p:sp>
      <p:sp>
        <p:nvSpPr>
          <p:cNvPr id="257028" name="Rectangle 4"/>
          <p:cNvSpPr>
            <a:spLocks noChangeArrowheads="1"/>
          </p:cNvSpPr>
          <p:nvPr/>
        </p:nvSpPr>
        <p:spPr bwMode="auto">
          <a:xfrm>
            <a:off x="1787525" y="3479800"/>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7031" name="Rectangle 7"/>
          <p:cNvSpPr>
            <a:spLocks noChangeArrowheads="1"/>
          </p:cNvSpPr>
          <p:nvPr/>
        </p:nvSpPr>
        <p:spPr bwMode="auto">
          <a:xfrm>
            <a:off x="5727700" y="3479800"/>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7032" name="Rectangle 8"/>
          <p:cNvSpPr>
            <a:spLocks noChangeArrowheads="1"/>
          </p:cNvSpPr>
          <p:nvPr/>
        </p:nvSpPr>
        <p:spPr bwMode="auto">
          <a:xfrm>
            <a:off x="1703388" y="3386138"/>
            <a:ext cx="6024562" cy="2730500"/>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257034" name="Rectangle 10"/>
          <p:cNvSpPr>
            <a:spLocks noChangeArrowheads="1"/>
          </p:cNvSpPr>
          <p:nvPr/>
        </p:nvSpPr>
        <p:spPr bwMode="auto">
          <a:xfrm>
            <a:off x="3751263" y="3473450"/>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7036" name="Text Box 12"/>
          <p:cNvSpPr txBox="1">
            <a:spLocks noChangeArrowheads="1"/>
          </p:cNvSpPr>
          <p:nvPr/>
        </p:nvSpPr>
        <p:spPr bwMode="auto">
          <a:xfrm>
            <a:off x="1804988" y="4527550"/>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1</a:t>
            </a:r>
          </a:p>
        </p:txBody>
      </p:sp>
      <p:sp>
        <p:nvSpPr>
          <p:cNvPr id="257037" name="Text Box 13"/>
          <p:cNvSpPr txBox="1">
            <a:spLocks noChangeArrowheads="1"/>
          </p:cNvSpPr>
          <p:nvPr/>
        </p:nvSpPr>
        <p:spPr bwMode="auto">
          <a:xfrm>
            <a:off x="3775075" y="4521200"/>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2</a:t>
            </a:r>
          </a:p>
        </p:txBody>
      </p:sp>
      <p:sp>
        <p:nvSpPr>
          <p:cNvPr id="257038" name="Text Box 14"/>
          <p:cNvSpPr txBox="1">
            <a:spLocks noChangeArrowheads="1"/>
          </p:cNvSpPr>
          <p:nvPr/>
        </p:nvSpPr>
        <p:spPr bwMode="auto">
          <a:xfrm>
            <a:off x="5753100" y="4530725"/>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3</a:t>
            </a:r>
          </a:p>
        </p:txBody>
      </p:sp>
      <p:sp>
        <p:nvSpPr>
          <p:cNvPr id="257039" name="Text Box 15"/>
          <p:cNvSpPr txBox="1">
            <a:spLocks noChangeArrowheads="1"/>
          </p:cNvSpPr>
          <p:nvPr/>
        </p:nvSpPr>
        <p:spPr bwMode="auto">
          <a:xfrm>
            <a:off x="5832475" y="5792788"/>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Containing box</a:t>
            </a:r>
          </a:p>
        </p:txBody>
      </p:sp>
      <p:sp>
        <p:nvSpPr>
          <p:cNvPr id="13" name="Slide Number Placeholder 12"/>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4728008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dirty="0"/>
              <a:t>CSS Positioning: Fixed Positioning</a:t>
            </a:r>
          </a:p>
        </p:txBody>
      </p:sp>
      <p:sp>
        <p:nvSpPr>
          <p:cNvPr id="257027" name="Rectangle 3"/>
          <p:cNvSpPr>
            <a:spLocks noGrp="1" noChangeArrowheads="1"/>
          </p:cNvSpPr>
          <p:nvPr>
            <p:ph type="body" idx="1"/>
          </p:nvPr>
        </p:nvSpPr>
        <p:spPr>
          <a:xfrm>
            <a:off x="228600" y="1858962"/>
            <a:ext cx="8686800" cy="1798638"/>
          </a:xfrm>
        </p:spPr>
        <p:txBody>
          <a:bodyPr>
            <a:normAutofit/>
          </a:bodyPr>
          <a:lstStyle/>
          <a:p>
            <a:r>
              <a:rPr lang="en-US" sz="2400" dirty="0"/>
              <a:t>An element with fixed position is positioned relative to the browser window.</a:t>
            </a:r>
          </a:p>
          <a:p>
            <a:r>
              <a:rPr lang="en-US" sz="2400" dirty="0"/>
              <a:t>It will not move even if the window is scrolled.</a:t>
            </a:r>
          </a:p>
        </p:txBody>
      </p:sp>
      <p:sp>
        <p:nvSpPr>
          <p:cNvPr id="13" name="Slide Number Placeholder 12"/>
          <p:cNvSpPr>
            <a:spLocks noGrp="1"/>
          </p:cNvSpPr>
          <p:nvPr>
            <p:ph type="sldNum" sz="quarter" idx="12"/>
          </p:nvPr>
        </p:nvSpPr>
        <p:spPr/>
        <p:txBody>
          <a:bodyPr/>
          <a:lstStyle/>
          <a:p>
            <a:fld id="{B6F15528-21DE-4FAA-801E-634DDDAF4B2B}" type="slidenum">
              <a:rPr lang="en-US" smtClean="0"/>
              <a:pPr/>
              <a:t>48</a:t>
            </a:fld>
            <a:endParaRPr lang="en-US"/>
          </a:p>
        </p:txBody>
      </p:sp>
      <p:sp>
        <p:nvSpPr>
          <p:cNvPr id="14" name="Rectangle 4"/>
          <p:cNvSpPr>
            <a:spLocks noChangeArrowheads="1"/>
          </p:cNvSpPr>
          <p:nvPr/>
        </p:nvSpPr>
        <p:spPr bwMode="auto">
          <a:xfrm>
            <a:off x="1787525" y="3479800"/>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15" name="Rectangle 7"/>
          <p:cNvSpPr>
            <a:spLocks noChangeArrowheads="1"/>
          </p:cNvSpPr>
          <p:nvPr/>
        </p:nvSpPr>
        <p:spPr bwMode="auto">
          <a:xfrm>
            <a:off x="5727700" y="3479800"/>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16" name="Rectangle 8"/>
          <p:cNvSpPr>
            <a:spLocks noChangeArrowheads="1"/>
          </p:cNvSpPr>
          <p:nvPr/>
        </p:nvSpPr>
        <p:spPr bwMode="auto">
          <a:xfrm>
            <a:off x="1703388" y="3386138"/>
            <a:ext cx="6024562" cy="2730500"/>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17" name="Rectangle 10"/>
          <p:cNvSpPr>
            <a:spLocks noChangeArrowheads="1"/>
          </p:cNvSpPr>
          <p:nvPr/>
        </p:nvSpPr>
        <p:spPr bwMode="auto">
          <a:xfrm>
            <a:off x="3751263" y="3473450"/>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18" name="Text Box 12"/>
          <p:cNvSpPr txBox="1">
            <a:spLocks noChangeArrowheads="1"/>
          </p:cNvSpPr>
          <p:nvPr/>
        </p:nvSpPr>
        <p:spPr bwMode="auto">
          <a:xfrm>
            <a:off x="1804988" y="4527550"/>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1</a:t>
            </a:r>
          </a:p>
        </p:txBody>
      </p:sp>
      <p:sp>
        <p:nvSpPr>
          <p:cNvPr id="19" name="Text Box 13"/>
          <p:cNvSpPr txBox="1">
            <a:spLocks noChangeArrowheads="1"/>
          </p:cNvSpPr>
          <p:nvPr/>
        </p:nvSpPr>
        <p:spPr bwMode="auto">
          <a:xfrm>
            <a:off x="3775075" y="4521200"/>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2</a:t>
            </a:r>
          </a:p>
        </p:txBody>
      </p:sp>
      <p:sp>
        <p:nvSpPr>
          <p:cNvPr id="20" name="Text Box 14"/>
          <p:cNvSpPr txBox="1">
            <a:spLocks noChangeArrowheads="1"/>
          </p:cNvSpPr>
          <p:nvPr/>
        </p:nvSpPr>
        <p:spPr bwMode="auto">
          <a:xfrm>
            <a:off x="5753100" y="4530725"/>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3</a:t>
            </a:r>
          </a:p>
        </p:txBody>
      </p:sp>
      <p:sp>
        <p:nvSpPr>
          <p:cNvPr id="21" name="Text Box 15"/>
          <p:cNvSpPr txBox="1">
            <a:spLocks noChangeArrowheads="1"/>
          </p:cNvSpPr>
          <p:nvPr/>
        </p:nvSpPr>
        <p:spPr bwMode="auto">
          <a:xfrm>
            <a:off x="5832475" y="5792788"/>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Containing box</a:t>
            </a:r>
          </a:p>
        </p:txBody>
      </p:sp>
      <p:sp>
        <p:nvSpPr>
          <p:cNvPr id="22" name="Rectangle 7"/>
          <p:cNvSpPr>
            <a:spLocks noChangeArrowheads="1"/>
          </p:cNvSpPr>
          <p:nvPr/>
        </p:nvSpPr>
        <p:spPr bwMode="auto">
          <a:xfrm>
            <a:off x="6172200" y="3733800"/>
            <a:ext cx="1447800" cy="671513"/>
          </a:xfrm>
          <a:prstGeom prst="rect">
            <a:avLst/>
          </a:prstGeom>
          <a:solidFill>
            <a:schemeClr val="tx2">
              <a:lumMod val="75000"/>
            </a:schemeClr>
          </a:solidFill>
          <a:ln w="12700">
            <a:solidFill>
              <a:schemeClr val="tx1"/>
            </a:solidFill>
            <a:prstDash val="sysDot"/>
            <a:miter lim="800000"/>
            <a:headEnd/>
            <a:tailEnd/>
          </a:ln>
        </p:spPr>
        <p:txBody>
          <a:bodyPr wrap="none" anchor="ctr"/>
          <a:lstStyle/>
          <a:p>
            <a:endParaRPr lang="en-US"/>
          </a:p>
        </p:txBody>
      </p:sp>
      <p:sp>
        <p:nvSpPr>
          <p:cNvPr id="23" name="Text Box 14"/>
          <p:cNvSpPr txBox="1">
            <a:spLocks noChangeArrowheads="1"/>
          </p:cNvSpPr>
          <p:nvPr/>
        </p:nvSpPr>
        <p:spPr bwMode="auto">
          <a:xfrm>
            <a:off x="5816600" y="3962400"/>
            <a:ext cx="1876425" cy="307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r">
              <a:spcBef>
                <a:spcPct val="50000"/>
              </a:spcBef>
            </a:pPr>
            <a:r>
              <a:rPr lang="en-US" sz="1400" dirty="0">
                <a:solidFill>
                  <a:schemeClr val="accent2"/>
                </a:solidFill>
              </a:rPr>
              <a:t>Box 4</a:t>
            </a:r>
          </a:p>
        </p:txBody>
      </p:sp>
    </p:spTree>
    <p:extLst>
      <p:ext uri="{BB962C8B-B14F-4D97-AF65-F5344CB8AC3E}">
        <p14:creationId xmlns:p14="http://schemas.microsoft.com/office/powerpoint/2010/main" val="226515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t>CSS Positioning: Relative Positioning</a:t>
            </a:r>
          </a:p>
        </p:txBody>
      </p:sp>
      <p:sp>
        <p:nvSpPr>
          <p:cNvPr id="257027" name="Rectangle 3"/>
          <p:cNvSpPr>
            <a:spLocks noGrp="1" noChangeArrowheads="1"/>
          </p:cNvSpPr>
          <p:nvPr>
            <p:ph type="body" idx="1"/>
          </p:nvPr>
        </p:nvSpPr>
        <p:spPr>
          <a:xfrm>
            <a:off x="152400" y="1524000"/>
            <a:ext cx="8686800" cy="1798638"/>
          </a:xfrm>
        </p:spPr>
        <p:txBody>
          <a:bodyPr/>
          <a:lstStyle/>
          <a:p>
            <a:r>
              <a:rPr lang="en-US" sz="2400" dirty="0"/>
              <a:t>A relatively positioned element will stay exactly where it is, </a:t>
            </a:r>
            <a:r>
              <a:rPr lang="en-US" sz="2400" u="sng" dirty="0"/>
              <a:t>in relation to the normal flow</a:t>
            </a:r>
            <a:r>
              <a:rPr lang="en-US" sz="2400" dirty="0"/>
              <a:t>.</a:t>
            </a:r>
          </a:p>
          <a:p>
            <a:r>
              <a:rPr lang="en-US" sz="2400" dirty="0"/>
              <a:t>You can then offset its position “relative” to its starting point in the normal flow: </a:t>
            </a:r>
          </a:p>
        </p:txBody>
      </p:sp>
      <p:sp>
        <p:nvSpPr>
          <p:cNvPr id="257028" name="Rectangle 4"/>
          <p:cNvSpPr>
            <a:spLocks noChangeArrowheads="1"/>
          </p:cNvSpPr>
          <p:nvPr/>
        </p:nvSpPr>
        <p:spPr bwMode="auto">
          <a:xfrm>
            <a:off x="1787525" y="3479800"/>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7031" name="Rectangle 7"/>
          <p:cNvSpPr>
            <a:spLocks noChangeArrowheads="1"/>
          </p:cNvSpPr>
          <p:nvPr/>
        </p:nvSpPr>
        <p:spPr bwMode="auto">
          <a:xfrm>
            <a:off x="5727700" y="3479800"/>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7032" name="Rectangle 8"/>
          <p:cNvSpPr>
            <a:spLocks noChangeArrowheads="1"/>
          </p:cNvSpPr>
          <p:nvPr/>
        </p:nvSpPr>
        <p:spPr bwMode="auto">
          <a:xfrm>
            <a:off x="1703388" y="3386138"/>
            <a:ext cx="6024562" cy="2730500"/>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257034" name="Rectangle 10"/>
          <p:cNvSpPr>
            <a:spLocks noChangeArrowheads="1"/>
          </p:cNvSpPr>
          <p:nvPr/>
        </p:nvSpPr>
        <p:spPr bwMode="auto">
          <a:xfrm>
            <a:off x="3751263" y="3473450"/>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7036" name="Text Box 12"/>
          <p:cNvSpPr txBox="1">
            <a:spLocks noChangeArrowheads="1"/>
          </p:cNvSpPr>
          <p:nvPr/>
        </p:nvSpPr>
        <p:spPr bwMode="auto">
          <a:xfrm>
            <a:off x="1804988" y="4527550"/>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1</a:t>
            </a:r>
          </a:p>
        </p:txBody>
      </p:sp>
      <p:sp>
        <p:nvSpPr>
          <p:cNvPr id="257037" name="Text Box 13"/>
          <p:cNvSpPr txBox="1">
            <a:spLocks noChangeArrowheads="1"/>
          </p:cNvSpPr>
          <p:nvPr/>
        </p:nvSpPr>
        <p:spPr bwMode="auto">
          <a:xfrm>
            <a:off x="3775075" y="4521200"/>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2</a:t>
            </a:r>
          </a:p>
        </p:txBody>
      </p:sp>
      <p:sp>
        <p:nvSpPr>
          <p:cNvPr id="257038" name="Text Box 14"/>
          <p:cNvSpPr txBox="1">
            <a:spLocks noChangeArrowheads="1"/>
          </p:cNvSpPr>
          <p:nvPr/>
        </p:nvSpPr>
        <p:spPr bwMode="auto">
          <a:xfrm>
            <a:off x="5753100" y="4530725"/>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3</a:t>
            </a:r>
          </a:p>
        </p:txBody>
      </p:sp>
      <p:sp>
        <p:nvSpPr>
          <p:cNvPr id="257039" name="Text Box 15"/>
          <p:cNvSpPr txBox="1">
            <a:spLocks noChangeArrowheads="1"/>
          </p:cNvSpPr>
          <p:nvPr/>
        </p:nvSpPr>
        <p:spPr bwMode="auto">
          <a:xfrm>
            <a:off x="5832475" y="5792788"/>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Containing box</a:t>
            </a:r>
          </a:p>
        </p:txBody>
      </p:sp>
      <p:sp>
        <p:nvSpPr>
          <p:cNvPr id="13" name="Slide Number Placeholder 12"/>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27214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Content Placeholder 4"/>
          <p:cNvSpPr>
            <a:spLocks noGrp="1"/>
          </p:cNvSpPr>
          <p:nvPr>
            <p:ph sz="quarter" idx="1"/>
          </p:nvPr>
        </p:nvSpPr>
        <p:spPr>
          <a:xfrm>
            <a:off x="152400" y="1295400"/>
            <a:ext cx="8839200" cy="5102352"/>
          </a:xfrm>
        </p:spPr>
        <p:txBody>
          <a:bodyPr>
            <a:noAutofit/>
          </a:bodyPr>
          <a:lstStyle/>
          <a:p>
            <a:pPr>
              <a:buNone/>
            </a:pPr>
            <a:r>
              <a:rPr lang="en-US" sz="1800" dirty="0"/>
              <a:t>&lt;html&gt;</a:t>
            </a:r>
            <a:endParaRPr lang="en-MY" sz="1800" dirty="0"/>
          </a:p>
          <a:p>
            <a:pPr>
              <a:buNone/>
            </a:pPr>
            <a:r>
              <a:rPr lang="en-US" sz="1800" dirty="0"/>
              <a:t>&lt;head&gt;</a:t>
            </a:r>
            <a:endParaRPr lang="en-MY" sz="1800" dirty="0"/>
          </a:p>
          <a:p>
            <a:pPr lvl="1">
              <a:buNone/>
            </a:pPr>
            <a:r>
              <a:rPr lang="en-US" sz="1600" dirty="0"/>
              <a:t>&lt;style type="text/</a:t>
            </a:r>
            <a:r>
              <a:rPr lang="en-US" sz="1600" dirty="0" err="1"/>
              <a:t>css</a:t>
            </a:r>
            <a:r>
              <a:rPr lang="en-US" sz="1600" dirty="0"/>
              <a:t>"&gt;</a:t>
            </a:r>
            <a:endParaRPr lang="en-MY" sz="1600" dirty="0"/>
          </a:p>
          <a:p>
            <a:pPr lvl="1">
              <a:buNone/>
            </a:pPr>
            <a:r>
              <a:rPr lang="en-US" sz="1600" dirty="0"/>
              <a:t>a:link {color:#FF0000;}    /* unvisited link */</a:t>
            </a:r>
            <a:endParaRPr lang="en-MY" sz="1600" dirty="0"/>
          </a:p>
          <a:p>
            <a:pPr lvl="1">
              <a:buNone/>
            </a:pPr>
            <a:r>
              <a:rPr lang="en-US" sz="1600" dirty="0"/>
              <a:t>a:visited {color:#00FF00;} /* visited link */</a:t>
            </a:r>
            <a:endParaRPr lang="en-MY" sz="1600" dirty="0"/>
          </a:p>
          <a:p>
            <a:pPr lvl="1">
              <a:buNone/>
            </a:pPr>
            <a:r>
              <a:rPr lang="en-US" sz="1600" dirty="0"/>
              <a:t>a:hover {color:#FF00FF;}   /* mouse over link */</a:t>
            </a:r>
            <a:endParaRPr lang="en-MY" sz="1600" dirty="0"/>
          </a:p>
          <a:p>
            <a:pPr lvl="1">
              <a:buNone/>
            </a:pPr>
            <a:r>
              <a:rPr lang="en-US" sz="1600" dirty="0"/>
              <a:t>a:active {color:#0000FF;}  /* selected link */</a:t>
            </a:r>
            <a:endParaRPr lang="en-MY" sz="1600" dirty="0"/>
          </a:p>
          <a:p>
            <a:pPr lvl="1">
              <a:buNone/>
            </a:pPr>
            <a:r>
              <a:rPr lang="en-US" sz="1600" dirty="0"/>
              <a:t>&lt;/style&gt;</a:t>
            </a:r>
            <a:endParaRPr lang="en-MY" sz="1600" dirty="0"/>
          </a:p>
          <a:p>
            <a:pPr>
              <a:buNone/>
            </a:pPr>
            <a:r>
              <a:rPr lang="en-US" sz="1800" dirty="0"/>
              <a:t>&lt;/head&gt;</a:t>
            </a:r>
            <a:endParaRPr lang="en-MY" sz="1800" dirty="0"/>
          </a:p>
          <a:p>
            <a:pPr>
              <a:buNone/>
            </a:pPr>
            <a:r>
              <a:rPr lang="en-US" sz="1800" dirty="0"/>
              <a:t>&lt;body&gt;</a:t>
            </a:r>
            <a:endParaRPr lang="en-MY" sz="1800" dirty="0"/>
          </a:p>
          <a:p>
            <a:pPr lvl="1">
              <a:buNone/>
            </a:pPr>
            <a:r>
              <a:rPr lang="en-US" sz="1600" dirty="0"/>
              <a:t>&lt;p&gt;&lt;b&gt;&lt;a </a:t>
            </a:r>
            <a:r>
              <a:rPr lang="en-US" sz="1600" dirty="0" err="1"/>
              <a:t>href</a:t>
            </a:r>
            <a:r>
              <a:rPr lang="en-US" sz="1600" dirty="0"/>
              <a:t>="</a:t>
            </a:r>
            <a:r>
              <a:rPr lang="en-US" sz="1600" dirty="0" err="1"/>
              <a:t>default.asp.html</a:t>
            </a:r>
            <a:r>
              <a:rPr lang="en-US" sz="1600" dirty="0"/>
              <a:t>" target="_blank"&gt;This is a link&lt;/a&gt;&lt;/b&gt;&lt;/p&gt;</a:t>
            </a:r>
            <a:endParaRPr lang="en-MY" sz="1600" dirty="0"/>
          </a:p>
          <a:p>
            <a:pPr lvl="1">
              <a:buNone/>
            </a:pPr>
            <a:r>
              <a:rPr lang="en-US" sz="1600" dirty="0"/>
              <a:t>&lt;p&gt;&lt;b&gt;Note:&lt;/b&gt; a:hover MUST come after a:link and a:visited in the CSS </a:t>
            </a:r>
            <a:endParaRPr lang="en-MY" sz="1600" dirty="0"/>
          </a:p>
          <a:p>
            <a:pPr lvl="1">
              <a:buNone/>
            </a:pPr>
            <a:r>
              <a:rPr lang="en-US" sz="1600" dirty="0"/>
              <a:t>definition in order to be effective.&lt;/p&gt;</a:t>
            </a:r>
            <a:endParaRPr lang="en-MY" sz="1600" dirty="0"/>
          </a:p>
          <a:p>
            <a:pPr lvl="1">
              <a:buNone/>
            </a:pPr>
            <a:r>
              <a:rPr lang="en-US" sz="1600" dirty="0"/>
              <a:t>&lt;p&gt;&lt;b&gt;Note:&lt;/b&gt; a:active MUST come after a:hover in the CSS definition in order </a:t>
            </a:r>
            <a:endParaRPr lang="en-MY" sz="1600" dirty="0"/>
          </a:p>
          <a:p>
            <a:pPr lvl="1">
              <a:buNone/>
            </a:pPr>
            <a:r>
              <a:rPr lang="en-US" sz="1600" dirty="0"/>
              <a:t>to be effective.&lt;/p&gt;</a:t>
            </a:r>
            <a:endParaRPr lang="en-MY" sz="1600" dirty="0"/>
          </a:p>
          <a:p>
            <a:pPr>
              <a:buNone/>
            </a:pPr>
            <a:r>
              <a:rPr lang="en-US" sz="1800" dirty="0"/>
              <a:t>&lt;/body&gt;</a:t>
            </a:r>
            <a:endParaRPr lang="en-MY" sz="1800" dirty="0"/>
          </a:p>
          <a:p>
            <a:pPr>
              <a:buNone/>
            </a:pPr>
            <a:r>
              <a:rPr lang="en-US" sz="1800" dirty="0"/>
              <a:t>&lt;/html&gt;</a:t>
            </a:r>
            <a:endParaRPr lang="en-MY" sz="1800" i="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t>CSS Positioning: Relative Positioning</a:t>
            </a:r>
          </a:p>
        </p:txBody>
      </p:sp>
      <p:sp>
        <p:nvSpPr>
          <p:cNvPr id="256003" name="Rectangle 3"/>
          <p:cNvSpPr>
            <a:spLocks noGrp="1" noChangeArrowheads="1"/>
          </p:cNvSpPr>
          <p:nvPr>
            <p:ph type="body" idx="1"/>
          </p:nvPr>
        </p:nvSpPr>
        <p:spPr>
          <a:xfrm>
            <a:off x="152400" y="1524000"/>
            <a:ext cx="8686800" cy="2601913"/>
          </a:xfrm>
        </p:spPr>
        <p:txBody>
          <a:bodyPr/>
          <a:lstStyle/>
          <a:p>
            <a:r>
              <a:rPr lang="en-US" sz="2400" dirty="0"/>
              <a:t>In this example, </a:t>
            </a:r>
            <a:r>
              <a:rPr lang="en-US" sz="2400" b="1" dirty="0"/>
              <a:t>box 2</a:t>
            </a:r>
            <a:r>
              <a:rPr lang="en-US" sz="2400" dirty="0"/>
              <a:t> is offset 20px, top and left. The result is the box is offset 20px from its </a:t>
            </a:r>
            <a:r>
              <a:rPr lang="en-US" sz="2400" u="sng" dirty="0"/>
              <a:t>original position in the normal flow</a:t>
            </a:r>
            <a:r>
              <a:rPr lang="en-US" sz="2400" dirty="0"/>
              <a:t>. Box 2 may overlap other boxes in the flow, but other boxes </a:t>
            </a:r>
            <a:r>
              <a:rPr lang="en-US" sz="2400"/>
              <a:t>still recognize </a:t>
            </a:r>
            <a:r>
              <a:rPr lang="en-US" sz="2400" dirty="0"/>
              <a:t>its original position in the flow.</a:t>
            </a:r>
          </a:p>
          <a:p>
            <a:endParaRPr lang="en-US" sz="2400" dirty="0"/>
          </a:p>
        </p:txBody>
      </p:sp>
      <p:sp>
        <p:nvSpPr>
          <p:cNvPr id="256004" name="Rectangle 4"/>
          <p:cNvSpPr>
            <a:spLocks noChangeArrowheads="1"/>
          </p:cNvSpPr>
          <p:nvPr/>
        </p:nvSpPr>
        <p:spPr bwMode="auto">
          <a:xfrm>
            <a:off x="2979738" y="3598862"/>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6008" name="Rectangle 8"/>
          <p:cNvSpPr>
            <a:spLocks noChangeArrowheads="1"/>
          </p:cNvSpPr>
          <p:nvPr/>
        </p:nvSpPr>
        <p:spPr bwMode="auto">
          <a:xfrm>
            <a:off x="4949825" y="3598862"/>
            <a:ext cx="1905000" cy="1357313"/>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256007" name="Text Box 7"/>
          <p:cNvSpPr txBox="1">
            <a:spLocks noChangeArrowheads="1"/>
          </p:cNvSpPr>
          <p:nvPr/>
        </p:nvSpPr>
        <p:spPr bwMode="auto">
          <a:xfrm>
            <a:off x="4895850" y="4330700"/>
            <a:ext cx="1016000" cy="274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200"/>
              <a:t>Left: 20px</a:t>
            </a:r>
          </a:p>
        </p:txBody>
      </p:sp>
      <p:sp>
        <p:nvSpPr>
          <p:cNvPr id="256009" name="Rectangle 9"/>
          <p:cNvSpPr>
            <a:spLocks noChangeArrowheads="1"/>
          </p:cNvSpPr>
          <p:nvPr/>
        </p:nvSpPr>
        <p:spPr bwMode="auto">
          <a:xfrm>
            <a:off x="6919913" y="3598862"/>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6011" name="Rectangle 11"/>
          <p:cNvSpPr>
            <a:spLocks noChangeArrowheads="1"/>
          </p:cNvSpPr>
          <p:nvPr/>
        </p:nvSpPr>
        <p:spPr bwMode="auto">
          <a:xfrm>
            <a:off x="2895600" y="3505200"/>
            <a:ext cx="6024563" cy="2730500"/>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256012" name="Text Box 12"/>
          <p:cNvSpPr txBox="1">
            <a:spLocks noChangeArrowheads="1"/>
          </p:cNvSpPr>
          <p:nvPr/>
        </p:nvSpPr>
        <p:spPr bwMode="auto">
          <a:xfrm>
            <a:off x="6024563" y="3760787"/>
            <a:ext cx="1016000"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200"/>
              <a:t>top: 20px</a:t>
            </a:r>
          </a:p>
        </p:txBody>
      </p:sp>
      <p:sp>
        <p:nvSpPr>
          <p:cNvPr id="256010" name="Rectangle 10"/>
          <p:cNvSpPr>
            <a:spLocks noChangeArrowheads="1"/>
          </p:cNvSpPr>
          <p:nvPr/>
        </p:nvSpPr>
        <p:spPr bwMode="auto">
          <a:xfrm>
            <a:off x="5689600" y="4235450"/>
            <a:ext cx="1905000" cy="1357312"/>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6006" name="Text Box 6"/>
          <p:cNvSpPr txBox="1">
            <a:spLocks noChangeArrowheads="1"/>
          </p:cNvSpPr>
          <p:nvPr/>
        </p:nvSpPr>
        <p:spPr bwMode="auto">
          <a:xfrm>
            <a:off x="5710238" y="4724400"/>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Position: relative</a:t>
            </a:r>
          </a:p>
        </p:txBody>
      </p:sp>
      <p:sp>
        <p:nvSpPr>
          <p:cNvPr id="256013" name="Text Box 13"/>
          <p:cNvSpPr txBox="1">
            <a:spLocks noChangeArrowheads="1"/>
          </p:cNvSpPr>
          <p:nvPr/>
        </p:nvSpPr>
        <p:spPr bwMode="auto">
          <a:xfrm>
            <a:off x="2997200" y="4646612"/>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1</a:t>
            </a:r>
          </a:p>
        </p:txBody>
      </p:sp>
      <p:sp>
        <p:nvSpPr>
          <p:cNvPr id="256014" name="Text Box 14"/>
          <p:cNvSpPr txBox="1">
            <a:spLocks noChangeArrowheads="1"/>
          </p:cNvSpPr>
          <p:nvPr/>
        </p:nvSpPr>
        <p:spPr bwMode="auto">
          <a:xfrm>
            <a:off x="5721350" y="5283200"/>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2</a:t>
            </a:r>
          </a:p>
        </p:txBody>
      </p:sp>
      <p:sp>
        <p:nvSpPr>
          <p:cNvPr id="256015" name="Text Box 15"/>
          <p:cNvSpPr txBox="1">
            <a:spLocks noChangeArrowheads="1"/>
          </p:cNvSpPr>
          <p:nvPr/>
        </p:nvSpPr>
        <p:spPr bwMode="auto">
          <a:xfrm>
            <a:off x="6945313" y="4649787"/>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3</a:t>
            </a:r>
          </a:p>
        </p:txBody>
      </p:sp>
      <p:sp>
        <p:nvSpPr>
          <p:cNvPr id="256016" name="Text Box 16"/>
          <p:cNvSpPr txBox="1">
            <a:spLocks noChangeArrowheads="1"/>
          </p:cNvSpPr>
          <p:nvPr/>
        </p:nvSpPr>
        <p:spPr bwMode="auto">
          <a:xfrm>
            <a:off x="7024688" y="5911850"/>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Containing box</a:t>
            </a:r>
          </a:p>
        </p:txBody>
      </p:sp>
      <p:sp>
        <p:nvSpPr>
          <p:cNvPr id="256018" name="Line 18"/>
          <p:cNvSpPr>
            <a:spLocks noChangeShapeType="1"/>
          </p:cNvSpPr>
          <p:nvPr/>
        </p:nvSpPr>
        <p:spPr bwMode="auto">
          <a:xfrm>
            <a:off x="5803900" y="3603625"/>
            <a:ext cx="0" cy="6191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019" name="Line 19"/>
          <p:cNvSpPr>
            <a:spLocks noChangeShapeType="1"/>
          </p:cNvSpPr>
          <p:nvPr/>
        </p:nvSpPr>
        <p:spPr bwMode="auto">
          <a:xfrm>
            <a:off x="4946650" y="4302125"/>
            <a:ext cx="7461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020" name="Text Box 20"/>
          <p:cNvSpPr txBox="1">
            <a:spLocks noChangeArrowheads="1"/>
          </p:cNvSpPr>
          <p:nvPr/>
        </p:nvSpPr>
        <p:spPr bwMode="auto">
          <a:xfrm>
            <a:off x="277813" y="3579813"/>
            <a:ext cx="2857500" cy="1766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tabLst>
                <a:tab pos="381000" algn="l"/>
              </a:tabLst>
              <a:defRPr sz="2400">
                <a:solidFill>
                  <a:schemeClr val="tx1"/>
                </a:solidFill>
                <a:latin typeface="Arial" charset="0"/>
                <a:ea typeface="ヒラギノ角ゴ Pro W3" pitchFamily="64" charset="-128"/>
              </a:defRPr>
            </a:lvl1pPr>
            <a:lvl2pPr>
              <a:tabLst>
                <a:tab pos="381000" algn="l"/>
              </a:tabLst>
              <a:defRPr sz="2400">
                <a:solidFill>
                  <a:schemeClr val="tx1"/>
                </a:solidFill>
                <a:latin typeface="Arial" charset="0"/>
                <a:ea typeface="ヒラギノ角ゴ Pro W3" pitchFamily="64" charset="-128"/>
              </a:defRPr>
            </a:lvl2pPr>
            <a:lvl3pPr>
              <a:tabLst>
                <a:tab pos="381000" algn="l"/>
              </a:tabLst>
              <a:defRPr sz="2400">
                <a:solidFill>
                  <a:schemeClr val="tx1"/>
                </a:solidFill>
                <a:latin typeface="Arial" charset="0"/>
                <a:ea typeface="ヒラギノ角ゴ Pro W3" pitchFamily="64" charset="-128"/>
              </a:defRPr>
            </a:lvl3pPr>
            <a:lvl4pPr>
              <a:tabLst>
                <a:tab pos="381000" algn="l"/>
              </a:tabLst>
              <a:defRPr sz="2400">
                <a:solidFill>
                  <a:schemeClr val="tx1"/>
                </a:solidFill>
                <a:latin typeface="Arial" charset="0"/>
                <a:ea typeface="ヒラギノ角ゴ Pro W3" pitchFamily="64" charset="-128"/>
              </a:defRPr>
            </a:lvl4pPr>
            <a:lvl5pPr>
              <a:tabLst>
                <a:tab pos="381000" algn="l"/>
              </a:tabLst>
              <a:defRPr sz="2400">
                <a:solidFill>
                  <a:schemeClr val="tx1"/>
                </a:solidFill>
                <a:latin typeface="Arial" charset="0"/>
                <a:ea typeface="ヒラギノ角ゴ Pro W3" pitchFamily="64" charset="-128"/>
              </a:defRPr>
            </a:lvl5pPr>
            <a:lvl6pPr eaLnBrk="0" fontAlgn="base" hangingPunct="0">
              <a:spcBef>
                <a:spcPct val="0"/>
              </a:spcBef>
              <a:spcAft>
                <a:spcPct val="0"/>
              </a:spcAft>
              <a:tabLst>
                <a:tab pos="381000" algn="l"/>
              </a:tabLst>
              <a:defRPr sz="2400">
                <a:solidFill>
                  <a:schemeClr val="tx1"/>
                </a:solidFill>
                <a:latin typeface="Arial" charset="0"/>
                <a:ea typeface="ヒラギノ角ゴ Pro W3" pitchFamily="64" charset="-128"/>
              </a:defRPr>
            </a:lvl6pPr>
            <a:lvl7pPr eaLnBrk="0" fontAlgn="base" hangingPunct="0">
              <a:spcBef>
                <a:spcPct val="0"/>
              </a:spcBef>
              <a:spcAft>
                <a:spcPct val="0"/>
              </a:spcAft>
              <a:tabLst>
                <a:tab pos="381000" algn="l"/>
              </a:tabLst>
              <a:defRPr sz="2400">
                <a:solidFill>
                  <a:schemeClr val="tx1"/>
                </a:solidFill>
                <a:latin typeface="Arial" charset="0"/>
                <a:ea typeface="ヒラギノ角ゴ Pro W3" pitchFamily="64" charset="-128"/>
              </a:defRPr>
            </a:lvl7pPr>
            <a:lvl8pPr eaLnBrk="0" fontAlgn="base" hangingPunct="0">
              <a:spcBef>
                <a:spcPct val="0"/>
              </a:spcBef>
              <a:spcAft>
                <a:spcPct val="0"/>
              </a:spcAft>
              <a:tabLst>
                <a:tab pos="381000" algn="l"/>
              </a:tabLst>
              <a:defRPr sz="2400">
                <a:solidFill>
                  <a:schemeClr val="tx1"/>
                </a:solidFill>
                <a:latin typeface="Arial" charset="0"/>
                <a:ea typeface="ヒラギノ角ゴ Pro W3" pitchFamily="64" charset="-128"/>
              </a:defRPr>
            </a:lvl8pPr>
            <a:lvl9pPr eaLnBrk="0" fontAlgn="base" hangingPunct="0">
              <a:spcBef>
                <a:spcPct val="0"/>
              </a:spcBef>
              <a:spcAft>
                <a:spcPct val="0"/>
              </a:spcAft>
              <a:tabLst>
                <a:tab pos="381000" algn="l"/>
              </a:tabLst>
              <a:defRPr sz="2400">
                <a:solidFill>
                  <a:schemeClr val="tx1"/>
                </a:solidFill>
                <a:latin typeface="Arial" charset="0"/>
                <a:ea typeface="ヒラギノ角ゴ Pro W3" pitchFamily="64" charset="-128"/>
              </a:defRPr>
            </a:lvl9pPr>
          </a:lstStyle>
          <a:p>
            <a:pPr>
              <a:spcBef>
                <a:spcPct val="50000"/>
              </a:spcBef>
            </a:pPr>
            <a:r>
              <a:rPr lang="en-US" sz="2200">
                <a:solidFill>
                  <a:srgbClr val="BB3932"/>
                </a:solidFill>
              </a:rPr>
              <a:t>#myBox {</a:t>
            </a:r>
            <a:br>
              <a:rPr lang="en-US" sz="2200">
                <a:solidFill>
                  <a:srgbClr val="BB3932"/>
                </a:solidFill>
              </a:rPr>
            </a:br>
            <a:r>
              <a:rPr lang="en-US" sz="2200">
                <a:solidFill>
                  <a:srgbClr val="BB3932"/>
                </a:solidFill>
              </a:rPr>
              <a:t>	position: relative;</a:t>
            </a:r>
            <a:br>
              <a:rPr lang="en-US" sz="2200">
                <a:solidFill>
                  <a:srgbClr val="BB3932"/>
                </a:solidFill>
              </a:rPr>
            </a:br>
            <a:r>
              <a:rPr lang="en-US" sz="2200">
                <a:solidFill>
                  <a:srgbClr val="BB3932"/>
                </a:solidFill>
              </a:rPr>
              <a:t>	left: 20px;</a:t>
            </a:r>
            <a:br>
              <a:rPr lang="en-US" sz="2200">
                <a:solidFill>
                  <a:srgbClr val="BB3932"/>
                </a:solidFill>
              </a:rPr>
            </a:br>
            <a:r>
              <a:rPr lang="en-US" sz="2200">
                <a:solidFill>
                  <a:srgbClr val="BB3932"/>
                </a:solidFill>
              </a:rPr>
              <a:t>	top: 20px;</a:t>
            </a:r>
            <a:br>
              <a:rPr lang="en-US" sz="2200">
                <a:solidFill>
                  <a:srgbClr val="BB3932"/>
                </a:solidFill>
              </a:rPr>
            </a:br>
            <a:r>
              <a:rPr lang="en-US" sz="2200">
                <a:solidFill>
                  <a:srgbClr val="BB3932"/>
                </a:solidFill>
              </a:rPr>
              <a:t>}</a:t>
            </a:r>
          </a:p>
        </p:txBody>
      </p:sp>
      <p:sp>
        <p:nvSpPr>
          <p:cNvPr id="20" name="Slide Number Placeholder 19"/>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39657977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normAutofit/>
          </a:bodyPr>
          <a:lstStyle/>
          <a:p>
            <a:r>
              <a:rPr lang="en-US"/>
              <a:t>CSS Positioning: Absolute Positioning</a:t>
            </a:r>
          </a:p>
        </p:txBody>
      </p:sp>
      <p:sp>
        <p:nvSpPr>
          <p:cNvPr id="258051" name="Rectangle 3"/>
          <p:cNvSpPr>
            <a:spLocks noGrp="1" noChangeArrowheads="1"/>
          </p:cNvSpPr>
          <p:nvPr>
            <p:ph type="body" idx="1"/>
          </p:nvPr>
        </p:nvSpPr>
        <p:spPr>
          <a:xfrm>
            <a:off x="152400" y="1524000"/>
            <a:ext cx="8839200" cy="2286000"/>
          </a:xfrm>
        </p:spPr>
        <p:txBody>
          <a:bodyPr/>
          <a:lstStyle/>
          <a:p>
            <a:r>
              <a:rPr lang="en-US" sz="2400" dirty="0"/>
              <a:t>An absolutely positioned box is taken out of the normal flow, and positioned in </a:t>
            </a:r>
            <a:r>
              <a:rPr lang="en-US" sz="2400" u="sng" dirty="0"/>
              <a:t>relation to its nearest positioned ancestor</a:t>
            </a:r>
            <a:r>
              <a:rPr lang="en-US" sz="2400" dirty="0"/>
              <a:t> (i.e. its containing box).</a:t>
            </a:r>
          </a:p>
          <a:p>
            <a:r>
              <a:rPr lang="en-US" sz="2400" dirty="0"/>
              <a:t>If there is no ancestor box, it will be positioned in </a:t>
            </a:r>
            <a:r>
              <a:rPr lang="en-US" sz="2400" u="sng" dirty="0"/>
              <a:t>relation to the initial containing block</a:t>
            </a:r>
            <a:r>
              <a:rPr lang="en-US" sz="2400" dirty="0"/>
              <a:t>, usually the browser window.</a:t>
            </a:r>
          </a:p>
          <a:p>
            <a:endParaRPr lang="en-US" sz="2400" dirty="0"/>
          </a:p>
        </p:txBody>
      </p:sp>
      <p:sp>
        <p:nvSpPr>
          <p:cNvPr id="258052" name="Rectangle 4"/>
          <p:cNvSpPr>
            <a:spLocks noChangeArrowheads="1"/>
          </p:cNvSpPr>
          <p:nvPr/>
        </p:nvSpPr>
        <p:spPr bwMode="auto">
          <a:xfrm>
            <a:off x="2152650" y="3675063"/>
            <a:ext cx="1905000" cy="1357312"/>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8054" name="Text Box 6"/>
          <p:cNvSpPr txBox="1">
            <a:spLocks noChangeArrowheads="1"/>
          </p:cNvSpPr>
          <p:nvPr/>
        </p:nvSpPr>
        <p:spPr bwMode="auto">
          <a:xfrm>
            <a:off x="2076450" y="4430713"/>
            <a:ext cx="1016000" cy="274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200"/>
              <a:t>Left: 20px</a:t>
            </a:r>
          </a:p>
        </p:txBody>
      </p:sp>
      <p:sp>
        <p:nvSpPr>
          <p:cNvPr id="258055" name="Rectangle 7"/>
          <p:cNvSpPr>
            <a:spLocks noChangeArrowheads="1"/>
          </p:cNvSpPr>
          <p:nvPr/>
        </p:nvSpPr>
        <p:spPr bwMode="auto">
          <a:xfrm>
            <a:off x="4140200" y="3675063"/>
            <a:ext cx="1905000" cy="1357312"/>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8056" name="Rectangle 8"/>
          <p:cNvSpPr>
            <a:spLocks noChangeArrowheads="1"/>
          </p:cNvSpPr>
          <p:nvPr/>
        </p:nvSpPr>
        <p:spPr bwMode="auto">
          <a:xfrm>
            <a:off x="2068513" y="3581400"/>
            <a:ext cx="6024562" cy="2730500"/>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258057" name="Text Box 9"/>
          <p:cNvSpPr txBox="1">
            <a:spLocks noChangeArrowheads="1"/>
          </p:cNvSpPr>
          <p:nvPr/>
        </p:nvSpPr>
        <p:spPr bwMode="auto">
          <a:xfrm>
            <a:off x="2974975" y="3725863"/>
            <a:ext cx="1016000" cy="274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200"/>
              <a:t>top: 20px</a:t>
            </a:r>
          </a:p>
        </p:txBody>
      </p:sp>
      <p:sp>
        <p:nvSpPr>
          <p:cNvPr id="258058" name="Rectangle 10"/>
          <p:cNvSpPr>
            <a:spLocks noChangeArrowheads="1"/>
          </p:cNvSpPr>
          <p:nvPr/>
        </p:nvSpPr>
        <p:spPr bwMode="auto">
          <a:xfrm>
            <a:off x="2965450" y="4351338"/>
            <a:ext cx="1905000" cy="1357312"/>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8059" name="Text Box 11"/>
          <p:cNvSpPr txBox="1">
            <a:spLocks noChangeArrowheads="1"/>
          </p:cNvSpPr>
          <p:nvPr/>
        </p:nvSpPr>
        <p:spPr bwMode="auto">
          <a:xfrm>
            <a:off x="2986088" y="4840288"/>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Position: absolute</a:t>
            </a:r>
          </a:p>
        </p:txBody>
      </p:sp>
      <p:sp>
        <p:nvSpPr>
          <p:cNvPr id="258060" name="Text Box 12"/>
          <p:cNvSpPr txBox="1">
            <a:spLocks noChangeArrowheads="1"/>
          </p:cNvSpPr>
          <p:nvPr/>
        </p:nvSpPr>
        <p:spPr bwMode="auto">
          <a:xfrm>
            <a:off x="2170113" y="4722813"/>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400">
                <a:solidFill>
                  <a:schemeClr val="accent2"/>
                </a:solidFill>
              </a:rPr>
              <a:t>Box 1</a:t>
            </a:r>
          </a:p>
        </p:txBody>
      </p:sp>
      <p:sp>
        <p:nvSpPr>
          <p:cNvPr id="258061" name="Text Box 13"/>
          <p:cNvSpPr txBox="1">
            <a:spLocks noChangeArrowheads="1"/>
          </p:cNvSpPr>
          <p:nvPr/>
        </p:nvSpPr>
        <p:spPr bwMode="auto">
          <a:xfrm>
            <a:off x="2973388" y="5399088"/>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2</a:t>
            </a:r>
          </a:p>
        </p:txBody>
      </p:sp>
      <p:sp>
        <p:nvSpPr>
          <p:cNvPr id="258062" name="Text Box 14"/>
          <p:cNvSpPr txBox="1">
            <a:spLocks noChangeArrowheads="1"/>
          </p:cNvSpPr>
          <p:nvPr/>
        </p:nvSpPr>
        <p:spPr bwMode="auto">
          <a:xfrm>
            <a:off x="4165600" y="4725988"/>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3</a:t>
            </a:r>
          </a:p>
        </p:txBody>
      </p:sp>
      <p:sp>
        <p:nvSpPr>
          <p:cNvPr id="258063" name="Text Box 15"/>
          <p:cNvSpPr txBox="1">
            <a:spLocks noChangeArrowheads="1"/>
          </p:cNvSpPr>
          <p:nvPr/>
        </p:nvSpPr>
        <p:spPr bwMode="auto">
          <a:xfrm>
            <a:off x="2078038" y="5988050"/>
            <a:ext cx="5995987"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Containing box (relatively positioned ancestor)</a:t>
            </a:r>
          </a:p>
        </p:txBody>
      </p:sp>
      <p:sp>
        <p:nvSpPr>
          <p:cNvPr id="258064" name="Line 16"/>
          <p:cNvSpPr>
            <a:spLocks noChangeShapeType="1"/>
          </p:cNvSpPr>
          <p:nvPr/>
        </p:nvSpPr>
        <p:spPr bwMode="auto">
          <a:xfrm>
            <a:off x="2992438" y="3663950"/>
            <a:ext cx="0" cy="6191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8065" name="Line 17"/>
          <p:cNvSpPr>
            <a:spLocks noChangeShapeType="1"/>
          </p:cNvSpPr>
          <p:nvPr/>
        </p:nvSpPr>
        <p:spPr bwMode="auto">
          <a:xfrm>
            <a:off x="2135188" y="4362450"/>
            <a:ext cx="7461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Slide Number Placeholder 17"/>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2996293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normAutofit/>
          </a:bodyPr>
          <a:lstStyle/>
          <a:p>
            <a:r>
              <a:rPr lang="en-US" dirty="0"/>
              <a:t>CSS Positioning: Absolute Positioning</a:t>
            </a:r>
          </a:p>
        </p:txBody>
      </p:sp>
      <p:sp>
        <p:nvSpPr>
          <p:cNvPr id="259075" name="Rectangle 3"/>
          <p:cNvSpPr>
            <a:spLocks noGrp="1" noChangeArrowheads="1"/>
          </p:cNvSpPr>
          <p:nvPr>
            <p:ph type="body" idx="1"/>
          </p:nvPr>
        </p:nvSpPr>
        <p:spPr>
          <a:xfrm>
            <a:off x="152400" y="1600200"/>
            <a:ext cx="8686800" cy="2124075"/>
          </a:xfrm>
        </p:spPr>
        <p:txBody>
          <a:bodyPr/>
          <a:lstStyle/>
          <a:p>
            <a:r>
              <a:rPr lang="en-US" sz="2400" dirty="0"/>
              <a:t>An absolutely positioned box can be offset from its initial position inside the containing block, but other boxes within the block (and still within the normal flow) act as if the box wasn’t there.</a:t>
            </a:r>
          </a:p>
          <a:p>
            <a:endParaRPr lang="en-US" sz="2400" dirty="0"/>
          </a:p>
        </p:txBody>
      </p:sp>
      <p:sp>
        <p:nvSpPr>
          <p:cNvPr id="259076" name="Rectangle 4"/>
          <p:cNvSpPr>
            <a:spLocks noChangeArrowheads="1"/>
          </p:cNvSpPr>
          <p:nvPr/>
        </p:nvSpPr>
        <p:spPr bwMode="auto">
          <a:xfrm>
            <a:off x="3009900" y="3535362"/>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9077" name="Text Box 5"/>
          <p:cNvSpPr txBox="1">
            <a:spLocks noChangeArrowheads="1"/>
          </p:cNvSpPr>
          <p:nvPr/>
        </p:nvSpPr>
        <p:spPr bwMode="auto">
          <a:xfrm>
            <a:off x="2933700" y="4291012"/>
            <a:ext cx="1016000"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200"/>
              <a:t>Left: 20px</a:t>
            </a:r>
          </a:p>
        </p:txBody>
      </p:sp>
      <p:sp>
        <p:nvSpPr>
          <p:cNvPr id="259078" name="Rectangle 6"/>
          <p:cNvSpPr>
            <a:spLocks noChangeArrowheads="1"/>
          </p:cNvSpPr>
          <p:nvPr/>
        </p:nvSpPr>
        <p:spPr bwMode="auto">
          <a:xfrm>
            <a:off x="4997450" y="3535362"/>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9079" name="Rectangle 7"/>
          <p:cNvSpPr>
            <a:spLocks noChangeArrowheads="1"/>
          </p:cNvSpPr>
          <p:nvPr/>
        </p:nvSpPr>
        <p:spPr bwMode="auto">
          <a:xfrm>
            <a:off x="2925763" y="3441700"/>
            <a:ext cx="6024562" cy="2730500"/>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259080" name="Text Box 8"/>
          <p:cNvSpPr txBox="1">
            <a:spLocks noChangeArrowheads="1"/>
          </p:cNvSpPr>
          <p:nvPr/>
        </p:nvSpPr>
        <p:spPr bwMode="auto">
          <a:xfrm>
            <a:off x="3832225" y="3586162"/>
            <a:ext cx="1016000"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200"/>
              <a:t>top: 20px</a:t>
            </a:r>
          </a:p>
        </p:txBody>
      </p:sp>
      <p:sp>
        <p:nvSpPr>
          <p:cNvPr id="259081" name="Rectangle 9"/>
          <p:cNvSpPr>
            <a:spLocks noChangeArrowheads="1"/>
          </p:cNvSpPr>
          <p:nvPr/>
        </p:nvSpPr>
        <p:spPr bwMode="auto">
          <a:xfrm>
            <a:off x="3822700" y="4211637"/>
            <a:ext cx="1905000" cy="1357313"/>
          </a:xfrm>
          <a:prstGeom prst="rect">
            <a:avLst/>
          </a:prstGeom>
          <a:solidFill>
            <a:schemeClr val="accent1"/>
          </a:solidFill>
          <a:ln w="12700">
            <a:solidFill>
              <a:schemeClr val="tx1"/>
            </a:solidFill>
            <a:prstDash val="sysDot"/>
            <a:miter lim="800000"/>
            <a:headEnd/>
            <a:tailEnd/>
          </a:ln>
        </p:spPr>
        <p:txBody>
          <a:bodyPr wrap="none" anchor="ctr"/>
          <a:lstStyle/>
          <a:p>
            <a:endParaRPr lang="en-US"/>
          </a:p>
        </p:txBody>
      </p:sp>
      <p:sp>
        <p:nvSpPr>
          <p:cNvPr id="259082" name="Text Box 10"/>
          <p:cNvSpPr txBox="1">
            <a:spLocks noChangeArrowheads="1"/>
          </p:cNvSpPr>
          <p:nvPr/>
        </p:nvSpPr>
        <p:spPr bwMode="auto">
          <a:xfrm>
            <a:off x="3843338" y="4700587"/>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en-US" sz="1400"/>
              <a:t>Position: absolute</a:t>
            </a:r>
          </a:p>
        </p:txBody>
      </p:sp>
      <p:sp>
        <p:nvSpPr>
          <p:cNvPr id="259083" name="Text Box 11"/>
          <p:cNvSpPr txBox="1">
            <a:spLocks noChangeArrowheads="1"/>
          </p:cNvSpPr>
          <p:nvPr/>
        </p:nvSpPr>
        <p:spPr bwMode="auto">
          <a:xfrm>
            <a:off x="3027363" y="4583112"/>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sz="1400">
                <a:solidFill>
                  <a:schemeClr val="accent2"/>
                </a:solidFill>
              </a:rPr>
              <a:t>Box 1</a:t>
            </a:r>
          </a:p>
        </p:txBody>
      </p:sp>
      <p:sp>
        <p:nvSpPr>
          <p:cNvPr id="259084" name="Text Box 12"/>
          <p:cNvSpPr txBox="1">
            <a:spLocks noChangeArrowheads="1"/>
          </p:cNvSpPr>
          <p:nvPr/>
        </p:nvSpPr>
        <p:spPr bwMode="auto">
          <a:xfrm>
            <a:off x="3830638" y="5259387"/>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2</a:t>
            </a:r>
          </a:p>
        </p:txBody>
      </p:sp>
      <p:sp>
        <p:nvSpPr>
          <p:cNvPr id="259085" name="Text Box 13"/>
          <p:cNvSpPr txBox="1">
            <a:spLocks noChangeArrowheads="1"/>
          </p:cNvSpPr>
          <p:nvPr/>
        </p:nvSpPr>
        <p:spPr bwMode="auto">
          <a:xfrm>
            <a:off x="5022850" y="4586287"/>
            <a:ext cx="18764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Box 3</a:t>
            </a:r>
          </a:p>
        </p:txBody>
      </p:sp>
      <p:sp>
        <p:nvSpPr>
          <p:cNvPr id="259086" name="Text Box 14"/>
          <p:cNvSpPr txBox="1">
            <a:spLocks noChangeArrowheads="1"/>
          </p:cNvSpPr>
          <p:nvPr/>
        </p:nvSpPr>
        <p:spPr bwMode="auto">
          <a:xfrm>
            <a:off x="2935288" y="5848350"/>
            <a:ext cx="5995987"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r">
              <a:spcBef>
                <a:spcPct val="50000"/>
              </a:spcBef>
            </a:pPr>
            <a:r>
              <a:rPr lang="en-US" sz="1400">
                <a:solidFill>
                  <a:schemeClr val="accent2"/>
                </a:solidFill>
              </a:rPr>
              <a:t>Containing box (relatively positioned ancestor)</a:t>
            </a:r>
          </a:p>
        </p:txBody>
      </p:sp>
      <p:sp>
        <p:nvSpPr>
          <p:cNvPr id="259087" name="Line 15"/>
          <p:cNvSpPr>
            <a:spLocks noChangeShapeType="1"/>
          </p:cNvSpPr>
          <p:nvPr/>
        </p:nvSpPr>
        <p:spPr bwMode="auto">
          <a:xfrm>
            <a:off x="3849688" y="3524250"/>
            <a:ext cx="0" cy="6191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9088" name="Line 16"/>
          <p:cNvSpPr>
            <a:spLocks noChangeShapeType="1"/>
          </p:cNvSpPr>
          <p:nvPr/>
        </p:nvSpPr>
        <p:spPr bwMode="auto">
          <a:xfrm>
            <a:off x="2992438" y="4222750"/>
            <a:ext cx="7461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9089" name="Text Box 17"/>
          <p:cNvSpPr txBox="1">
            <a:spLocks noChangeArrowheads="1"/>
          </p:cNvSpPr>
          <p:nvPr/>
        </p:nvSpPr>
        <p:spPr bwMode="auto">
          <a:xfrm>
            <a:off x="142875" y="3579813"/>
            <a:ext cx="2857500" cy="1766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tabLst>
                <a:tab pos="381000" algn="l"/>
              </a:tabLst>
              <a:defRPr sz="2400">
                <a:solidFill>
                  <a:schemeClr val="tx1"/>
                </a:solidFill>
                <a:latin typeface="Arial" charset="0"/>
                <a:ea typeface="ヒラギノ角ゴ Pro W3" pitchFamily="64" charset="-128"/>
              </a:defRPr>
            </a:lvl1pPr>
            <a:lvl2pPr>
              <a:tabLst>
                <a:tab pos="381000" algn="l"/>
              </a:tabLst>
              <a:defRPr sz="2400">
                <a:solidFill>
                  <a:schemeClr val="tx1"/>
                </a:solidFill>
                <a:latin typeface="Arial" charset="0"/>
                <a:ea typeface="ヒラギノ角ゴ Pro W3" pitchFamily="64" charset="-128"/>
              </a:defRPr>
            </a:lvl2pPr>
            <a:lvl3pPr>
              <a:tabLst>
                <a:tab pos="381000" algn="l"/>
              </a:tabLst>
              <a:defRPr sz="2400">
                <a:solidFill>
                  <a:schemeClr val="tx1"/>
                </a:solidFill>
                <a:latin typeface="Arial" charset="0"/>
                <a:ea typeface="ヒラギノ角ゴ Pro W3" pitchFamily="64" charset="-128"/>
              </a:defRPr>
            </a:lvl3pPr>
            <a:lvl4pPr>
              <a:tabLst>
                <a:tab pos="381000" algn="l"/>
              </a:tabLst>
              <a:defRPr sz="2400">
                <a:solidFill>
                  <a:schemeClr val="tx1"/>
                </a:solidFill>
                <a:latin typeface="Arial" charset="0"/>
                <a:ea typeface="ヒラギノ角ゴ Pro W3" pitchFamily="64" charset="-128"/>
              </a:defRPr>
            </a:lvl4pPr>
            <a:lvl5pPr>
              <a:tabLst>
                <a:tab pos="381000" algn="l"/>
              </a:tabLst>
              <a:defRPr sz="2400">
                <a:solidFill>
                  <a:schemeClr val="tx1"/>
                </a:solidFill>
                <a:latin typeface="Arial" charset="0"/>
                <a:ea typeface="ヒラギノ角ゴ Pro W3" pitchFamily="64" charset="-128"/>
              </a:defRPr>
            </a:lvl5pPr>
            <a:lvl6pPr eaLnBrk="0" fontAlgn="base" hangingPunct="0">
              <a:spcBef>
                <a:spcPct val="0"/>
              </a:spcBef>
              <a:spcAft>
                <a:spcPct val="0"/>
              </a:spcAft>
              <a:tabLst>
                <a:tab pos="381000" algn="l"/>
              </a:tabLst>
              <a:defRPr sz="2400">
                <a:solidFill>
                  <a:schemeClr val="tx1"/>
                </a:solidFill>
                <a:latin typeface="Arial" charset="0"/>
                <a:ea typeface="ヒラギノ角ゴ Pro W3" pitchFamily="64" charset="-128"/>
              </a:defRPr>
            </a:lvl6pPr>
            <a:lvl7pPr eaLnBrk="0" fontAlgn="base" hangingPunct="0">
              <a:spcBef>
                <a:spcPct val="0"/>
              </a:spcBef>
              <a:spcAft>
                <a:spcPct val="0"/>
              </a:spcAft>
              <a:tabLst>
                <a:tab pos="381000" algn="l"/>
              </a:tabLst>
              <a:defRPr sz="2400">
                <a:solidFill>
                  <a:schemeClr val="tx1"/>
                </a:solidFill>
                <a:latin typeface="Arial" charset="0"/>
                <a:ea typeface="ヒラギノ角ゴ Pro W3" pitchFamily="64" charset="-128"/>
              </a:defRPr>
            </a:lvl7pPr>
            <a:lvl8pPr eaLnBrk="0" fontAlgn="base" hangingPunct="0">
              <a:spcBef>
                <a:spcPct val="0"/>
              </a:spcBef>
              <a:spcAft>
                <a:spcPct val="0"/>
              </a:spcAft>
              <a:tabLst>
                <a:tab pos="381000" algn="l"/>
              </a:tabLst>
              <a:defRPr sz="2400">
                <a:solidFill>
                  <a:schemeClr val="tx1"/>
                </a:solidFill>
                <a:latin typeface="Arial" charset="0"/>
                <a:ea typeface="ヒラギノ角ゴ Pro W3" pitchFamily="64" charset="-128"/>
              </a:defRPr>
            </a:lvl8pPr>
            <a:lvl9pPr eaLnBrk="0" fontAlgn="base" hangingPunct="0">
              <a:spcBef>
                <a:spcPct val="0"/>
              </a:spcBef>
              <a:spcAft>
                <a:spcPct val="0"/>
              </a:spcAft>
              <a:tabLst>
                <a:tab pos="381000" algn="l"/>
              </a:tabLst>
              <a:defRPr sz="2400">
                <a:solidFill>
                  <a:schemeClr val="tx1"/>
                </a:solidFill>
                <a:latin typeface="Arial" charset="0"/>
                <a:ea typeface="ヒラギノ角ゴ Pro W3" pitchFamily="64" charset="-128"/>
              </a:defRPr>
            </a:lvl9pPr>
          </a:lstStyle>
          <a:p>
            <a:pPr>
              <a:spcBef>
                <a:spcPct val="50000"/>
              </a:spcBef>
            </a:pPr>
            <a:r>
              <a:rPr lang="en-US" sz="2200">
                <a:solidFill>
                  <a:srgbClr val="BB3932"/>
                </a:solidFill>
              </a:rPr>
              <a:t>#myBox {</a:t>
            </a:r>
            <a:br>
              <a:rPr lang="en-US" sz="2200">
                <a:solidFill>
                  <a:srgbClr val="BB3932"/>
                </a:solidFill>
              </a:rPr>
            </a:br>
            <a:r>
              <a:rPr lang="en-US" sz="2200">
                <a:solidFill>
                  <a:srgbClr val="BB3932"/>
                </a:solidFill>
              </a:rPr>
              <a:t>	position: absolute;</a:t>
            </a:r>
            <a:br>
              <a:rPr lang="en-US" sz="2200">
                <a:solidFill>
                  <a:srgbClr val="BB3932"/>
                </a:solidFill>
              </a:rPr>
            </a:br>
            <a:r>
              <a:rPr lang="en-US" sz="2200">
                <a:solidFill>
                  <a:srgbClr val="BB3932"/>
                </a:solidFill>
              </a:rPr>
              <a:t>	left: 20px;</a:t>
            </a:r>
            <a:br>
              <a:rPr lang="en-US" sz="2200">
                <a:solidFill>
                  <a:srgbClr val="BB3932"/>
                </a:solidFill>
              </a:rPr>
            </a:br>
            <a:r>
              <a:rPr lang="en-US" sz="2200">
                <a:solidFill>
                  <a:srgbClr val="BB3932"/>
                </a:solidFill>
              </a:rPr>
              <a:t>	top: 20px;</a:t>
            </a:r>
            <a:br>
              <a:rPr lang="en-US" sz="2200">
                <a:solidFill>
                  <a:srgbClr val="BB3932"/>
                </a:solidFill>
              </a:rPr>
            </a:br>
            <a:r>
              <a:rPr lang="en-US" sz="2200">
                <a:solidFill>
                  <a:srgbClr val="BB3932"/>
                </a:solidFill>
              </a:rPr>
              <a:t>}</a:t>
            </a:r>
          </a:p>
        </p:txBody>
      </p:sp>
      <p:sp>
        <p:nvSpPr>
          <p:cNvPr id="19" name="Slide Number Placeholder 18"/>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21778536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Overlapping Elements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53</a:t>
            </a:fld>
            <a:endParaRPr lang="en-US"/>
          </a:p>
        </p:txBody>
      </p:sp>
      <p:sp>
        <p:nvSpPr>
          <p:cNvPr id="4" name="Content Placeholder 3"/>
          <p:cNvSpPr>
            <a:spLocks noGrp="1"/>
          </p:cNvSpPr>
          <p:nvPr>
            <p:ph sz="quarter" idx="1"/>
          </p:nvPr>
        </p:nvSpPr>
        <p:spPr>
          <a:xfrm>
            <a:off x="301752" y="1527048"/>
            <a:ext cx="8613648" cy="4949952"/>
          </a:xfrm>
        </p:spPr>
        <p:txBody>
          <a:bodyPr>
            <a:normAutofit fontScale="92500" lnSpcReduction="20000"/>
          </a:bodyPr>
          <a:lstStyle/>
          <a:p>
            <a:r>
              <a:rPr lang="en-US" sz="3600" dirty="0"/>
              <a:t>When elements are positioned outside the normal flow, they can overlap other elements.</a:t>
            </a:r>
          </a:p>
          <a:p>
            <a:r>
              <a:rPr lang="en-US" sz="3600" dirty="0"/>
              <a:t>The z-index property specifies the stack order of an element (which element should be placed in front of, or behind, the others).</a:t>
            </a:r>
          </a:p>
          <a:p>
            <a:r>
              <a:rPr lang="en-US" sz="3600" dirty="0"/>
              <a:t>An element can have a positive or negative stack order.</a:t>
            </a:r>
          </a:p>
          <a:p>
            <a:r>
              <a:rPr lang="en-US" sz="3600" dirty="0">
                <a:latin typeface="+mj-lt"/>
                <a:ea typeface="+mj-ea"/>
                <a:cs typeface="+mj-cs"/>
              </a:rPr>
              <a:t>Example:</a:t>
            </a:r>
          </a:p>
          <a:p>
            <a:pPr marL="548640" lvl="2" indent="0">
              <a:buNone/>
            </a:pPr>
            <a:r>
              <a:rPr lang="en-US" sz="2600" dirty="0">
                <a:latin typeface="+mj-lt"/>
                <a:ea typeface="+mj-ea"/>
                <a:cs typeface="+mj-cs"/>
              </a:rPr>
              <a:t>http://www.w3schools.com/css/tryit.asp?filename=trycss_zindex</a:t>
            </a:r>
          </a:p>
        </p:txBody>
      </p:sp>
    </p:spTree>
    <p:extLst>
      <p:ext uri="{BB962C8B-B14F-4D97-AF65-F5344CB8AC3E}">
        <p14:creationId xmlns:p14="http://schemas.microsoft.com/office/powerpoint/2010/main" val="3533976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display Property</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54</a:t>
            </a:fld>
            <a:endParaRPr lang="en-US"/>
          </a:p>
        </p:txBody>
      </p:sp>
      <p:sp>
        <p:nvSpPr>
          <p:cNvPr id="4" name="Content Placeholder 3"/>
          <p:cNvSpPr>
            <a:spLocks noGrp="1"/>
          </p:cNvSpPr>
          <p:nvPr>
            <p:ph sz="quarter" idx="1"/>
          </p:nvPr>
        </p:nvSpPr>
        <p:spPr>
          <a:xfrm>
            <a:off x="152400" y="1527048"/>
            <a:ext cx="8839200" cy="4873752"/>
          </a:xfrm>
        </p:spPr>
        <p:txBody>
          <a:bodyPr>
            <a:normAutofit lnSpcReduction="10000"/>
          </a:bodyPr>
          <a:lstStyle/>
          <a:p>
            <a:r>
              <a:rPr lang="en-US" dirty="0"/>
              <a:t>The display property specifies if/how an element is displayed.</a:t>
            </a:r>
          </a:p>
          <a:p>
            <a:r>
              <a:rPr lang="en-US" dirty="0"/>
              <a:t>Every HTML element has a default display value depending on what type of element it is. The default display value for most elements is block or inline.</a:t>
            </a:r>
          </a:p>
          <a:p>
            <a:r>
              <a:rPr lang="en-US" i="1" dirty="0">
                <a:solidFill>
                  <a:srgbClr val="FF0000"/>
                </a:solidFill>
              </a:rPr>
              <a:t>display: none; </a:t>
            </a:r>
            <a:r>
              <a:rPr lang="en-US" dirty="0"/>
              <a:t>is commonly used with JavaScript to hide and show elements without deleting and recreating them. </a:t>
            </a:r>
          </a:p>
          <a:p>
            <a:r>
              <a:rPr lang="en-US" dirty="0"/>
              <a:t>Every element has a default display value. However, you can override this using display property.</a:t>
            </a:r>
          </a:p>
          <a:p>
            <a:r>
              <a:rPr lang="en-US" dirty="0"/>
              <a:t>Example:</a:t>
            </a:r>
          </a:p>
          <a:p>
            <a:pPr marL="548640" lvl="2" indent="0">
              <a:buNone/>
            </a:pPr>
            <a:r>
              <a:rPr lang="en-US" sz="1500" dirty="0"/>
              <a:t>http://www.w3schools.com/css/css_display_visibility.asp</a:t>
            </a:r>
          </a:p>
        </p:txBody>
      </p:sp>
    </p:spTree>
    <p:extLst>
      <p:ext uri="{BB962C8B-B14F-4D97-AF65-F5344CB8AC3E}">
        <p14:creationId xmlns:p14="http://schemas.microsoft.com/office/powerpoint/2010/main" val="27031531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55</a:t>
            </a:fld>
            <a:endParaRPr lang="en-US"/>
          </a:p>
        </p:txBody>
      </p:sp>
      <p:sp>
        <p:nvSpPr>
          <p:cNvPr id="4" name="Content Placeholder 3"/>
          <p:cNvSpPr>
            <a:spLocks noGrp="1"/>
          </p:cNvSpPr>
          <p:nvPr>
            <p:ph sz="quarter" idx="1"/>
          </p:nvPr>
        </p:nvSpPr>
        <p:spPr/>
        <p:txBody>
          <a:bodyPr>
            <a:normAutofit/>
          </a:bodyPr>
          <a:lstStyle/>
          <a:p>
            <a:pPr algn="ctr">
              <a:buNone/>
            </a:pPr>
            <a:endParaRPr lang="en-US" sz="3200" b="1" dirty="0"/>
          </a:p>
          <a:p>
            <a:pPr algn="ctr">
              <a:buNone/>
            </a:pPr>
            <a:endParaRPr lang="en-US" sz="3200" b="1" dirty="0"/>
          </a:p>
          <a:p>
            <a:pPr algn="ctr">
              <a:buNone/>
            </a:pPr>
            <a:endParaRPr lang="en-US" sz="3200" b="1" dirty="0"/>
          </a:p>
          <a:p>
            <a:pPr algn="ctr">
              <a:buNone/>
            </a:pPr>
            <a:r>
              <a:rPr lang="en-US" sz="3200" b="1"/>
              <a:t>End of CSS</a:t>
            </a:r>
            <a:endParaRPr lang="en-MY" sz="3200" b="1" dirty="0"/>
          </a:p>
        </p:txBody>
      </p:sp>
    </p:spTree>
    <p:extLst>
      <p:ext uri="{BB962C8B-B14F-4D97-AF65-F5344CB8AC3E}">
        <p14:creationId xmlns:p14="http://schemas.microsoft.com/office/powerpoint/2010/main" val="10322305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368425" y="2743200"/>
            <a:ext cx="6480175" cy="1673225"/>
          </a:xfrm>
        </p:spPr>
        <p:txBody>
          <a:bodyPr>
            <a:normAutofit/>
          </a:bodyPr>
          <a:lstStyle/>
          <a:p>
            <a:pPr eaLnBrk="1" fontAlgn="auto" hangingPunct="1">
              <a:spcAft>
                <a:spcPts val="0"/>
              </a:spcAft>
              <a:buFont typeface="Wingdings 2"/>
              <a:buNone/>
              <a:defRPr/>
            </a:pPr>
            <a:endParaRPr lang="en-US"/>
          </a:p>
        </p:txBody>
      </p:sp>
      <p:sp>
        <p:nvSpPr>
          <p:cNvPr id="36867" name="Rectangle 2"/>
          <p:cNvSpPr>
            <a:spLocks noGrp="1" noChangeArrowheads="1"/>
          </p:cNvSpPr>
          <p:nvPr>
            <p:ph type="title"/>
          </p:nvPr>
        </p:nvSpPr>
        <p:spPr/>
        <p:txBody>
          <a:bodyPr/>
          <a:lstStyle/>
          <a:p>
            <a:pPr eaLnBrk="1" hangingPunct="1"/>
            <a:r>
              <a:rPr lang="en-US"/>
              <a:t>End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Content Placeholder 4"/>
          <p:cNvSpPr>
            <a:spLocks noGrp="1"/>
          </p:cNvSpPr>
          <p:nvPr>
            <p:ph sz="quarter" idx="1"/>
          </p:nvPr>
        </p:nvSpPr>
        <p:spPr/>
        <p:txBody>
          <a:bodyPr/>
          <a:lstStyle/>
          <a:p>
            <a:pPr algn="ctr">
              <a:buNone/>
            </a:pPr>
            <a:endParaRPr lang="en-US" b="1" dirty="0"/>
          </a:p>
          <a:p>
            <a:pPr algn="ctr">
              <a:buNone/>
            </a:pPr>
            <a:endParaRPr lang="en-US" b="1" dirty="0"/>
          </a:p>
          <a:p>
            <a:pPr algn="ctr">
              <a:buNone/>
            </a:pPr>
            <a:endParaRPr lang="en-US" b="1" dirty="0"/>
          </a:p>
          <a:p>
            <a:pPr algn="ctr">
              <a:buNone/>
            </a:pPr>
            <a:r>
              <a:rPr lang="en-MY" sz="4400" dirty="0"/>
              <a:t> </a:t>
            </a:r>
            <a:r>
              <a:rPr lang="en-US" sz="4400" b="1" dirty="0"/>
              <a:t>CSS Lists</a:t>
            </a:r>
            <a:endParaRPr lang="en-MY"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CSS Lists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Content Placeholder 4"/>
          <p:cNvSpPr>
            <a:spLocks noGrp="1"/>
          </p:cNvSpPr>
          <p:nvPr>
            <p:ph sz="quarter" idx="1"/>
          </p:nvPr>
        </p:nvSpPr>
        <p:spPr>
          <a:xfrm>
            <a:off x="185928" y="1527048"/>
            <a:ext cx="8805672" cy="4949952"/>
          </a:xfrm>
        </p:spPr>
        <p:txBody>
          <a:bodyPr>
            <a:normAutofit/>
          </a:bodyPr>
          <a:lstStyle/>
          <a:p>
            <a:r>
              <a:rPr lang="en-US" dirty="0"/>
              <a:t>Lists come in two basic flavors: unordered and ordered. </a:t>
            </a:r>
          </a:p>
          <a:p>
            <a:r>
              <a:rPr lang="en-US" dirty="0"/>
              <a:t>However, CSS allows for more list customization than HTML -- to the extent that even images can be used as bullet points for unordered lists!</a:t>
            </a:r>
          </a:p>
          <a:p>
            <a:r>
              <a:rPr lang="en-US" dirty="0"/>
              <a:t>The CSS list properties allow you to:</a:t>
            </a:r>
            <a:endParaRPr lang="en-MY" dirty="0"/>
          </a:p>
          <a:p>
            <a:pPr lvl="1"/>
            <a:r>
              <a:rPr lang="en-US" dirty="0"/>
              <a:t>Set different list item markers for ordered lists</a:t>
            </a:r>
            <a:endParaRPr lang="en-MY" dirty="0"/>
          </a:p>
          <a:p>
            <a:pPr lvl="1"/>
            <a:r>
              <a:rPr lang="en-US" dirty="0"/>
              <a:t>Set different list item markers for unordered lists</a:t>
            </a:r>
            <a:endParaRPr lang="en-MY" dirty="0"/>
          </a:p>
          <a:p>
            <a:pPr lvl="1"/>
            <a:r>
              <a:rPr lang="en-US" dirty="0"/>
              <a:t>Set an image as the list item marker</a:t>
            </a:r>
            <a:endParaRPr lang="en-MY" dirty="0"/>
          </a:p>
          <a:p>
            <a:pPr lvl="1"/>
            <a:r>
              <a:rPr lang="en-US" dirty="0"/>
              <a:t>Different List Item Markers</a:t>
            </a:r>
            <a:endParaRPr lang="en-MY"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Content Placeholder 4"/>
          <p:cNvSpPr>
            <a:spLocks noGrp="1"/>
          </p:cNvSpPr>
          <p:nvPr>
            <p:ph sz="quarter" idx="1"/>
          </p:nvPr>
        </p:nvSpPr>
        <p:spPr/>
        <p:txBody>
          <a:bodyPr>
            <a:noAutofit/>
          </a:bodyPr>
          <a:lstStyle/>
          <a:p>
            <a:r>
              <a:rPr lang="en-US" sz="1800" dirty="0" err="1"/>
              <a:t>ul.a</a:t>
            </a:r>
            <a:r>
              <a:rPr lang="en-US" sz="1800" dirty="0"/>
              <a:t> {list-style-</a:t>
            </a:r>
            <a:r>
              <a:rPr lang="en-US" sz="1800" dirty="0" err="1"/>
              <a:t>type:circle</a:t>
            </a:r>
            <a:r>
              <a:rPr lang="en-US" sz="1800" dirty="0"/>
              <a:t>;}</a:t>
            </a:r>
            <a:endParaRPr lang="en-MY" sz="1800" dirty="0"/>
          </a:p>
          <a:p>
            <a:r>
              <a:rPr lang="en-US" sz="1800" dirty="0" err="1"/>
              <a:t>ul.b</a:t>
            </a:r>
            <a:r>
              <a:rPr lang="en-US" sz="1800" dirty="0"/>
              <a:t> {list-style-</a:t>
            </a:r>
            <a:r>
              <a:rPr lang="en-US" sz="1800" dirty="0" err="1"/>
              <a:t>type:square</a:t>
            </a:r>
            <a:r>
              <a:rPr lang="en-US" sz="1800" dirty="0"/>
              <a:t>;}</a:t>
            </a:r>
            <a:endParaRPr lang="en-MY" sz="1800" dirty="0"/>
          </a:p>
          <a:p>
            <a:r>
              <a:rPr lang="en-US" sz="1800" dirty="0" err="1"/>
              <a:t>ol.c</a:t>
            </a:r>
            <a:r>
              <a:rPr lang="en-US" sz="1800" dirty="0"/>
              <a:t> {list-style-</a:t>
            </a:r>
            <a:r>
              <a:rPr lang="en-US" sz="1800" dirty="0" err="1"/>
              <a:t>type:upper</a:t>
            </a:r>
            <a:r>
              <a:rPr lang="en-US" sz="1800" dirty="0"/>
              <a:t>-roman;}</a:t>
            </a:r>
            <a:endParaRPr lang="en-MY" sz="1800" dirty="0"/>
          </a:p>
          <a:p>
            <a:r>
              <a:rPr lang="en-US" sz="1800" dirty="0" err="1"/>
              <a:t>ol.d</a:t>
            </a:r>
            <a:r>
              <a:rPr lang="en-US" sz="1800" dirty="0"/>
              <a:t> {list-style-</a:t>
            </a:r>
            <a:r>
              <a:rPr lang="en-US" sz="1800" dirty="0" err="1"/>
              <a:t>type:lower</a:t>
            </a:r>
            <a:r>
              <a:rPr lang="en-US" sz="1800" dirty="0"/>
              <a:t>-alpha;}</a:t>
            </a:r>
            <a:endParaRPr lang="en-MY" sz="1800" dirty="0"/>
          </a:p>
          <a:p>
            <a:pPr>
              <a:buNone/>
            </a:pPr>
            <a:endParaRPr lang="en-MY" sz="1800"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Values for Unordered Lists</a:t>
            </a:r>
            <a:endParaRPr lang="en-MY"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7" name="Content Placeholder 6"/>
          <p:cNvGraphicFramePr>
            <a:graphicFrameLocks noGrp="1"/>
          </p:cNvGraphicFramePr>
          <p:nvPr>
            <p:ph sz="quarter" idx="1"/>
          </p:nvPr>
        </p:nvGraphicFramePr>
        <p:xfrm>
          <a:off x="228600" y="1981200"/>
          <a:ext cx="8686800" cy="2103120"/>
        </p:xfrm>
        <a:graphic>
          <a:graphicData uri="http://schemas.openxmlformats.org/drawingml/2006/table">
            <a:tbl>
              <a:tblPr firstRow="1" bandRow="1">
                <a:tableStyleId>{7DF18680-E054-41AD-8BC1-D1AEF772440D}</a:tableStyleId>
              </a:tblPr>
              <a:tblGrid>
                <a:gridCol w="33528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370840">
                <a:tc>
                  <a:txBody>
                    <a:bodyPr/>
                    <a:lstStyle/>
                    <a:p>
                      <a:pPr algn="ctr">
                        <a:lnSpc>
                          <a:spcPct val="115000"/>
                        </a:lnSpc>
                        <a:spcAft>
                          <a:spcPts val="1000"/>
                        </a:spcAft>
                      </a:pPr>
                      <a:r>
                        <a:rPr lang="en-US" sz="2400" b="1" dirty="0">
                          <a:latin typeface="+mn-lt"/>
                          <a:ea typeface="Calibri"/>
                          <a:cs typeface="Times New Roman"/>
                        </a:rPr>
                        <a:t>Value</a:t>
                      </a:r>
                      <a:endParaRPr lang="en-MY" sz="2400" dirty="0">
                        <a:latin typeface="+mn-lt"/>
                        <a:ea typeface="Calibri"/>
                        <a:cs typeface="Times New Roman"/>
                      </a:endParaRPr>
                    </a:p>
                  </a:txBody>
                  <a:tcPr marL="0" marR="0" marT="0" marB="0" anchor="ctr"/>
                </a:tc>
                <a:tc>
                  <a:txBody>
                    <a:bodyPr/>
                    <a:lstStyle/>
                    <a:p>
                      <a:pPr algn="ctr">
                        <a:lnSpc>
                          <a:spcPct val="115000"/>
                        </a:lnSpc>
                        <a:spcAft>
                          <a:spcPts val="1000"/>
                        </a:spcAft>
                      </a:pPr>
                      <a:r>
                        <a:rPr lang="en-US" sz="2400" b="1" dirty="0">
                          <a:latin typeface="+mn-lt"/>
                          <a:ea typeface="Calibri"/>
                          <a:cs typeface="Times New Roman"/>
                        </a:rPr>
                        <a:t>Description</a:t>
                      </a:r>
                      <a:endParaRPr lang="en-MY" sz="2400" dirty="0">
                        <a:latin typeface="+mn-lt"/>
                        <a:ea typeface="Calibri"/>
                        <a:cs typeface="Times New Roman"/>
                      </a:endParaRPr>
                    </a:p>
                  </a:txBody>
                  <a:tcPr marL="0" marR="0" marT="0" marB="0" anchor="ctr"/>
                </a:tc>
                <a:extLst>
                  <a:ext uri="{0D108BD9-81ED-4DB2-BD59-A6C34878D82A}">
                    <a16:rowId xmlns:a16="http://schemas.microsoft.com/office/drawing/2014/main" val="10000"/>
                  </a:ext>
                </a:extLst>
              </a:tr>
              <a:tr h="370840">
                <a:tc>
                  <a:txBody>
                    <a:bodyPr/>
                    <a:lstStyle/>
                    <a:p>
                      <a:pPr algn="just">
                        <a:lnSpc>
                          <a:spcPct val="115000"/>
                        </a:lnSpc>
                        <a:spcAft>
                          <a:spcPts val="1000"/>
                        </a:spcAft>
                      </a:pPr>
                      <a:r>
                        <a:rPr lang="en-US" sz="2400" dirty="0">
                          <a:latin typeface="+mn-lt"/>
                          <a:ea typeface="Calibri"/>
                          <a:cs typeface="Times New Roman"/>
                        </a:rPr>
                        <a:t>None</a:t>
                      </a:r>
                      <a:endParaRPr lang="en-MY" sz="2400" dirty="0">
                        <a:latin typeface="+mn-lt"/>
                        <a:ea typeface="Calibri"/>
                        <a:cs typeface="Times New Roman"/>
                      </a:endParaRPr>
                    </a:p>
                  </a:txBody>
                  <a:tcPr marL="0" marR="0" marT="0" marB="0" anchor="ctr"/>
                </a:tc>
                <a:tc>
                  <a:txBody>
                    <a:bodyPr/>
                    <a:lstStyle/>
                    <a:p>
                      <a:pPr algn="just">
                        <a:lnSpc>
                          <a:spcPct val="115000"/>
                        </a:lnSpc>
                        <a:spcAft>
                          <a:spcPts val="1000"/>
                        </a:spcAft>
                      </a:pPr>
                      <a:r>
                        <a:rPr lang="en-US" sz="2400" dirty="0">
                          <a:latin typeface="+mn-lt"/>
                          <a:ea typeface="Calibri"/>
                          <a:cs typeface="Times New Roman"/>
                        </a:rPr>
                        <a:t>No marker</a:t>
                      </a:r>
                      <a:endParaRPr lang="en-MY" sz="2400" dirty="0">
                        <a:latin typeface="+mn-lt"/>
                        <a:ea typeface="Calibri"/>
                        <a:cs typeface="Times New Roman"/>
                      </a:endParaRPr>
                    </a:p>
                  </a:txBody>
                  <a:tcPr marL="0" marR="0" marT="0" marB="0" anchor="ctr"/>
                </a:tc>
                <a:extLst>
                  <a:ext uri="{0D108BD9-81ED-4DB2-BD59-A6C34878D82A}">
                    <a16:rowId xmlns:a16="http://schemas.microsoft.com/office/drawing/2014/main" val="10001"/>
                  </a:ext>
                </a:extLst>
              </a:tr>
              <a:tr h="370840">
                <a:tc>
                  <a:txBody>
                    <a:bodyPr/>
                    <a:lstStyle/>
                    <a:p>
                      <a:pPr algn="just">
                        <a:lnSpc>
                          <a:spcPct val="115000"/>
                        </a:lnSpc>
                        <a:spcAft>
                          <a:spcPts val="1000"/>
                        </a:spcAft>
                      </a:pPr>
                      <a:r>
                        <a:rPr lang="en-US" sz="2400" dirty="0">
                          <a:latin typeface="+mn-lt"/>
                          <a:ea typeface="Calibri"/>
                          <a:cs typeface="Times New Roman"/>
                        </a:rPr>
                        <a:t>Disc</a:t>
                      </a:r>
                      <a:endParaRPr lang="en-MY" sz="2400" dirty="0">
                        <a:latin typeface="+mn-lt"/>
                        <a:ea typeface="Calibri"/>
                        <a:cs typeface="Times New Roman"/>
                      </a:endParaRPr>
                    </a:p>
                  </a:txBody>
                  <a:tcPr marL="0" marR="0" marT="0" marB="0" anchor="ctr"/>
                </a:tc>
                <a:tc>
                  <a:txBody>
                    <a:bodyPr/>
                    <a:lstStyle/>
                    <a:p>
                      <a:pPr algn="just">
                        <a:lnSpc>
                          <a:spcPct val="115000"/>
                        </a:lnSpc>
                        <a:spcAft>
                          <a:spcPts val="1000"/>
                        </a:spcAft>
                      </a:pPr>
                      <a:r>
                        <a:rPr lang="en-US" sz="2400">
                          <a:latin typeface="+mn-lt"/>
                          <a:ea typeface="Calibri"/>
                          <a:cs typeface="Times New Roman"/>
                        </a:rPr>
                        <a:t>Default. The marker is a filled circle</a:t>
                      </a:r>
                      <a:endParaRPr lang="en-MY" sz="2400">
                        <a:latin typeface="+mn-lt"/>
                        <a:ea typeface="Calibri"/>
                        <a:cs typeface="Times New Roman"/>
                      </a:endParaRPr>
                    </a:p>
                  </a:txBody>
                  <a:tcPr marL="0" marR="0" marT="0" marB="0" anchor="ctr"/>
                </a:tc>
                <a:extLst>
                  <a:ext uri="{0D108BD9-81ED-4DB2-BD59-A6C34878D82A}">
                    <a16:rowId xmlns:a16="http://schemas.microsoft.com/office/drawing/2014/main" val="10002"/>
                  </a:ext>
                </a:extLst>
              </a:tr>
              <a:tr h="370840">
                <a:tc>
                  <a:txBody>
                    <a:bodyPr/>
                    <a:lstStyle/>
                    <a:p>
                      <a:pPr algn="just">
                        <a:lnSpc>
                          <a:spcPct val="115000"/>
                        </a:lnSpc>
                        <a:spcAft>
                          <a:spcPts val="1000"/>
                        </a:spcAft>
                      </a:pPr>
                      <a:r>
                        <a:rPr lang="en-US" sz="2400">
                          <a:latin typeface="+mn-lt"/>
                          <a:ea typeface="Calibri"/>
                          <a:cs typeface="Times New Roman"/>
                        </a:rPr>
                        <a:t>Circle</a:t>
                      </a:r>
                      <a:endParaRPr lang="en-MY" sz="2400">
                        <a:latin typeface="+mn-lt"/>
                        <a:ea typeface="Calibri"/>
                        <a:cs typeface="Times New Roman"/>
                      </a:endParaRPr>
                    </a:p>
                  </a:txBody>
                  <a:tcPr marL="0" marR="0" marT="0" marB="0" anchor="ctr"/>
                </a:tc>
                <a:tc>
                  <a:txBody>
                    <a:bodyPr/>
                    <a:lstStyle/>
                    <a:p>
                      <a:pPr algn="just">
                        <a:lnSpc>
                          <a:spcPct val="115000"/>
                        </a:lnSpc>
                        <a:spcAft>
                          <a:spcPts val="1000"/>
                        </a:spcAft>
                      </a:pPr>
                      <a:r>
                        <a:rPr lang="en-US" sz="2400">
                          <a:latin typeface="+mn-lt"/>
                          <a:ea typeface="Calibri"/>
                          <a:cs typeface="Times New Roman"/>
                        </a:rPr>
                        <a:t>The marker is a circle</a:t>
                      </a:r>
                      <a:endParaRPr lang="en-MY" sz="2400">
                        <a:latin typeface="+mn-lt"/>
                        <a:ea typeface="Calibri"/>
                        <a:cs typeface="Times New Roman"/>
                      </a:endParaRPr>
                    </a:p>
                  </a:txBody>
                  <a:tcPr marL="0" marR="0" marT="0" marB="0" anchor="ctr"/>
                </a:tc>
                <a:extLst>
                  <a:ext uri="{0D108BD9-81ED-4DB2-BD59-A6C34878D82A}">
                    <a16:rowId xmlns:a16="http://schemas.microsoft.com/office/drawing/2014/main" val="10003"/>
                  </a:ext>
                </a:extLst>
              </a:tr>
              <a:tr h="370840">
                <a:tc>
                  <a:txBody>
                    <a:bodyPr/>
                    <a:lstStyle/>
                    <a:p>
                      <a:pPr algn="just">
                        <a:lnSpc>
                          <a:spcPct val="115000"/>
                        </a:lnSpc>
                        <a:spcAft>
                          <a:spcPts val="1000"/>
                        </a:spcAft>
                      </a:pPr>
                      <a:r>
                        <a:rPr lang="en-US" sz="2400">
                          <a:latin typeface="+mn-lt"/>
                          <a:ea typeface="Calibri"/>
                          <a:cs typeface="Times New Roman"/>
                        </a:rPr>
                        <a:t>Square</a:t>
                      </a:r>
                      <a:endParaRPr lang="en-MY" sz="2400">
                        <a:latin typeface="+mn-lt"/>
                        <a:ea typeface="Calibri"/>
                        <a:cs typeface="Times New Roman"/>
                      </a:endParaRPr>
                    </a:p>
                  </a:txBody>
                  <a:tcPr marL="0" marR="0" marT="0" marB="0" anchor="ctr"/>
                </a:tc>
                <a:tc>
                  <a:txBody>
                    <a:bodyPr/>
                    <a:lstStyle/>
                    <a:p>
                      <a:pPr algn="just">
                        <a:lnSpc>
                          <a:spcPct val="115000"/>
                        </a:lnSpc>
                        <a:spcAft>
                          <a:spcPts val="1000"/>
                        </a:spcAft>
                      </a:pPr>
                      <a:r>
                        <a:rPr lang="en-US" sz="2400" dirty="0">
                          <a:latin typeface="+mn-lt"/>
                          <a:ea typeface="Calibri"/>
                          <a:cs typeface="Times New Roman"/>
                        </a:rPr>
                        <a:t>The marker is a square</a:t>
                      </a:r>
                      <a:endParaRPr lang="en-MY" sz="2400" dirty="0">
                        <a:latin typeface="+mn-lt"/>
                        <a:ea typeface="Calibri"/>
                        <a:cs typeface="Times New Roman"/>
                      </a:endParaRPr>
                    </a:p>
                  </a:txBody>
                  <a:tcPr marL="0" marR="0" marT="0" marB="0" anchor="ctr"/>
                </a:tc>
                <a:extLst>
                  <a:ext uri="{0D108BD9-81ED-4DB2-BD59-A6C34878D82A}">
                    <a16:rowId xmlns:a16="http://schemas.microsoft.com/office/drawing/2014/main" val="10004"/>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1468</TotalTime>
  <Words>3804</Words>
  <Application>Microsoft Office PowerPoint</Application>
  <PresentationFormat>On-screen Show (4:3)</PresentationFormat>
  <Paragraphs>552</Paragraphs>
  <Slides>56</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Georgia</vt:lpstr>
      <vt:lpstr>Helvetica</vt:lpstr>
      <vt:lpstr>Wingdings</vt:lpstr>
      <vt:lpstr>Wingdings 2</vt:lpstr>
      <vt:lpstr>Civic</vt:lpstr>
      <vt:lpstr>Web Technology Lecture - 04</vt:lpstr>
      <vt:lpstr>Content</vt:lpstr>
      <vt:lpstr>PowerPoint Presentation</vt:lpstr>
      <vt:lpstr>Links</vt:lpstr>
      <vt:lpstr>Example</vt:lpstr>
      <vt:lpstr>PowerPoint Presentation</vt:lpstr>
      <vt:lpstr>CSS Lists</vt:lpstr>
      <vt:lpstr>Example</vt:lpstr>
      <vt:lpstr>Values for Unordered Lists</vt:lpstr>
      <vt:lpstr>Values for Ordered Lists</vt:lpstr>
      <vt:lpstr>CSS Lists with Images</vt:lpstr>
      <vt:lpstr>CSS List Position</vt:lpstr>
      <vt:lpstr>List - Shorthand property</vt:lpstr>
      <vt:lpstr>PowerPoint Presentation</vt:lpstr>
      <vt:lpstr>Table Borders</vt:lpstr>
      <vt:lpstr>Collapse Borders</vt:lpstr>
      <vt:lpstr>Table Width and Height</vt:lpstr>
      <vt:lpstr>Table Text Alignment</vt:lpstr>
      <vt:lpstr>Table Padding</vt:lpstr>
      <vt:lpstr>Table Color</vt:lpstr>
      <vt:lpstr>PowerPoint Presentation</vt:lpstr>
      <vt:lpstr>CSS Border</vt:lpstr>
      <vt:lpstr>Border Style</vt:lpstr>
      <vt:lpstr>Border Width</vt:lpstr>
      <vt:lpstr>Border Color</vt:lpstr>
      <vt:lpstr>Border - Individual sides</vt:lpstr>
      <vt:lpstr>Border - Shorthand</vt:lpstr>
      <vt:lpstr>PowerPoint Presentation</vt:lpstr>
      <vt:lpstr>The CSS Box Model</vt:lpstr>
      <vt:lpstr>The CSS Box Model</vt:lpstr>
      <vt:lpstr>The CSS Box Model</vt:lpstr>
      <vt:lpstr>The CSS Box Model</vt:lpstr>
      <vt:lpstr>Margins &amp; Padding</vt:lpstr>
      <vt:lpstr>Margins &amp; Padding</vt:lpstr>
      <vt:lpstr>Margins &amp; Padding</vt:lpstr>
      <vt:lpstr>CSS Shorthand: Margin &amp; Padding</vt:lpstr>
      <vt:lpstr>CSS Shorthand: Margin &amp; Padding</vt:lpstr>
      <vt:lpstr>CSS Shorthand: Margin and Padding</vt:lpstr>
      <vt:lpstr>CSS Shorthand: Margin and Padding</vt:lpstr>
      <vt:lpstr>CSS Shorthand: Margin and Padding: auto</vt:lpstr>
      <vt:lpstr>CSS Floats: “Normal Flow”</vt:lpstr>
      <vt:lpstr>PowerPoint Presentation</vt:lpstr>
      <vt:lpstr>Floats: Positioning CSS Boxes</vt:lpstr>
      <vt:lpstr>Float Values</vt:lpstr>
      <vt:lpstr>Restoring the Normal Flow: “Clear”</vt:lpstr>
      <vt:lpstr>CSS Positioning</vt:lpstr>
      <vt:lpstr>CSS Positioning: Static Positioning</vt:lpstr>
      <vt:lpstr>CSS Positioning: Fixed Positioning</vt:lpstr>
      <vt:lpstr>CSS Positioning: Relative Positioning</vt:lpstr>
      <vt:lpstr>CSS Positioning: Relative Positioning</vt:lpstr>
      <vt:lpstr>CSS Positioning: Absolute Positioning</vt:lpstr>
      <vt:lpstr>CSS Positioning: Absolute Positioning</vt:lpstr>
      <vt:lpstr>Overlapping Elements</vt:lpstr>
      <vt:lpstr>The display Property</vt:lpstr>
      <vt:lpstr>PowerPoint Presentation</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dc:title>
  <dc:creator>Vagabond</dc:creator>
  <cp:lastModifiedBy>Tawhid Tawhid (he/him)</cp:lastModifiedBy>
  <cp:revision>788</cp:revision>
  <dcterms:created xsi:type="dcterms:W3CDTF">2006-08-16T00:00:00Z</dcterms:created>
  <dcterms:modified xsi:type="dcterms:W3CDTF">2024-11-18T06:50:53Z</dcterms:modified>
</cp:coreProperties>
</file>