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60"/>
  </p:notesMasterIdLst>
  <p:handoutMasterIdLst>
    <p:handoutMasterId r:id="rId61"/>
  </p:handoutMasterIdLst>
  <p:sldIdLst>
    <p:sldId id="259" r:id="rId5"/>
    <p:sldId id="506" r:id="rId6"/>
    <p:sldId id="381" r:id="rId7"/>
    <p:sldId id="521" r:id="rId8"/>
    <p:sldId id="507" r:id="rId9"/>
    <p:sldId id="449" r:id="rId10"/>
    <p:sldId id="450" r:id="rId11"/>
    <p:sldId id="451" r:id="rId12"/>
    <p:sldId id="453" r:id="rId13"/>
    <p:sldId id="516" r:id="rId14"/>
    <p:sldId id="455" r:id="rId15"/>
    <p:sldId id="458" r:id="rId16"/>
    <p:sldId id="517" r:id="rId17"/>
    <p:sldId id="522" r:id="rId18"/>
    <p:sldId id="462" r:id="rId19"/>
    <p:sldId id="460" r:id="rId20"/>
    <p:sldId id="508" r:id="rId21"/>
    <p:sldId id="461" r:id="rId22"/>
    <p:sldId id="527" r:id="rId23"/>
    <p:sldId id="528" r:id="rId24"/>
    <p:sldId id="529" r:id="rId25"/>
    <p:sldId id="530" r:id="rId26"/>
    <p:sldId id="531" r:id="rId27"/>
    <p:sldId id="523" r:id="rId28"/>
    <p:sldId id="464" r:id="rId29"/>
    <p:sldId id="509" r:id="rId30"/>
    <p:sldId id="465" r:id="rId31"/>
    <p:sldId id="467" r:id="rId32"/>
    <p:sldId id="469" r:id="rId33"/>
    <p:sldId id="520" r:id="rId34"/>
    <p:sldId id="524" r:id="rId35"/>
    <p:sldId id="472" r:id="rId36"/>
    <p:sldId id="470" r:id="rId37"/>
    <p:sldId id="473" r:id="rId38"/>
    <p:sldId id="471" r:id="rId39"/>
    <p:sldId id="503" r:id="rId40"/>
    <p:sldId id="518" r:id="rId41"/>
    <p:sldId id="525" r:id="rId42"/>
    <p:sldId id="495" r:id="rId43"/>
    <p:sldId id="512" r:id="rId44"/>
    <p:sldId id="513" r:id="rId45"/>
    <p:sldId id="497" r:id="rId46"/>
    <p:sldId id="483" r:id="rId47"/>
    <p:sldId id="526" r:id="rId48"/>
    <p:sldId id="493" r:id="rId49"/>
    <p:sldId id="498" r:id="rId50"/>
    <p:sldId id="500" r:id="rId51"/>
    <p:sldId id="499" r:id="rId52"/>
    <p:sldId id="504" r:id="rId53"/>
    <p:sldId id="519" r:id="rId54"/>
    <p:sldId id="532" r:id="rId55"/>
    <p:sldId id="501" r:id="rId56"/>
    <p:sldId id="533" r:id="rId57"/>
    <p:sldId id="289" r:id="rId58"/>
    <p:sldId id="447" r:id="rId59"/>
  </p:sldIdLst>
  <p:sldSz cx="12192000" cy="6858000"/>
  <p:notesSz cx="6858000" cy="9144000"/>
  <p:custDataLst>
    <p:tags r:id="rId62"/>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F1E00E-BD44-2486-E56F-94CB60962D1A}" name="Jana Lewis" initials="JL" userId="2a7b18141054b52a"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0000"/>
    <a:srgbClr val="0098D4"/>
    <a:srgbClr val="003865"/>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06" autoAdjust="0"/>
    <p:restoredTop sz="80000" autoAdjust="0"/>
  </p:normalViewPr>
  <p:slideViewPr>
    <p:cSldViewPr snapToGrid="0" snapToObjects="1">
      <p:cViewPr varScale="1">
        <p:scale>
          <a:sx n="68" d="100"/>
          <a:sy n="68" d="100"/>
        </p:scale>
        <p:origin x="66" y="46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commentAuthors" Target="commentAuthor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Time: This method is appropriate for agendas, meeting minutes, schedules, and status reports. </a:t>
            </a:r>
          </a:p>
          <a:p>
            <a:pPr marL="171450" indent="-171450">
              <a:buFont typeface="Arial" panose="020B0604020202020204" pitchFamily="34" charset="0"/>
              <a:buChar char="•"/>
            </a:pPr>
            <a:r>
              <a:rPr lang="en-US" dirty="0"/>
              <a:t>Location: Organizing this way is appropriate for simple information reports when discussing topics related to geographical or physical location spaces, such as describing an office layout.</a:t>
            </a:r>
          </a:p>
          <a:p>
            <a:pPr marL="171450" indent="-171450">
              <a:buFont typeface="Arial" panose="020B0604020202020204" pitchFamily="34" charset="0"/>
              <a:buChar char="•"/>
            </a:pPr>
            <a:r>
              <a:rPr lang="en-US" dirty="0"/>
              <a:t>Importance: For audiences that are extremely busy, importance could be a better method as it addresses the topics based on most important first and least important last. They could read the important portions and skim the less important ones. </a:t>
            </a:r>
          </a:p>
          <a:p>
            <a:pPr marL="171450" indent="-171450">
              <a:buFont typeface="Arial" panose="020B0604020202020204" pitchFamily="34" charset="0"/>
              <a:buChar char="•"/>
            </a:pPr>
            <a:r>
              <a:rPr lang="en-US" dirty="0"/>
              <a:t>Criteria: For topics that require data collection and analysis, criteria may be the best way to lay out the report – develop the hypothesis and break it down based on recommendations or causes of the problem.</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11</a:t>
            </a:fld>
            <a:endParaRPr lang="en-US" dirty="0"/>
          </a:p>
        </p:txBody>
      </p:sp>
    </p:spTree>
    <p:extLst>
      <p:ext uri="{BB962C8B-B14F-4D97-AF65-F5344CB8AC3E}">
        <p14:creationId xmlns:p14="http://schemas.microsoft.com/office/powerpoint/2010/main" val="3844862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two examples from 326 and 327 of the textbook.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pair up to work together to compare the two summaries. What have the authors done to help the reader?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With their partner, brainstorm how the author used time, location, importance, or criteria to organize the report. Discuss, how could they have used a different strategy?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Bring the class together as a whole and allow students to share out their observations.  </a:t>
            </a:r>
            <a:endParaRPr lang="en-US" dirty="0"/>
          </a:p>
          <a:p>
            <a:endParaRPr lang="en-US" dirty="0"/>
          </a:p>
          <a:p>
            <a:r>
              <a:rPr lang="en-US" dirty="0"/>
              <a:t>Potential Answer:</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In the first email (left), it is written in chronological order giving the day and time emphasis. In the second email (right), the emphasis is given to the positions being interviewed, or the importance. They do this by grouping the positions together as one task.</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They could have used criteria to organize the information and rank the candidates. For example: We met with three candidates for the budget analyst position. The first one was very knowledgeable and direct which would make him hard to work with. The second knew her stuff but was very shy and would have difficulty presenting the results she found. The third candidate was very friendly, outgoing and knowledgeable. He might have trouble focusing on the work. While all three candidates had the knowledge necessary to complete the needed tasks, I’m not sure they are right for the culture of our company. We have lined up two more candidates to interview on Thursday.</a:t>
            </a:r>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12</a:t>
            </a:fld>
            <a:endParaRPr lang="en-US" dirty="0"/>
          </a:p>
        </p:txBody>
      </p:sp>
    </p:spTree>
    <p:extLst>
      <p:ext uri="{BB962C8B-B14F-4D97-AF65-F5344CB8AC3E}">
        <p14:creationId xmlns:p14="http://schemas.microsoft.com/office/powerpoint/2010/main" val="230825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Calibri" panose="020F0502020204030204" pitchFamily="34" charset="0"/>
              </a:rPr>
              <a:t>Conduct debrief on discussion with class.</a:t>
            </a:r>
            <a:endParaRPr lang="en-US" dirty="0"/>
          </a:p>
          <a:p>
            <a:endParaRPr lang="en-US" dirty="0"/>
          </a:p>
          <a:p>
            <a:r>
              <a:rPr lang="en-US" dirty="0"/>
              <a:t>Potential Answers:</a:t>
            </a:r>
          </a:p>
          <a:p>
            <a:r>
              <a:rPr lang="en-US" dirty="0"/>
              <a:t>Answers will vary. </a:t>
            </a:r>
          </a:p>
          <a:p>
            <a:pPr marL="228600" indent="-228600">
              <a:buFont typeface="+mj-lt"/>
              <a:buAutoNum type="arabicPeriod"/>
            </a:pPr>
            <a:r>
              <a:rPr lang="en-US" dirty="0"/>
              <a:t>Some people may prefer to tell a story in detail, especially if it is an exciting event or if the details are of great significance. People may prefer to hear details of a story if it is exciting or dramatic, but many prefer a shorter, to-the-point story.</a:t>
            </a:r>
          </a:p>
          <a:p>
            <a:pPr marL="228600" indent="-228600">
              <a:buFont typeface="+mj-lt"/>
              <a:buAutoNum type="arabicPeriod"/>
            </a:pPr>
            <a:endParaRPr lang="en-US" dirty="0"/>
          </a:p>
          <a:p>
            <a:pPr marL="228600" indent="-228600">
              <a:buFont typeface="+mj-lt"/>
              <a:buAutoNum type="arabicPeriod"/>
            </a:pPr>
            <a:r>
              <a:rPr lang="en-US" dirty="0"/>
              <a:t>In business, the detailed list of who was interviewed on which day could be used for tracking purposes, such as to track interest in each position in relation to the job posting, and other details that could be used in planning for future positions or hiring events. The shorter example could be used more for a brief overview of work done through the week in order to gauge workload and scheduling.</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13</a:t>
            </a:fld>
            <a:endParaRPr lang="en-US" dirty="0"/>
          </a:p>
        </p:txBody>
      </p:sp>
    </p:spTree>
    <p:extLst>
      <p:ext uri="{BB962C8B-B14F-4D97-AF65-F5344CB8AC3E}">
        <p14:creationId xmlns:p14="http://schemas.microsoft.com/office/powerpoint/2010/main" val="30163838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Planning how to organize your report can assist your readers in understand what your report covers, helps you to determine what is most important and what subsequent content is needed as support, and helps the reader focus on the sections that pertain to them.  Consistency in section headings and length helps the report feel more organized.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15</a:t>
            </a:fld>
            <a:endParaRPr lang="en-US" dirty="0"/>
          </a:p>
        </p:txBody>
      </p:sp>
    </p:spTree>
    <p:extLst>
      <p:ext uri="{BB962C8B-B14F-4D97-AF65-F5344CB8AC3E}">
        <p14:creationId xmlns:p14="http://schemas.microsoft.com/office/powerpoint/2010/main" val="1671066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Generic headings</a:t>
            </a:r>
            <a:r>
              <a:rPr lang="en-US" b="0" dirty="0"/>
              <a:t> – identify only the topic of a section without giving a conclusion.</a:t>
            </a:r>
            <a:endParaRPr lang="en-US" b="1" dirty="0"/>
          </a:p>
          <a:p>
            <a:pPr marL="0" marR="0">
              <a:spcBef>
                <a:spcPts val="0"/>
              </a:spcBef>
              <a:spcAft>
                <a:spcPts val="800"/>
              </a:spcAft>
            </a:pPr>
            <a:r>
              <a:rPr lang="en-US" sz="1800" b="1" dirty="0">
                <a:effectLst/>
                <a:latin typeface="Open Sans" panose="020B0606030504020204" pitchFamily="34" charset="0"/>
                <a:ea typeface="Open Sans" panose="020B0606030504020204" pitchFamily="34" charset="0"/>
              </a:rPr>
              <a:t>Message titles</a:t>
            </a:r>
            <a:r>
              <a:rPr lang="en-US" sz="1800" dirty="0">
                <a:effectLst/>
                <a:latin typeface="Open Sans" panose="020B0606030504020204" pitchFamily="34" charset="0"/>
                <a:ea typeface="Open Sans" panose="020B0606030504020204" pitchFamily="34" charset="0"/>
              </a:rPr>
              <a:t> (or </a:t>
            </a:r>
            <a:r>
              <a:rPr lang="en-US" sz="1800" b="1" dirty="0">
                <a:effectLst/>
                <a:latin typeface="Open Sans" panose="020B0606030504020204" pitchFamily="34" charset="0"/>
                <a:ea typeface="Open Sans" panose="020B0606030504020204" pitchFamily="34" charset="0"/>
              </a:rPr>
              <a:t>talking headings):</a:t>
            </a:r>
            <a:r>
              <a:rPr lang="en-US" sz="1800" dirty="0">
                <a:effectLst/>
                <a:latin typeface="Open Sans" panose="020B0606030504020204" pitchFamily="34" charset="0"/>
                <a:ea typeface="Open Sans" panose="020B0606030504020204" pitchFamily="34" charset="0"/>
              </a:rPr>
              <a:t> identify the main point of the report section or deck page providing the reading with important ideas.</a:t>
            </a:r>
          </a:p>
          <a:p>
            <a:pPr marL="0" marR="0">
              <a:spcBef>
                <a:spcPts val="0"/>
              </a:spcBef>
              <a:spcAft>
                <a:spcPts val="800"/>
              </a:spcAft>
            </a:pPr>
            <a:endParaRPr lang="en-US" sz="1800" dirty="0">
              <a:effectLst/>
              <a:latin typeface="Open Sans" panose="020B0606030504020204" pitchFamily="34" charset="0"/>
              <a:ea typeface="Open Sans" panose="020B0606030504020204" pitchFamily="34" charset="0"/>
            </a:endParaRPr>
          </a:p>
          <a:p>
            <a:pPr marL="0" marR="0">
              <a:spcBef>
                <a:spcPts val="0"/>
              </a:spcBef>
              <a:spcAft>
                <a:spcPts val="800"/>
              </a:spcAft>
            </a:pPr>
            <a:r>
              <a:rPr lang="en-US" sz="1800" i="1" dirty="0">
                <a:effectLst/>
                <a:latin typeface="Open Sans" panose="020B0606030504020204" pitchFamily="34" charset="0"/>
                <a:ea typeface="Open Sans" panose="020B0606030504020204" pitchFamily="34" charset="0"/>
              </a:rPr>
              <a:t>Figure 5: Message Titles Convey an Argument</a:t>
            </a:r>
            <a:r>
              <a:rPr lang="en-US" sz="1800" i="0" dirty="0">
                <a:effectLst/>
                <a:latin typeface="Open Sans" panose="020B0606030504020204" pitchFamily="34" charset="0"/>
                <a:ea typeface="Open Sans" panose="020B0606030504020204" pitchFamily="34" charset="0"/>
              </a:rPr>
              <a:t> on p. 329 shows the headings for a report recommending a college tuition assistance program and show how the argument progresses.</a:t>
            </a:r>
          </a:p>
          <a:p>
            <a:pPr marL="0" marR="0">
              <a:spcBef>
                <a:spcPts val="0"/>
              </a:spcBef>
              <a:spcAft>
                <a:spcPts val="800"/>
              </a:spcAft>
            </a:pPr>
            <a:endParaRPr lang="en-US" sz="1800" i="0" dirty="0">
              <a:effectLst/>
              <a:latin typeface="Open Sans" panose="020B0606030504020204" pitchFamily="34" charset="0"/>
              <a:ea typeface="Open Sans" panose="020B0606030504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16</a:t>
            </a:fld>
            <a:endParaRPr lang="en-US" dirty="0"/>
          </a:p>
        </p:txBody>
      </p:sp>
    </p:spTree>
    <p:extLst>
      <p:ext uri="{BB962C8B-B14F-4D97-AF65-F5344CB8AC3E}">
        <p14:creationId xmlns:p14="http://schemas.microsoft.com/office/powerpoint/2010/main" val="40362650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i="1" dirty="0">
                <a:effectLst/>
                <a:latin typeface="Open Sans" panose="020B0606030504020204" pitchFamily="34" charset="0"/>
                <a:ea typeface="Open Sans" panose="020B0606030504020204" pitchFamily="34" charset="0"/>
              </a:rPr>
              <a:t>Figure 6: Parallel Headings in a Report</a:t>
            </a:r>
            <a:r>
              <a:rPr lang="en-US" sz="1200" i="0" dirty="0">
                <a:effectLst/>
                <a:latin typeface="Open Sans" panose="020B0606030504020204" pitchFamily="34" charset="0"/>
                <a:ea typeface="Open Sans" panose="020B0606030504020204" pitchFamily="34" charset="0"/>
              </a:rPr>
              <a:t> on p. 329 shows how all headings of a certain level are of a parallel format.</a:t>
            </a:r>
            <a:endParaRPr lang="en-US" sz="1200" i="1"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17</a:t>
            </a:fld>
            <a:endParaRPr lang="en-US" dirty="0"/>
          </a:p>
        </p:txBody>
      </p:sp>
    </p:spTree>
    <p:extLst>
      <p:ext uri="{BB962C8B-B14F-4D97-AF65-F5344CB8AC3E}">
        <p14:creationId xmlns:p14="http://schemas.microsoft.com/office/powerpoint/2010/main" val="4255903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Executive summary</a:t>
            </a:r>
            <a:r>
              <a:rPr lang="en-US" b="0" dirty="0"/>
              <a:t> – </a:t>
            </a:r>
            <a:r>
              <a:rPr lang="en-US" sz="1800" dirty="0">
                <a:effectLst/>
                <a:latin typeface="Open Sans" panose="020B0606030504020204" pitchFamily="34" charset="0"/>
                <a:ea typeface="Open Sans" panose="020B0606030504020204" pitchFamily="34" charset="0"/>
              </a:rPr>
              <a:t>a condensed version of the body of the report, similar to an abstract in an academic report.</a:t>
            </a:r>
          </a:p>
          <a:p>
            <a:endParaRPr lang="en-US" sz="1800" b="1" dirty="0">
              <a:effectLst/>
              <a:latin typeface="Open Sans" panose="020B0606030504020204" pitchFamily="34" charset="0"/>
              <a:ea typeface="Open Sans" panose="020B0606030504020204" pitchFamily="34" charset="0"/>
            </a:endParaRPr>
          </a:p>
          <a:p>
            <a:r>
              <a:rPr lang="en-US" sz="1800" b="0" i="1" dirty="0">
                <a:effectLst/>
                <a:latin typeface="Open Sans" panose="020B0606030504020204" pitchFamily="34" charset="0"/>
                <a:ea typeface="Open Sans" panose="020B0606030504020204" pitchFamily="34" charset="0"/>
              </a:rPr>
              <a:t>Figure 7: Explaining a Graphic</a:t>
            </a:r>
            <a:r>
              <a:rPr lang="en-US" sz="1800" b="0" i="0" dirty="0">
                <a:effectLst/>
                <a:latin typeface="Open Sans" panose="020B0606030504020204" pitchFamily="34" charset="0"/>
                <a:ea typeface="Open Sans" panose="020B0606030504020204" pitchFamily="34" charset="0"/>
              </a:rPr>
              <a:t> on p. 331 uses multiple graphics and a caption to visualize an article explaining the concept of  actual versus recommended intake of vegetables and grains. </a:t>
            </a:r>
          </a:p>
          <a:p>
            <a:endParaRPr lang="en-US" sz="1800" b="0" i="0" dirty="0">
              <a:effectLst/>
              <a:latin typeface="Open Sans" panose="020B0606030504020204" pitchFamily="34" charset="0"/>
              <a:ea typeface="Open Sans" panose="020B0606030504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18</a:t>
            </a:fld>
            <a:endParaRPr lang="en-US" dirty="0"/>
          </a:p>
        </p:txBody>
      </p:sp>
    </p:spTree>
    <p:extLst>
      <p:ext uri="{BB962C8B-B14F-4D97-AF65-F5344CB8AC3E}">
        <p14:creationId xmlns:p14="http://schemas.microsoft.com/office/powerpoint/2010/main" val="41935655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b="0" i="1" dirty="0">
                <a:effectLst/>
                <a:latin typeface="Open Sans" panose="020B0606030504020204" pitchFamily="34" charset="0"/>
                <a:ea typeface="Open Sans" panose="020B0606030504020204" pitchFamily="34" charset="0"/>
              </a:rPr>
              <a:t>Figure 8: Summary Page for the Tuition Assistance Deck</a:t>
            </a:r>
            <a:r>
              <a:rPr lang="en-US" sz="1200" b="0" i="0" dirty="0">
                <a:effectLst/>
                <a:latin typeface="Open Sans" panose="020B0606030504020204" pitchFamily="34" charset="0"/>
                <a:ea typeface="Open Sans" panose="020B0606030504020204" pitchFamily="34" charset="0"/>
              </a:rPr>
              <a:t> on p. 332 shows an overall summary slide for the tuition assistance program described in Figure 5. </a:t>
            </a:r>
          </a:p>
          <a:p>
            <a:endParaRPr lang="en-US" sz="1200" b="0" i="0" dirty="0">
              <a:effectLst/>
              <a:latin typeface="Open Sans" panose="020B0606030504020204" pitchFamily="34" charset="0"/>
              <a:ea typeface="Open Sans" panose="020B0606030504020204" pitchFamily="34" charset="0"/>
            </a:endParaRP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19</a:t>
            </a:fld>
            <a:endParaRPr lang="en-US" dirty="0"/>
          </a:p>
        </p:txBody>
      </p:sp>
    </p:spTree>
    <p:extLst>
      <p:ext uri="{BB962C8B-B14F-4D97-AF65-F5344CB8AC3E}">
        <p14:creationId xmlns:p14="http://schemas.microsoft.com/office/powerpoint/2010/main" val="1745412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1" dirty="0">
                <a:effectLst/>
                <a:latin typeface="Open Sans" panose="020B0606030504020204" pitchFamily="34" charset="0"/>
                <a:ea typeface="Open Sans" panose="020B0606030504020204" pitchFamily="34" charset="0"/>
              </a:rPr>
              <a:t>Figure 9: Executive Summary of the Tuition Assistance Deck</a:t>
            </a:r>
            <a:r>
              <a:rPr lang="en-US" sz="1200" b="0" i="0" dirty="0">
                <a:effectLst/>
                <a:latin typeface="Open Sans" panose="020B0606030504020204" pitchFamily="34" charset="0"/>
                <a:ea typeface="Open Sans" panose="020B0606030504020204" pitchFamily="34" charset="0"/>
              </a:rPr>
              <a:t> on p. 333</a:t>
            </a: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20</a:t>
            </a:fld>
            <a:endParaRPr lang="en-US" dirty="0"/>
          </a:p>
        </p:txBody>
      </p:sp>
    </p:spTree>
    <p:extLst>
      <p:ext uri="{BB962C8B-B14F-4D97-AF65-F5344CB8AC3E}">
        <p14:creationId xmlns:p14="http://schemas.microsoft.com/office/powerpoint/2010/main" val="26268360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10: Reference Page for the Tuition Assistance Deck p. 334.</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21</a:t>
            </a:fld>
            <a:endParaRPr lang="en-US" dirty="0"/>
          </a:p>
        </p:txBody>
      </p:sp>
    </p:spTree>
    <p:extLst>
      <p:ext uri="{BB962C8B-B14F-4D97-AF65-F5344CB8AC3E}">
        <p14:creationId xmlns:p14="http://schemas.microsoft.com/office/powerpoint/2010/main" val="3902021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Students can also be asked what kind of presentations they have viewed. Do they prefer watching someone who is giving a speech, or presenting information with graphics and other images?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dirty="0"/>
          </a:p>
        </p:txBody>
      </p:sp>
    </p:spTree>
    <p:extLst>
      <p:ext uri="{BB962C8B-B14F-4D97-AF65-F5344CB8AC3E}">
        <p14:creationId xmlns:p14="http://schemas.microsoft.com/office/powerpoint/2010/main" val="29914797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review Figure 10 from p. 334.</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What stands out in the entry information that would be useful in the argument for the benefits of tuition reimbursement.</a:t>
            </a:r>
          </a:p>
          <a:p>
            <a:pPr marL="171450" indent="-171450">
              <a:buFont typeface="Arial" panose="020B0604020202020204" pitchFamily="34" charset="0"/>
              <a:buChar cha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endParaRPr lang="en-US" dirty="0"/>
          </a:p>
          <a:p>
            <a:r>
              <a:rPr lang="en-US" dirty="0"/>
              <a:t>Potential Answer:</a:t>
            </a:r>
          </a:p>
          <a:p>
            <a:r>
              <a:rPr lang="en-US" dirty="0"/>
              <a:t>1. Answers will vary. The information provided in the References are all recent articles, which shows that the data collected is recent and not outdated. It also shows large companies (such as Amazon and Disney) that see the value in education and in supporting their employees.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22</a:t>
            </a:fld>
            <a:endParaRPr lang="en-US" dirty="0"/>
          </a:p>
        </p:txBody>
      </p:sp>
    </p:spTree>
    <p:extLst>
      <p:ext uri="{BB962C8B-B14F-4D97-AF65-F5344CB8AC3E}">
        <p14:creationId xmlns:p14="http://schemas.microsoft.com/office/powerpoint/2010/main" val="770713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Calibri" panose="020F0502020204030204" pitchFamily="34" charset="0"/>
              </a:rPr>
              <a:t>Conduct debrief on discussion with class.</a:t>
            </a:r>
            <a:endParaRPr lang="en-US" dirty="0"/>
          </a:p>
          <a:p>
            <a:endParaRPr lang="en-US" dirty="0"/>
          </a:p>
          <a:p>
            <a:r>
              <a:rPr lang="en-US" dirty="0"/>
              <a:t>Potential Answers:</a:t>
            </a:r>
          </a:p>
          <a:p>
            <a:pPr marL="228600" indent="-228600">
              <a:buFont typeface="+mj-lt"/>
              <a:buAutoNum type="arabicPeriod"/>
            </a:pPr>
            <a:r>
              <a:rPr lang="en-US" dirty="0"/>
              <a:t>Answers will vary. Figure 5 shows an outline of the main headings in the discussion, showing that there are benefits for employees and employers, and gives examples of high-level companies that utilize the assistance. Figure 8 outlines a summary of the entire presentation, along with a final recommendation and reasoning for support to implement the program. Figure 9 provides the detail from the Executive Summary, which is the main page leaders will review to get an overall feeling for the financial impact as well as the benefits. Figure 10 shows where the data was pulled from and validates that the data used was current and applicable.</a:t>
            </a:r>
          </a:p>
          <a:p>
            <a:pPr marL="228600" indent="-228600">
              <a:buFont typeface="+mj-lt"/>
              <a:buAutoNum type="arabicPeriod"/>
            </a:pPr>
            <a:endParaRPr lang="en-US" dirty="0"/>
          </a:p>
          <a:p>
            <a:pPr marL="228600" indent="-228600">
              <a:buFont typeface="+mj-lt"/>
              <a:buAutoNum type="arabicPeriod"/>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23</a:t>
            </a:fld>
            <a:endParaRPr lang="en-US" dirty="0"/>
          </a:p>
        </p:txBody>
      </p:sp>
    </p:spTree>
    <p:extLst>
      <p:ext uri="{BB962C8B-B14F-4D97-AF65-F5344CB8AC3E}">
        <p14:creationId xmlns:p14="http://schemas.microsoft.com/office/powerpoint/2010/main" val="3864177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Writing style conveys a lot in a report.  Tone can convey the seriousness or lighthearted intent of the communication as well as make the report formal or informal, active or passive.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25</a:t>
            </a:fld>
            <a:endParaRPr lang="en-US" dirty="0"/>
          </a:p>
        </p:txBody>
      </p:sp>
    </p:spTree>
    <p:extLst>
      <p:ext uri="{BB962C8B-B14F-4D97-AF65-F5344CB8AC3E}">
        <p14:creationId xmlns:p14="http://schemas.microsoft.com/office/powerpoint/2010/main" val="39844595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Verb tense should be appropriate for when the reader is reading the report. </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effectLst/>
                <a:latin typeface="Open Sans" panose="020B0606030504020204" pitchFamily="34" charset="0"/>
                <a:ea typeface="Open Sans" panose="020B0606030504020204" pitchFamily="34" charset="0"/>
              </a:rPr>
              <a:t>Stacked headings:</a:t>
            </a:r>
            <a:r>
              <a:rPr lang="en-US" sz="1800" dirty="0">
                <a:effectLst/>
                <a:latin typeface="Open Sans" panose="020B0606030504020204" pitchFamily="34" charset="0"/>
                <a:ea typeface="Open Sans" panose="020B0606030504020204" pitchFamily="34" charset="0"/>
              </a:rPr>
              <a:t> one heading followed by another without some intervening text.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b="1" dirty="0">
                <a:effectLst/>
                <a:latin typeface="Open Sans" panose="020B0606030504020204" pitchFamily="34" charset="0"/>
                <a:ea typeface="Open Sans" panose="020B0606030504020204" pitchFamily="34" charset="0"/>
              </a:rPr>
              <a:t>Section overview:</a:t>
            </a:r>
            <a:r>
              <a:rPr lang="en-US" sz="1800" dirty="0">
                <a:effectLst/>
                <a:latin typeface="Open Sans" panose="020B0606030504020204" pitchFamily="34" charset="0"/>
                <a:ea typeface="Open Sans" panose="020B0606030504020204" pitchFamily="34" charset="0"/>
              </a:rPr>
              <a:t> a preview of how the topic will be divided and highlight main points before making the division.</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26</a:t>
            </a:fld>
            <a:endParaRPr lang="en-US" dirty="0"/>
          </a:p>
        </p:txBody>
      </p:sp>
    </p:spTree>
    <p:extLst>
      <p:ext uri="{BB962C8B-B14F-4D97-AF65-F5344CB8AC3E}">
        <p14:creationId xmlns:p14="http://schemas.microsoft.com/office/powerpoint/2010/main" val="34759421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11: How Authors Use Emphasis and Subordination from page 336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27</a:t>
            </a:fld>
            <a:endParaRPr lang="en-US" dirty="0"/>
          </a:p>
        </p:txBody>
      </p:sp>
    </p:spTree>
    <p:extLst>
      <p:ext uri="{BB962C8B-B14F-4D97-AF65-F5344CB8AC3E}">
        <p14:creationId xmlns:p14="http://schemas.microsoft.com/office/powerpoint/2010/main" val="402157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12: Avoiding Stacked Headings with Section Overview on page 337 of the textbook.</a:t>
            </a:r>
          </a:p>
          <a:p>
            <a:r>
              <a:rPr lang="en-US" b="1" i="0" dirty="0"/>
              <a:t>Stacked headings</a:t>
            </a:r>
            <a:r>
              <a:rPr lang="en-US" b="0" i="0" dirty="0"/>
              <a:t> – one heading following another without some intervening text.</a:t>
            </a:r>
          </a:p>
          <a:p>
            <a:r>
              <a:rPr lang="en-US" b="1" i="0" dirty="0"/>
              <a:t>Section overview</a:t>
            </a:r>
            <a:r>
              <a:rPr lang="en-US" b="0" i="0" dirty="0"/>
              <a:t> - </a:t>
            </a:r>
            <a:r>
              <a:rPr lang="en-US" sz="1800" dirty="0">
                <a:effectLst/>
                <a:latin typeface="Open Sans" panose="020B0606030504020204" pitchFamily="34" charset="0"/>
                <a:ea typeface="Open Sans" panose="020B0606030504020204" pitchFamily="34" charset="0"/>
              </a:rPr>
              <a:t>a preview of how the topic will be divided and highlight main points before making the division.</a:t>
            </a:r>
            <a:endParaRPr lang="en-US" b="1"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28</a:t>
            </a:fld>
            <a:endParaRPr lang="en-US" dirty="0"/>
          </a:p>
        </p:txBody>
      </p:sp>
    </p:spTree>
    <p:extLst>
      <p:ext uri="{BB962C8B-B14F-4D97-AF65-F5344CB8AC3E}">
        <p14:creationId xmlns:p14="http://schemas.microsoft.com/office/powerpoint/2010/main" val="14111820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excerpt from page 337 of the textbook [also displayed in the slide].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pair up to work together to answer the questions and find specific examples:</a:t>
            </a:r>
          </a:p>
          <a:p>
            <a:pPr lvl="2"/>
            <a:r>
              <a:rPr lang="en-US" dirty="0"/>
              <a:t>How has the author used previews, summaries, and transitions in these two paragraphs?</a:t>
            </a:r>
          </a:p>
          <a:p>
            <a:pPr lvl="2"/>
            <a:r>
              <a:rPr lang="en-US" dirty="0"/>
              <a:t>How does the preview, summary, and transition add coherence to the writing?</a:t>
            </a:r>
            <a:r>
              <a:rPr lang="en-US" sz="1200" kern="1200" dirty="0">
                <a:solidFill>
                  <a:schemeClr val="tx1"/>
                </a:solidFill>
                <a:effectLst/>
                <a:latin typeface="Arial" panose="020B0604020202020204" pitchFamily="34" charset="0"/>
                <a:ea typeface="+mn-ea"/>
                <a:cs typeface="Arial" panose="020B0604020202020204" pitchFamily="34" charset="0"/>
              </a:rPr>
              <a:t>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Bring the class together as a whole and allow students to share out their observations.  </a:t>
            </a:r>
            <a:endParaRPr lang="en-US" dirty="0"/>
          </a:p>
          <a:p>
            <a:endParaRPr lang="en-US" i="1" dirty="0"/>
          </a:p>
          <a:p>
            <a:r>
              <a:rPr lang="en-US" i="1" dirty="0"/>
              <a:t>Excerpt found on page 337 of the textbook.</a:t>
            </a:r>
          </a:p>
          <a:p>
            <a:r>
              <a:rPr lang="en-US" i="0" dirty="0"/>
              <a:t>Potential Answers:</a:t>
            </a:r>
          </a:p>
          <a:p>
            <a:pPr marL="228600" indent="-228600">
              <a:buFont typeface="+mj-lt"/>
              <a:buAutoNum type="arabicPeriod"/>
            </a:pPr>
            <a:r>
              <a:rPr lang="en-US" sz="1800" b="0" i="0" u="none" strike="noStrike" dirty="0">
                <a:solidFill>
                  <a:srgbClr val="000000"/>
                </a:solidFill>
                <a:effectLst/>
                <a:latin typeface="Arial" panose="020B0604020202020204" pitchFamily="34" charset="0"/>
              </a:rPr>
              <a:t>Answers will vary. The author used preview in the first paragraph by stating “can be evaluated in two ways” and then naming them. This gives the reader an idea of what is coming.  The author used summary by generalizing the data with phrases like “the majority” and “falls short” for easy reading and a general overview before going into the statistics and details that support these statements. Finally, the author used transitions to connect the cause and effect of the problem with poor training to system errors. </a:t>
            </a:r>
            <a:endParaRPr lang="en-US"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29</a:t>
            </a:fld>
            <a:endParaRPr lang="en-US" dirty="0"/>
          </a:p>
        </p:txBody>
      </p:sp>
    </p:spTree>
    <p:extLst>
      <p:ext uri="{BB962C8B-B14F-4D97-AF65-F5344CB8AC3E}">
        <p14:creationId xmlns:p14="http://schemas.microsoft.com/office/powerpoint/2010/main" val="40661850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Calibri" panose="020F0502020204030204" pitchFamily="34" charset="0"/>
              </a:rPr>
              <a:t>Conduct debrief on discussion with class.</a:t>
            </a:r>
            <a:endParaRPr lang="en-US" dirty="0"/>
          </a:p>
          <a:p>
            <a:endParaRPr lang="en-US" dirty="0"/>
          </a:p>
          <a:p>
            <a:r>
              <a:rPr lang="en-US" dirty="0"/>
              <a:t>Potential Answers:</a:t>
            </a:r>
          </a:p>
          <a:p>
            <a:pPr marL="228600" indent="-228600">
              <a:buFont typeface="+mj-lt"/>
              <a:buAutoNum type="arabicPeriod"/>
            </a:pPr>
            <a:r>
              <a:rPr lang="en-US" dirty="0"/>
              <a:t>Some students may have read reports that are less organized than what is being described. The lack of transitions could cause confusion if the writer is shifting to another topic. Not having section headers also requires that the audience reads every section, even if it does not impact their work. By adding sections, people can skim over the document and read only what is important to their work. In today’s fast-paced work environment, this can be critical.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30</a:t>
            </a:fld>
            <a:endParaRPr lang="en-US" dirty="0"/>
          </a:p>
        </p:txBody>
      </p:sp>
    </p:spTree>
    <p:extLst>
      <p:ext uri="{BB962C8B-B14F-4D97-AF65-F5344CB8AC3E}">
        <p14:creationId xmlns:p14="http://schemas.microsoft.com/office/powerpoint/2010/main" val="2308059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Plagiarism – </a:t>
            </a:r>
            <a:r>
              <a:rPr lang="en-US" b="0" dirty="0"/>
              <a:t>using another person’s words or ideas without giving proper credit.</a:t>
            </a:r>
          </a:p>
          <a:p>
            <a:r>
              <a:rPr lang="en-US" b="1" dirty="0"/>
              <a:t>Documentation</a:t>
            </a:r>
            <a:r>
              <a:rPr lang="en-US" b="0" dirty="0"/>
              <a:t> – identifying sources by giving credit to others, either in the text or a reference list.</a:t>
            </a:r>
            <a:endParaRPr lang="en-US" b="1" dirty="0"/>
          </a:p>
          <a:p>
            <a:r>
              <a:rPr lang="en-US" b="1" dirty="0"/>
              <a:t>Paraphrase</a:t>
            </a:r>
            <a:r>
              <a:rPr lang="en-US" b="0" dirty="0"/>
              <a:t> – a summary or restatement of a passage in your own words.</a:t>
            </a:r>
          </a:p>
          <a:p>
            <a:r>
              <a:rPr lang="en-US" b="1" dirty="0"/>
              <a:t>Direct quotation</a:t>
            </a:r>
            <a:r>
              <a:rPr lang="en-US" b="0" dirty="0"/>
              <a:t> – </a:t>
            </a:r>
            <a:r>
              <a:rPr lang="en-US" sz="1800" dirty="0">
                <a:effectLst/>
                <a:latin typeface="Open Sans" panose="020B0606030504020204" pitchFamily="34" charset="0"/>
                <a:ea typeface="Open Sans" panose="020B0606030504020204" pitchFamily="34" charset="0"/>
              </a:rPr>
              <a:t>contains the exact words of someone else enclosed within quotation marks.</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32</a:t>
            </a:fld>
            <a:endParaRPr lang="en-US" dirty="0"/>
          </a:p>
        </p:txBody>
      </p:sp>
    </p:spTree>
    <p:extLst>
      <p:ext uri="{BB962C8B-B14F-4D97-AF65-F5344CB8AC3E}">
        <p14:creationId xmlns:p14="http://schemas.microsoft.com/office/powerpoint/2010/main" val="36193928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13: Poorly Paraphrased Text from an Online Tool on page 339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33</a:t>
            </a:fld>
            <a:endParaRPr lang="en-US" dirty="0"/>
          </a:p>
        </p:txBody>
      </p:sp>
    </p:spTree>
    <p:extLst>
      <p:ext uri="{BB962C8B-B14F-4D97-AF65-F5344CB8AC3E}">
        <p14:creationId xmlns:p14="http://schemas.microsoft.com/office/powerpoint/2010/main" val="170928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a:t>
            </a:fld>
            <a:endParaRPr lang="en-US" dirty="0"/>
          </a:p>
        </p:txBody>
      </p:sp>
    </p:spTree>
    <p:extLst>
      <p:ext uri="{BB962C8B-B14F-4D97-AF65-F5344CB8AC3E}">
        <p14:creationId xmlns:p14="http://schemas.microsoft.com/office/powerpoint/2010/main" val="2092490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Everyone knows people make mistakes, but the more documentation you can provide and the more accurate your data, the better position you will be in to defend minor mistakes. Using data in pieces or omitting information can call into question your character and your ethics.</a:t>
            </a:r>
          </a:p>
          <a:p>
            <a:endParaRPr lang="en-US" dirty="0"/>
          </a:p>
          <a:p>
            <a:r>
              <a:rPr lang="en-US" i="1" dirty="0"/>
              <a:t>Figure 14: How to Format Sources in Footnotes</a:t>
            </a:r>
            <a:r>
              <a:rPr lang="en-US" i="0" dirty="0"/>
              <a:t> p. 340 of the textbook.</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34</a:t>
            </a:fld>
            <a:endParaRPr lang="en-US" dirty="0"/>
          </a:p>
        </p:txBody>
      </p:sp>
    </p:spTree>
    <p:extLst>
      <p:ext uri="{BB962C8B-B14F-4D97-AF65-F5344CB8AC3E}">
        <p14:creationId xmlns:p14="http://schemas.microsoft.com/office/powerpoint/2010/main" val="26004171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15: How to Format Sources in Footnotes </a:t>
            </a:r>
            <a:r>
              <a:rPr lang="en-US" i="0" dirty="0"/>
              <a:t>on page 339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35</a:t>
            </a:fld>
            <a:endParaRPr lang="en-US" dirty="0"/>
          </a:p>
        </p:txBody>
      </p:sp>
    </p:spTree>
    <p:extLst>
      <p:ext uri="{BB962C8B-B14F-4D97-AF65-F5344CB8AC3E}">
        <p14:creationId xmlns:p14="http://schemas.microsoft.com/office/powerpoint/2010/main" val="36994335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Group activity may take 10-20 minutes</a:t>
            </a: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break into small groups of three to five people.</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Read through the discussion questions.</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Discuss your thoughts within your group.</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Collectively choose the most compelling answers to the questions.</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Share your thoughts with the larger group.</a:t>
            </a:r>
          </a:p>
          <a:p>
            <a:pPr marL="171450" lvl="0" indent="-171450">
              <a:buFont typeface="Arial" panose="020B0604020202020204" pitchFamily="34" charset="0"/>
              <a:buChar char="•"/>
            </a:pP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0" lvl="0" indent="0">
              <a:buFont typeface="Arial" panose="020B0604020202020204" pitchFamily="34" charset="0"/>
              <a:buNone/>
            </a:pPr>
            <a:r>
              <a:rPr lang="en-US" sz="1200" kern="1200" dirty="0">
                <a:solidFill>
                  <a:schemeClr val="tx1"/>
                </a:solidFill>
                <a:effectLst/>
                <a:latin typeface="Arial" panose="020B0604020202020204" pitchFamily="34" charset="0"/>
                <a:ea typeface="+mn-ea"/>
                <a:cs typeface="Arial" panose="020B0604020202020204" pitchFamily="34" charset="0"/>
              </a:rPr>
              <a:t>Potential Answers:</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It is important to document sources so that you are giving credit to those who did the work originally. </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Documenting sources helps to build your credibility. It shows that you are an honest person willing to give credit where it is due. It also shows that you are willing to research what you don’t know and validates that your data and conclusions are based on current data.</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If sources are not documented, there is no way to check information that may be incorrect or misconstrued. It can also be seen as trying to hide information or being dishonest and make audiences question other materials and your ethics. It can also lead to accusations of plagiarism.</a:t>
            </a:r>
          </a:p>
          <a:p>
            <a:pPr marL="228600" lvl="0" indent="-228600">
              <a:buFont typeface="+mj-lt"/>
              <a:buAutoNum type="arabicPeriod"/>
            </a:pPr>
            <a:endParaRPr lang="en-US" sz="1200" kern="1200" dirty="0">
              <a:solidFill>
                <a:schemeClr val="tx1"/>
              </a:solidFill>
              <a:effectLst/>
              <a:latin typeface="Arial" panose="020B0604020202020204" pitchFamily="34" charset="0"/>
              <a:ea typeface="+mn-ea"/>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36</a:t>
            </a:fld>
            <a:endParaRPr lang="en-US" dirty="0"/>
          </a:p>
        </p:txBody>
      </p:sp>
    </p:spTree>
    <p:extLst>
      <p:ext uri="{BB962C8B-B14F-4D97-AF65-F5344CB8AC3E}">
        <p14:creationId xmlns:p14="http://schemas.microsoft.com/office/powerpoint/2010/main" val="4166335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Calibri" panose="020F0502020204030204" pitchFamily="34" charset="0"/>
              </a:rPr>
              <a:t>Conduct debrief on discussion with class.</a:t>
            </a:r>
            <a:endParaRPr lang="en-US" dirty="0"/>
          </a:p>
          <a:p>
            <a:endParaRPr lang="en-US" dirty="0"/>
          </a:p>
          <a:p>
            <a:r>
              <a:rPr lang="en-US" dirty="0"/>
              <a:t>Potential Answer:</a:t>
            </a:r>
          </a:p>
          <a:p>
            <a:pPr marL="228600" indent="-228600">
              <a:buFont typeface="+mj-lt"/>
              <a:buAutoNum type="arabicPeriod"/>
            </a:pPr>
            <a:r>
              <a:rPr lang="en-US" dirty="0"/>
              <a:t>The use of photo and video on cell phones, wireless microphones, and other recording devices make it easier to record a situation for reference and playback later. It can be crucial evidence to prove someone said or did something that they denied. Some complications can be distorted video, background noise muffling what is said, and movement distorting the images. Items such as body cameras on police officers and bystander videos have been important pieces of evidence in criminal cases. People should take care, however, to ensure that recording others does not violate any privacy rights, so meetings and discussions that are being recoded are often advised to be disclosed to the people attending.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37</a:t>
            </a:fld>
            <a:endParaRPr lang="en-US" dirty="0"/>
          </a:p>
        </p:txBody>
      </p:sp>
    </p:spTree>
    <p:extLst>
      <p:ext uri="{BB962C8B-B14F-4D97-AF65-F5344CB8AC3E}">
        <p14:creationId xmlns:p14="http://schemas.microsoft.com/office/powerpoint/2010/main" val="451437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16 </a:t>
            </a:r>
            <a:r>
              <a:rPr lang="en-US" i="0" dirty="0"/>
              <a:t>can be found on the next 3 slides.</a:t>
            </a:r>
            <a:endParaRPr lang="en-US" i="1" dirty="0"/>
          </a:p>
          <a:p>
            <a:r>
              <a:rPr lang="en-US" i="1" dirty="0"/>
              <a:t>Figure 17: Guidelines for Creating a PowerPoint Report Page </a:t>
            </a:r>
            <a:r>
              <a:rPr lang="en-US" dirty="0"/>
              <a:t>on p. 344 shows how colors and bullets are used to connect points and add visual interest.</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42</a:t>
            </a:fld>
            <a:endParaRPr lang="en-US" dirty="0"/>
          </a:p>
        </p:txBody>
      </p:sp>
    </p:spTree>
    <p:extLst>
      <p:ext uri="{BB962C8B-B14F-4D97-AF65-F5344CB8AC3E}">
        <p14:creationId xmlns:p14="http://schemas.microsoft.com/office/powerpoint/2010/main" val="12774260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43</a:t>
            </a:fld>
            <a:endParaRPr lang="en-US" dirty="0"/>
          </a:p>
        </p:txBody>
      </p:sp>
    </p:spTree>
    <p:extLst>
      <p:ext uri="{BB962C8B-B14F-4D97-AF65-F5344CB8AC3E}">
        <p14:creationId xmlns:p14="http://schemas.microsoft.com/office/powerpoint/2010/main" val="34283075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44</a:t>
            </a:fld>
            <a:endParaRPr lang="en-US" dirty="0"/>
          </a:p>
        </p:txBody>
      </p:sp>
    </p:spTree>
    <p:extLst>
      <p:ext uri="{BB962C8B-B14F-4D97-AF65-F5344CB8AC3E}">
        <p14:creationId xmlns:p14="http://schemas.microsoft.com/office/powerpoint/2010/main" val="1420528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Figure 16: Deck Density for Different Purposes and Audiences page 343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45</a:t>
            </a:fld>
            <a:endParaRPr lang="en-US" dirty="0"/>
          </a:p>
        </p:txBody>
      </p:sp>
    </p:spTree>
    <p:extLst>
      <p:ext uri="{BB962C8B-B14F-4D97-AF65-F5344CB8AC3E}">
        <p14:creationId xmlns:p14="http://schemas.microsoft.com/office/powerpoint/2010/main" val="2808423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Design and layout can be critical to readability. Having a report that has too many fonts or hard-to-read fonts can become distracting to readers, as well as confusing. Headers and footers can help with keeping pages together and in sequence if they somehow become separated.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46</a:t>
            </a:fld>
            <a:endParaRPr lang="en-US" dirty="0"/>
          </a:p>
        </p:txBody>
      </p:sp>
    </p:spTree>
    <p:extLst>
      <p:ext uri="{BB962C8B-B14F-4D97-AF65-F5344CB8AC3E}">
        <p14:creationId xmlns:p14="http://schemas.microsoft.com/office/powerpoint/2010/main" val="7911381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All written files should be reviewed at least once, but preferably more, to ensure it is clear and error free. Errors can become distracting and can cause lack of faith in the writer’s skills if  a lot of errors are discovered.</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47</a:t>
            </a:fld>
            <a:endParaRPr lang="en-US" dirty="0"/>
          </a:p>
        </p:txBody>
      </p:sp>
    </p:spTree>
    <p:extLst>
      <p:ext uri="{BB962C8B-B14F-4D97-AF65-F5344CB8AC3E}">
        <p14:creationId xmlns:p14="http://schemas.microsoft.com/office/powerpoint/2010/main" val="3655646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Business report </a:t>
            </a:r>
            <a:r>
              <a:rPr lang="en-US" dirty="0"/>
              <a:t>– an organized presentation of information used to make decisions and solve problems.</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a:t>
            </a:fld>
            <a:endParaRPr lang="en-US" dirty="0"/>
          </a:p>
        </p:txBody>
      </p:sp>
    </p:spTree>
    <p:extLst>
      <p:ext uri="{BB962C8B-B14F-4D97-AF65-F5344CB8AC3E}">
        <p14:creationId xmlns:p14="http://schemas.microsoft.com/office/powerpoint/2010/main" val="10118890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18: Steps for Revising on page 345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48</a:t>
            </a:fld>
            <a:endParaRPr lang="en-US" dirty="0"/>
          </a:p>
        </p:txBody>
      </p:sp>
    </p:spTree>
    <p:extLst>
      <p:ext uri="{BB962C8B-B14F-4D97-AF65-F5344CB8AC3E}">
        <p14:creationId xmlns:p14="http://schemas.microsoft.com/office/powerpoint/2010/main" val="20142904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sz="1200" i="1" kern="1200" dirty="0">
                <a:solidFill>
                  <a:schemeClr val="tx1"/>
                </a:solidFill>
                <a:effectLst/>
                <a:latin typeface="Arial" panose="020B0604020202020204" pitchFamily="34" charset="0"/>
                <a:ea typeface="+mn-ea"/>
                <a:cs typeface="Arial" panose="020B0604020202020204" pitchFamily="34" charset="0"/>
              </a:rPr>
              <a:t>This activity may take 10-15 minutes.</a:t>
            </a:r>
          </a:p>
          <a:p>
            <a:endParaRPr lang="en-US" sz="1200" b="1" kern="1200" dirty="0">
              <a:solidFill>
                <a:schemeClr val="tx1"/>
              </a:solidFill>
              <a:effectLst/>
              <a:latin typeface="Arial" panose="020B0604020202020204" pitchFamily="34" charset="0"/>
              <a:ea typeface="+mn-ea"/>
              <a:cs typeface="Arial" panose="020B0604020202020204" pitchFamily="34" charset="0"/>
            </a:endParaRPr>
          </a:p>
          <a:p>
            <a:r>
              <a:rPr lang="en-US" sz="1200" b="1" kern="1200" dirty="0">
                <a:solidFill>
                  <a:schemeClr val="tx1"/>
                </a:solidFill>
                <a:effectLst/>
                <a:latin typeface="Arial" panose="020B0604020202020204" pitchFamily="34" charset="0"/>
                <a:ea typeface="+mn-ea"/>
                <a:cs typeface="Arial" panose="020B0604020202020204" pitchFamily="34" charset="0"/>
              </a:rPr>
              <a:t>INSTRUCTIONS:</a:t>
            </a:r>
            <a:endParaRPr lang="en-US" sz="1200" kern="1200" dirty="0">
              <a:solidFill>
                <a:schemeClr val="tx1"/>
              </a:solidFill>
              <a:effectLst/>
              <a:latin typeface="Arial" panose="020B0604020202020204" pitchFamily="34" charset="0"/>
              <a:ea typeface="+mn-ea"/>
              <a:cs typeface="Arial" panose="020B0604020202020204" pitchFamily="34" charset="0"/>
            </a:endParaRP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students read and review the two summaries from the individual and discussion slides shown in Figure 16: </a:t>
            </a:r>
            <a:r>
              <a:rPr lang="en-US" dirty="0"/>
              <a:t>Deck Density for Different Purposes and Audiences page 343 of the textbook (enlarged images provided in earlier slides, as well.)</a:t>
            </a:r>
            <a:r>
              <a:rPr lang="en-US" sz="1200" kern="1200" dirty="0">
                <a:solidFill>
                  <a:schemeClr val="tx1"/>
                </a:solidFill>
                <a:effectLst/>
                <a:latin typeface="Arial" panose="020B0604020202020204" pitchFamily="34" charset="0"/>
                <a:ea typeface="+mn-ea"/>
                <a:cs typeface="Arial" panose="020B0604020202020204" pitchFamily="34" charset="0"/>
              </a:rPr>
              <a:t>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Have the class share their observations.</a:t>
            </a:r>
            <a:endParaRPr lang="en-US" dirty="0">
              <a:effectLst/>
            </a:endParaRPr>
          </a:p>
          <a:p>
            <a:pPr marL="171450" indent="-171450">
              <a:buFont typeface="Arial" panose="020B0604020202020204" pitchFamily="34" charset="0"/>
              <a:buChar char="•"/>
            </a:pPr>
            <a:endParaRPr lang="en-US" dirty="0">
              <a:effectLst/>
            </a:endParaRPr>
          </a:p>
          <a:p>
            <a:pPr marL="0" indent="0">
              <a:buFont typeface="Arial" panose="020B0604020202020204" pitchFamily="34" charset="0"/>
              <a:buNone/>
            </a:pPr>
            <a:r>
              <a:rPr lang="en-US" sz="1200" i="1" kern="1200" dirty="0">
                <a:solidFill>
                  <a:schemeClr val="tx1"/>
                </a:solidFill>
                <a:effectLst/>
                <a:latin typeface="Arial" panose="020B0604020202020204" pitchFamily="34" charset="0"/>
                <a:ea typeface="+mn-ea"/>
                <a:cs typeface="Arial" panose="020B0604020202020204" pitchFamily="34" charset="0"/>
              </a:rPr>
              <a:t>Figure 16: </a:t>
            </a:r>
            <a:r>
              <a:rPr lang="en-US" i="1" dirty="0"/>
              <a:t>Deck Density for Different Purposes and Audiences page 343 of the textbook.</a:t>
            </a:r>
          </a:p>
          <a:p>
            <a:pPr marL="0" indent="0">
              <a:buFont typeface="Arial" panose="020B0604020202020204" pitchFamily="34" charset="0"/>
              <a:buNone/>
            </a:pPr>
            <a:endParaRPr lang="en-US" i="1" dirty="0"/>
          </a:p>
          <a:p>
            <a:pPr marL="0" indent="0">
              <a:buFont typeface="Arial" panose="020B0604020202020204" pitchFamily="34" charset="0"/>
              <a:buNone/>
            </a:pPr>
            <a:r>
              <a:rPr lang="en-US" i="0" dirty="0"/>
              <a:t>Potential Answers:</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 deck becomes more and more visual the more support the audience will be getting. The less they will be receiving outside of the slides, the more is included on them.</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 deck for the individual to review has a lot more wording and information. The individual needs to be able to read the important information because the slides are the only source for the information. The slide deck for a presentation is very visual. It provides a little information that can quickly be viewed and understood. Most of the information in a presentation is being shared by the speaker so the audience member needs to be able to listen. There are not a lot of words that need to be read that will conflict with their listening comprehension. In the middle, there are bullet points that offer a little less information than the individual as they are still listening. However, the bullets provide a little more information than the presentation to job the audience members memory when reviewing afterwards.</a:t>
            </a:r>
          </a:p>
          <a:p>
            <a:pPr marL="342900" indent="-342900" rtl="0" fontAlgn="base">
              <a:spcBef>
                <a:spcPts val="0"/>
              </a:spcBef>
              <a:spcAft>
                <a:spcPts val="0"/>
              </a:spcAft>
              <a:buFont typeface="+mj-lt"/>
              <a:buAutoNum type="arabicPeriod"/>
            </a:pPr>
            <a:r>
              <a:rPr lang="en-US" sz="1800" b="0" i="0" u="none" strike="noStrike" dirty="0">
                <a:solidFill>
                  <a:srgbClr val="000000"/>
                </a:solidFill>
                <a:effectLst/>
                <a:latin typeface="Arial" panose="020B0604020202020204" pitchFamily="34" charset="0"/>
              </a:rPr>
              <a:t>Answers will vary. The slides support the purpose of the event by allowing the audience to focus on the information and event. Without a lot of visuals, they can listen without distractions. However, without anyone to interpret, they still have all the information to read and understand the slides. Similarly, with an event where people will be reviewing the information later, independently, the slide offers enough information to comprehend it on their own and remember key details that were discussed.</a:t>
            </a:r>
          </a:p>
          <a:p>
            <a:pPr marL="228600" indent="-228600">
              <a:buFont typeface="+mj-lt"/>
              <a:buAutoNum type="arabicPeriod"/>
            </a:pPr>
            <a:endParaRPr lang="en-US" i="0"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49</a:t>
            </a:fld>
            <a:endParaRPr lang="en-US" dirty="0"/>
          </a:p>
        </p:txBody>
      </p:sp>
    </p:spTree>
    <p:extLst>
      <p:ext uri="{BB962C8B-B14F-4D97-AF65-F5344CB8AC3E}">
        <p14:creationId xmlns:p14="http://schemas.microsoft.com/office/powerpoint/2010/main" val="29525175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solidFill>
                  <a:srgbClr val="000000"/>
                </a:solidFill>
                <a:effectLst/>
                <a:latin typeface="Calibri" panose="020F0502020204030204" pitchFamily="34" charset="0"/>
              </a:rPr>
              <a:t>Conduct debrief on discussion with class.</a:t>
            </a:r>
            <a:endParaRPr lang="en-US" dirty="0"/>
          </a:p>
          <a:p>
            <a:endParaRPr lang="en-US" dirty="0"/>
          </a:p>
          <a:p>
            <a:r>
              <a:rPr lang="en-US" dirty="0"/>
              <a:t>Potential Answer:</a:t>
            </a:r>
          </a:p>
          <a:p>
            <a:pPr marL="228600" indent="-228600">
              <a:buFont typeface="+mj-lt"/>
              <a:buAutoNum type="arabicPeriod"/>
            </a:pPr>
            <a:r>
              <a:rPr lang="en-US" dirty="0"/>
              <a:t>Answers will vary. Students can suggest plans to either use a hybrid format of slides – putting enough information that people can read the slides and understand the information, or they can possibly provide notes for support in the slides. Another option could be to create a separate slide deck to be posted for viewing without a recorded presentation. </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50</a:t>
            </a:fld>
            <a:endParaRPr lang="en-US" dirty="0"/>
          </a:p>
        </p:txBody>
      </p:sp>
    </p:spTree>
    <p:extLst>
      <p:ext uri="{BB962C8B-B14F-4D97-AF65-F5344CB8AC3E}">
        <p14:creationId xmlns:p14="http://schemas.microsoft.com/office/powerpoint/2010/main" val="2253700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51</a:t>
            </a:fld>
            <a:endParaRPr lang="en-US" dirty="0"/>
          </a:p>
        </p:txBody>
      </p:sp>
    </p:spTree>
    <p:extLst>
      <p:ext uri="{BB962C8B-B14F-4D97-AF65-F5344CB8AC3E}">
        <p14:creationId xmlns:p14="http://schemas.microsoft.com/office/powerpoint/2010/main" val="40038834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52</a:t>
            </a:fld>
            <a:endParaRPr lang="en-US" dirty="0"/>
          </a:p>
        </p:txBody>
      </p:sp>
    </p:spTree>
    <p:extLst>
      <p:ext uri="{BB962C8B-B14F-4D97-AF65-F5344CB8AC3E}">
        <p14:creationId xmlns:p14="http://schemas.microsoft.com/office/powerpoint/2010/main" val="32178740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Checklist for Reviewing Your Report Draft on page 346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53</a:t>
            </a:fld>
            <a:endParaRPr lang="en-US" dirty="0"/>
          </a:p>
        </p:txBody>
      </p:sp>
    </p:spTree>
    <p:extLst>
      <p:ext uri="{BB962C8B-B14F-4D97-AF65-F5344CB8AC3E}">
        <p14:creationId xmlns:p14="http://schemas.microsoft.com/office/powerpoint/2010/main" val="1712258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pPr marL="914400" lvl="1" indent="-457200">
              <a:buFont typeface="+mj-lt"/>
              <a:buAutoNum type="alphaUcPeriod"/>
            </a:pPr>
            <a:r>
              <a:rPr lang="en-US" dirty="0"/>
              <a:t>Progressive Audience – Presentation Deck</a:t>
            </a:r>
          </a:p>
          <a:p>
            <a:pPr marL="914400" lvl="1" indent="-457200">
              <a:buFont typeface="+mj-lt"/>
              <a:buAutoNum type="alphaUcPeriod"/>
            </a:pPr>
            <a:r>
              <a:rPr lang="en-US" dirty="0"/>
              <a:t>Primarily text-based – Written Report</a:t>
            </a:r>
          </a:p>
          <a:p>
            <a:pPr marL="914400" lvl="1" indent="-457200">
              <a:buFont typeface="+mj-lt"/>
              <a:buAutoNum type="alphaUcPeriod"/>
            </a:pPr>
            <a:r>
              <a:rPr lang="en-US" dirty="0"/>
              <a:t>Illustrating visual points – Presentation Deck</a:t>
            </a:r>
          </a:p>
          <a:p>
            <a:pPr marL="914400" lvl="1" indent="-457200">
              <a:buFont typeface="+mj-lt"/>
              <a:buAutoNum type="alphaUcPeriod"/>
            </a:pPr>
            <a:r>
              <a:rPr lang="en-US" dirty="0"/>
              <a:t>Traditional Audience – Written Report</a:t>
            </a:r>
          </a:p>
          <a:p>
            <a:pPr marL="914400" lvl="1" indent="-457200">
              <a:buFont typeface="+mj-lt"/>
              <a:buAutoNum type="alphaUcPeriod"/>
            </a:pPr>
            <a:r>
              <a:rPr lang="en-US" dirty="0"/>
              <a:t>Bullet point format – Presentation Deck</a:t>
            </a:r>
          </a:p>
          <a:p>
            <a:pPr marL="914400" lvl="1" indent="-457200">
              <a:buFont typeface="+mj-lt"/>
              <a:buAutoNum type="alphaUcPeriod"/>
            </a:pPr>
            <a:r>
              <a:rPr lang="en-US" dirty="0"/>
              <a:t>Each page is a section with title – Presentation Deck</a:t>
            </a:r>
          </a:p>
          <a:p>
            <a:pPr marL="914400" lvl="1" indent="-457200">
              <a:buFont typeface="+mj-lt"/>
              <a:buAutoNum type="alphaUcPeriod"/>
            </a:pPr>
            <a:r>
              <a:rPr lang="en-US" dirty="0"/>
              <a:t>Limited time – Presentation Deck</a:t>
            </a:r>
          </a:p>
          <a:p>
            <a:pPr marL="914400" lvl="1" indent="-457200">
              <a:buFont typeface="+mj-lt"/>
              <a:buAutoNum type="alphaUcPeriod"/>
            </a:pPr>
            <a:r>
              <a:rPr lang="en-US" dirty="0"/>
              <a:t>Narrative format – Written Report</a:t>
            </a:r>
          </a:p>
          <a:p>
            <a:pPr marL="914400" lvl="1" indent="-457200">
              <a:buFont typeface="+mj-lt"/>
              <a:buAutoNum type="alphaUcPeriod"/>
            </a:pPr>
            <a:r>
              <a:rPr lang="en-US" dirty="0"/>
              <a:t>Section by heading and subheading – Written Report</a:t>
            </a:r>
          </a:p>
          <a:p>
            <a:pPr marL="0" indent="0">
              <a:buFont typeface="+mj-lt"/>
              <a:buNone/>
            </a:pPr>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54</a:t>
            </a:fld>
            <a:endParaRPr lang="en-US" dirty="0"/>
          </a:p>
        </p:txBody>
      </p:sp>
    </p:spTree>
    <p:extLst>
      <p:ext uri="{BB962C8B-B14F-4D97-AF65-F5344CB8AC3E}">
        <p14:creationId xmlns:p14="http://schemas.microsoft.com/office/powerpoint/2010/main" val="2114213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1: Criteria for a Business Report from page 322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6</a:t>
            </a:fld>
            <a:endParaRPr lang="en-US" dirty="0"/>
          </a:p>
        </p:txBody>
      </p:sp>
    </p:spTree>
    <p:extLst>
      <p:ext uri="{BB962C8B-B14F-4D97-AF65-F5344CB8AC3E}">
        <p14:creationId xmlns:p14="http://schemas.microsoft.com/office/powerpoint/2010/main" val="3336379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b="1" dirty="0"/>
              <a:t>Situational report </a:t>
            </a:r>
            <a:r>
              <a:rPr lang="en-US" b="0" dirty="0"/>
              <a:t>– </a:t>
            </a:r>
            <a:r>
              <a:rPr lang="en-US" sz="1800" dirty="0">
                <a:effectLst/>
                <a:latin typeface="Open Sans" panose="020B0606030504020204" pitchFamily="34" charset="0"/>
                <a:ea typeface="Open Sans" panose="020B0606030504020204" pitchFamily="34" charset="0"/>
              </a:rPr>
              <a:t>a document produced once for a unique or specific problem or opportunities.</a:t>
            </a:r>
          </a:p>
          <a:p>
            <a:pPr marL="0" marR="0">
              <a:spcBef>
                <a:spcPts val="0"/>
              </a:spcBef>
              <a:spcAft>
                <a:spcPts val="800"/>
              </a:spcAft>
            </a:pPr>
            <a:r>
              <a:rPr lang="en-US" b="1" dirty="0"/>
              <a:t>Request for information</a:t>
            </a:r>
            <a:r>
              <a:rPr lang="en-US" b="0" dirty="0"/>
              <a:t> - </a:t>
            </a:r>
            <a:r>
              <a:rPr lang="en-US" sz="1800" dirty="0">
                <a:effectLst/>
                <a:latin typeface="Open Sans" panose="020B0606030504020204" pitchFamily="34" charset="0"/>
                <a:ea typeface="Open Sans" panose="020B0606030504020204" pitchFamily="34" charset="0"/>
              </a:rPr>
              <a:t>a preliminary document asking for general background from potential suppliers.</a:t>
            </a:r>
          </a:p>
          <a:p>
            <a:r>
              <a:rPr lang="en-US" b="1" dirty="0"/>
              <a:t>Request for proposal</a:t>
            </a:r>
            <a:r>
              <a:rPr lang="en-US" b="0" dirty="0"/>
              <a:t> -  a more formal, detailed document </a:t>
            </a:r>
            <a:r>
              <a:rPr lang="en-US" sz="1800" dirty="0">
                <a:effectLst/>
                <a:latin typeface="Open Sans" panose="020B0606030504020204" pitchFamily="34" charset="0"/>
                <a:ea typeface="Open Sans" panose="020B0606030504020204" pitchFamily="34" charset="0"/>
              </a:rPr>
              <a:t>looking</a:t>
            </a:r>
            <a:r>
              <a:rPr lang="en-US" b="0" dirty="0"/>
              <a:t> for bids. </a:t>
            </a:r>
            <a:endParaRPr lang="en-US" b="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7</a:t>
            </a:fld>
            <a:endParaRPr lang="en-US" dirty="0"/>
          </a:p>
        </p:txBody>
      </p:sp>
    </p:spTree>
    <p:extLst>
      <p:ext uri="{BB962C8B-B14F-4D97-AF65-F5344CB8AC3E}">
        <p14:creationId xmlns:p14="http://schemas.microsoft.com/office/powerpoint/2010/main" val="76128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2: Report Formats</a:t>
            </a:r>
            <a:r>
              <a:rPr lang="en-US" i="0" dirty="0"/>
              <a:t> on p. 324 of the textbook shows various types of forms from less graphical to more graphical.</a:t>
            </a:r>
          </a:p>
          <a:p>
            <a:endParaRPr lang="en-US" i="0" dirty="0"/>
          </a:p>
          <a:p>
            <a:r>
              <a:rPr lang="en-US" i="1" dirty="0"/>
              <a:t>Figure 3: Short Report in an Email</a:t>
            </a:r>
            <a:r>
              <a:rPr lang="en-US" i="0" dirty="0"/>
              <a:t> on p. 325 of the textbook shows an example of how a report might appear in email format, with links to specific files that a recipient might review.</a:t>
            </a:r>
            <a:endParaRPr lang="en-US" i="1"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8</a:t>
            </a:fld>
            <a:endParaRPr lang="en-US" dirty="0"/>
          </a:p>
        </p:txBody>
      </p:sp>
    </p:spTree>
    <p:extLst>
      <p:ext uri="{BB962C8B-B14F-4D97-AF65-F5344CB8AC3E}">
        <p14:creationId xmlns:p14="http://schemas.microsoft.com/office/powerpoint/2010/main" val="25597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dirty="0"/>
              <a:t>Understanding your audience will determine how to present your findings and recommendations. Most American audiences prefer the direct approach, but some international audiences may prefer a more indirect method.  The difficulty of the topic being discussed will impact this presentation, as well, as some more complex topics may require more detail or support material to justify the recommendations.</a:t>
            </a:r>
          </a:p>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9</a:t>
            </a:fld>
            <a:endParaRPr lang="en-US" dirty="0"/>
          </a:p>
        </p:txBody>
      </p:sp>
    </p:spTree>
    <p:extLst>
      <p:ext uri="{BB962C8B-B14F-4D97-AF65-F5344CB8AC3E}">
        <p14:creationId xmlns:p14="http://schemas.microsoft.com/office/powerpoint/2010/main" val="26858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r>
              <a:rPr lang="en-US" i="1" dirty="0"/>
              <a:t>Figure 4 Examples of Findings, Conclusions, and Recommendations from p. 326 of the textbook.</a:t>
            </a:r>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10</a:t>
            </a:fld>
            <a:endParaRPr lang="en-US" dirty="0"/>
          </a:p>
        </p:txBody>
      </p:sp>
    </p:spTree>
    <p:extLst>
      <p:ext uri="{BB962C8B-B14F-4D97-AF65-F5344CB8AC3E}">
        <p14:creationId xmlns:p14="http://schemas.microsoft.com/office/powerpoint/2010/main" val="2051118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5.xml"/><Relationship Id="rId5" Type="http://schemas.openxmlformats.org/officeDocument/2006/relationships/image" Target="../media/image4.emf"/><Relationship Id="rId4"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First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611C919-E167-FA4F-9EF8-40BA8D0D9272}"/>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Chapter Number</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Name</a:t>
            </a:r>
          </a:p>
        </p:txBody>
      </p:sp>
      <p:pic>
        <p:nvPicPr>
          <p:cNvPr id="11" name="Picture Placeholder 3" descr="Diagram&#10;&#10;Description automatically generated">
            <a:extLst>
              <a:ext uri="{FF2B5EF4-FFF2-40B4-BE49-F238E27FC236}">
                <a16:creationId xmlns:a16="http://schemas.microsoft.com/office/drawing/2014/main" id="{E6315B7A-9937-F648-86D6-D062A2C90F8C}"/>
              </a:ext>
            </a:extLst>
          </p:cNvPr>
          <p:cNvPicPr>
            <a:picLocks noChangeAspect="1"/>
          </p:cNvPicPr>
          <p:nvPr userDrawn="1"/>
        </p:nvPicPr>
        <p:blipFill rotWithShape="1">
          <a:blip r:embed="rId4"/>
          <a:srcRect l="-9421" t="89" r="-7582" b="533"/>
          <a:stretch/>
        </p:blipFill>
        <p:spPr>
          <a:xfrm>
            <a:off x="441278" y="808037"/>
            <a:ext cx="4713288" cy="5241925"/>
          </a:xfrm>
          <a:prstGeom prst="rect">
            <a:avLst/>
          </a:prstGeom>
        </p:spPr>
      </p:pic>
      <p:pic>
        <p:nvPicPr>
          <p:cNvPr id="14" name="Picture 7">
            <a:extLst>
              <a:ext uri="{FF2B5EF4-FFF2-40B4-BE49-F238E27FC236}">
                <a16:creationId xmlns:a16="http://schemas.microsoft.com/office/drawing/2014/main" id="{367956C9-0A63-4A7F-B986-4D823905D530}"/>
              </a:ext>
              <a:ext uri="{C183D7F6-B498-43B3-948B-1728B52AA6E4}">
                <adec:decorative xmlns:adec="http://schemas.microsoft.com/office/drawing/2017/decorative" val="1"/>
              </a:ext>
            </a:extLst>
          </p:cNvPr>
          <p:cNvPicPr>
            <a:picLocks noChangeAspect="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424860" y="6444486"/>
            <a:ext cx="1261872" cy="28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3" name="Copyright">
            <a:extLst>
              <a:ext uri="{FF2B5EF4-FFF2-40B4-BE49-F238E27FC236}">
                <a16:creationId xmlns:a16="http://schemas.microsoft.com/office/drawing/2014/main" id="{2CEFFF02-6B91-334F-A020-FF00C57C6771}"/>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kern="1200" dirty="0">
                <a:solidFill>
                  <a:schemeClr val="bg1"/>
                </a:solidFill>
                <a:latin typeface="Calibri" charset="0"/>
                <a:ea typeface="+mn-ea"/>
                <a:cs typeface="+mn-cs"/>
              </a:rPr>
              <a:t>Newman, Business Communication and Character, 11th Edition. ©2023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16978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57200"/>
          </a:xfrm>
          <a:prstGeom prst="rect">
            <a:avLst/>
          </a:prstGeom>
          <a:noFill/>
        </p:spPr>
        <p:txBody>
          <a:bodyPr wrap="square" rtlCol="0">
            <a:spAutoFit/>
          </a:bodyPr>
          <a:lstStyle/>
          <a:p>
            <a:r>
              <a:rPr lang="en-US" sz="1100" kern="1200" dirty="0">
                <a:solidFill>
                  <a:schemeClr val="bg1"/>
                </a:solidFill>
                <a:latin typeface="+mn-lt"/>
                <a:ea typeface="+mn-ea"/>
                <a:cs typeface="+mn-cs"/>
              </a:rPr>
              <a:t>[Author Name], [Book Title], [#] Edition. © [Insert Year] Cengage.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kern="1200" dirty="0">
                <a:solidFill>
                  <a:schemeClr val="bg1"/>
                </a:solidFill>
                <a:latin typeface="Calibri" charset="0"/>
                <a:ea typeface="+mn-ea"/>
                <a:cs typeface="+mn-cs"/>
              </a:rPr>
              <a:t>Newman, Business Communication and Character, 11th Edition. ©2023 Cengage.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6"/>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5"/>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 id="2147483766" r:id="rId13"/>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C8DF-AE7F-4188-B6A6-1ED5AEEDCCEB}"/>
              </a:ext>
            </a:extLst>
          </p:cNvPr>
          <p:cNvSpPr>
            <a:spLocks noGrp="1"/>
          </p:cNvSpPr>
          <p:nvPr>
            <p:ph type="ctrTitle"/>
          </p:nvPr>
        </p:nvSpPr>
        <p:spPr/>
        <p:txBody>
          <a:bodyPr/>
          <a:lstStyle/>
          <a:p>
            <a:br>
              <a:rPr lang="en-US" dirty="0"/>
            </a:br>
            <a:r>
              <a:rPr lang="en-US" dirty="0"/>
              <a:t>Chapter 10</a:t>
            </a:r>
          </a:p>
        </p:txBody>
      </p:sp>
      <p:sp>
        <p:nvSpPr>
          <p:cNvPr id="6" name="Subtitle 5">
            <a:extLst>
              <a:ext uri="{FF2B5EF4-FFF2-40B4-BE49-F238E27FC236}">
                <a16:creationId xmlns:a16="http://schemas.microsoft.com/office/drawing/2014/main" id="{FBF534DD-7D92-4D2F-90B8-4B872CAEFDCA}"/>
              </a:ext>
            </a:extLst>
          </p:cNvPr>
          <p:cNvSpPr>
            <a:spLocks noGrp="1"/>
          </p:cNvSpPr>
          <p:nvPr>
            <p:ph type="subTitle" idx="1"/>
          </p:nvPr>
        </p:nvSpPr>
        <p:spPr/>
        <p:txBody>
          <a:bodyPr/>
          <a:lstStyle/>
          <a:p>
            <a:r>
              <a:rPr lang="en-US" dirty="0"/>
              <a:t>Writing Reports</a:t>
            </a:r>
          </a:p>
        </p:txBody>
      </p:sp>
    </p:spTree>
    <p:custDataLst>
      <p:tags r:id="rId1"/>
    </p:custDataLst>
    <p:extLst>
      <p:ext uri="{BB962C8B-B14F-4D97-AF65-F5344CB8AC3E}">
        <p14:creationId xmlns:p14="http://schemas.microsoft.com/office/powerpoint/2010/main" val="431692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8351-DF8E-524D-88AD-D953D0127982}"/>
              </a:ext>
            </a:extLst>
          </p:cNvPr>
          <p:cNvSpPr>
            <a:spLocks noGrp="1"/>
          </p:cNvSpPr>
          <p:nvPr>
            <p:ph type="title"/>
          </p:nvPr>
        </p:nvSpPr>
        <p:spPr/>
        <p:txBody>
          <a:bodyPr/>
          <a:lstStyle/>
          <a:p>
            <a:r>
              <a:rPr lang="en-US" dirty="0"/>
              <a:t>Figure 4 Examples of Findings, Conclusions, and Recommendations</a:t>
            </a:r>
          </a:p>
        </p:txBody>
      </p:sp>
      <p:pic>
        <p:nvPicPr>
          <p:cNvPr id="13" name="Content Placeholder 12" descr="An illustration depicts Examples of Findings, Conclusions, and Recommendations. There are two tables with titles, example 1 and example 2. Example 1 has the following details. Finding: 65 percent of employees use social media during company time. Conclusion: Employees are wasting time at work. Recommendation: We should establish a social media policy. Example 2 has the following details. Finding: Our Statesville branch has lost money four out of the past five years. Conclusion: Our Statesville branch is not profitable. Recommendation: We should close our Statesville branch.">
            <a:extLst>
              <a:ext uri="{FF2B5EF4-FFF2-40B4-BE49-F238E27FC236}">
                <a16:creationId xmlns:a16="http://schemas.microsoft.com/office/drawing/2014/main" id="{A3C2C1D4-D883-4969-B845-86ABEB91D4A0}"/>
              </a:ext>
            </a:extLst>
          </p:cNvPr>
          <p:cNvPicPr>
            <a:picLocks noGrp="1" noChangeAspect="1"/>
          </p:cNvPicPr>
          <p:nvPr>
            <p:ph idx="1"/>
          </p:nvPr>
        </p:nvPicPr>
        <p:blipFill>
          <a:blip r:embed="rId3"/>
          <a:stretch>
            <a:fillRect/>
          </a:stretch>
        </p:blipFill>
        <p:spPr>
          <a:xfrm>
            <a:off x="2108765" y="1640511"/>
            <a:ext cx="7974470" cy="4492659"/>
          </a:xfrm>
        </p:spPr>
      </p:pic>
    </p:spTree>
    <p:extLst>
      <p:ext uri="{BB962C8B-B14F-4D97-AF65-F5344CB8AC3E}">
        <p14:creationId xmlns:p14="http://schemas.microsoft.com/office/powerpoint/2010/main" val="2729044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B6635-CD5A-EF4F-B67F-7DDCFE09691F}"/>
              </a:ext>
            </a:extLst>
          </p:cNvPr>
          <p:cNvSpPr>
            <a:spLocks noGrp="1"/>
          </p:cNvSpPr>
          <p:nvPr>
            <p:ph type="title"/>
          </p:nvPr>
        </p:nvSpPr>
        <p:spPr/>
        <p:txBody>
          <a:bodyPr/>
          <a:lstStyle/>
          <a:p>
            <a:r>
              <a:rPr lang="en-US" dirty="0"/>
              <a:t>10-1 Planning the Report (5 of 5)</a:t>
            </a:r>
          </a:p>
        </p:txBody>
      </p:sp>
      <p:sp>
        <p:nvSpPr>
          <p:cNvPr id="5" name="Content Placeholder 4">
            <a:extLst>
              <a:ext uri="{FF2B5EF4-FFF2-40B4-BE49-F238E27FC236}">
                <a16:creationId xmlns:a16="http://schemas.microsoft.com/office/drawing/2014/main" id="{BD8314A0-29F0-7047-9B13-7053CB90A616}"/>
              </a:ext>
            </a:extLst>
          </p:cNvPr>
          <p:cNvSpPr>
            <a:spLocks noGrp="1"/>
          </p:cNvSpPr>
          <p:nvPr>
            <p:ph idx="1"/>
          </p:nvPr>
        </p:nvSpPr>
        <p:spPr>
          <a:xfrm>
            <a:off x="476843" y="1502068"/>
            <a:ext cx="11241915" cy="4351338"/>
          </a:xfrm>
        </p:spPr>
        <p:txBody>
          <a:bodyPr/>
          <a:lstStyle/>
          <a:p>
            <a:pPr marL="0" indent="0">
              <a:buNone/>
            </a:pPr>
            <a:r>
              <a:rPr lang="en-US" sz="2400" b="1" dirty="0"/>
              <a:t>Organizing a Report</a:t>
            </a:r>
          </a:p>
          <a:p>
            <a:r>
              <a:rPr lang="en-US" sz="2200" b="1" dirty="0"/>
              <a:t>Organizational Strategies</a:t>
            </a:r>
            <a:endParaRPr lang="en-US" sz="2200" b="1" dirty="0">
              <a:effectLst/>
            </a:endParaRPr>
          </a:p>
          <a:p>
            <a:pPr lvl="1"/>
            <a:r>
              <a:rPr lang="en-US" sz="2200" dirty="0"/>
              <a:t>Time: when it is important for the reader to know the sequence of events</a:t>
            </a:r>
          </a:p>
          <a:p>
            <a:pPr lvl="1"/>
            <a:r>
              <a:rPr lang="en-US" sz="2200" dirty="0"/>
              <a:t>Location: when the geographical or physical location of topics is important</a:t>
            </a:r>
          </a:p>
          <a:p>
            <a:pPr lvl="1"/>
            <a:r>
              <a:rPr lang="en-US" sz="2200" dirty="0"/>
              <a:t>Importance: when drawing attention to important information</a:t>
            </a:r>
          </a:p>
          <a:p>
            <a:pPr lvl="1"/>
            <a:r>
              <a:rPr lang="en-US" sz="2200" dirty="0"/>
              <a:t>Criteria: when analyzing data, drawing conclusions, or making recommendations</a:t>
            </a:r>
          </a:p>
        </p:txBody>
      </p:sp>
    </p:spTree>
    <p:extLst>
      <p:ext uri="{BB962C8B-B14F-4D97-AF65-F5344CB8AC3E}">
        <p14:creationId xmlns:p14="http://schemas.microsoft.com/office/powerpoint/2010/main" val="573809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8CD1-559B-AA41-AA78-C622C70B6DF7}"/>
              </a:ext>
            </a:extLst>
          </p:cNvPr>
          <p:cNvSpPr>
            <a:spLocks noGrp="1"/>
          </p:cNvSpPr>
          <p:nvPr>
            <p:ph type="title"/>
          </p:nvPr>
        </p:nvSpPr>
        <p:spPr/>
        <p:txBody>
          <a:bodyPr/>
          <a:lstStyle/>
          <a:p>
            <a:r>
              <a:rPr lang="en-US" dirty="0"/>
              <a:t>Class Discussion 1</a:t>
            </a:r>
          </a:p>
        </p:txBody>
      </p:sp>
      <p:sp>
        <p:nvSpPr>
          <p:cNvPr id="3" name="Content Placeholder 2">
            <a:extLst>
              <a:ext uri="{FF2B5EF4-FFF2-40B4-BE49-F238E27FC236}">
                <a16:creationId xmlns:a16="http://schemas.microsoft.com/office/drawing/2014/main" id="{BECEE094-67A5-A447-8517-363B4077C8AD}"/>
              </a:ext>
            </a:extLst>
          </p:cNvPr>
          <p:cNvSpPr>
            <a:spLocks noGrp="1"/>
          </p:cNvSpPr>
          <p:nvPr>
            <p:ph sz="half" idx="1"/>
          </p:nvPr>
        </p:nvSpPr>
        <p:spPr>
          <a:xfrm>
            <a:off x="476843" y="2317898"/>
            <a:ext cx="6574588" cy="3696040"/>
          </a:xfrm>
          <a:solidFill>
            <a:schemeClr val="bg1"/>
          </a:solidFill>
          <a:ln w="3175">
            <a:solidFill>
              <a:schemeClr val="tx1"/>
            </a:solidFill>
          </a:ln>
          <a:effectLst/>
        </p:spPr>
        <p:txBody>
          <a:bodyPr anchor="ctr"/>
          <a:lstStyle/>
          <a:p>
            <a:pPr marL="0" indent="0">
              <a:buNone/>
            </a:pPr>
            <a:r>
              <a:rPr lang="en-US" dirty="0"/>
              <a:t>On Monday morning, I interviewed one candidate for the budget analyst position and two candidates for the junior accountant position. Then, in the afternoon, I interviewed two candidates for the asset manager position and another for the budget analyst position. Finally, on Tuesday, I interviewed another candidate for budget analyst and two for junior accountant. </a:t>
            </a:r>
          </a:p>
        </p:txBody>
      </p:sp>
      <p:sp>
        <p:nvSpPr>
          <p:cNvPr id="4" name="Content Placeholder 3">
            <a:extLst>
              <a:ext uri="{FF2B5EF4-FFF2-40B4-BE49-F238E27FC236}">
                <a16:creationId xmlns:a16="http://schemas.microsoft.com/office/drawing/2014/main" id="{5F239109-D529-3841-8A4E-6144BE585BC8}"/>
              </a:ext>
            </a:extLst>
          </p:cNvPr>
          <p:cNvSpPr>
            <a:spLocks noGrp="1"/>
          </p:cNvSpPr>
          <p:nvPr>
            <p:ph sz="half" idx="2"/>
          </p:nvPr>
        </p:nvSpPr>
        <p:spPr>
          <a:xfrm>
            <a:off x="7315200" y="2317898"/>
            <a:ext cx="4399955" cy="3696040"/>
          </a:xfrm>
          <a:solidFill>
            <a:schemeClr val="bg1"/>
          </a:solidFill>
          <a:ln w="3175">
            <a:solidFill>
              <a:schemeClr val="tx1"/>
            </a:solidFill>
          </a:ln>
          <a:effectLst/>
        </p:spPr>
        <p:txBody>
          <a:bodyPr anchor="ctr"/>
          <a:lstStyle/>
          <a:p>
            <a:pPr marL="0" indent="0">
              <a:buNone/>
            </a:pPr>
            <a:r>
              <a:rPr lang="en-US" dirty="0"/>
              <a:t>On Monday and Tuesday, I interviewed three candidates for the budget analyst position, four for the junior accountant position, and two for the asset manager position</a:t>
            </a:r>
          </a:p>
        </p:txBody>
      </p:sp>
      <p:sp>
        <p:nvSpPr>
          <p:cNvPr id="5" name="Content Placeholder 5">
            <a:extLst>
              <a:ext uri="{FF2B5EF4-FFF2-40B4-BE49-F238E27FC236}">
                <a16:creationId xmlns:a16="http://schemas.microsoft.com/office/drawing/2014/main" id="{57D7254C-8686-8946-B940-B7C508D6D196}"/>
              </a:ext>
            </a:extLst>
          </p:cNvPr>
          <p:cNvSpPr txBox="1">
            <a:spLocks/>
          </p:cNvSpPr>
          <p:nvPr/>
        </p:nvSpPr>
        <p:spPr>
          <a:xfrm>
            <a:off x="473240" y="1345120"/>
            <a:ext cx="11476305" cy="972778"/>
          </a:xfrm>
          <a:prstGeom prst="rect">
            <a:avLst/>
          </a:prstGeom>
        </p:spPr>
        <p:txBody>
          <a:bodyPr vert="horz" lIns="91440" tIns="45720" rIns="91440" bIns="45720" rtlCol="0" anchor="ctr">
            <a:noAutofit/>
          </a:bodyPr>
          <a:lst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dirty="0">
                <a:effectLst/>
              </a:rPr>
              <a:t>How did the author use time, location, importance or </a:t>
            </a:r>
            <a:r>
              <a:rPr lang="en-US" b="1" dirty="0"/>
              <a:t>c</a:t>
            </a:r>
            <a:r>
              <a:rPr lang="en-US" b="1" dirty="0">
                <a:effectLst/>
              </a:rPr>
              <a:t>riteria? </a:t>
            </a:r>
          </a:p>
          <a:p>
            <a:pPr marL="514350" indent="-514350">
              <a:buFont typeface="+mj-lt"/>
              <a:buAutoNum type="arabicPeriod"/>
            </a:pPr>
            <a:r>
              <a:rPr lang="en-US" b="1" dirty="0">
                <a:effectLst/>
              </a:rPr>
              <a:t>How could they implement a different strategy?</a:t>
            </a:r>
          </a:p>
        </p:txBody>
      </p:sp>
    </p:spTree>
    <p:extLst>
      <p:ext uri="{BB962C8B-B14F-4D97-AF65-F5344CB8AC3E}">
        <p14:creationId xmlns:p14="http://schemas.microsoft.com/office/powerpoint/2010/main" val="255500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16ADA4-5D48-4F27-83DE-A8F13665DB24}"/>
              </a:ext>
            </a:extLst>
          </p:cNvPr>
          <p:cNvSpPr>
            <a:spLocks noGrp="1"/>
          </p:cNvSpPr>
          <p:nvPr>
            <p:ph type="title"/>
          </p:nvPr>
        </p:nvSpPr>
        <p:spPr/>
        <p:txBody>
          <a:bodyPr/>
          <a:lstStyle/>
          <a:p>
            <a:r>
              <a:rPr lang="en-US" dirty="0"/>
              <a:t>Class Discussion Debrief</a:t>
            </a:r>
          </a:p>
        </p:txBody>
      </p:sp>
      <p:sp>
        <p:nvSpPr>
          <p:cNvPr id="6" name="Content Placeholder 5">
            <a:extLst>
              <a:ext uri="{FF2B5EF4-FFF2-40B4-BE49-F238E27FC236}">
                <a16:creationId xmlns:a16="http://schemas.microsoft.com/office/drawing/2014/main" id="{2B711D90-2EEB-4175-BA2E-9F64722444F3}"/>
              </a:ext>
            </a:extLst>
          </p:cNvPr>
          <p:cNvSpPr>
            <a:spLocks noGrp="1"/>
          </p:cNvSpPr>
          <p:nvPr>
            <p:ph idx="1"/>
          </p:nvPr>
        </p:nvSpPr>
        <p:spPr/>
        <p:txBody>
          <a:bodyPr/>
          <a:lstStyle/>
          <a:p>
            <a:pPr marL="0" indent="0">
              <a:buNone/>
            </a:pPr>
            <a:r>
              <a:rPr lang="en-US" dirty="0"/>
              <a:t>Most of us know someone who prefers to tell a story with extensive detail, such as is used in the first example on the previous slide. Many prefer to hear a story in the shortened version, like the second example. </a:t>
            </a:r>
          </a:p>
          <a:p>
            <a:pPr marL="457200" indent="-457200">
              <a:buFont typeface="+mj-lt"/>
              <a:buAutoNum type="arabicPeriod"/>
            </a:pPr>
            <a:r>
              <a:rPr lang="en-US" dirty="0"/>
              <a:t>Which version do you prefer to hear?</a:t>
            </a:r>
          </a:p>
          <a:p>
            <a:pPr marL="457200" indent="-457200">
              <a:buFont typeface="+mj-lt"/>
              <a:buAutoNum type="arabicPeriod"/>
            </a:pPr>
            <a:r>
              <a:rPr lang="en-US" dirty="0"/>
              <a:t>In a business situation, when would the first example be more appropriate to use than the second, shorter one? </a:t>
            </a:r>
          </a:p>
        </p:txBody>
      </p:sp>
    </p:spTree>
    <p:extLst>
      <p:ext uri="{BB962C8B-B14F-4D97-AF65-F5344CB8AC3E}">
        <p14:creationId xmlns:p14="http://schemas.microsoft.com/office/powerpoint/2010/main" val="400821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E4F6E1D-4581-4E95-870A-14BB751A0AD8}"/>
              </a:ext>
            </a:extLst>
          </p:cNvPr>
          <p:cNvSpPr>
            <a:spLocks noGrp="1"/>
          </p:cNvSpPr>
          <p:nvPr>
            <p:ph type="ctrTitle"/>
          </p:nvPr>
        </p:nvSpPr>
        <p:spPr/>
        <p:txBody>
          <a:bodyPr/>
          <a:lstStyle/>
          <a:p>
            <a:r>
              <a:rPr lang="en-US" dirty="0"/>
              <a:t>10-2</a:t>
            </a:r>
          </a:p>
        </p:txBody>
      </p:sp>
      <p:sp>
        <p:nvSpPr>
          <p:cNvPr id="5" name="Subtitle 4">
            <a:extLst>
              <a:ext uri="{FF2B5EF4-FFF2-40B4-BE49-F238E27FC236}">
                <a16:creationId xmlns:a16="http://schemas.microsoft.com/office/drawing/2014/main" id="{EB50EA94-BC33-424D-9B25-9D8D977315C4}"/>
              </a:ext>
            </a:extLst>
          </p:cNvPr>
          <p:cNvSpPr>
            <a:spLocks noGrp="1"/>
          </p:cNvSpPr>
          <p:nvPr>
            <p:ph type="subTitle" idx="1"/>
          </p:nvPr>
        </p:nvSpPr>
        <p:spPr/>
        <p:txBody>
          <a:bodyPr/>
          <a:lstStyle/>
          <a:p>
            <a:r>
              <a:rPr lang="en-US" dirty="0"/>
              <a:t>Drafting the Report</a:t>
            </a:r>
          </a:p>
        </p:txBody>
      </p:sp>
    </p:spTree>
    <p:extLst>
      <p:ext uri="{BB962C8B-B14F-4D97-AF65-F5344CB8AC3E}">
        <p14:creationId xmlns:p14="http://schemas.microsoft.com/office/powerpoint/2010/main" val="2567585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987BE-2BD9-1946-9EFD-10F59A4B8FF6}"/>
              </a:ext>
            </a:extLst>
          </p:cNvPr>
          <p:cNvSpPr>
            <a:spLocks noGrp="1"/>
          </p:cNvSpPr>
          <p:nvPr>
            <p:ph type="title"/>
          </p:nvPr>
        </p:nvSpPr>
        <p:spPr/>
        <p:txBody>
          <a:bodyPr/>
          <a:lstStyle/>
          <a:p>
            <a:r>
              <a:rPr lang="en-US" dirty="0"/>
              <a:t>10-2 Drafting the Report (1 of 4)</a:t>
            </a:r>
          </a:p>
        </p:txBody>
      </p:sp>
      <p:sp>
        <p:nvSpPr>
          <p:cNvPr id="3" name="Content Placeholder 2">
            <a:extLst>
              <a:ext uri="{FF2B5EF4-FFF2-40B4-BE49-F238E27FC236}">
                <a16:creationId xmlns:a16="http://schemas.microsoft.com/office/drawing/2014/main" id="{1366CFCA-9744-A748-AA12-FD5C071CEB6C}"/>
              </a:ext>
            </a:extLst>
          </p:cNvPr>
          <p:cNvSpPr>
            <a:spLocks noGrp="1"/>
          </p:cNvSpPr>
          <p:nvPr>
            <p:ph idx="1"/>
          </p:nvPr>
        </p:nvSpPr>
        <p:spPr>
          <a:xfrm>
            <a:off x="476843" y="1745574"/>
            <a:ext cx="11241915" cy="4351338"/>
          </a:xfrm>
        </p:spPr>
        <p:txBody>
          <a:bodyPr/>
          <a:lstStyle/>
          <a:p>
            <a:pPr marL="0" indent="0">
              <a:buNone/>
            </a:pPr>
            <a:r>
              <a:rPr lang="en-US" b="1" dirty="0"/>
              <a:t>Creating Report Sections</a:t>
            </a:r>
          </a:p>
          <a:p>
            <a:r>
              <a:rPr lang="en-US" dirty="0"/>
              <a:t>Be consistent throughout</a:t>
            </a:r>
          </a:p>
          <a:p>
            <a:r>
              <a:rPr lang="en-US" dirty="0"/>
              <a:t>Phrases, questions or sentence titles</a:t>
            </a:r>
          </a:p>
          <a:p>
            <a:r>
              <a:rPr lang="en-US" dirty="0"/>
              <a:t>Maintain Balance</a:t>
            </a:r>
          </a:p>
          <a:p>
            <a:pPr lvl="1"/>
            <a:r>
              <a:rPr lang="en-US" dirty="0"/>
              <a:t>Similar heading style and format</a:t>
            </a:r>
          </a:p>
          <a:p>
            <a:pPr lvl="1"/>
            <a:r>
              <a:rPr lang="en-US" dirty="0"/>
              <a:t>Equal sections</a:t>
            </a:r>
          </a:p>
          <a:p>
            <a:pPr lvl="1"/>
            <a:r>
              <a:rPr lang="en-US" dirty="0"/>
              <a:t>Equal lengths</a:t>
            </a:r>
          </a:p>
          <a:p>
            <a:r>
              <a:rPr lang="en-US" dirty="0"/>
              <a:t>Have at least two subsections when using them.</a:t>
            </a:r>
          </a:p>
        </p:txBody>
      </p:sp>
    </p:spTree>
    <p:extLst>
      <p:ext uri="{BB962C8B-B14F-4D97-AF65-F5344CB8AC3E}">
        <p14:creationId xmlns:p14="http://schemas.microsoft.com/office/powerpoint/2010/main" val="419638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5EFE3-721D-EB4C-8A46-1A820ED2B116}"/>
              </a:ext>
            </a:extLst>
          </p:cNvPr>
          <p:cNvSpPr>
            <a:spLocks noGrp="1"/>
          </p:cNvSpPr>
          <p:nvPr>
            <p:ph type="title"/>
          </p:nvPr>
        </p:nvSpPr>
        <p:spPr/>
        <p:txBody>
          <a:bodyPr/>
          <a:lstStyle/>
          <a:p>
            <a:r>
              <a:rPr lang="en-US" dirty="0"/>
              <a:t>10-2 Drafting the Report (2 of 4)</a:t>
            </a:r>
          </a:p>
        </p:txBody>
      </p:sp>
      <p:sp>
        <p:nvSpPr>
          <p:cNvPr id="3" name="Content Placeholder 2">
            <a:extLst>
              <a:ext uri="{FF2B5EF4-FFF2-40B4-BE49-F238E27FC236}">
                <a16:creationId xmlns:a16="http://schemas.microsoft.com/office/drawing/2014/main" id="{9BDE22D6-C559-8641-A89F-86F60BBDECB8}"/>
              </a:ext>
            </a:extLst>
          </p:cNvPr>
          <p:cNvSpPr>
            <a:spLocks noGrp="1"/>
          </p:cNvSpPr>
          <p:nvPr>
            <p:ph sz="half" idx="1"/>
          </p:nvPr>
        </p:nvSpPr>
        <p:spPr/>
        <p:txBody>
          <a:bodyPr/>
          <a:lstStyle/>
          <a:p>
            <a:pPr marL="0" indent="0" algn="ctr">
              <a:buNone/>
            </a:pPr>
            <a:r>
              <a:rPr lang="en-US" b="1" dirty="0">
                <a:solidFill>
                  <a:srgbClr val="FF0000"/>
                </a:solidFill>
              </a:rPr>
              <a:t>Generic Headings</a:t>
            </a:r>
            <a:r>
              <a:rPr lang="en-US" b="1" dirty="0"/>
              <a:t>: </a:t>
            </a:r>
          </a:p>
          <a:p>
            <a:r>
              <a:rPr lang="en-US" dirty="0"/>
              <a:t>Decreasing Heat Loss</a:t>
            </a:r>
          </a:p>
          <a:p>
            <a:endParaRPr lang="en-US" dirty="0"/>
          </a:p>
          <a:p>
            <a:r>
              <a:rPr lang="en-US" dirty="0"/>
              <a:t>Upgrading Exterior Features</a:t>
            </a:r>
          </a:p>
          <a:p>
            <a:endParaRPr lang="en-US" dirty="0"/>
          </a:p>
          <a:p>
            <a:r>
              <a:rPr lang="en-US" dirty="0"/>
              <a:t>Improving Efficiency</a:t>
            </a:r>
          </a:p>
        </p:txBody>
      </p:sp>
      <p:sp>
        <p:nvSpPr>
          <p:cNvPr id="7" name="Content Placeholder 6">
            <a:extLst>
              <a:ext uri="{FF2B5EF4-FFF2-40B4-BE49-F238E27FC236}">
                <a16:creationId xmlns:a16="http://schemas.microsoft.com/office/drawing/2014/main" id="{CDF2F6F8-B1E4-5649-AE8F-77310750727F}"/>
              </a:ext>
            </a:extLst>
          </p:cNvPr>
          <p:cNvSpPr>
            <a:spLocks noGrp="1"/>
          </p:cNvSpPr>
          <p:nvPr>
            <p:ph sz="half" idx="2"/>
          </p:nvPr>
        </p:nvSpPr>
        <p:spPr/>
        <p:txBody>
          <a:bodyPr/>
          <a:lstStyle/>
          <a:p>
            <a:pPr marL="0" indent="0" algn="ctr" fontAlgn="auto">
              <a:buNone/>
            </a:pPr>
            <a:r>
              <a:rPr lang="en-US" b="1" dirty="0">
                <a:solidFill>
                  <a:srgbClr val="FF0000"/>
                </a:solidFill>
              </a:rPr>
              <a:t>Message Titles</a:t>
            </a:r>
            <a:r>
              <a:rPr lang="en-US" b="1" dirty="0"/>
              <a:t>: </a:t>
            </a:r>
          </a:p>
          <a:p>
            <a:pPr fontAlgn="auto"/>
            <a:r>
              <a:rPr lang="en-US" dirty="0"/>
              <a:t>Insulating the Walls and Attic Will Decrease Heat Loss</a:t>
            </a:r>
          </a:p>
          <a:p>
            <a:pPr fontAlgn="auto"/>
            <a:r>
              <a:rPr lang="en-US" dirty="0"/>
              <a:t>Replacing the Windows and Doors Will Reduce Air Leaks and Improve Appearance</a:t>
            </a:r>
          </a:p>
          <a:p>
            <a:pPr fontAlgn="auto"/>
            <a:r>
              <a:rPr lang="en-US" dirty="0"/>
              <a:t>Installing an Efficient Furnace Will Reduce Fuel Costs</a:t>
            </a:r>
          </a:p>
        </p:txBody>
      </p:sp>
    </p:spTree>
    <p:extLst>
      <p:ext uri="{BB962C8B-B14F-4D97-AF65-F5344CB8AC3E}">
        <p14:creationId xmlns:p14="http://schemas.microsoft.com/office/powerpoint/2010/main" val="1583097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8D157F-ED26-4844-B87A-AF36C316059F}"/>
              </a:ext>
            </a:extLst>
          </p:cNvPr>
          <p:cNvSpPr>
            <a:spLocks noGrp="1"/>
          </p:cNvSpPr>
          <p:nvPr>
            <p:ph type="title"/>
          </p:nvPr>
        </p:nvSpPr>
        <p:spPr/>
        <p:txBody>
          <a:bodyPr/>
          <a:lstStyle/>
          <a:p>
            <a:r>
              <a:rPr lang="en-US" dirty="0"/>
              <a:t>10-2 Drafting the Report (3 of 4) </a:t>
            </a:r>
          </a:p>
        </p:txBody>
      </p:sp>
      <p:sp>
        <p:nvSpPr>
          <p:cNvPr id="6" name="Content Placeholder 5">
            <a:extLst>
              <a:ext uri="{FF2B5EF4-FFF2-40B4-BE49-F238E27FC236}">
                <a16:creationId xmlns:a16="http://schemas.microsoft.com/office/drawing/2014/main" id="{866D8E8E-26C9-45CE-A825-F1126FA6EBDC}"/>
              </a:ext>
            </a:extLst>
          </p:cNvPr>
          <p:cNvSpPr>
            <a:spLocks noGrp="1"/>
          </p:cNvSpPr>
          <p:nvPr>
            <p:ph idx="1"/>
          </p:nvPr>
        </p:nvSpPr>
        <p:spPr/>
        <p:txBody>
          <a:bodyPr/>
          <a:lstStyle/>
          <a:p>
            <a:pPr marL="0" indent="0">
              <a:buNone/>
            </a:pPr>
            <a:r>
              <a:rPr lang="en-US" b="1" dirty="0"/>
              <a:t>Parallelism</a:t>
            </a:r>
          </a:p>
          <a:p>
            <a:r>
              <a:rPr lang="en-US" dirty="0"/>
              <a:t>Keep your heading style consistent – all full sentences or all phrases</a:t>
            </a:r>
          </a:p>
          <a:p>
            <a:pPr marL="0" indent="0">
              <a:buNone/>
            </a:pPr>
            <a:r>
              <a:rPr lang="en-US" b="1" dirty="0"/>
              <a:t>Length and Number of Headings</a:t>
            </a:r>
            <a:endParaRPr lang="en-US" dirty="0"/>
          </a:p>
          <a:p>
            <a:r>
              <a:rPr lang="en-US" dirty="0"/>
              <a:t>Shorter is better, but focus more on conveying meaning than on word count</a:t>
            </a:r>
          </a:p>
          <a:p>
            <a:pPr marL="0" indent="0">
              <a:buNone/>
            </a:pPr>
            <a:r>
              <a:rPr lang="en-US" b="1" dirty="0"/>
              <a:t>Balance</a:t>
            </a:r>
          </a:p>
          <a:p>
            <a:r>
              <a:rPr lang="en-US" dirty="0"/>
              <a:t>Balance out the body – number of subsections should be similar</a:t>
            </a:r>
          </a:p>
        </p:txBody>
      </p:sp>
    </p:spTree>
    <p:extLst>
      <p:ext uri="{BB962C8B-B14F-4D97-AF65-F5344CB8AC3E}">
        <p14:creationId xmlns:p14="http://schemas.microsoft.com/office/powerpoint/2010/main" val="289666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7C54-2129-8344-9A42-C193070394DB}"/>
              </a:ext>
            </a:extLst>
          </p:cNvPr>
          <p:cNvSpPr>
            <a:spLocks noGrp="1"/>
          </p:cNvSpPr>
          <p:nvPr>
            <p:ph type="title"/>
          </p:nvPr>
        </p:nvSpPr>
        <p:spPr/>
        <p:txBody>
          <a:bodyPr/>
          <a:lstStyle/>
          <a:p>
            <a:r>
              <a:rPr lang="en-US" dirty="0"/>
              <a:t>10-2 Drafting the Report (4 of 4)</a:t>
            </a:r>
          </a:p>
        </p:txBody>
      </p:sp>
      <p:sp>
        <p:nvSpPr>
          <p:cNvPr id="3" name="Content Placeholder 2">
            <a:extLst>
              <a:ext uri="{FF2B5EF4-FFF2-40B4-BE49-F238E27FC236}">
                <a16:creationId xmlns:a16="http://schemas.microsoft.com/office/drawing/2014/main" id="{3A932979-1677-0C42-8339-3C20B628F365}"/>
              </a:ext>
            </a:extLst>
          </p:cNvPr>
          <p:cNvSpPr>
            <a:spLocks noGrp="1"/>
          </p:cNvSpPr>
          <p:nvPr>
            <p:ph idx="1"/>
          </p:nvPr>
        </p:nvSpPr>
        <p:spPr>
          <a:xfrm>
            <a:off x="317186" y="1511947"/>
            <a:ext cx="11241915" cy="4351338"/>
          </a:xfrm>
        </p:spPr>
        <p:txBody>
          <a:bodyPr numCol="2"/>
          <a:lstStyle/>
          <a:p>
            <a:pPr marL="0" indent="0">
              <a:buNone/>
            </a:pPr>
            <a:r>
              <a:rPr lang="en-US" b="1" dirty="0"/>
              <a:t>Drafting the Body </a:t>
            </a:r>
          </a:p>
          <a:p>
            <a:r>
              <a:rPr lang="en-US" dirty="0"/>
              <a:t>Introduction</a:t>
            </a:r>
          </a:p>
          <a:p>
            <a:pPr lvl="1"/>
            <a:r>
              <a:rPr lang="en-US" dirty="0"/>
              <a:t>Sets the stage</a:t>
            </a:r>
          </a:p>
          <a:p>
            <a:r>
              <a:rPr lang="en-US" dirty="0"/>
              <a:t>Findings </a:t>
            </a:r>
          </a:p>
          <a:p>
            <a:pPr lvl="1"/>
            <a:r>
              <a:rPr lang="en-US" dirty="0"/>
              <a:t>Discuss and interpret data gathered</a:t>
            </a:r>
          </a:p>
          <a:p>
            <a:r>
              <a:rPr lang="en-US" dirty="0"/>
              <a:t>Summary and Conclusions</a:t>
            </a:r>
          </a:p>
          <a:p>
            <a:pPr lvl="1"/>
            <a:r>
              <a:rPr lang="en-US" dirty="0"/>
              <a:t>Summary and recommendations (if needed)</a:t>
            </a:r>
            <a:endParaRPr lang="en-US" b="1" dirty="0"/>
          </a:p>
          <a:p>
            <a:pPr marL="0" indent="0">
              <a:buNone/>
            </a:pPr>
            <a:r>
              <a:rPr lang="en-US" b="1" dirty="0"/>
              <a:t>Drafting Supplementary Sections</a:t>
            </a:r>
          </a:p>
          <a:p>
            <a:r>
              <a:rPr lang="en-US" dirty="0"/>
              <a:t>Title Page</a:t>
            </a:r>
          </a:p>
          <a:p>
            <a:r>
              <a:rPr lang="en-US" dirty="0"/>
              <a:t>Cover Note</a:t>
            </a:r>
          </a:p>
          <a:p>
            <a:r>
              <a:rPr lang="en-US" b="1" dirty="0">
                <a:solidFill>
                  <a:srgbClr val="FF0000"/>
                </a:solidFill>
              </a:rPr>
              <a:t>Executive Summary</a:t>
            </a:r>
          </a:p>
          <a:p>
            <a:r>
              <a:rPr lang="en-US" dirty="0"/>
              <a:t>Table of Contents</a:t>
            </a:r>
          </a:p>
          <a:p>
            <a:r>
              <a:rPr lang="en-US" dirty="0"/>
              <a:t>Appendix</a:t>
            </a:r>
          </a:p>
          <a:p>
            <a:r>
              <a:rPr lang="en-US" dirty="0"/>
              <a:t>References</a:t>
            </a:r>
          </a:p>
        </p:txBody>
      </p:sp>
    </p:spTree>
    <p:extLst>
      <p:ext uri="{BB962C8B-B14F-4D97-AF65-F5344CB8AC3E}">
        <p14:creationId xmlns:p14="http://schemas.microsoft.com/office/powerpoint/2010/main" val="1016972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CCAC-1EF7-4FA8-01E3-571B74F8A82A}"/>
              </a:ext>
            </a:extLst>
          </p:cNvPr>
          <p:cNvSpPr>
            <a:spLocks noGrp="1"/>
          </p:cNvSpPr>
          <p:nvPr>
            <p:ph type="title"/>
          </p:nvPr>
        </p:nvSpPr>
        <p:spPr/>
        <p:txBody>
          <a:bodyPr/>
          <a:lstStyle/>
          <a:p>
            <a:r>
              <a:rPr lang="en-US" dirty="0"/>
              <a:t>Figure 8: Summary Page for the Tuition Assistance Deck</a:t>
            </a:r>
          </a:p>
        </p:txBody>
      </p:sp>
      <p:pic>
        <p:nvPicPr>
          <p:cNvPr id="5" name="Content Placeholder 4" descr="An illustration titled, Summary Page for the Tuition Assistance Deck. The figure has the title, summary. There are three icons with corresponding texts as follows. A text below the first icon reads, Internal company bene­fits. A text below the second icon reads, Positive company case studies. A text below the third icon reads, Tailored programs with partners. An arrow points down to the following text, Offering a Tuition Assistance Program will improve internal and attract external talent while incurring little investment cost. A box to the right reads, the logo of valex, Joshua Bergman, Chief H R Offi­cer, 812 229 zero 406, j o s h u a dot b e r g m a n at v a l e x e n t dot com.">
            <a:extLst>
              <a:ext uri="{FF2B5EF4-FFF2-40B4-BE49-F238E27FC236}">
                <a16:creationId xmlns:a16="http://schemas.microsoft.com/office/drawing/2014/main" id="{941CC6F8-4D4E-F7D4-1482-B0B036106B48}"/>
              </a:ext>
            </a:extLst>
          </p:cNvPr>
          <p:cNvPicPr>
            <a:picLocks noGrp="1" noChangeAspect="1"/>
          </p:cNvPicPr>
          <p:nvPr>
            <p:ph idx="1"/>
          </p:nvPr>
        </p:nvPicPr>
        <p:blipFill>
          <a:blip r:embed="rId3"/>
          <a:stretch>
            <a:fillRect/>
          </a:stretch>
        </p:blipFill>
        <p:spPr>
          <a:xfrm>
            <a:off x="1895274" y="1700212"/>
            <a:ext cx="8401451" cy="4362985"/>
          </a:xfrm>
        </p:spPr>
      </p:pic>
    </p:spTree>
    <p:extLst>
      <p:ext uri="{BB962C8B-B14F-4D97-AF65-F5344CB8AC3E}">
        <p14:creationId xmlns:p14="http://schemas.microsoft.com/office/powerpoint/2010/main" val="119098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08-7BCD-4C4E-850E-7495A31BA506}"/>
              </a:ext>
            </a:extLst>
          </p:cNvPr>
          <p:cNvSpPr>
            <a:spLocks noGrp="1"/>
          </p:cNvSpPr>
          <p:nvPr>
            <p:ph type="title"/>
          </p:nvPr>
        </p:nvSpPr>
        <p:spPr/>
        <p:txBody>
          <a:bodyPr/>
          <a:lstStyle/>
          <a:p>
            <a:r>
              <a:rPr lang="en-US" dirty="0"/>
              <a:t>Icebreaker Discussion</a:t>
            </a:r>
          </a:p>
        </p:txBody>
      </p:sp>
      <p:sp>
        <p:nvSpPr>
          <p:cNvPr id="6" name="Content Placeholder 5">
            <a:extLst>
              <a:ext uri="{FF2B5EF4-FFF2-40B4-BE49-F238E27FC236}">
                <a16:creationId xmlns:a16="http://schemas.microsoft.com/office/drawing/2014/main" id="{BACDA521-CDBD-4EEE-A4A8-16D3DD9128EB}"/>
              </a:ext>
            </a:extLst>
          </p:cNvPr>
          <p:cNvSpPr>
            <a:spLocks noGrp="1"/>
          </p:cNvSpPr>
          <p:nvPr>
            <p:ph idx="1"/>
          </p:nvPr>
        </p:nvSpPr>
        <p:spPr/>
        <p:txBody>
          <a:bodyPr/>
          <a:lstStyle/>
          <a:p>
            <a:pPr marL="0" indent="0">
              <a:buNone/>
            </a:pPr>
            <a:r>
              <a:rPr lang="en-US" dirty="0"/>
              <a:t>Reports are used throughout the workplace and for various purposes. </a:t>
            </a:r>
          </a:p>
          <a:p>
            <a:pPr marL="457200" indent="-457200">
              <a:buFont typeface="+mj-lt"/>
              <a:buAutoNum type="arabicPeriod"/>
            </a:pPr>
            <a:r>
              <a:rPr lang="en-US" dirty="0"/>
              <a:t>What kinds of reports have you written? </a:t>
            </a:r>
          </a:p>
          <a:p>
            <a:pPr marL="457200" indent="-457200">
              <a:buFont typeface="+mj-lt"/>
              <a:buAutoNum type="arabicPeriod"/>
            </a:pPr>
            <a:r>
              <a:rPr lang="en-US" dirty="0"/>
              <a:t>Were they mostly text, or were they typically visual presentations – such as PowerPoint slides? </a:t>
            </a:r>
          </a:p>
          <a:p>
            <a:pPr marL="457200" indent="-457200">
              <a:buFont typeface="+mj-lt"/>
              <a:buAutoNum type="arabicPeriod"/>
            </a:pPr>
            <a:r>
              <a:rPr lang="en-US" dirty="0"/>
              <a:t>Which is your preference to create and why?</a:t>
            </a:r>
          </a:p>
        </p:txBody>
      </p:sp>
    </p:spTree>
    <p:extLst>
      <p:ext uri="{BB962C8B-B14F-4D97-AF65-F5344CB8AC3E}">
        <p14:creationId xmlns:p14="http://schemas.microsoft.com/office/powerpoint/2010/main" val="378226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A866-3413-FE9D-1CC0-35A87AB56AF1}"/>
              </a:ext>
            </a:extLst>
          </p:cNvPr>
          <p:cNvSpPr>
            <a:spLocks noGrp="1"/>
          </p:cNvSpPr>
          <p:nvPr>
            <p:ph type="title"/>
          </p:nvPr>
        </p:nvSpPr>
        <p:spPr/>
        <p:txBody>
          <a:bodyPr/>
          <a:lstStyle/>
          <a:p>
            <a:r>
              <a:rPr lang="en-US" dirty="0"/>
              <a:t>Figure 9: Executive Summary of the Tuition Assistance Deck</a:t>
            </a:r>
          </a:p>
        </p:txBody>
      </p:sp>
      <p:pic>
        <p:nvPicPr>
          <p:cNvPr id="5" name="Content Placeholder 4" descr="An illustration is titled, executive summary of the tuition assistance deck. The illustration consists of a slide with a title text, Executive summary. The slide has a vertical tag labeled, Section 1: Executive Summary at the right end. Text below the title reads, Proposal: offer a tuition assistance program consisting of tuition reimbursement and tailored college programs. The slide consists of three sections as follows. Section 1. Creating positive employee sentiment and return on investment. Because employees understand that companies invest in them, they reciprocate with increased satisfaction and loyalty. Employees participating in tuition assistance programs benefit from increased wage gains and knowledge and skills to better execute their jobs. Valex benefits from reduced turnover and increased employee retention, saving potential losses in labor value. Additionally, Valex may write off up to a 5250 dollars tax deduction per year per employee for tuition reimbursement. With minimal investment costs, Valex can decrease talent management costs and increase employee value. Section 2. Examining programs and results from other companies. Companies have seen a positive return on investment when offering these programs. They have seen higher rates of retention, promotion, and lateral transfers while avoiding talent management costs. Studies by Lumina Foundation found return on Investments of 129 percent and 144 percent for Cigna and Discover, respectively. Tuition assistance programs are already offered by most companies across the country, and even more offer professional development programs. Many of the Valex’s competitors, including A T and T, Apple, Comcast, and Disney, already offer tuition assistance and slash or company tailored college programs. Implementing a program with low cost will improve internal talent development and external competitiveness. Section 3. Implementing a tuition reimbursement and college program plan. With the many benefits of a tuition assistance program, Valex should offer a program consisting of tuition reimbursement and college partnerships. All employees will be offered up to 5250 dollars in tuition reimbursement. Valex will partner with four colleges, Santa Clara University, U C L A, N Y U, and American University, to create specific, tailored programs built for our employees. Employees may earn bachelor’s and master’s degrees in business administration, computer science, digital media, and engineering, among others. Developing partnerships with reputable universities will entice employees looking to offset education costs while gaining fundamental knowledge to improve their work, and their career prospects.">
            <a:extLst>
              <a:ext uri="{FF2B5EF4-FFF2-40B4-BE49-F238E27FC236}">
                <a16:creationId xmlns:a16="http://schemas.microsoft.com/office/drawing/2014/main" id="{A7F17D44-1865-8A9B-1318-9ABB09ED5D7E}"/>
              </a:ext>
            </a:extLst>
          </p:cNvPr>
          <p:cNvPicPr>
            <a:picLocks noGrp="1" noChangeAspect="1"/>
          </p:cNvPicPr>
          <p:nvPr>
            <p:ph idx="1"/>
          </p:nvPr>
        </p:nvPicPr>
        <p:blipFill>
          <a:blip r:embed="rId3"/>
          <a:stretch>
            <a:fillRect/>
          </a:stretch>
        </p:blipFill>
        <p:spPr>
          <a:xfrm>
            <a:off x="2163762" y="1690692"/>
            <a:ext cx="7867650" cy="4248150"/>
          </a:xfrm>
        </p:spPr>
      </p:pic>
    </p:spTree>
    <p:extLst>
      <p:ext uri="{BB962C8B-B14F-4D97-AF65-F5344CB8AC3E}">
        <p14:creationId xmlns:p14="http://schemas.microsoft.com/office/powerpoint/2010/main" val="1629244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5B9A-FF9E-48DC-97A3-A5FCFC109A84}"/>
              </a:ext>
            </a:extLst>
          </p:cNvPr>
          <p:cNvSpPr>
            <a:spLocks noGrp="1"/>
          </p:cNvSpPr>
          <p:nvPr>
            <p:ph type="title"/>
          </p:nvPr>
        </p:nvSpPr>
        <p:spPr>
          <a:xfrm>
            <a:off x="476843" y="473245"/>
            <a:ext cx="11241915" cy="1590017"/>
          </a:xfrm>
        </p:spPr>
        <p:txBody>
          <a:bodyPr/>
          <a:lstStyle/>
          <a:p>
            <a:r>
              <a:rPr lang="en-US" dirty="0"/>
              <a:t>Figure 10: Reference Page for the Tuition Assistance Deck </a:t>
            </a:r>
          </a:p>
        </p:txBody>
      </p:sp>
      <p:pic>
        <p:nvPicPr>
          <p:cNvPr id="5" name="Content Placeholder 4" descr="An illustration is titled, Reference Page for the Tuition Assistance Deck. A list of entries is given as follows. Entry 1: Amazon career choice, Amazon, w w w dot amazon career choice dot com forward slash home, accessed November 19, 2021. Entry 2: peter cappelli, why do employers pay for college, journal of econometrics 121, 2004, set in parentheses: 213 to 241, h t t p colon forward slash forward slash d x dot d o I dot org forward slash 1 zero dot 1 0 1 6 forward slash j dot j e c o n o m dot 2003 dot 1 zero dot zero 1 4. Entry 3: Courtney connley, 10 companies that will help pay your tuition, c n b c, November 14, 2017, w w w dot c n b c dot com forward slash 2017 forward slash 11 forward slash 14 forward slash 10 hyphen companies hyphen that hyphen will hyphen help hyphen pay hyphen your hyphen tuition dot h t m l, accessed November 15, 2021. Entry 4: Disney invests in employees futures with unprecedented education program, the Walt Disney company, February 5, 2019, the walt disney company dot com forward slash Disney hyphen invests hyphen in hyphen employees hyphen futures hyphen with hyphen unprecedented hyphen education hyphen program, December 15, 2021. Entry 5: Lindsay northon, 2016 human capital benchmarking report, society for human resource management, November 2016, h t t p s colon forward slash forward slash w w w dot S h r m dot org forward slash h r hyphen today forward slash trends hyphen and hyphen forecasting forward slash research hyphen and hyphen surveys forward slash documents forward slash 2016 hyphen human hyphen capital hyphen report dot p d f, accessed December 2, 2021. Entry 6: Bridget Perry, new study shows the lasting impact of tuition assistance, business wire, January 8, 2018, w w w dot business wire dot com forward slash news forward slash home forward slash 2 0 1 8 0 1 0 8 0 0 6 5 5 0 forward slash e n forward slash new hyphen study hyphen shows hyphen the hyphen lasting hyphen impact hyphen of hyphen tuition hyphen assistance, accessed November 15, 2021. Entry 7: talent investments pay off: cigna's R O I from tuition benefits, lumina foundation, April 2, 2016, w w w dot lumina foundation dot org forward slash resource forward slash talent hyphen investments hyphen pay hyphen off forward slash, Accessed November 15, 2021. Entry 8: talent investments pay off, discover financial services, set in parentheses, lumina foundation, November 30, 2016, w w w dot lumina foundation dot org forward slash resource forward slash talent hyphen investments hyphen pay hyphen off hyphen discover hyphen financial hyphen services forward slash, accessed December 14, 2021. Entry 9: Tim stobierski, average salary by education level: value of a college degree, northeastern university, June 2, 2020, w w w dot north eastern dot e d u forward slash bachelors hyphen completion forward slash news forward slash average hyphen salary hyphen by hyphen education hyphen level forward slash, accessed December 15, 2021. Entry 10: Weighing the pros and cons of offering tuition assistance for your employees, brandman university, August 27, 2019, w w w dot brandman dot e d u forward slash news hyphen and events forward slash blog forward slash weighing hyphen the hyphen pros hyphen and hyphen cons hyphen of hyphen offering hyphen tuition hyphen assistance hyphen for hyphen your hyphen employees, accessed November 11, 2021.">
            <a:extLst>
              <a:ext uri="{FF2B5EF4-FFF2-40B4-BE49-F238E27FC236}">
                <a16:creationId xmlns:a16="http://schemas.microsoft.com/office/drawing/2014/main" id="{7ED8624B-8203-9759-4240-ACA866A7A04B}"/>
              </a:ext>
            </a:extLst>
          </p:cNvPr>
          <p:cNvPicPr>
            <a:picLocks noGrp="1" noChangeAspect="1"/>
          </p:cNvPicPr>
          <p:nvPr>
            <p:ph idx="1"/>
          </p:nvPr>
        </p:nvPicPr>
        <p:blipFill>
          <a:blip r:embed="rId3"/>
          <a:stretch>
            <a:fillRect/>
          </a:stretch>
        </p:blipFill>
        <p:spPr>
          <a:xfrm>
            <a:off x="2258258" y="2063261"/>
            <a:ext cx="7675484" cy="3941465"/>
          </a:xfrm>
        </p:spPr>
      </p:pic>
    </p:spTree>
    <p:extLst>
      <p:ext uri="{BB962C8B-B14F-4D97-AF65-F5344CB8AC3E}">
        <p14:creationId xmlns:p14="http://schemas.microsoft.com/office/powerpoint/2010/main" val="793680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8B2E7-DE49-4BCF-C28B-8C48C5B786F8}"/>
              </a:ext>
            </a:extLst>
          </p:cNvPr>
          <p:cNvSpPr>
            <a:spLocks noGrp="1"/>
          </p:cNvSpPr>
          <p:nvPr>
            <p:ph type="title"/>
          </p:nvPr>
        </p:nvSpPr>
        <p:spPr/>
        <p:txBody>
          <a:bodyPr/>
          <a:lstStyle/>
          <a:p>
            <a:r>
              <a:rPr lang="en-US" dirty="0"/>
              <a:t>Class Discussion Activity 2</a:t>
            </a:r>
          </a:p>
        </p:txBody>
      </p:sp>
      <p:sp>
        <p:nvSpPr>
          <p:cNvPr id="3" name="Content Placeholder 2">
            <a:extLst>
              <a:ext uri="{FF2B5EF4-FFF2-40B4-BE49-F238E27FC236}">
                <a16:creationId xmlns:a16="http://schemas.microsoft.com/office/drawing/2014/main" id="{2A6AE0A8-76CC-E301-BACB-BEE55482A32C}"/>
              </a:ext>
            </a:extLst>
          </p:cNvPr>
          <p:cNvSpPr>
            <a:spLocks noGrp="1"/>
          </p:cNvSpPr>
          <p:nvPr>
            <p:ph idx="1"/>
          </p:nvPr>
        </p:nvSpPr>
        <p:spPr/>
        <p:txBody>
          <a:bodyPr/>
          <a:lstStyle/>
          <a:p>
            <a:pPr marL="457200" indent="-457200">
              <a:buFont typeface="+mj-lt"/>
              <a:buAutoNum type="arabicPeriod"/>
            </a:pPr>
            <a:r>
              <a:rPr lang="en-US" dirty="0"/>
              <a:t>Review the entries in </a:t>
            </a:r>
            <a:r>
              <a:rPr lang="en-US" dirty="0">
                <a:hlinkClick r:id="rId3" action="ppaction://hlinksldjump"/>
              </a:rPr>
              <a:t>Figure 10</a:t>
            </a:r>
            <a:r>
              <a:rPr lang="en-US" dirty="0"/>
              <a:t>. How does providing this information support the argument of the tuition assistance proposal discussed in several figures?</a:t>
            </a:r>
          </a:p>
        </p:txBody>
      </p:sp>
    </p:spTree>
    <p:extLst>
      <p:ext uri="{BB962C8B-B14F-4D97-AF65-F5344CB8AC3E}">
        <p14:creationId xmlns:p14="http://schemas.microsoft.com/office/powerpoint/2010/main" val="1012434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EDA5B-F438-15BC-C0D0-3663452185D3}"/>
              </a:ext>
            </a:extLst>
          </p:cNvPr>
          <p:cNvSpPr>
            <a:spLocks noGrp="1"/>
          </p:cNvSpPr>
          <p:nvPr>
            <p:ph type="title"/>
          </p:nvPr>
        </p:nvSpPr>
        <p:spPr/>
        <p:txBody>
          <a:bodyPr/>
          <a:lstStyle/>
          <a:p>
            <a:r>
              <a:rPr lang="en-US" dirty="0"/>
              <a:t>Class Discussion Activity 2 Debrief</a:t>
            </a:r>
          </a:p>
        </p:txBody>
      </p:sp>
      <p:sp>
        <p:nvSpPr>
          <p:cNvPr id="3" name="Content Placeholder 2">
            <a:extLst>
              <a:ext uri="{FF2B5EF4-FFF2-40B4-BE49-F238E27FC236}">
                <a16:creationId xmlns:a16="http://schemas.microsoft.com/office/drawing/2014/main" id="{3AFF2AAC-8699-E380-D173-DA2B9264B1DD}"/>
              </a:ext>
            </a:extLst>
          </p:cNvPr>
          <p:cNvSpPr>
            <a:spLocks noGrp="1"/>
          </p:cNvSpPr>
          <p:nvPr>
            <p:ph idx="1"/>
          </p:nvPr>
        </p:nvSpPr>
        <p:spPr/>
        <p:txBody>
          <a:bodyPr/>
          <a:lstStyle/>
          <a:p>
            <a:pPr marL="457200" indent="-457200">
              <a:buFont typeface="+mj-lt"/>
              <a:buAutoNum type="arabicPeriod"/>
            </a:pPr>
            <a:r>
              <a:rPr lang="en-US" dirty="0"/>
              <a:t>Viewing the examples throughout this section, how do you feel the organization, layout, and content supports the argument for tuition assistance?</a:t>
            </a:r>
          </a:p>
        </p:txBody>
      </p:sp>
    </p:spTree>
    <p:extLst>
      <p:ext uri="{BB962C8B-B14F-4D97-AF65-F5344CB8AC3E}">
        <p14:creationId xmlns:p14="http://schemas.microsoft.com/office/powerpoint/2010/main" val="3949047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F96B04-15B0-4E4B-81F0-F04CB1F31D0E}"/>
              </a:ext>
            </a:extLst>
          </p:cNvPr>
          <p:cNvSpPr>
            <a:spLocks noGrp="1"/>
          </p:cNvSpPr>
          <p:nvPr>
            <p:ph type="ctrTitle"/>
          </p:nvPr>
        </p:nvSpPr>
        <p:spPr/>
        <p:txBody>
          <a:bodyPr/>
          <a:lstStyle/>
          <a:p>
            <a:r>
              <a:rPr lang="en-US" dirty="0"/>
              <a:t>10-3</a:t>
            </a:r>
          </a:p>
        </p:txBody>
      </p:sp>
      <p:sp>
        <p:nvSpPr>
          <p:cNvPr id="5" name="Subtitle 4">
            <a:extLst>
              <a:ext uri="{FF2B5EF4-FFF2-40B4-BE49-F238E27FC236}">
                <a16:creationId xmlns:a16="http://schemas.microsoft.com/office/drawing/2014/main" id="{A6BDCF69-6F10-4BD5-815F-024BE13A792C}"/>
              </a:ext>
            </a:extLst>
          </p:cNvPr>
          <p:cNvSpPr>
            <a:spLocks noGrp="1"/>
          </p:cNvSpPr>
          <p:nvPr>
            <p:ph type="subTitle" idx="1"/>
          </p:nvPr>
        </p:nvSpPr>
        <p:spPr/>
        <p:txBody>
          <a:bodyPr/>
          <a:lstStyle/>
          <a:p>
            <a:r>
              <a:rPr lang="en-US" dirty="0"/>
              <a:t>Developing an Effective Writing Style</a:t>
            </a:r>
          </a:p>
        </p:txBody>
      </p:sp>
    </p:spTree>
    <p:extLst>
      <p:ext uri="{BB962C8B-B14F-4D97-AF65-F5344CB8AC3E}">
        <p14:creationId xmlns:p14="http://schemas.microsoft.com/office/powerpoint/2010/main" val="249119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E32C68-963A-EC47-A4CB-7FADFB70C360}"/>
              </a:ext>
            </a:extLst>
          </p:cNvPr>
          <p:cNvSpPr>
            <a:spLocks noGrp="1"/>
          </p:cNvSpPr>
          <p:nvPr>
            <p:ph type="title"/>
          </p:nvPr>
        </p:nvSpPr>
        <p:spPr/>
        <p:txBody>
          <a:bodyPr/>
          <a:lstStyle/>
          <a:p>
            <a:r>
              <a:rPr lang="en-US" dirty="0"/>
              <a:t>10-3 Developing an Effective Writing </a:t>
            </a:r>
            <a:br>
              <a:rPr lang="en-US" dirty="0"/>
            </a:br>
            <a:r>
              <a:rPr lang="en-US" dirty="0"/>
              <a:t>Style (1 of 2)</a:t>
            </a:r>
          </a:p>
        </p:txBody>
      </p:sp>
      <p:sp>
        <p:nvSpPr>
          <p:cNvPr id="5" name="Content Placeholder 4">
            <a:extLst>
              <a:ext uri="{FF2B5EF4-FFF2-40B4-BE49-F238E27FC236}">
                <a16:creationId xmlns:a16="http://schemas.microsoft.com/office/drawing/2014/main" id="{5DC7F8E9-FDC6-EF44-880B-4571BD254A90}"/>
              </a:ext>
            </a:extLst>
          </p:cNvPr>
          <p:cNvSpPr>
            <a:spLocks noGrp="1"/>
          </p:cNvSpPr>
          <p:nvPr>
            <p:ph idx="1"/>
          </p:nvPr>
        </p:nvSpPr>
        <p:spPr>
          <a:xfrm>
            <a:off x="476843" y="1506311"/>
            <a:ext cx="11241915" cy="4351338"/>
          </a:xfrm>
        </p:spPr>
        <p:txBody>
          <a:bodyPr/>
          <a:lstStyle/>
          <a:p>
            <a:pPr marL="0" indent="0">
              <a:buNone/>
            </a:pPr>
            <a:r>
              <a:rPr lang="en-US" b="1" dirty="0"/>
              <a:t>Tone</a:t>
            </a:r>
          </a:p>
          <a:p>
            <a:r>
              <a:rPr lang="en-US" dirty="0"/>
              <a:t>Consider context</a:t>
            </a:r>
          </a:p>
          <a:p>
            <a:r>
              <a:rPr lang="en-US" dirty="0"/>
              <a:t>Use a professional, natural writing style</a:t>
            </a:r>
          </a:p>
          <a:p>
            <a:r>
              <a:rPr lang="en-US" dirty="0"/>
              <a:t>Avoid: colloquial expressions, bias, subjectivity, and exaggeration. </a:t>
            </a:r>
          </a:p>
          <a:p>
            <a:pPr marL="0" indent="0">
              <a:buNone/>
            </a:pPr>
            <a:r>
              <a:rPr lang="en-US" b="1" dirty="0"/>
              <a:t>Pronouns</a:t>
            </a:r>
          </a:p>
          <a:p>
            <a:r>
              <a:rPr lang="en-US" dirty="0"/>
              <a:t>Focus on the information </a:t>
            </a:r>
          </a:p>
          <a:p>
            <a:r>
              <a:rPr lang="en-US" dirty="0"/>
              <a:t>Use third person</a:t>
            </a:r>
          </a:p>
          <a:p>
            <a:r>
              <a:rPr lang="en-US" dirty="0"/>
              <a:t>Avoid overusing passive voice</a:t>
            </a:r>
          </a:p>
          <a:p>
            <a:endParaRPr lang="en-US" dirty="0"/>
          </a:p>
        </p:txBody>
      </p:sp>
    </p:spTree>
    <p:extLst>
      <p:ext uri="{BB962C8B-B14F-4D97-AF65-F5344CB8AC3E}">
        <p14:creationId xmlns:p14="http://schemas.microsoft.com/office/powerpoint/2010/main" val="236328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E32C68-963A-EC47-A4CB-7FADFB70C360}"/>
              </a:ext>
            </a:extLst>
          </p:cNvPr>
          <p:cNvSpPr>
            <a:spLocks noGrp="1"/>
          </p:cNvSpPr>
          <p:nvPr>
            <p:ph type="title"/>
          </p:nvPr>
        </p:nvSpPr>
        <p:spPr/>
        <p:txBody>
          <a:bodyPr/>
          <a:lstStyle/>
          <a:p>
            <a:r>
              <a:rPr lang="en-US" dirty="0"/>
              <a:t>10-3 Developing an Effective Writing </a:t>
            </a:r>
            <a:br>
              <a:rPr lang="en-US" dirty="0"/>
            </a:br>
            <a:r>
              <a:rPr lang="en-US" dirty="0"/>
              <a:t>Style (2 of 2)</a:t>
            </a:r>
          </a:p>
        </p:txBody>
      </p:sp>
      <p:sp>
        <p:nvSpPr>
          <p:cNvPr id="10" name="Content Placeholder 9">
            <a:extLst>
              <a:ext uri="{FF2B5EF4-FFF2-40B4-BE49-F238E27FC236}">
                <a16:creationId xmlns:a16="http://schemas.microsoft.com/office/drawing/2014/main" id="{95357AA1-CE51-E249-9836-727E9A3AF1DC}"/>
              </a:ext>
            </a:extLst>
          </p:cNvPr>
          <p:cNvSpPr>
            <a:spLocks noGrp="1"/>
          </p:cNvSpPr>
          <p:nvPr>
            <p:ph idx="1"/>
          </p:nvPr>
        </p:nvSpPr>
        <p:spPr>
          <a:xfrm>
            <a:off x="473242" y="2033417"/>
            <a:ext cx="11241915" cy="4351338"/>
          </a:xfrm>
        </p:spPr>
        <p:txBody>
          <a:bodyPr numCol="2"/>
          <a:lstStyle/>
          <a:p>
            <a:pPr marL="0" indent="0">
              <a:buNone/>
            </a:pPr>
            <a:r>
              <a:rPr lang="en-US" b="1" dirty="0"/>
              <a:t>Verb Tense</a:t>
            </a:r>
          </a:p>
          <a:p>
            <a:pPr marL="342900" indent="-342900" algn="l">
              <a:buFont typeface="Arial" panose="020B0604020202020204" pitchFamily="34" charset="0"/>
              <a:buChar char="•"/>
            </a:pPr>
            <a:r>
              <a:rPr lang="en-US" sz="2000" dirty="0"/>
              <a:t>Match the tense to the reader’s situation</a:t>
            </a:r>
          </a:p>
          <a:p>
            <a:pPr marL="342900" indent="-342900" algn="l">
              <a:buFont typeface="Arial" panose="020B0604020202020204" pitchFamily="34" charset="0"/>
              <a:buChar char="•"/>
            </a:pPr>
            <a:r>
              <a:rPr lang="en-US" sz="2000" dirty="0"/>
              <a:t>Explain data in the present tense </a:t>
            </a:r>
          </a:p>
          <a:p>
            <a:pPr lvl="1"/>
            <a:r>
              <a:rPr lang="en-US" sz="2000" dirty="0"/>
              <a:t>do not use outdated data</a:t>
            </a:r>
          </a:p>
          <a:p>
            <a:pPr marL="0" indent="0">
              <a:buNone/>
            </a:pPr>
            <a:r>
              <a:rPr lang="en-US" sz="2000" b="1" dirty="0"/>
              <a:t>Emphasis and Subordination</a:t>
            </a:r>
            <a:endParaRPr lang="en-US" sz="2000" dirty="0"/>
          </a:p>
          <a:p>
            <a:r>
              <a:rPr lang="en-US" sz="2000" dirty="0"/>
              <a:t>Shows level of importance</a:t>
            </a:r>
          </a:p>
          <a:p>
            <a:r>
              <a:rPr lang="en-US" sz="2000" dirty="0"/>
              <a:t>Organize multiple conclusions</a:t>
            </a:r>
          </a:p>
          <a:p>
            <a:endParaRPr lang="en-US" sz="2000" dirty="0"/>
          </a:p>
          <a:p>
            <a:pPr marL="0" indent="0">
              <a:buNone/>
            </a:pPr>
            <a:r>
              <a:rPr lang="en-US" sz="2000" b="1" dirty="0"/>
              <a:t>Coherence</a:t>
            </a:r>
            <a:r>
              <a:rPr lang="en-US" sz="2000" dirty="0"/>
              <a:t> </a:t>
            </a:r>
          </a:p>
          <a:p>
            <a:pPr marL="342900" indent="-342900" algn="l">
              <a:buFont typeface="Arial" panose="020B0604020202020204" pitchFamily="34" charset="0"/>
              <a:buChar char="•"/>
            </a:pPr>
            <a:r>
              <a:rPr lang="en-US" sz="2000" dirty="0"/>
              <a:t>Create a unified report</a:t>
            </a:r>
          </a:p>
          <a:p>
            <a:pPr marL="342900" indent="-342900" algn="l">
              <a:buFont typeface="Arial" panose="020B0604020202020204" pitchFamily="34" charset="0"/>
              <a:buChar char="•"/>
            </a:pPr>
            <a:r>
              <a:rPr lang="en-US" sz="2000" dirty="0"/>
              <a:t>Use previews, summaries, and transitions </a:t>
            </a:r>
          </a:p>
          <a:p>
            <a:pPr marL="342900" indent="-342900" algn="l">
              <a:buFont typeface="Arial" panose="020B0604020202020204" pitchFamily="34" charset="0"/>
              <a:buChar char="•"/>
            </a:pPr>
            <a:r>
              <a:rPr lang="en-US" sz="2000" dirty="0"/>
              <a:t>Read smoothly without headings</a:t>
            </a:r>
          </a:p>
          <a:p>
            <a:pPr marL="800100" lvl="1" indent="-342900">
              <a:buFont typeface="Arial" panose="020B0604020202020204" pitchFamily="34" charset="0"/>
              <a:buChar char="•"/>
            </a:pPr>
            <a:r>
              <a:rPr lang="en-US" sz="2000" b="1" dirty="0">
                <a:solidFill>
                  <a:srgbClr val="FF0000"/>
                </a:solidFill>
              </a:rPr>
              <a:t>Stacked headings</a:t>
            </a:r>
          </a:p>
          <a:p>
            <a:pPr marL="800100" lvl="1" indent="-342900">
              <a:buFont typeface="Arial" panose="020B0604020202020204" pitchFamily="34" charset="0"/>
              <a:buChar char="•"/>
            </a:pPr>
            <a:r>
              <a:rPr lang="en-US" sz="2000" b="1" dirty="0">
                <a:solidFill>
                  <a:srgbClr val="FF0000"/>
                </a:solidFill>
              </a:rPr>
              <a:t>Section overview</a:t>
            </a:r>
          </a:p>
          <a:p>
            <a:pPr marL="342900" indent="-342900" algn="l">
              <a:buFont typeface="Arial" panose="020B0604020202020204" pitchFamily="34" charset="0"/>
              <a:buChar char="•"/>
            </a:pPr>
            <a:r>
              <a:rPr lang="en-US" sz="2000" dirty="0"/>
              <a:t>Include introduction before sections</a:t>
            </a:r>
          </a:p>
          <a:p>
            <a:pPr lvl="1"/>
            <a:endParaRPr lang="en-US" sz="2000" dirty="0"/>
          </a:p>
        </p:txBody>
      </p:sp>
    </p:spTree>
    <p:extLst>
      <p:ext uri="{BB962C8B-B14F-4D97-AF65-F5344CB8AC3E}">
        <p14:creationId xmlns:p14="http://schemas.microsoft.com/office/powerpoint/2010/main" val="41720633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F24FBF-89E3-4149-B0E4-182564AC8523}"/>
              </a:ext>
            </a:extLst>
          </p:cNvPr>
          <p:cNvSpPr>
            <a:spLocks noGrp="1"/>
          </p:cNvSpPr>
          <p:nvPr>
            <p:ph type="title"/>
          </p:nvPr>
        </p:nvSpPr>
        <p:spPr/>
        <p:txBody>
          <a:bodyPr/>
          <a:lstStyle/>
          <a:p>
            <a:r>
              <a:rPr lang="en-US" dirty="0"/>
              <a:t>Figure 11: How Authors Use Emphasis and Subordination</a:t>
            </a:r>
          </a:p>
        </p:txBody>
      </p:sp>
      <p:pic>
        <p:nvPicPr>
          <p:cNvPr id="7" name="Content Placeholder 6" descr="A chart with 4 sections discussing how authors use emphasis and subordination. First section says A sixth of cell phone owners have bumped into someone or something while using their handhelds. Of the 82% of American adults who own cell phones, fully 17% say they have bumped into another person or an object because they were distracted by talking or texting on their mobile phones. That amounts to 14% of all American adults who have been so engrossed in talking, texting, or otherwise using their cell phones that they bumped into something or someone. Second section is titled Devote an appropriate amount of space to a topic. This section (with two more paragraphs) takes up only one-third of a page. Data about cell phone distractions while driving fill the remaining 3.5 pages of the findings section of the report. The third section is how to position your major ideas first for the direct plan. This section appears last in the report, after the more dangerous cell phone behaviors. The last section says to use language that directly tells what is more and less important. Words such as “fully” express the authors’ view of the data. Without this emphasis, the reader might interpret 17% to be a smaller number. ">
            <a:extLst>
              <a:ext uri="{FF2B5EF4-FFF2-40B4-BE49-F238E27FC236}">
                <a16:creationId xmlns:a16="http://schemas.microsoft.com/office/drawing/2014/main" id="{59653E3E-0DB8-45E2-B66E-3F56F194911A}"/>
              </a:ext>
            </a:extLst>
          </p:cNvPr>
          <p:cNvPicPr>
            <a:picLocks noGrp="1" noChangeAspect="1"/>
          </p:cNvPicPr>
          <p:nvPr>
            <p:ph idx="1"/>
          </p:nvPr>
        </p:nvPicPr>
        <p:blipFill>
          <a:blip r:embed="rId3"/>
          <a:stretch>
            <a:fillRect/>
          </a:stretch>
        </p:blipFill>
        <p:spPr>
          <a:xfrm>
            <a:off x="2009119" y="1569668"/>
            <a:ext cx="9056987" cy="4387379"/>
          </a:xfrm>
        </p:spPr>
      </p:pic>
    </p:spTree>
    <p:extLst>
      <p:ext uri="{BB962C8B-B14F-4D97-AF65-F5344CB8AC3E}">
        <p14:creationId xmlns:p14="http://schemas.microsoft.com/office/powerpoint/2010/main" val="1752565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F3E7-34B7-FA49-B993-7CE003E53F67}"/>
              </a:ext>
            </a:extLst>
          </p:cNvPr>
          <p:cNvSpPr>
            <a:spLocks noGrp="1"/>
          </p:cNvSpPr>
          <p:nvPr>
            <p:ph type="title"/>
          </p:nvPr>
        </p:nvSpPr>
        <p:spPr>
          <a:xfrm>
            <a:off x="371317" y="2229623"/>
            <a:ext cx="4937367" cy="2519363"/>
          </a:xfrm>
        </p:spPr>
        <p:txBody>
          <a:bodyPr/>
          <a:lstStyle/>
          <a:p>
            <a:r>
              <a:rPr lang="en-US" dirty="0"/>
              <a:t>Figure 12: Avoiding Stacked Headings with Section Overview</a:t>
            </a:r>
          </a:p>
        </p:txBody>
      </p:sp>
      <p:pic>
        <p:nvPicPr>
          <p:cNvPr id="16" name="Content Placeholder 15" descr="An illustration titled, Avoiding Stacked Headings with a Section Overview, exhibits 2 text boxes. The first box has the title, Selecting a Consultant for the Communication Audit. A heading starts, Although the Most Expensive, McKinsey Offers the Most Depth. The title and the heading are marked pointing at the following text, Stacked headings lack introductory text for a section. The heading is followed by the word text written 16 times. A second heading reads, Deloitte Has Experience with the Northeast Region, followed by the word text written 16 times. A third heading reads, B C G Is the Least Expensive Option, followed by the word text written 16 times. The second box has the title, Selecting a Consultant for the Communication Audit. A text below the title reads, McKinsey is the best choice for the communication audit; Competitors Deloitte and BCG offer advantages, but McKinsey has the most depth in this area. Text pointing to the paragraph reads, Section overviews highlight main points covered under subheadings. A heading reads, Although the Most Expensive, McKinsey Offers the Most Depth, followed by the word text written 16 times. A second heading reads, Deloitte Has Experience with the Northeast Region, followed by the word text written 16 times. A third heading reads, B C G Is the Least Expensive Option, followed by the word text written 16 times.">
            <a:extLst>
              <a:ext uri="{FF2B5EF4-FFF2-40B4-BE49-F238E27FC236}">
                <a16:creationId xmlns:a16="http://schemas.microsoft.com/office/drawing/2014/main" id="{7C32EE19-6790-4BAA-AEAD-645167549741}"/>
              </a:ext>
            </a:extLst>
          </p:cNvPr>
          <p:cNvPicPr>
            <a:picLocks noGrp="1" noChangeAspect="1"/>
          </p:cNvPicPr>
          <p:nvPr>
            <p:ph sz="half" idx="2"/>
          </p:nvPr>
        </p:nvPicPr>
        <p:blipFill>
          <a:blip r:embed="rId3"/>
          <a:stretch>
            <a:fillRect/>
          </a:stretch>
        </p:blipFill>
        <p:spPr>
          <a:xfrm>
            <a:off x="5414211" y="986590"/>
            <a:ext cx="6406472" cy="5005430"/>
          </a:xfrm>
        </p:spPr>
      </p:pic>
    </p:spTree>
    <p:extLst>
      <p:ext uri="{BB962C8B-B14F-4D97-AF65-F5344CB8AC3E}">
        <p14:creationId xmlns:p14="http://schemas.microsoft.com/office/powerpoint/2010/main" val="1993966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C86A-D9FF-3246-8B01-DB22DC63E1A8}"/>
              </a:ext>
            </a:extLst>
          </p:cNvPr>
          <p:cNvSpPr>
            <a:spLocks noGrp="1"/>
          </p:cNvSpPr>
          <p:nvPr>
            <p:ph type="title"/>
          </p:nvPr>
        </p:nvSpPr>
        <p:spPr/>
        <p:txBody>
          <a:bodyPr/>
          <a:lstStyle/>
          <a:p>
            <a:r>
              <a:rPr lang="en-US" dirty="0"/>
              <a:t>Class Discussion 3</a:t>
            </a:r>
          </a:p>
        </p:txBody>
      </p:sp>
      <p:sp>
        <p:nvSpPr>
          <p:cNvPr id="3" name="Content Placeholder 2">
            <a:extLst>
              <a:ext uri="{FF2B5EF4-FFF2-40B4-BE49-F238E27FC236}">
                <a16:creationId xmlns:a16="http://schemas.microsoft.com/office/drawing/2014/main" id="{509EA984-363D-E343-B994-9538E3E5EDE1}"/>
              </a:ext>
            </a:extLst>
          </p:cNvPr>
          <p:cNvSpPr>
            <a:spLocks noGrp="1"/>
          </p:cNvSpPr>
          <p:nvPr>
            <p:ph sz="half" idx="1"/>
          </p:nvPr>
        </p:nvSpPr>
        <p:spPr>
          <a:xfrm>
            <a:off x="476844" y="1718051"/>
            <a:ext cx="4364098" cy="4351338"/>
          </a:xfrm>
        </p:spPr>
        <p:txBody>
          <a:bodyPr anchor="ctr"/>
          <a:lstStyle/>
          <a:p>
            <a:pPr marL="457200" indent="-457200">
              <a:buFont typeface="+mj-lt"/>
              <a:buAutoNum type="arabicPeriod"/>
            </a:pPr>
            <a:r>
              <a:rPr lang="en-US" dirty="0"/>
              <a:t>How has the author used previews, summaries, and transitions in these two paragraphs?</a:t>
            </a:r>
          </a:p>
        </p:txBody>
      </p:sp>
      <p:sp>
        <p:nvSpPr>
          <p:cNvPr id="4" name="Content Placeholder 3">
            <a:extLst>
              <a:ext uri="{FF2B5EF4-FFF2-40B4-BE49-F238E27FC236}">
                <a16:creationId xmlns:a16="http://schemas.microsoft.com/office/drawing/2014/main" id="{C87DC233-299B-714C-BF62-4C982416DA1C}"/>
              </a:ext>
            </a:extLst>
          </p:cNvPr>
          <p:cNvSpPr>
            <a:spLocks noGrp="1"/>
          </p:cNvSpPr>
          <p:nvPr>
            <p:ph sz="half" idx="2"/>
          </p:nvPr>
        </p:nvSpPr>
        <p:spPr>
          <a:xfrm>
            <a:off x="5002306" y="1718051"/>
            <a:ext cx="6712850" cy="4351338"/>
          </a:xfrm>
          <a:solidFill>
            <a:schemeClr val="bg1"/>
          </a:solidFill>
          <a:ln w="3175">
            <a:solidFill>
              <a:schemeClr val="accent1"/>
            </a:solidFill>
          </a:ln>
          <a:effectLst/>
        </p:spPr>
        <p:txBody>
          <a:bodyPr/>
          <a:lstStyle/>
          <a:p>
            <a:pPr marL="0" indent="0" algn="ctr">
              <a:spcBef>
                <a:spcPts val="400"/>
              </a:spcBef>
              <a:spcAft>
                <a:spcPts val="200"/>
              </a:spcAft>
              <a:buNone/>
            </a:pPr>
            <a:r>
              <a:rPr lang="en-US" sz="2000" b="1" dirty="0"/>
              <a:t>Training System Users </a:t>
            </a:r>
            <a:endParaRPr lang="en-US" sz="2000" dirty="0"/>
          </a:p>
          <a:p>
            <a:pPr marL="0" indent="0">
              <a:spcBef>
                <a:spcPts val="400"/>
              </a:spcBef>
              <a:spcAft>
                <a:spcPts val="200"/>
              </a:spcAft>
              <a:buNone/>
            </a:pPr>
            <a:r>
              <a:rPr lang="en-US" sz="2000" dirty="0"/>
              <a:t>The training program can be evaluated in two ways: user opinion and training cost as a percentage of total system costs. . . . </a:t>
            </a:r>
            <a:r>
              <a:rPr lang="en-US" sz="2000" i="1" dirty="0"/>
              <a:t>(After this topic preview, several paragraphs follow that discuss the users’ opinions and the cost of the training program.) </a:t>
            </a:r>
            <a:endParaRPr lang="en-US" sz="2000" dirty="0"/>
          </a:p>
          <a:p>
            <a:pPr marL="0" indent="0">
              <a:spcBef>
                <a:spcPts val="600"/>
              </a:spcBef>
              <a:spcAft>
                <a:spcPts val="200"/>
              </a:spcAft>
              <a:buNone/>
            </a:pPr>
            <a:r>
              <a:rPr lang="en-US" sz="2000" dirty="0"/>
              <a:t>Even though a slight majority of users now feel competent in using the system, the training falls far short of the 20% of total system cost recommended by experts. This low level of training may have caused the high rate of system errors. </a:t>
            </a:r>
            <a:r>
              <a:rPr lang="en-US" sz="2000" i="1" dirty="0"/>
              <a:t>(The first sentence summarizes this section, and the second provides a transition to the next.) </a:t>
            </a:r>
            <a:endParaRPr lang="en-US" sz="2000" dirty="0"/>
          </a:p>
        </p:txBody>
      </p:sp>
    </p:spTree>
    <p:extLst>
      <p:ext uri="{BB962C8B-B14F-4D97-AF65-F5344CB8AC3E}">
        <p14:creationId xmlns:p14="http://schemas.microsoft.com/office/powerpoint/2010/main" val="23035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8CA0-C75F-4941-8038-013AB226B066}"/>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A1F5B7B8-AF9B-664D-9E0B-10A89B8B66FC}"/>
              </a:ext>
            </a:extLst>
          </p:cNvPr>
          <p:cNvSpPr>
            <a:spLocks noGrp="1"/>
          </p:cNvSpPr>
          <p:nvPr>
            <p:ph idx="1"/>
          </p:nvPr>
        </p:nvSpPr>
        <p:spPr>
          <a:xfrm>
            <a:off x="473242" y="1423405"/>
            <a:ext cx="11241915" cy="4499093"/>
          </a:xfrm>
        </p:spPr>
        <p:txBody>
          <a:bodyPr/>
          <a:lstStyle/>
          <a:p>
            <a:pPr marL="0" indent="0">
              <a:buNone/>
            </a:pPr>
            <a:r>
              <a:rPr lang="en-US" dirty="0"/>
              <a:t>After studying this chapter, you should be able to: </a:t>
            </a:r>
          </a:p>
          <a:p>
            <a:pPr marL="914400" indent="-914400">
              <a:buNone/>
            </a:pPr>
            <a:r>
              <a:rPr lang="en-US" dirty="0"/>
              <a:t>10-1	Determine an appropriate report format and organization in a business situation.</a:t>
            </a:r>
          </a:p>
          <a:p>
            <a:pPr marL="0" indent="0">
              <a:buNone/>
            </a:pPr>
            <a:r>
              <a:rPr lang="en-US" dirty="0"/>
              <a:t>10-2	Describe typical components of a business report.</a:t>
            </a:r>
          </a:p>
          <a:p>
            <a:pPr marL="914400" indent="-914400">
              <a:buNone/>
            </a:pPr>
            <a:r>
              <a:rPr lang="en-US" dirty="0"/>
              <a:t>10-3	Explain how the writing style for a report may differ from other types of writing.</a:t>
            </a:r>
          </a:p>
          <a:p>
            <a:pPr marL="0" indent="0">
              <a:buNone/>
            </a:pPr>
            <a:r>
              <a:rPr lang="en-US" dirty="0"/>
              <a:t>10-4 	Format a footnote to cite a given source.</a:t>
            </a:r>
          </a:p>
          <a:p>
            <a:pPr marL="914400" indent="-914400">
              <a:buNone/>
            </a:pPr>
            <a:r>
              <a:rPr lang="en-US" dirty="0"/>
              <a:t>10-5	Distinguish design and formatting guidelines for slide decks from other types of reports.</a:t>
            </a:r>
          </a:p>
        </p:txBody>
      </p:sp>
    </p:spTree>
    <p:extLst>
      <p:ext uri="{BB962C8B-B14F-4D97-AF65-F5344CB8AC3E}">
        <p14:creationId xmlns:p14="http://schemas.microsoft.com/office/powerpoint/2010/main" val="267809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26D043-ADAF-4CDA-8FE2-06C0E6D83729}"/>
              </a:ext>
            </a:extLst>
          </p:cNvPr>
          <p:cNvSpPr>
            <a:spLocks noGrp="1"/>
          </p:cNvSpPr>
          <p:nvPr>
            <p:ph type="title"/>
          </p:nvPr>
        </p:nvSpPr>
        <p:spPr/>
        <p:txBody>
          <a:bodyPr/>
          <a:lstStyle/>
          <a:p>
            <a:r>
              <a:rPr lang="en-US" dirty="0"/>
              <a:t>Class Discussion 3 Debrief</a:t>
            </a:r>
          </a:p>
        </p:txBody>
      </p:sp>
      <p:sp>
        <p:nvSpPr>
          <p:cNvPr id="6" name="Content Placeholder 5">
            <a:extLst>
              <a:ext uri="{FF2B5EF4-FFF2-40B4-BE49-F238E27FC236}">
                <a16:creationId xmlns:a16="http://schemas.microsoft.com/office/drawing/2014/main" id="{BA2374CF-1DC8-4394-B4FF-8036009F7115}"/>
              </a:ext>
            </a:extLst>
          </p:cNvPr>
          <p:cNvSpPr>
            <a:spLocks noGrp="1"/>
          </p:cNvSpPr>
          <p:nvPr>
            <p:ph idx="1"/>
          </p:nvPr>
        </p:nvSpPr>
        <p:spPr/>
        <p:txBody>
          <a:bodyPr/>
          <a:lstStyle/>
          <a:p>
            <a:pPr marL="457200" indent="-457200">
              <a:buFont typeface="+mj-lt"/>
              <a:buAutoNum type="arabicPeriod"/>
            </a:pPr>
            <a:r>
              <a:rPr lang="en-US" dirty="0"/>
              <a:t>Can you think of an article or report you have read that did not include different headings or parts? Were you able to follow along with the document or did you have trouble understanding it?</a:t>
            </a:r>
          </a:p>
        </p:txBody>
      </p:sp>
    </p:spTree>
    <p:extLst>
      <p:ext uri="{BB962C8B-B14F-4D97-AF65-F5344CB8AC3E}">
        <p14:creationId xmlns:p14="http://schemas.microsoft.com/office/powerpoint/2010/main" val="154002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EB56B8-5AA1-46E7-AA1B-74091BD53851}"/>
              </a:ext>
            </a:extLst>
          </p:cNvPr>
          <p:cNvSpPr>
            <a:spLocks noGrp="1"/>
          </p:cNvSpPr>
          <p:nvPr>
            <p:ph type="ctrTitle"/>
          </p:nvPr>
        </p:nvSpPr>
        <p:spPr/>
        <p:txBody>
          <a:bodyPr/>
          <a:lstStyle/>
          <a:p>
            <a:r>
              <a:rPr lang="en-US" dirty="0"/>
              <a:t>10-4</a:t>
            </a:r>
          </a:p>
        </p:txBody>
      </p:sp>
      <p:sp>
        <p:nvSpPr>
          <p:cNvPr id="5" name="Subtitle 4">
            <a:extLst>
              <a:ext uri="{FF2B5EF4-FFF2-40B4-BE49-F238E27FC236}">
                <a16:creationId xmlns:a16="http://schemas.microsoft.com/office/drawing/2014/main" id="{67488BD2-4738-41D8-8D83-F8C779B30D72}"/>
              </a:ext>
            </a:extLst>
          </p:cNvPr>
          <p:cNvSpPr>
            <a:spLocks noGrp="1"/>
          </p:cNvSpPr>
          <p:nvPr>
            <p:ph type="subTitle" idx="1"/>
          </p:nvPr>
        </p:nvSpPr>
        <p:spPr/>
        <p:txBody>
          <a:bodyPr/>
          <a:lstStyle/>
          <a:p>
            <a:r>
              <a:rPr lang="en-US" dirty="0"/>
              <a:t>Documenting Your Sources</a:t>
            </a:r>
          </a:p>
        </p:txBody>
      </p:sp>
    </p:spTree>
    <p:extLst>
      <p:ext uri="{BB962C8B-B14F-4D97-AF65-F5344CB8AC3E}">
        <p14:creationId xmlns:p14="http://schemas.microsoft.com/office/powerpoint/2010/main" val="1139078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5438C0-C582-BC48-B1FD-E968F0B3C190}"/>
              </a:ext>
            </a:extLst>
          </p:cNvPr>
          <p:cNvSpPr>
            <a:spLocks noGrp="1"/>
          </p:cNvSpPr>
          <p:nvPr>
            <p:ph type="title"/>
          </p:nvPr>
        </p:nvSpPr>
        <p:spPr/>
        <p:txBody>
          <a:bodyPr/>
          <a:lstStyle/>
          <a:p>
            <a:r>
              <a:rPr lang="en-US" dirty="0"/>
              <a:t>10-4 Documenting Your Sources (1 of 2)</a:t>
            </a:r>
          </a:p>
        </p:txBody>
      </p:sp>
      <p:sp>
        <p:nvSpPr>
          <p:cNvPr id="5" name="Content Placeholder 4">
            <a:extLst>
              <a:ext uri="{FF2B5EF4-FFF2-40B4-BE49-F238E27FC236}">
                <a16:creationId xmlns:a16="http://schemas.microsoft.com/office/drawing/2014/main" id="{2E77B673-184C-AC49-BC86-D563E7C6D51C}"/>
              </a:ext>
            </a:extLst>
          </p:cNvPr>
          <p:cNvSpPr>
            <a:spLocks noGrp="1"/>
          </p:cNvSpPr>
          <p:nvPr>
            <p:ph idx="1"/>
          </p:nvPr>
        </p:nvSpPr>
        <p:spPr>
          <a:xfrm>
            <a:off x="476843" y="1101585"/>
            <a:ext cx="11241915" cy="5037958"/>
          </a:xfrm>
        </p:spPr>
        <p:txBody>
          <a:bodyPr/>
          <a:lstStyle/>
          <a:p>
            <a:pPr marL="0" indent="0">
              <a:buNone/>
            </a:pPr>
            <a:r>
              <a:rPr lang="en-US" b="1" dirty="0"/>
              <a:t>Why We Document Sources</a:t>
            </a:r>
          </a:p>
          <a:p>
            <a:r>
              <a:rPr lang="en-US" sz="2000" dirty="0"/>
              <a:t>Using secondary sources is common in business</a:t>
            </a:r>
          </a:p>
          <a:p>
            <a:r>
              <a:rPr lang="en-US" sz="2000" dirty="0"/>
              <a:t>To prevent accusations of </a:t>
            </a:r>
            <a:r>
              <a:rPr lang="en-US" sz="2000" b="1" dirty="0">
                <a:solidFill>
                  <a:srgbClr val="FF0000"/>
                </a:solidFill>
              </a:rPr>
              <a:t>plagiarism</a:t>
            </a:r>
            <a:r>
              <a:rPr lang="en-US" sz="2000" dirty="0"/>
              <a:t> by providing </a:t>
            </a:r>
            <a:r>
              <a:rPr lang="en-US" sz="2000" b="1" dirty="0">
                <a:solidFill>
                  <a:srgbClr val="FF0000"/>
                </a:solidFill>
              </a:rPr>
              <a:t>documentation</a:t>
            </a:r>
            <a:endParaRPr lang="en-US" dirty="0">
              <a:solidFill>
                <a:srgbClr val="FF0000"/>
              </a:solidFill>
            </a:endParaRPr>
          </a:p>
          <a:p>
            <a:pPr marL="0" indent="0">
              <a:buNone/>
            </a:pPr>
            <a:r>
              <a:rPr lang="en-US" b="1" dirty="0"/>
              <a:t>What Must Be Documented</a:t>
            </a:r>
          </a:p>
          <a:p>
            <a:r>
              <a:rPr lang="en-US" sz="2000" b="1" dirty="0">
                <a:solidFill>
                  <a:srgbClr val="FF0000"/>
                </a:solidFill>
              </a:rPr>
              <a:t>Paraphrase</a:t>
            </a:r>
            <a:r>
              <a:rPr lang="en-US" sz="2000" dirty="0"/>
              <a:t> or </a:t>
            </a:r>
            <a:r>
              <a:rPr lang="en-US" sz="2000" b="1" dirty="0">
                <a:solidFill>
                  <a:srgbClr val="FF0000"/>
                </a:solidFill>
              </a:rPr>
              <a:t>direct-quote</a:t>
            </a:r>
            <a:r>
              <a:rPr lang="en-US" sz="2000" dirty="0"/>
              <a:t> of others’ thoughts </a:t>
            </a:r>
          </a:p>
          <a:p>
            <a:pPr marL="0" indent="0">
              <a:buNone/>
            </a:pPr>
            <a:r>
              <a:rPr lang="en-US" b="1" dirty="0"/>
              <a:t>How to Document Sources</a:t>
            </a:r>
          </a:p>
          <a:p>
            <a:r>
              <a:rPr lang="en-US" sz="2000" dirty="0"/>
              <a:t>Footnotes, endnotes and author-date references are common because they do not interrupt the flow of the report.</a:t>
            </a:r>
          </a:p>
          <a:p>
            <a:r>
              <a:rPr lang="en-US" sz="2000" dirty="0"/>
              <a:t>Follow </a:t>
            </a:r>
            <a:r>
              <a:rPr lang="en-US" sz="2000" i="1" dirty="0"/>
              <a:t>Harvard Business School Citation Guide</a:t>
            </a:r>
            <a:r>
              <a:rPr lang="en-US" sz="2000" dirty="0"/>
              <a:t> or </a:t>
            </a:r>
            <a:r>
              <a:rPr lang="en-US" sz="2000" i="1" dirty="0"/>
              <a:t>The Chicago Manual of Style </a:t>
            </a:r>
            <a:r>
              <a:rPr lang="en-US" sz="2000" dirty="0"/>
              <a:t>for citation rules</a:t>
            </a:r>
          </a:p>
          <a:p>
            <a:endParaRPr lang="en-US" dirty="0"/>
          </a:p>
        </p:txBody>
      </p:sp>
    </p:spTree>
    <p:extLst>
      <p:ext uri="{BB962C8B-B14F-4D97-AF65-F5344CB8AC3E}">
        <p14:creationId xmlns:p14="http://schemas.microsoft.com/office/powerpoint/2010/main" val="57557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70F2-2CC3-4B4B-AEAA-C3FB4E5897E7}"/>
              </a:ext>
            </a:extLst>
          </p:cNvPr>
          <p:cNvSpPr>
            <a:spLocks noGrp="1"/>
          </p:cNvSpPr>
          <p:nvPr>
            <p:ph type="title"/>
          </p:nvPr>
        </p:nvSpPr>
        <p:spPr>
          <a:xfrm>
            <a:off x="476843" y="473245"/>
            <a:ext cx="11241915" cy="1217447"/>
          </a:xfrm>
        </p:spPr>
        <p:txBody>
          <a:bodyPr anchor="t">
            <a:normAutofit/>
          </a:bodyPr>
          <a:lstStyle/>
          <a:p>
            <a:r>
              <a:rPr lang="en-US" dirty="0"/>
              <a:t>Figure 13: Poorly Paraphrased Text from an Online Tool</a:t>
            </a:r>
          </a:p>
        </p:txBody>
      </p:sp>
      <p:graphicFrame>
        <p:nvGraphicFramePr>
          <p:cNvPr id="6" name="Table 6">
            <a:extLst>
              <a:ext uri="{FF2B5EF4-FFF2-40B4-BE49-F238E27FC236}">
                <a16:creationId xmlns:a16="http://schemas.microsoft.com/office/drawing/2014/main" id="{64A350A0-B498-4E46-9FC0-AB447FB8FDF3}"/>
              </a:ext>
            </a:extLst>
          </p:cNvPr>
          <p:cNvGraphicFramePr>
            <a:graphicFrameLocks noGrp="1"/>
          </p:cNvGraphicFramePr>
          <p:nvPr>
            <p:ph idx="1"/>
            <p:extLst>
              <p:ext uri="{D42A27DB-BD31-4B8C-83A1-F6EECF244321}">
                <p14:modId xmlns:p14="http://schemas.microsoft.com/office/powerpoint/2010/main" val="2145008240"/>
              </p:ext>
            </p:extLst>
          </p:nvPr>
        </p:nvGraphicFramePr>
        <p:xfrm>
          <a:off x="476250" y="1825624"/>
          <a:ext cx="11242674" cy="3938182"/>
        </p:xfrm>
        <a:graphic>
          <a:graphicData uri="http://schemas.openxmlformats.org/drawingml/2006/table">
            <a:tbl>
              <a:tblPr firstRow="1" bandRow="1">
                <a:tableStyleId>{2D5ABB26-0587-4C30-8999-92F81FD0307C}</a:tableStyleId>
              </a:tblPr>
              <a:tblGrid>
                <a:gridCol w="2266950">
                  <a:extLst>
                    <a:ext uri="{9D8B030D-6E8A-4147-A177-3AD203B41FA5}">
                      <a16:colId xmlns:a16="http://schemas.microsoft.com/office/drawing/2014/main" val="900442541"/>
                    </a:ext>
                  </a:extLst>
                </a:gridCol>
                <a:gridCol w="8975724">
                  <a:extLst>
                    <a:ext uri="{9D8B030D-6E8A-4147-A177-3AD203B41FA5}">
                      <a16:colId xmlns:a16="http://schemas.microsoft.com/office/drawing/2014/main" val="3619059411"/>
                    </a:ext>
                  </a:extLst>
                </a:gridCol>
              </a:tblGrid>
              <a:tr h="707302">
                <a:tc>
                  <a:txBody>
                    <a:bodyPr/>
                    <a:lstStyle/>
                    <a:p>
                      <a:pPr algn="ctr"/>
                      <a:r>
                        <a:rPr lang="en-US" sz="2000" b="1" dirty="0">
                          <a:solidFill>
                            <a:srgbClr val="F2F2F2"/>
                          </a:solidFill>
                        </a:rPr>
                        <a:t>Original text</a:t>
                      </a:r>
                    </a:p>
                  </a:txBody>
                  <a:tcPr anchor="ctr">
                    <a:solidFill>
                      <a:srgbClr val="292F7C"/>
                    </a:solidFill>
                  </a:tcPr>
                </a:tc>
                <a:tc>
                  <a:txBody>
                    <a:bodyPr/>
                    <a:lstStyle/>
                    <a:p>
                      <a:r>
                        <a:rPr lang="en-US" sz="2000" dirty="0"/>
                        <a:t>Her case became suspicious to the department after her mental health deteriorated shortly after she started working in the position.</a:t>
                      </a:r>
                    </a:p>
                  </a:txBody>
                  <a:tcPr>
                    <a:solidFill>
                      <a:schemeClr val="bg1">
                        <a:lumMod val="95000"/>
                      </a:schemeClr>
                    </a:solidFill>
                  </a:tcPr>
                </a:tc>
                <a:extLst>
                  <a:ext uri="{0D108BD9-81ED-4DB2-BD59-A6C34878D82A}">
                    <a16:rowId xmlns:a16="http://schemas.microsoft.com/office/drawing/2014/main" val="557698954"/>
                  </a:ext>
                </a:extLst>
              </a:tr>
              <a:tr h="707302">
                <a:tc>
                  <a:txBody>
                    <a:bodyPr/>
                    <a:lstStyle/>
                    <a:p>
                      <a:pPr algn="ctr"/>
                      <a:r>
                        <a:rPr lang="en-US" sz="2000" b="1" dirty="0">
                          <a:solidFill>
                            <a:srgbClr val="F2F2F2"/>
                          </a:solidFill>
                        </a:rPr>
                        <a:t>Paraphrased text by an online tool</a:t>
                      </a:r>
                    </a:p>
                  </a:txBody>
                  <a:tcPr anchor="ctr">
                    <a:solidFill>
                      <a:srgbClr val="292F7C"/>
                    </a:solidFill>
                  </a:tcPr>
                </a:tc>
                <a:tc>
                  <a:txBody>
                    <a:bodyPr/>
                    <a:lstStyle/>
                    <a:p>
                      <a:r>
                        <a:rPr lang="en-US" sz="2000" dirty="0"/>
                        <a:t>Her case got dubious to the office after her psychological well-being disintegrated not long after she began working in the position.</a:t>
                      </a:r>
                    </a:p>
                  </a:txBody>
                  <a:tcPr/>
                </a:tc>
                <a:extLst>
                  <a:ext uri="{0D108BD9-81ED-4DB2-BD59-A6C34878D82A}">
                    <a16:rowId xmlns:a16="http://schemas.microsoft.com/office/drawing/2014/main" val="4033095073"/>
                  </a:ext>
                </a:extLst>
              </a:tr>
              <a:tr h="707302">
                <a:tc>
                  <a:txBody>
                    <a:bodyPr/>
                    <a:lstStyle/>
                    <a:p>
                      <a:pPr algn="ctr"/>
                      <a:r>
                        <a:rPr lang="en-US" sz="2000" b="1" dirty="0">
                          <a:solidFill>
                            <a:srgbClr val="F2F2F2"/>
                          </a:solidFill>
                        </a:rPr>
                        <a:t>Paraphrased text by a human</a:t>
                      </a:r>
                    </a:p>
                  </a:txBody>
                  <a:tcPr anchor="ctr">
                    <a:solidFill>
                      <a:srgbClr val="292F7C"/>
                    </a:solidFill>
                  </a:tcPr>
                </a:tc>
                <a:tc>
                  <a:txBody>
                    <a:bodyPr/>
                    <a:lstStyle/>
                    <a:p>
                      <a:r>
                        <a:rPr lang="en-US" sz="2000" dirty="0"/>
                        <a:t>When department managers noticed mental health issues, they questioned her job qualifications.</a:t>
                      </a:r>
                      <a:br>
                        <a:rPr lang="en-US" sz="2000" dirty="0"/>
                      </a:br>
                      <a:br>
                        <a:rPr lang="en-US" sz="2000" dirty="0"/>
                      </a:br>
                      <a:r>
                        <a:rPr lang="en-US" sz="2000" dirty="0"/>
                        <a:t>OR</a:t>
                      </a:r>
                      <a:br>
                        <a:rPr lang="en-US" sz="2000" dirty="0"/>
                      </a:br>
                      <a:endParaRPr lang="en-US" sz="2000" dirty="0"/>
                    </a:p>
                    <a:p>
                      <a:r>
                        <a:rPr lang="en-US" sz="2000" dirty="0"/>
                        <a:t>After the employee suffered increasing mental health issues, her initial application came into question.</a:t>
                      </a:r>
                    </a:p>
                  </a:txBody>
                  <a:tcPr>
                    <a:solidFill>
                      <a:schemeClr val="bg1">
                        <a:lumMod val="95000"/>
                      </a:schemeClr>
                    </a:solidFill>
                  </a:tcPr>
                </a:tc>
                <a:extLst>
                  <a:ext uri="{0D108BD9-81ED-4DB2-BD59-A6C34878D82A}">
                    <a16:rowId xmlns:a16="http://schemas.microsoft.com/office/drawing/2014/main" val="1001497232"/>
                  </a:ext>
                </a:extLst>
              </a:tr>
            </a:tbl>
          </a:graphicData>
        </a:graphic>
      </p:graphicFrame>
    </p:spTree>
    <p:extLst>
      <p:ext uri="{BB962C8B-B14F-4D97-AF65-F5344CB8AC3E}">
        <p14:creationId xmlns:p14="http://schemas.microsoft.com/office/powerpoint/2010/main" val="1096305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AC47-CACA-3344-AFCC-9B1925C4BD69}"/>
              </a:ext>
            </a:extLst>
          </p:cNvPr>
          <p:cNvSpPr>
            <a:spLocks noGrp="1"/>
          </p:cNvSpPr>
          <p:nvPr>
            <p:ph type="title"/>
          </p:nvPr>
        </p:nvSpPr>
        <p:spPr/>
        <p:txBody>
          <a:bodyPr/>
          <a:lstStyle/>
          <a:p>
            <a:r>
              <a:rPr lang="en-US" dirty="0"/>
              <a:t>10-4 Documenting Your Sources (2 of 2)</a:t>
            </a:r>
          </a:p>
        </p:txBody>
      </p:sp>
      <p:sp>
        <p:nvSpPr>
          <p:cNvPr id="3" name="Content Placeholder 2">
            <a:extLst>
              <a:ext uri="{FF2B5EF4-FFF2-40B4-BE49-F238E27FC236}">
                <a16:creationId xmlns:a16="http://schemas.microsoft.com/office/drawing/2014/main" id="{29ABE4D7-F451-C949-8D1C-10F6552676E5}"/>
              </a:ext>
            </a:extLst>
          </p:cNvPr>
          <p:cNvSpPr>
            <a:spLocks noGrp="1"/>
          </p:cNvSpPr>
          <p:nvPr>
            <p:ph idx="1"/>
          </p:nvPr>
        </p:nvSpPr>
        <p:spPr>
          <a:xfrm>
            <a:off x="1125415" y="1549853"/>
            <a:ext cx="10269786" cy="4351338"/>
          </a:xfrm>
        </p:spPr>
        <p:txBody>
          <a:bodyPr/>
          <a:lstStyle/>
          <a:p>
            <a:pPr marL="0" indent="0">
              <a:buNone/>
            </a:pPr>
            <a:r>
              <a:rPr lang="en-US" sz="2000" b="1" dirty="0"/>
              <a:t>How to Avoid Distortion by Omission</a:t>
            </a:r>
          </a:p>
          <a:p>
            <a:r>
              <a:rPr lang="en-US" sz="1800" dirty="0"/>
              <a:t>Be aware of distorting information or omitting data</a:t>
            </a:r>
          </a:p>
          <a:p>
            <a:r>
              <a:rPr lang="en-US" sz="1800" dirty="0"/>
              <a:t>Do not take quotes out of context</a:t>
            </a:r>
          </a:p>
          <a:p>
            <a:r>
              <a:rPr lang="en-US" sz="1800" dirty="0"/>
              <a:t>Do not omit relevant information</a:t>
            </a:r>
          </a:p>
          <a:p>
            <a:r>
              <a:rPr lang="en-US" sz="1800" dirty="0"/>
              <a:t>Do not cherry pick favorable data</a:t>
            </a:r>
          </a:p>
          <a:p>
            <a:r>
              <a:rPr lang="en-US" sz="1800" dirty="0"/>
              <a:t>Do not imply one comment represents a whole group</a:t>
            </a:r>
          </a:p>
          <a:p>
            <a:r>
              <a:rPr lang="en-US" sz="1800" dirty="0"/>
              <a:t>Keep the persons original intention in mind</a:t>
            </a:r>
          </a:p>
          <a:p>
            <a:r>
              <a:rPr lang="en-US" sz="1800" dirty="0"/>
              <a:t>Carefully quote or paraphrase</a:t>
            </a:r>
          </a:p>
        </p:txBody>
      </p:sp>
    </p:spTree>
    <p:extLst>
      <p:ext uri="{BB962C8B-B14F-4D97-AF65-F5344CB8AC3E}">
        <p14:creationId xmlns:p14="http://schemas.microsoft.com/office/powerpoint/2010/main" val="1898356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270F2-2CC3-4B4B-AEAA-C3FB4E5897E7}"/>
              </a:ext>
            </a:extLst>
          </p:cNvPr>
          <p:cNvSpPr>
            <a:spLocks noGrp="1"/>
          </p:cNvSpPr>
          <p:nvPr>
            <p:ph type="title"/>
          </p:nvPr>
        </p:nvSpPr>
        <p:spPr>
          <a:xfrm>
            <a:off x="476843" y="473245"/>
            <a:ext cx="11241915" cy="1217447"/>
          </a:xfrm>
        </p:spPr>
        <p:txBody>
          <a:bodyPr anchor="t">
            <a:normAutofit/>
          </a:bodyPr>
          <a:lstStyle/>
          <a:p>
            <a:r>
              <a:rPr lang="en-US" dirty="0"/>
              <a:t>Figure 15: Distortions of an </a:t>
            </a:r>
            <a:br>
              <a:rPr lang="en-US" dirty="0"/>
            </a:br>
            <a:r>
              <a:rPr lang="en-US" dirty="0"/>
              <a:t>Interview Statement</a:t>
            </a:r>
          </a:p>
        </p:txBody>
      </p:sp>
      <p:pic>
        <p:nvPicPr>
          <p:cNvPr id="7" name="Content Placeholder 6" descr="An illustration is titled, Distortions of an interview statement. It consists of three statements. Original quotation: I think the Boxster is an excellent car for anyone who does not need to worry about fuel economy. Distortion: Johnson stated that the Boxster is an efficient car. Worse distortion: Johnson stated that the Boxster is an excellent car for anyone.">
            <a:extLst>
              <a:ext uri="{FF2B5EF4-FFF2-40B4-BE49-F238E27FC236}">
                <a16:creationId xmlns:a16="http://schemas.microsoft.com/office/drawing/2014/main" id="{ABD43102-36A3-4A98-84BE-91401A1A7E22}"/>
              </a:ext>
            </a:extLst>
          </p:cNvPr>
          <p:cNvPicPr>
            <a:picLocks noGrp="1" noChangeAspect="1"/>
          </p:cNvPicPr>
          <p:nvPr>
            <p:ph idx="1"/>
          </p:nvPr>
        </p:nvPicPr>
        <p:blipFill>
          <a:blip r:embed="rId3"/>
          <a:stretch>
            <a:fillRect/>
          </a:stretch>
        </p:blipFill>
        <p:spPr>
          <a:xfrm>
            <a:off x="896653" y="2262199"/>
            <a:ext cx="10822105" cy="3392644"/>
          </a:xfrm>
        </p:spPr>
      </p:pic>
    </p:spTree>
    <p:extLst>
      <p:ext uri="{BB962C8B-B14F-4D97-AF65-F5344CB8AC3E}">
        <p14:creationId xmlns:p14="http://schemas.microsoft.com/office/powerpoint/2010/main" val="943927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BBDD-F9DA-5840-83A8-0A108BEED146}"/>
              </a:ext>
            </a:extLst>
          </p:cNvPr>
          <p:cNvSpPr>
            <a:spLocks noGrp="1"/>
          </p:cNvSpPr>
          <p:nvPr>
            <p:ph type="title"/>
          </p:nvPr>
        </p:nvSpPr>
        <p:spPr/>
        <p:txBody>
          <a:bodyPr/>
          <a:lstStyle/>
          <a:p>
            <a:r>
              <a:rPr lang="en-US" dirty="0"/>
              <a:t>Group Activity </a:t>
            </a:r>
          </a:p>
        </p:txBody>
      </p:sp>
      <p:sp>
        <p:nvSpPr>
          <p:cNvPr id="3" name="Content Placeholder 2">
            <a:extLst>
              <a:ext uri="{FF2B5EF4-FFF2-40B4-BE49-F238E27FC236}">
                <a16:creationId xmlns:a16="http://schemas.microsoft.com/office/drawing/2014/main" id="{26F92255-62BD-8C43-B222-1645496F7C34}"/>
              </a:ext>
            </a:extLst>
          </p:cNvPr>
          <p:cNvSpPr>
            <a:spLocks noGrp="1"/>
          </p:cNvSpPr>
          <p:nvPr>
            <p:ph idx="1"/>
          </p:nvPr>
        </p:nvSpPr>
        <p:spPr/>
        <p:txBody>
          <a:bodyPr/>
          <a:lstStyle/>
          <a:p>
            <a:pPr marL="457200" indent="-457200">
              <a:buFont typeface="+mj-lt"/>
              <a:buAutoNum type="arabicPeriod"/>
            </a:pPr>
            <a:r>
              <a:rPr lang="en-US" dirty="0"/>
              <a:t>Why is it important to document sources?</a:t>
            </a:r>
          </a:p>
          <a:p>
            <a:pPr marL="457200" indent="-457200">
              <a:buFont typeface="+mj-lt"/>
              <a:buAutoNum type="arabicPeriod"/>
            </a:pPr>
            <a:r>
              <a:rPr lang="en-US" dirty="0"/>
              <a:t>How does documenting sources reflect on you as a professional or your company?</a:t>
            </a:r>
          </a:p>
          <a:p>
            <a:pPr marL="457200" indent="-457200">
              <a:buFont typeface="+mj-lt"/>
              <a:buAutoNum type="arabicPeriod"/>
            </a:pPr>
            <a:r>
              <a:rPr lang="en-US" dirty="0"/>
              <a:t>What are possible implications of not documenting sources?</a:t>
            </a:r>
          </a:p>
        </p:txBody>
      </p:sp>
    </p:spTree>
    <p:extLst>
      <p:ext uri="{BB962C8B-B14F-4D97-AF65-F5344CB8AC3E}">
        <p14:creationId xmlns:p14="http://schemas.microsoft.com/office/powerpoint/2010/main" val="25211836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5E621-EB6B-472A-907B-6000FB72C0D8}"/>
              </a:ext>
            </a:extLst>
          </p:cNvPr>
          <p:cNvSpPr>
            <a:spLocks noGrp="1"/>
          </p:cNvSpPr>
          <p:nvPr>
            <p:ph type="title"/>
          </p:nvPr>
        </p:nvSpPr>
        <p:spPr/>
        <p:txBody>
          <a:bodyPr/>
          <a:lstStyle/>
          <a:p>
            <a:r>
              <a:rPr lang="en-US" dirty="0"/>
              <a:t>Group Activity Debrief</a:t>
            </a:r>
          </a:p>
        </p:txBody>
      </p:sp>
      <p:sp>
        <p:nvSpPr>
          <p:cNvPr id="5" name="Content Placeholder 4">
            <a:extLst>
              <a:ext uri="{FF2B5EF4-FFF2-40B4-BE49-F238E27FC236}">
                <a16:creationId xmlns:a16="http://schemas.microsoft.com/office/drawing/2014/main" id="{92AE449A-159F-478B-99F7-FB5E4C5B3279}"/>
              </a:ext>
            </a:extLst>
          </p:cNvPr>
          <p:cNvSpPr>
            <a:spLocks noGrp="1"/>
          </p:cNvSpPr>
          <p:nvPr>
            <p:ph idx="1"/>
          </p:nvPr>
        </p:nvSpPr>
        <p:spPr/>
        <p:txBody>
          <a:bodyPr/>
          <a:lstStyle/>
          <a:p>
            <a:pPr marL="0" indent="0">
              <a:buNone/>
            </a:pPr>
            <a:r>
              <a:rPr lang="en-US" dirty="0"/>
              <a:t>The use of quotes can be a great benefit to research you have conducted, but it is important to ensure that the quote is accurate.</a:t>
            </a:r>
          </a:p>
          <a:p>
            <a:pPr marL="457200" indent="-457200">
              <a:buFont typeface="+mj-lt"/>
              <a:buAutoNum type="arabicPeriod"/>
            </a:pPr>
            <a:r>
              <a:rPr lang="en-US" dirty="0"/>
              <a:t>Considering the technology currently available today, how has it become easier to prove the accuracy of a statement someone said?</a:t>
            </a:r>
          </a:p>
        </p:txBody>
      </p:sp>
    </p:spTree>
    <p:extLst>
      <p:ext uri="{BB962C8B-B14F-4D97-AF65-F5344CB8AC3E}">
        <p14:creationId xmlns:p14="http://schemas.microsoft.com/office/powerpoint/2010/main" val="861019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2C77DD-90E8-4AB4-9CCF-251CFCC99B80}"/>
              </a:ext>
            </a:extLst>
          </p:cNvPr>
          <p:cNvSpPr>
            <a:spLocks noGrp="1"/>
          </p:cNvSpPr>
          <p:nvPr>
            <p:ph type="ctrTitle"/>
          </p:nvPr>
        </p:nvSpPr>
        <p:spPr/>
        <p:txBody>
          <a:bodyPr/>
          <a:lstStyle/>
          <a:p>
            <a:r>
              <a:rPr lang="en-US" dirty="0"/>
              <a:t>10-5</a:t>
            </a:r>
          </a:p>
        </p:txBody>
      </p:sp>
      <p:sp>
        <p:nvSpPr>
          <p:cNvPr id="5" name="Subtitle 4">
            <a:extLst>
              <a:ext uri="{FF2B5EF4-FFF2-40B4-BE49-F238E27FC236}">
                <a16:creationId xmlns:a16="http://schemas.microsoft.com/office/drawing/2014/main" id="{98A44D43-0F95-42B7-ABD0-06DCC4C8793A}"/>
              </a:ext>
            </a:extLst>
          </p:cNvPr>
          <p:cNvSpPr>
            <a:spLocks noGrp="1"/>
          </p:cNvSpPr>
          <p:nvPr>
            <p:ph type="subTitle" idx="1"/>
          </p:nvPr>
        </p:nvSpPr>
        <p:spPr/>
        <p:txBody>
          <a:bodyPr/>
          <a:lstStyle/>
          <a:p>
            <a:r>
              <a:rPr lang="en-US" dirty="0"/>
              <a:t>Designing, Formatting, and Refining </a:t>
            </a:r>
          </a:p>
          <a:p>
            <a:r>
              <a:rPr lang="en-US" dirty="0"/>
              <a:t>the Report</a:t>
            </a:r>
          </a:p>
        </p:txBody>
      </p:sp>
    </p:spTree>
    <p:extLst>
      <p:ext uri="{BB962C8B-B14F-4D97-AF65-F5344CB8AC3E}">
        <p14:creationId xmlns:p14="http://schemas.microsoft.com/office/powerpoint/2010/main" val="1708946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6850-E127-724C-AA8B-2160504AF381}"/>
              </a:ext>
            </a:extLst>
          </p:cNvPr>
          <p:cNvSpPr>
            <a:spLocks noGrp="1"/>
          </p:cNvSpPr>
          <p:nvPr>
            <p:ph type="title"/>
          </p:nvPr>
        </p:nvSpPr>
        <p:spPr/>
        <p:txBody>
          <a:bodyPr/>
          <a:lstStyle/>
          <a:p>
            <a:r>
              <a:rPr lang="en-US" dirty="0"/>
              <a:t>10-5 Designing, Formatting, and Refining the Report (1 of 6)</a:t>
            </a:r>
          </a:p>
        </p:txBody>
      </p:sp>
      <p:sp>
        <p:nvSpPr>
          <p:cNvPr id="4" name="Content Placeholder 3">
            <a:extLst>
              <a:ext uri="{FF2B5EF4-FFF2-40B4-BE49-F238E27FC236}">
                <a16:creationId xmlns:a16="http://schemas.microsoft.com/office/drawing/2014/main" id="{1AC1DC5C-9B9A-024E-AD86-05D7748045B2}"/>
              </a:ext>
            </a:extLst>
          </p:cNvPr>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p>
          <a:p>
            <a:pPr>
              <a:spcBef>
                <a:spcPts val="400"/>
              </a:spcBef>
            </a:pPr>
            <a:r>
              <a:rPr lang="en-US" b="1" dirty="0"/>
              <a:t>Graphics</a:t>
            </a:r>
            <a:endParaRPr lang="en-US" sz="2200" b="1" dirty="0"/>
          </a:p>
          <a:p>
            <a:pPr lvl="1">
              <a:spcBef>
                <a:spcPts val="400"/>
              </a:spcBef>
            </a:pPr>
            <a:r>
              <a:rPr lang="en-US" dirty="0"/>
              <a:t>Precede with an interpretation paragraph </a:t>
            </a:r>
          </a:p>
          <a:p>
            <a:pPr lvl="1">
              <a:spcBef>
                <a:spcPts val="400"/>
              </a:spcBef>
            </a:pPr>
            <a:r>
              <a:rPr lang="en-US" dirty="0"/>
              <a:t>Should complement report </a:t>
            </a:r>
          </a:p>
          <a:p>
            <a:pPr lvl="1">
              <a:spcBef>
                <a:spcPts val="400"/>
              </a:spcBef>
            </a:pPr>
            <a:r>
              <a:rPr lang="en-US" dirty="0"/>
              <a:t>Utilize figure and table numbers </a:t>
            </a:r>
          </a:p>
          <a:p>
            <a:pPr lvl="1">
              <a:spcBef>
                <a:spcPts val="400"/>
              </a:spcBef>
            </a:pPr>
            <a:r>
              <a:rPr lang="en-US" dirty="0"/>
              <a:t>Keep figures and tables together. </a:t>
            </a:r>
          </a:p>
          <a:p>
            <a:pPr marL="0" indent="0">
              <a:spcBef>
                <a:spcPts val="400"/>
              </a:spcBef>
              <a:buNone/>
            </a:pPr>
            <a:endParaRPr lang="en-US" sz="2000" dirty="0"/>
          </a:p>
        </p:txBody>
      </p:sp>
    </p:spTree>
    <p:extLst>
      <p:ext uri="{BB962C8B-B14F-4D97-AF65-F5344CB8AC3E}">
        <p14:creationId xmlns:p14="http://schemas.microsoft.com/office/powerpoint/2010/main" val="71017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F50A29-6D14-4DA3-B7E2-63C20A459E9D}"/>
              </a:ext>
            </a:extLst>
          </p:cNvPr>
          <p:cNvSpPr>
            <a:spLocks noGrp="1"/>
          </p:cNvSpPr>
          <p:nvPr>
            <p:ph type="ctrTitle"/>
          </p:nvPr>
        </p:nvSpPr>
        <p:spPr/>
        <p:txBody>
          <a:bodyPr/>
          <a:lstStyle/>
          <a:p>
            <a:r>
              <a:rPr lang="en-US" dirty="0"/>
              <a:t>10-1</a:t>
            </a:r>
          </a:p>
        </p:txBody>
      </p:sp>
      <p:sp>
        <p:nvSpPr>
          <p:cNvPr id="5" name="Subtitle 4">
            <a:extLst>
              <a:ext uri="{FF2B5EF4-FFF2-40B4-BE49-F238E27FC236}">
                <a16:creationId xmlns:a16="http://schemas.microsoft.com/office/drawing/2014/main" id="{326C872C-C2D4-4E48-A5D9-36A7CA189180}"/>
              </a:ext>
            </a:extLst>
          </p:cNvPr>
          <p:cNvSpPr>
            <a:spLocks noGrp="1"/>
          </p:cNvSpPr>
          <p:nvPr>
            <p:ph type="subTitle" idx="1"/>
          </p:nvPr>
        </p:nvSpPr>
        <p:spPr/>
        <p:txBody>
          <a:bodyPr/>
          <a:lstStyle/>
          <a:p>
            <a:r>
              <a:rPr lang="en-US" dirty="0"/>
              <a:t>Planning the Report</a:t>
            </a:r>
          </a:p>
        </p:txBody>
      </p:sp>
    </p:spTree>
    <p:extLst>
      <p:ext uri="{BB962C8B-B14F-4D97-AF65-F5344CB8AC3E}">
        <p14:creationId xmlns:p14="http://schemas.microsoft.com/office/powerpoint/2010/main" val="15936729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6850-E127-724C-AA8B-2160504AF381}"/>
              </a:ext>
            </a:extLst>
          </p:cNvPr>
          <p:cNvSpPr>
            <a:spLocks noGrp="1"/>
          </p:cNvSpPr>
          <p:nvPr>
            <p:ph type="title"/>
          </p:nvPr>
        </p:nvSpPr>
        <p:spPr/>
        <p:txBody>
          <a:bodyPr/>
          <a:lstStyle/>
          <a:p>
            <a:r>
              <a:rPr lang="en-US" dirty="0"/>
              <a:t>10-5 Designing, Formatting, and Refining the Report (2 of 6)</a:t>
            </a:r>
          </a:p>
        </p:txBody>
      </p:sp>
      <p:sp>
        <p:nvSpPr>
          <p:cNvPr id="4" name="Content Placeholder 3">
            <a:extLst>
              <a:ext uri="{FF2B5EF4-FFF2-40B4-BE49-F238E27FC236}">
                <a16:creationId xmlns:a16="http://schemas.microsoft.com/office/drawing/2014/main" id="{1AC1DC5C-9B9A-024E-AD86-05D7748045B2}"/>
              </a:ext>
            </a:extLst>
          </p:cNvPr>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p>
          <a:p>
            <a:r>
              <a:rPr lang="en-US" b="1" dirty="0"/>
              <a:t>Spacing and Fonts</a:t>
            </a:r>
          </a:p>
          <a:p>
            <a:pPr lvl="1">
              <a:spcBef>
                <a:spcPts val="400"/>
              </a:spcBef>
            </a:pPr>
            <a:r>
              <a:rPr lang="en-US" dirty="0"/>
              <a:t>One-inch margin and single-spaced</a:t>
            </a:r>
          </a:p>
          <a:p>
            <a:pPr lvl="1">
              <a:spcBef>
                <a:spcPts val="400"/>
              </a:spcBef>
            </a:pPr>
            <a:r>
              <a:rPr lang="en-US" dirty="0"/>
              <a:t>Left justify </a:t>
            </a:r>
          </a:p>
          <a:p>
            <a:pPr lvl="1">
              <a:spcBef>
                <a:spcPts val="400"/>
              </a:spcBef>
            </a:pPr>
            <a:r>
              <a:rPr lang="en-US" dirty="0"/>
              <a:t>Single line space between paragraphs</a:t>
            </a:r>
          </a:p>
          <a:p>
            <a:pPr lvl="1">
              <a:spcBef>
                <a:spcPts val="400"/>
              </a:spcBef>
            </a:pPr>
            <a:r>
              <a:rPr lang="en-US" dirty="0"/>
              <a:t>Standard fonts and sizes. </a:t>
            </a:r>
          </a:p>
          <a:p>
            <a:pPr lvl="1">
              <a:spcBef>
                <a:spcPts val="400"/>
              </a:spcBef>
            </a:pPr>
            <a:r>
              <a:rPr lang="en-US" dirty="0"/>
              <a:t>Distinguish major and minor headings</a:t>
            </a:r>
          </a:p>
          <a:p>
            <a:pPr>
              <a:spcBef>
                <a:spcPts val="400"/>
              </a:spcBef>
            </a:pPr>
            <a:endParaRPr lang="en-US" sz="2000" dirty="0"/>
          </a:p>
        </p:txBody>
      </p:sp>
    </p:spTree>
    <p:extLst>
      <p:ext uri="{BB962C8B-B14F-4D97-AF65-F5344CB8AC3E}">
        <p14:creationId xmlns:p14="http://schemas.microsoft.com/office/powerpoint/2010/main" val="4084929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6850-E127-724C-AA8B-2160504AF381}"/>
              </a:ext>
            </a:extLst>
          </p:cNvPr>
          <p:cNvSpPr>
            <a:spLocks noGrp="1"/>
          </p:cNvSpPr>
          <p:nvPr>
            <p:ph type="title"/>
          </p:nvPr>
        </p:nvSpPr>
        <p:spPr/>
        <p:txBody>
          <a:bodyPr/>
          <a:lstStyle/>
          <a:p>
            <a:r>
              <a:rPr lang="en-US" dirty="0"/>
              <a:t>10-5 Designing, Formatting, and Refining the Report (3 of 6)</a:t>
            </a:r>
          </a:p>
        </p:txBody>
      </p:sp>
      <p:sp>
        <p:nvSpPr>
          <p:cNvPr id="4" name="Content Placeholder 3">
            <a:extLst>
              <a:ext uri="{FF2B5EF4-FFF2-40B4-BE49-F238E27FC236}">
                <a16:creationId xmlns:a16="http://schemas.microsoft.com/office/drawing/2014/main" id="{1AC1DC5C-9B9A-024E-AD86-05D7748045B2}"/>
              </a:ext>
            </a:extLst>
          </p:cNvPr>
          <p:cNvSpPr>
            <a:spLocks noGrp="1"/>
          </p:cNvSpPr>
          <p:nvPr>
            <p:ph idx="1"/>
          </p:nvPr>
        </p:nvSpPr>
        <p:spPr>
          <a:xfrm>
            <a:off x="475042" y="1865993"/>
            <a:ext cx="11241915" cy="4351338"/>
          </a:xfrm>
        </p:spPr>
        <p:txBody>
          <a:bodyPr/>
          <a:lstStyle/>
          <a:p>
            <a:pPr marL="0" indent="0">
              <a:spcBef>
                <a:spcPts val="400"/>
              </a:spcBef>
              <a:buNone/>
            </a:pPr>
            <a:r>
              <a:rPr lang="en-US" b="1" dirty="0"/>
              <a:t>Designing and Formatting Text-Based Reports</a:t>
            </a:r>
          </a:p>
          <a:p>
            <a:pPr>
              <a:spcBef>
                <a:spcPts val="400"/>
              </a:spcBef>
            </a:pPr>
            <a:r>
              <a:rPr lang="en-US" b="1" dirty="0"/>
              <a:t>Headers, Footers, and Page Numbers </a:t>
            </a:r>
          </a:p>
          <a:p>
            <a:pPr lvl="1">
              <a:spcBef>
                <a:spcPts val="400"/>
              </a:spcBef>
            </a:pPr>
            <a:r>
              <a:rPr lang="en-US" dirty="0"/>
              <a:t>Report title and page number on each page</a:t>
            </a:r>
          </a:p>
          <a:p>
            <a:pPr lvl="1">
              <a:spcBef>
                <a:spcPts val="400"/>
              </a:spcBef>
            </a:pPr>
            <a:r>
              <a:rPr lang="en-US" dirty="0"/>
              <a:t>May include date, writer, organization, or copyright</a:t>
            </a:r>
          </a:p>
          <a:p>
            <a:pPr lvl="1">
              <a:spcBef>
                <a:spcPts val="400"/>
              </a:spcBef>
            </a:pPr>
            <a:r>
              <a:rPr lang="en-US" dirty="0"/>
              <a:t>Body: Arabic numbers</a:t>
            </a:r>
          </a:p>
          <a:p>
            <a:pPr lvl="1">
              <a:spcBef>
                <a:spcPts val="400"/>
              </a:spcBef>
            </a:pPr>
            <a:r>
              <a:rPr lang="en-US" dirty="0"/>
              <a:t>Preliminary pages: lower case Roman numerals</a:t>
            </a:r>
          </a:p>
          <a:p>
            <a:pPr>
              <a:spcBef>
                <a:spcPts val="400"/>
              </a:spcBef>
            </a:pPr>
            <a:endParaRPr lang="en-US" sz="2000" dirty="0"/>
          </a:p>
          <a:p>
            <a:pPr>
              <a:spcBef>
                <a:spcPts val="400"/>
              </a:spcBef>
            </a:pPr>
            <a:endParaRPr lang="en-US" sz="2000" dirty="0"/>
          </a:p>
        </p:txBody>
      </p:sp>
    </p:spTree>
    <p:extLst>
      <p:ext uri="{BB962C8B-B14F-4D97-AF65-F5344CB8AC3E}">
        <p14:creationId xmlns:p14="http://schemas.microsoft.com/office/powerpoint/2010/main" val="2650543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33EA-32A6-3840-9036-6649A0F545F4}"/>
              </a:ext>
            </a:extLst>
          </p:cNvPr>
          <p:cNvSpPr>
            <a:spLocks noGrp="1"/>
          </p:cNvSpPr>
          <p:nvPr>
            <p:ph type="title"/>
          </p:nvPr>
        </p:nvSpPr>
        <p:spPr/>
        <p:txBody>
          <a:bodyPr/>
          <a:lstStyle/>
          <a:p>
            <a:r>
              <a:rPr lang="en-US" dirty="0"/>
              <a:t>10-5 Designing, Formatting, and Refining the Report (4 of 6)</a:t>
            </a:r>
          </a:p>
        </p:txBody>
      </p:sp>
      <p:sp>
        <p:nvSpPr>
          <p:cNvPr id="3" name="Content Placeholder 2">
            <a:extLst>
              <a:ext uri="{FF2B5EF4-FFF2-40B4-BE49-F238E27FC236}">
                <a16:creationId xmlns:a16="http://schemas.microsoft.com/office/drawing/2014/main" id="{FEAB1CBB-8CCB-B64B-AE7E-7CD2ED4750E2}"/>
              </a:ext>
            </a:extLst>
          </p:cNvPr>
          <p:cNvSpPr>
            <a:spLocks noGrp="1"/>
          </p:cNvSpPr>
          <p:nvPr>
            <p:ph idx="1"/>
          </p:nvPr>
        </p:nvSpPr>
        <p:spPr/>
        <p:txBody>
          <a:bodyPr/>
          <a:lstStyle/>
          <a:p>
            <a:pPr marL="0" indent="0">
              <a:spcBef>
                <a:spcPts val="400"/>
              </a:spcBef>
              <a:buNone/>
            </a:pPr>
            <a:r>
              <a:rPr lang="en-US" b="1" dirty="0"/>
              <a:t>Designing and Formatting Slide Decks</a:t>
            </a:r>
          </a:p>
          <a:p>
            <a:pPr>
              <a:spcBef>
                <a:spcPts val="400"/>
              </a:spcBef>
            </a:pPr>
            <a:r>
              <a:rPr lang="en-US" b="1" dirty="0"/>
              <a:t>Graphics</a:t>
            </a:r>
          </a:p>
          <a:p>
            <a:pPr lvl="1">
              <a:spcBef>
                <a:spcPts val="400"/>
              </a:spcBef>
              <a:spcAft>
                <a:spcPts val="200"/>
              </a:spcAft>
            </a:pPr>
            <a:r>
              <a:rPr lang="en-US" dirty="0"/>
              <a:t>Avoid dark-colored backgrounds; accent with dark-colored text boxes</a:t>
            </a:r>
          </a:p>
          <a:p>
            <a:pPr lvl="1">
              <a:spcBef>
                <a:spcPts val="400"/>
              </a:spcBef>
              <a:spcAft>
                <a:spcPts val="200"/>
              </a:spcAft>
            </a:pPr>
            <a:r>
              <a:rPr lang="en-US" dirty="0"/>
              <a:t>Avoid using too many colors.</a:t>
            </a:r>
          </a:p>
          <a:p>
            <a:pPr lvl="1">
              <a:spcBef>
                <a:spcPts val="400"/>
              </a:spcBef>
              <a:spcAft>
                <a:spcPts val="200"/>
              </a:spcAft>
            </a:pPr>
            <a:r>
              <a:rPr lang="en-US" dirty="0"/>
              <a:t>Use colors in a meaningful way: signal connections, progression, contrasting ideas </a:t>
            </a:r>
          </a:p>
          <a:p>
            <a:pPr lvl="1">
              <a:spcBef>
                <a:spcPts val="400"/>
              </a:spcBef>
              <a:spcAft>
                <a:spcPts val="200"/>
              </a:spcAft>
            </a:pPr>
            <a:r>
              <a:rPr lang="en-US" dirty="0"/>
              <a:t>Avoid color combinations that may be problematic for some readers </a:t>
            </a:r>
          </a:p>
          <a:p>
            <a:pPr lvl="1">
              <a:spcBef>
                <a:spcPts val="400"/>
              </a:spcBef>
              <a:spcAft>
                <a:spcPts val="200"/>
              </a:spcAft>
            </a:pPr>
            <a:r>
              <a:rPr lang="en-US" dirty="0"/>
              <a:t>Print a test page</a:t>
            </a:r>
          </a:p>
        </p:txBody>
      </p:sp>
    </p:spTree>
    <p:extLst>
      <p:ext uri="{BB962C8B-B14F-4D97-AF65-F5344CB8AC3E}">
        <p14:creationId xmlns:p14="http://schemas.microsoft.com/office/powerpoint/2010/main" val="942707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8A9-281C-6249-99F2-1478E8F94B8E}"/>
              </a:ext>
            </a:extLst>
          </p:cNvPr>
          <p:cNvSpPr>
            <a:spLocks noGrp="1"/>
          </p:cNvSpPr>
          <p:nvPr>
            <p:ph type="title"/>
          </p:nvPr>
        </p:nvSpPr>
        <p:spPr/>
        <p:txBody>
          <a:bodyPr/>
          <a:lstStyle/>
          <a:p>
            <a:r>
              <a:rPr lang="en-US" dirty="0"/>
              <a:t>Figure 16: Deck Density for Different Purposes and Audiences (1 of 3)</a:t>
            </a:r>
          </a:p>
        </p:txBody>
      </p:sp>
      <p:sp>
        <p:nvSpPr>
          <p:cNvPr id="23" name="Content Placeholder 22">
            <a:extLst>
              <a:ext uri="{FF2B5EF4-FFF2-40B4-BE49-F238E27FC236}">
                <a16:creationId xmlns:a16="http://schemas.microsoft.com/office/drawing/2014/main" id="{4F821E7E-D3D8-4FD8-939C-65D6FABC51AC}"/>
              </a:ext>
            </a:extLst>
          </p:cNvPr>
          <p:cNvSpPr>
            <a:spLocks noGrp="1"/>
          </p:cNvSpPr>
          <p:nvPr>
            <p:ph sz="half" idx="1"/>
          </p:nvPr>
        </p:nvSpPr>
        <p:spPr/>
        <p:txBody>
          <a:bodyPr/>
          <a:lstStyle/>
          <a:p>
            <a:r>
              <a:rPr lang="en-US" dirty="0"/>
              <a:t>Individual reading</a:t>
            </a:r>
            <a:br>
              <a:rPr lang="en-US" dirty="0"/>
            </a:br>
            <a:r>
              <a:rPr lang="en-US" dirty="0"/>
              <a:t>(one person at an individual pace)</a:t>
            </a:r>
          </a:p>
          <a:p>
            <a:r>
              <a:rPr lang="en-US" dirty="0"/>
              <a:t>Most slide density</a:t>
            </a:r>
          </a:p>
          <a:p>
            <a:r>
              <a:rPr lang="en-US" dirty="0"/>
              <a:t>Least Presentation Formality</a:t>
            </a:r>
          </a:p>
          <a:p>
            <a:pPr marL="0" indent="0">
              <a:buNone/>
            </a:pPr>
            <a:endParaRPr lang="en-US" dirty="0"/>
          </a:p>
        </p:txBody>
      </p:sp>
      <p:pic>
        <p:nvPicPr>
          <p:cNvPr id="20" name="Content Placeholder 19" descr="An illustration is titled, deck density for different purposes and audiences. It consists of three sections based on slide density and presentation formality as follows. Individual reading, one person at an individual pace; Slide Density: Most; Presentation Formality: Least. A slide to the side labeled section 2: benefits, has the title text, Tuition Assistance programs offer many benefits for employees. Text in the slide reads. Employers value a college education, according to the Association of American Colleges and Universities. Most business executives 82 percent said that completing a college education is either very or absolutely important; Eighty eight percent of executives believe that getting a college degree is worth time and money; Employers note that learned slash developed college skills including oral communication, critical thinking, and working effectively in teams are very valuable; Executives agree that no matter the study, the college degree and experience allows positive interaction with people of high level positions. The slide also contains a bar graph. Text above the graph reads, Median salary jumps 40 percent from associate to bachelor’s and 20 percent from bachelor’s to master’s, according to the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
            <a:extLst>
              <a:ext uri="{FF2B5EF4-FFF2-40B4-BE49-F238E27FC236}">
                <a16:creationId xmlns:a16="http://schemas.microsoft.com/office/drawing/2014/main" id="{3D04E31F-D240-4139-9A46-66544B8304BB}"/>
              </a:ext>
            </a:extLst>
          </p:cNvPr>
          <p:cNvPicPr>
            <a:picLocks noGrp="1" noChangeAspect="1"/>
          </p:cNvPicPr>
          <p:nvPr>
            <p:ph sz="half" idx="2"/>
          </p:nvPr>
        </p:nvPicPr>
        <p:blipFill>
          <a:blip r:embed="rId3"/>
          <a:stretch>
            <a:fillRect/>
          </a:stretch>
        </p:blipFill>
        <p:spPr>
          <a:xfrm>
            <a:off x="6172202" y="1966300"/>
            <a:ext cx="5798216" cy="3309083"/>
          </a:xfrm>
        </p:spPr>
      </p:pic>
    </p:spTree>
    <p:extLst>
      <p:ext uri="{BB962C8B-B14F-4D97-AF65-F5344CB8AC3E}">
        <p14:creationId xmlns:p14="http://schemas.microsoft.com/office/powerpoint/2010/main" val="1867533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8A9-281C-6249-99F2-1478E8F94B8E}"/>
              </a:ext>
            </a:extLst>
          </p:cNvPr>
          <p:cNvSpPr>
            <a:spLocks noGrp="1"/>
          </p:cNvSpPr>
          <p:nvPr>
            <p:ph type="title"/>
          </p:nvPr>
        </p:nvSpPr>
        <p:spPr/>
        <p:txBody>
          <a:bodyPr/>
          <a:lstStyle/>
          <a:p>
            <a:r>
              <a:rPr lang="en-US" dirty="0"/>
              <a:t>Figure 16: Deck Density for Different Purposes and Audiences (2 of 3)</a:t>
            </a:r>
          </a:p>
        </p:txBody>
      </p:sp>
      <p:sp>
        <p:nvSpPr>
          <p:cNvPr id="18" name="Content Placeholder 17">
            <a:extLst>
              <a:ext uri="{FF2B5EF4-FFF2-40B4-BE49-F238E27FC236}">
                <a16:creationId xmlns:a16="http://schemas.microsoft.com/office/drawing/2014/main" id="{6653FBDB-2F34-4A7C-963C-D5FDEBA8416C}"/>
              </a:ext>
            </a:extLst>
          </p:cNvPr>
          <p:cNvSpPr>
            <a:spLocks noGrp="1"/>
          </p:cNvSpPr>
          <p:nvPr>
            <p:ph sz="half" idx="1"/>
          </p:nvPr>
        </p:nvSpPr>
        <p:spPr>
          <a:xfrm>
            <a:off x="476844" y="1825625"/>
            <a:ext cx="4119220" cy="3925470"/>
          </a:xfrm>
        </p:spPr>
        <p:txBody>
          <a:bodyPr/>
          <a:lstStyle/>
          <a:p>
            <a:r>
              <a:rPr lang="en-US" dirty="0"/>
              <a:t>Discussion or sales pitch (small group at a varied pace)</a:t>
            </a:r>
          </a:p>
          <a:p>
            <a:r>
              <a:rPr lang="en-US" dirty="0"/>
              <a:t>Mid slide density</a:t>
            </a:r>
          </a:p>
          <a:p>
            <a:r>
              <a:rPr lang="en-US" dirty="0"/>
              <a:t>Mid Presentation Formality</a:t>
            </a:r>
          </a:p>
          <a:p>
            <a:endParaRPr lang="en-US" dirty="0"/>
          </a:p>
        </p:txBody>
      </p:sp>
      <p:pic>
        <p:nvPicPr>
          <p:cNvPr id="6" name="Content Placeholder 5" descr="An illustration is titled, deck density for different purposes and audiences. It consists of three sections based on slide density and presentation formality as follows. Discussion or sales pitch, small group at a varied pace; Slide density: medium; Presentation Formality: Medium. A slide to the slide has the title text, tuition assistance program offers many benefits for employees. Text in the slide reads. Employers value a college education, A A C U survey. Important to the company; Worth the time and money; Effective for skill development; Valuable for positive interactions with senior management. The slide also contains a bar graph. Text above the graph reads, Median Salaries increase with additional degrees,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
            <a:extLst>
              <a:ext uri="{FF2B5EF4-FFF2-40B4-BE49-F238E27FC236}">
                <a16:creationId xmlns:a16="http://schemas.microsoft.com/office/drawing/2014/main" id="{9ADC5A88-FC6D-4A2E-813A-38ED788B4A5C}"/>
              </a:ext>
            </a:extLst>
          </p:cNvPr>
          <p:cNvPicPr>
            <a:picLocks noGrp="1" noChangeAspect="1"/>
          </p:cNvPicPr>
          <p:nvPr>
            <p:ph sz="half" idx="2"/>
          </p:nvPr>
        </p:nvPicPr>
        <p:blipFill>
          <a:blip r:embed="rId3"/>
          <a:stretch>
            <a:fillRect/>
          </a:stretch>
        </p:blipFill>
        <p:spPr>
          <a:xfrm>
            <a:off x="4862802" y="1825626"/>
            <a:ext cx="6852354" cy="3925469"/>
          </a:xfrm>
        </p:spPr>
      </p:pic>
    </p:spTree>
    <p:extLst>
      <p:ext uri="{BB962C8B-B14F-4D97-AF65-F5344CB8AC3E}">
        <p14:creationId xmlns:p14="http://schemas.microsoft.com/office/powerpoint/2010/main" val="35770081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8A9-281C-6249-99F2-1478E8F94B8E}"/>
              </a:ext>
            </a:extLst>
          </p:cNvPr>
          <p:cNvSpPr>
            <a:spLocks noGrp="1"/>
          </p:cNvSpPr>
          <p:nvPr>
            <p:ph type="title"/>
          </p:nvPr>
        </p:nvSpPr>
        <p:spPr/>
        <p:txBody>
          <a:bodyPr/>
          <a:lstStyle/>
          <a:p>
            <a:r>
              <a:rPr lang="en-US" dirty="0"/>
              <a:t>Figure 16: Deck Density for Different Purposes and Audiences (3 of 3)</a:t>
            </a:r>
          </a:p>
        </p:txBody>
      </p:sp>
      <p:sp>
        <p:nvSpPr>
          <p:cNvPr id="13" name="Content Placeholder 12">
            <a:extLst>
              <a:ext uri="{FF2B5EF4-FFF2-40B4-BE49-F238E27FC236}">
                <a16:creationId xmlns:a16="http://schemas.microsoft.com/office/drawing/2014/main" id="{8B0D0836-5A6A-43A7-A481-CF0316F8C6CC}"/>
              </a:ext>
            </a:extLst>
          </p:cNvPr>
          <p:cNvSpPr>
            <a:spLocks noGrp="1"/>
          </p:cNvSpPr>
          <p:nvPr>
            <p:ph sz="half" idx="2"/>
          </p:nvPr>
        </p:nvSpPr>
        <p:spPr>
          <a:xfrm>
            <a:off x="288758" y="1888762"/>
            <a:ext cx="5542956" cy="3597638"/>
          </a:xfrm>
        </p:spPr>
        <p:txBody>
          <a:bodyPr/>
          <a:lstStyle/>
          <a:p>
            <a:r>
              <a:rPr lang="en-US" dirty="0"/>
              <a:t>Presentation or briefing (larger group at a set pace)</a:t>
            </a:r>
          </a:p>
          <a:p>
            <a:r>
              <a:rPr lang="en-US" dirty="0"/>
              <a:t>Least slide density</a:t>
            </a:r>
          </a:p>
          <a:p>
            <a:r>
              <a:rPr lang="en-US" dirty="0"/>
              <a:t>Most Presentation Formality</a:t>
            </a:r>
          </a:p>
          <a:p>
            <a:endParaRPr lang="en-US" dirty="0"/>
          </a:p>
        </p:txBody>
      </p:sp>
      <p:pic>
        <p:nvPicPr>
          <p:cNvPr id="20" name="Content Placeholder 19" descr="An illustration is titled, deck density for different purposes and audiences. It consists of three sections based on slide density and presentation formality as follows. Slide density: least; Presentation Formality: Most. A slide on the side contains a bar graph. Text above the graph reads, Median Salary increases by degree obtained. The data in dollars from the graph are as follows. Some High school Education: 30784; High School Diploma: 38792; Some College: 43316; Associate Degree: 46124; Bachelor’s Degree: 64896; Master’s Degree; 77844; Doctorate Degree: 97916.">
            <a:extLst>
              <a:ext uri="{FF2B5EF4-FFF2-40B4-BE49-F238E27FC236}">
                <a16:creationId xmlns:a16="http://schemas.microsoft.com/office/drawing/2014/main" id="{88A1F2D9-C6C3-4D9D-8FFC-5DA7D4F13765}"/>
              </a:ext>
            </a:extLst>
          </p:cNvPr>
          <p:cNvPicPr>
            <a:picLocks noGrp="1" noChangeAspect="1"/>
          </p:cNvPicPr>
          <p:nvPr>
            <p:ph sz="half" idx="1"/>
          </p:nvPr>
        </p:nvPicPr>
        <p:blipFill>
          <a:blip r:embed="rId3"/>
          <a:stretch>
            <a:fillRect/>
          </a:stretch>
        </p:blipFill>
        <p:spPr>
          <a:xfrm>
            <a:off x="5478204" y="2086832"/>
            <a:ext cx="6236953" cy="3597638"/>
          </a:xfrm>
        </p:spPr>
      </p:pic>
    </p:spTree>
    <p:extLst>
      <p:ext uri="{BB962C8B-B14F-4D97-AF65-F5344CB8AC3E}">
        <p14:creationId xmlns:p14="http://schemas.microsoft.com/office/powerpoint/2010/main" val="1677779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33EA-32A6-3840-9036-6649A0F545F4}"/>
              </a:ext>
            </a:extLst>
          </p:cNvPr>
          <p:cNvSpPr>
            <a:spLocks noGrp="1"/>
          </p:cNvSpPr>
          <p:nvPr>
            <p:ph type="title"/>
          </p:nvPr>
        </p:nvSpPr>
        <p:spPr/>
        <p:txBody>
          <a:bodyPr/>
          <a:lstStyle/>
          <a:p>
            <a:r>
              <a:rPr lang="en-US" dirty="0"/>
              <a:t>10-5 Designing, Formatting, and Refining the Report (5 of 6)</a:t>
            </a:r>
          </a:p>
        </p:txBody>
      </p:sp>
      <p:sp>
        <p:nvSpPr>
          <p:cNvPr id="3" name="Content Placeholder 2">
            <a:extLst>
              <a:ext uri="{FF2B5EF4-FFF2-40B4-BE49-F238E27FC236}">
                <a16:creationId xmlns:a16="http://schemas.microsoft.com/office/drawing/2014/main" id="{FEAB1CBB-8CCB-B64B-AE7E-7CD2ED4750E2}"/>
              </a:ext>
            </a:extLst>
          </p:cNvPr>
          <p:cNvSpPr>
            <a:spLocks noGrp="1"/>
          </p:cNvSpPr>
          <p:nvPr>
            <p:ph idx="1"/>
          </p:nvPr>
        </p:nvSpPr>
        <p:spPr/>
        <p:txBody>
          <a:bodyPr/>
          <a:lstStyle/>
          <a:p>
            <a:pPr marL="0" indent="0">
              <a:spcBef>
                <a:spcPts val="400"/>
              </a:spcBef>
              <a:buNone/>
            </a:pPr>
            <a:r>
              <a:rPr lang="en-US" b="1" dirty="0"/>
              <a:t>Designing and Formatting Slide Decks</a:t>
            </a:r>
          </a:p>
          <a:p>
            <a:pPr>
              <a:spcBef>
                <a:spcPts val="400"/>
              </a:spcBef>
            </a:pPr>
            <a:r>
              <a:rPr lang="en-US" b="1" dirty="0"/>
              <a:t>Fonts, Spacing, and Page Numbers </a:t>
            </a:r>
          </a:p>
          <a:p>
            <a:pPr lvl="1">
              <a:spcBef>
                <a:spcPts val="400"/>
              </a:spcBef>
              <a:spcAft>
                <a:spcPts val="200"/>
              </a:spcAft>
            </a:pPr>
            <a:r>
              <a:rPr lang="en-US" sz="2200" dirty="0"/>
              <a:t>Use consistent fonts and sizes for titles, subheadings, and body text</a:t>
            </a:r>
          </a:p>
          <a:p>
            <a:pPr lvl="1">
              <a:spcBef>
                <a:spcPts val="400"/>
              </a:spcBef>
              <a:spcAft>
                <a:spcPts val="200"/>
              </a:spcAft>
            </a:pPr>
            <a:r>
              <a:rPr lang="en-US" sz="2200" dirty="0"/>
              <a:t>Use the same size for all message titles</a:t>
            </a:r>
          </a:p>
          <a:p>
            <a:pPr lvl="1">
              <a:spcBef>
                <a:spcPts val="400"/>
              </a:spcBef>
              <a:spcAft>
                <a:spcPts val="200"/>
              </a:spcAft>
            </a:pPr>
            <a:r>
              <a:rPr lang="en-US" sz="2200" dirty="0"/>
              <a:t>Subheadings are smaller; use the same size for all subheadings</a:t>
            </a:r>
          </a:p>
          <a:p>
            <a:pPr lvl="1">
              <a:spcBef>
                <a:spcPts val="400"/>
              </a:spcBef>
              <a:spcAft>
                <a:spcPts val="200"/>
              </a:spcAft>
            </a:pPr>
            <a:r>
              <a:rPr lang="en-US" sz="2200" dirty="0"/>
              <a:t>Use the same size for similar body text</a:t>
            </a:r>
          </a:p>
          <a:p>
            <a:pPr lvl="1">
              <a:spcBef>
                <a:spcPts val="400"/>
              </a:spcBef>
              <a:spcAft>
                <a:spcPts val="200"/>
              </a:spcAft>
            </a:pPr>
            <a:r>
              <a:rPr lang="en-US" sz="2200" dirty="0"/>
              <a:t>Limit fonts to two choices</a:t>
            </a:r>
          </a:p>
          <a:p>
            <a:pPr lvl="1">
              <a:spcBef>
                <a:spcPts val="400"/>
              </a:spcBef>
              <a:spcAft>
                <a:spcPts val="200"/>
              </a:spcAft>
            </a:pPr>
            <a:r>
              <a:rPr lang="en-US" sz="2200" dirty="0"/>
              <a:t>Use sentence case </a:t>
            </a:r>
          </a:p>
          <a:p>
            <a:pPr lvl="1">
              <a:spcBef>
                <a:spcPts val="400"/>
              </a:spcBef>
              <a:spcAft>
                <a:spcPts val="200"/>
              </a:spcAft>
            </a:pPr>
            <a:r>
              <a:rPr lang="en-US" sz="2200" dirty="0"/>
              <a:t>Insert page numbers; omit numbers for title page and table of contents</a:t>
            </a:r>
          </a:p>
        </p:txBody>
      </p:sp>
    </p:spTree>
    <p:extLst>
      <p:ext uri="{BB962C8B-B14F-4D97-AF65-F5344CB8AC3E}">
        <p14:creationId xmlns:p14="http://schemas.microsoft.com/office/powerpoint/2010/main" val="3952330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A33EA-32A6-3840-9036-6649A0F545F4}"/>
              </a:ext>
            </a:extLst>
          </p:cNvPr>
          <p:cNvSpPr>
            <a:spLocks noGrp="1"/>
          </p:cNvSpPr>
          <p:nvPr>
            <p:ph type="title"/>
          </p:nvPr>
        </p:nvSpPr>
        <p:spPr/>
        <p:txBody>
          <a:bodyPr/>
          <a:lstStyle/>
          <a:p>
            <a:r>
              <a:rPr lang="en-US" dirty="0"/>
              <a:t>10-5 Designing, Formatting, and Refining the Report (6 of 6)</a:t>
            </a:r>
          </a:p>
        </p:txBody>
      </p:sp>
      <p:sp>
        <p:nvSpPr>
          <p:cNvPr id="5" name="Content Placeholder 4">
            <a:extLst>
              <a:ext uri="{FF2B5EF4-FFF2-40B4-BE49-F238E27FC236}">
                <a16:creationId xmlns:a16="http://schemas.microsoft.com/office/drawing/2014/main" id="{EC047F1E-FC0A-624C-8A15-A88F6EA4AAA3}"/>
              </a:ext>
            </a:extLst>
          </p:cNvPr>
          <p:cNvSpPr>
            <a:spLocks noGrp="1"/>
          </p:cNvSpPr>
          <p:nvPr>
            <p:ph idx="1"/>
          </p:nvPr>
        </p:nvSpPr>
        <p:spPr/>
        <p:txBody>
          <a:bodyPr numCol="2"/>
          <a:lstStyle/>
          <a:p>
            <a:pPr marL="0" indent="0">
              <a:buNone/>
            </a:pPr>
            <a:r>
              <a:rPr lang="en-US" b="1" dirty="0"/>
              <a:t>Refining Your Report</a:t>
            </a:r>
          </a:p>
          <a:p>
            <a:r>
              <a:rPr lang="en-US" b="1" dirty="0"/>
              <a:t>Revising</a:t>
            </a:r>
          </a:p>
          <a:p>
            <a:pPr lvl="1"/>
            <a:r>
              <a:rPr lang="en-US" dirty="0"/>
              <a:t>Revising is a process, take your time</a:t>
            </a:r>
          </a:p>
          <a:p>
            <a:pPr lvl="1"/>
            <a:r>
              <a:rPr lang="en-US" dirty="0"/>
              <a:t>Revise for content</a:t>
            </a:r>
          </a:p>
          <a:p>
            <a:pPr lvl="1"/>
            <a:r>
              <a:rPr lang="en-US" dirty="0"/>
              <a:t>Revise for style</a:t>
            </a:r>
          </a:p>
          <a:p>
            <a:pPr lvl="1"/>
            <a:r>
              <a:rPr lang="en-US" dirty="0"/>
              <a:t>Revise for correctness</a:t>
            </a:r>
          </a:p>
          <a:p>
            <a:pPr>
              <a:spcBef>
                <a:spcPts val="400"/>
              </a:spcBef>
            </a:pPr>
            <a:endParaRPr lang="en-US" b="1" dirty="0"/>
          </a:p>
          <a:p>
            <a:pPr>
              <a:spcBef>
                <a:spcPts val="400"/>
              </a:spcBef>
            </a:pPr>
            <a:endParaRPr lang="en-US" b="1" dirty="0"/>
          </a:p>
          <a:p>
            <a:pPr>
              <a:spcBef>
                <a:spcPts val="400"/>
              </a:spcBef>
            </a:pPr>
            <a:r>
              <a:rPr lang="en-US" b="1" dirty="0"/>
              <a:t>Proofread</a:t>
            </a:r>
          </a:p>
          <a:p>
            <a:pPr lvl="1">
              <a:spcBef>
                <a:spcPts val="400"/>
              </a:spcBef>
            </a:pPr>
            <a:r>
              <a:rPr lang="en-US" dirty="0"/>
              <a:t>Mistakes reflect the writer</a:t>
            </a:r>
          </a:p>
          <a:p>
            <a:pPr lvl="1">
              <a:spcBef>
                <a:spcPts val="400"/>
              </a:spcBef>
            </a:pPr>
            <a:r>
              <a:rPr lang="en-US" dirty="0"/>
              <a:t>Appearance and details count</a:t>
            </a:r>
          </a:p>
          <a:p>
            <a:pPr lvl="1">
              <a:spcBef>
                <a:spcPts val="400"/>
              </a:spcBef>
            </a:pPr>
            <a:r>
              <a:rPr lang="en-US" dirty="0"/>
              <a:t>Check for blank lines, extra page breaks, inconsistent use of fonts and colors, misused words, inconsistent punctuation</a:t>
            </a:r>
          </a:p>
        </p:txBody>
      </p:sp>
    </p:spTree>
    <p:extLst>
      <p:ext uri="{BB962C8B-B14F-4D97-AF65-F5344CB8AC3E}">
        <p14:creationId xmlns:p14="http://schemas.microsoft.com/office/powerpoint/2010/main" val="274119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468-6E60-F447-9CAD-A92E2725A408}"/>
              </a:ext>
            </a:extLst>
          </p:cNvPr>
          <p:cNvSpPr>
            <a:spLocks noGrp="1"/>
          </p:cNvSpPr>
          <p:nvPr>
            <p:ph type="title"/>
          </p:nvPr>
        </p:nvSpPr>
        <p:spPr/>
        <p:txBody>
          <a:bodyPr/>
          <a:lstStyle/>
          <a:p>
            <a:r>
              <a:rPr lang="en-US" dirty="0"/>
              <a:t>Figure 18: Steps for Revising</a:t>
            </a:r>
          </a:p>
        </p:txBody>
      </p:sp>
      <p:graphicFrame>
        <p:nvGraphicFramePr>
          <p:cNvPr id="6" name="Table 6">
            <a:extLst>
              <a:ext uri="{FF2B5EF4-FFF2-40B4-BE49-F238E27FC236}">
                <a16:creationId xmlns:a16="http://schemas.microsoft.com/office/drawing/2014/main" id="{A1514299-621C-4220-9A4B-CE25A11D3D92}"/>
              </a:ext>
            </a:extLst>
          </p:cNvPr>
          <p:cNvGraphicFramePr>
            <a:graphicFrameLocks noGrp="1"/>
          </p:cNvGraphicFramePr>
          <p:nvPr>
            <p:ph idx="1"/>
            <p:extLst>
              <p:ext uri="{D42A27DB-BD31-4B8C-83A1-F6EECF244321}">
                <p14:modId xmlns:p14="http://schemas.microsoft.com/office/powerpoint/2010/main" val="3240244908"/>
              </p:ext>
            </p:extLst>
          </p:nvPr>
        </p:nvGraphicFramePr>
        <p:xfrm>
          <a:off x="476250" y="1825625"/>
          <a:ext cx="11242674" cy="4114800"/>
        </p:xfrm>
        <a:graphic>
          <a:graphicData uri="http://schemas.openxmlformats.org/drawingml/2006/table">
            <a:tbl>
              <a:tblPr firstRow="1" bandRow="1">
                <a:tableStyleId>{2D5ABB26-0587-4C30-8999-92F81FD0307C}</a:tableStyleId>
              </a:tblPr>
              <a:tblGrid>
                <a:gridCol w="2170697">
                  <a:extLst>
                    <a:ext uri="{9D8B030D-6E8A-4147-A177-3AD203B41FA5}">
                      <a16:colId xmlns:a16="http://schemas.microsoft.com/office/drawing/2014/main" val="481605050"/>
                    </a:ext>
                  </a:extLst>
                </a:gridCol>
                <a:gridCol w="9071977">
                  <a:extLst>
                    <a:ext uri="{9D8B030D-6E8A-4147-A177-3AD203B41FA5}">
                      <a16:colId xmlns:a16="http://schemas.microsoft.com/office/drawing/2014/main" val="241816260"/>
                    </a:ext>
                  </a:extLst>
                </a:gridCol>
              </a:tblGrid>
              <a:tr h="370840">
                <a:tc>
                  <a:txBody>
                    <a:bodyPr/>
                    <a:lstStyle/>
                    <a:p>
                      <a:pPr algn="ctr"/>
                      <a:r>
                        <a:rPr lang="en-US" b="1" dirty="0">
                          <a:solidFill>
                            <a:srgbClr val="F2F2F2"/>
                          </a:solidFill>
                        </a:rPr>
                        <a:t>1. Revise for content.</a:t>
                      </a:r>
                    </a:p>
                  </a:txBody>
                  <a:tcPr anchor="ctr">
                    <a:solidFill>
                      <a:srgbClr val="292F7C"/>
                    </a:solidFill>
                  </a:tcPr>
                </a:tc>
                <a:tc>
                  <a:txBody>
                    <a:bodyPr/>
                    <a:lstStyle/>
                    <a:p>
                      <a:pPr marL="285750" indent="-285750">
                        <a:buFont typeface="Arial" panose="020B0604020202020204" pitchFamily="34" charset="0"/>
                        <a:buChar char="•"/>
                      </a:pPr>
                      <a:r>
                        <a:rPr lang="en-US" dirty="0"/>
                        <a:t>Have you included sufficient information to support each point? </a:t>
                      </a:r>
                    </a:p>
                    <a:p>
                      <a:pPr marL="285750" indent="-285750">
                        <a:buFont typeface="Arial" panose="020B0604020202020204" pitchFamily="34" charset="0"/>
                        <a:buChar char="•"/>
                      </a:pPr>
                      <a:r>
                        <a:rPr lang="en-US" dirty="0"/>
                        <a:t>Have you excluded extraneous information (regardless of how interesting it might be or how hard you worked to gather the information)?</a:t>
                      </a:r>
                    </a:p>
                    <a:p>
                      <a:pPr marL="285750" indent="-285750">
                        <a:buFont typeface="Arial" panose="020B0604020202020204" pitchFamily="34" charset="0"/>
                        <a:buChar char="•"/>
                      </a:pPr>
                      <a:r>
                        <a:rPr lang="en-US" dirty="0"/>
                        <a:t>Is all information accurate? </a:t>
                      </a:r>
                    </a:p>
                    <a:p>
                      <a:pPr marL="285750" indent="-285750">
                        <a:buFont typeface="Arial" panose="020B0604020202020204" pitchFamily="34" charset="0"/>
                        <a:buChar char="•"/>
                      </a:pPr>
                      <a:r>
                        <a:rPr lang="en-US" dirty="0"/>
                        <a:t>Is the information presented in an efficient and logical sequence?</a:t>
                      </a:r>
                    </a:p>
                  </a:txBody>
                  <a:tcPr>
                    <a:solidFill>
                      <a:schemeClr val="bg1">
                        <a:lumMod val="95000"/>
                      </a:schemeClr>
                    </a:solidFill>
                  </a:tcPr>
                </a:tc>
                <a:extLst>
                  <a:ext uri="{0D108BD9-81ED-4DB2-BD59-A6C34878D82A}">
                    <a16:rowId xmlns:a16="http://schemas.microsoft.com/office/drawing/2014/main" val="970738732"/>
                  </a:ext>
                </a:extLst>
              </a:tr>
              <a:tr h="370840">
                <a:tc>
                  <a:txBody>
                    <a:bodyPr/>
                    <a:lstStyle/>
                    <a:p>
                      <a:pPr algn="ctr"/>
                      <a:r>
                        <a:rPr lang="en-US" b="1" dirty="0">
                          <a:solidFill>
                            <a:srgbClr val="F2F2F2"/>
                          </a:solidFill>
                        </a:rPr>
                        <a:t>2. Revise for style</a:t>
                      </a:r>
                    </a:p>
                  </a:txBody>
                  <a:tcPr anchor="ctr">
                    <a:solidFill>
                      <a:srgbClr val="292F7C"/>
                    </a:solidFill>
                  </a:tcPr>
                </a:tc>
                <a:tc>
                  <a:txBody>
                    <a:bodyPr/>
                    <a:lstStyle/>
                    <a:p>
                      <a:pPr marL="285750" indent="-285750">
                        <a:buFont typeface="Arial" panose="020B0604020202020204" pitchFamily="34" charset="0"/>
                        <a:buChar char="•"/>
                      </a:pPr>
                      <a:r>
                        <a:rPr lang="en-US" dirty="0"/>
                        <a:t>Are words clear, simple, and concise? </a:t>
                      </a:r>
                    </a:p>
                    <a:p>
                      <a:pPr marL="285750" indent="-285750">
                        <a:buFont typeface="Arial" panose="020B0604020202020204" pitchFamily="34" charset="0"/>
                        <a:buChar char="•"/>
                      </a:pPr>
                      <a:r>
                        <a:rPr lang="en-US" dirty="0"/>
                        <a:t>Are you using a variety of sentence types?</a:t>
                      </a:r>
                    </a:p>
                    <a:p>
                      <a:pPr marL="285750" indent="-285750">
                        <a:buFont typeface="Arial" panose="020B0604020202020204" pitchFamily="34" charset="0"/>
                        <a:buChar char="•"/>
                      </a:pPr>
                      <a:r>
                        <a:rPr lang="en-US" dirty="0"/>
                        <a:t>Do your paragraphs have unity and coherence, and are they of reasonable length? </a:t>
                      </a:r>
                    </a:p>
                    <a:p>
                      <a:pPr marL="285750" indent="-285750">
                        <a:buFont typeface="Arial" panose="020B0604020202020204" pitchFamily="34" charset="0"/>
                        <a:buChar char="•"/>
                      </a:pPr>
                      <a:r>
                        <a:rPr lang="en-US" dirty="0"/>
                        <a:t>Have you maintained an overall tone of confidence, sincerity, and objectivity? </a:t>
                      </a:r>
                    </a:p>
                    <a:p>
                      <a:pPr marL="285750" indent="-285750">
                        <a:buFont typeface="Arial" panose="020B0604020202020204" pitchFamily="34" charset="0"/>
                        <a:buChar char="•"/>
                      </a:pPr>
                      <a:r>
                        <a:rPr lang="en-US" dirty="0"/>
                        <a:t>Have you used appropriate emphasis and subordination?</a:t>
                      </a:r>
                    </a:p>
                  </a:txBody>
                  <a:tcPr/>
                </a:tc>
                <a:extLst>
                  <a:ext uri="{0D108BD9-81ED-4DB2-BD59-A6C34878D82A}">
                    <a16:rowId xmlns:a16="http://schemas.microsoft.com/office/drawing/2014/main" val="2747977872"/>
                  </a:ext>
                </a:extLst>
              </a:tr>
              <a:tr h="370840">
                <a:tc>
                  <a:txBody>
                    <a:bodyPr/>
                    <a:lstStyle/>
                    <a:p>
                      <a:pPr algn="ctr"/>
                      <a:r>
                        <a:rPr lang="en-US" b="1" dirty="0">
                          <a:solidFill>
                            <a:srgbClr val="F2F2F2"/>
                          </a:solidFill>
                        </a:rPr>
                        <a:t>3. Revise for correctness</a:t>
                      </a:r>
                    </a:p>
                  </a:txBody>
                  <a:tcPr anchor="ctr">
                    <a:solidFill>
                      <a:srgbClr val="292F7C"/>
                    </a:solidFill>
                  </a:tcPr>
                </a:tc>
                <a:tc>
                  <a:txBody>
                    <a:bodyPr/>
                    <a:lstStyle/>
                    <a:p>
                      <a:pPr marL="285750" indent="-285750">
                        <a:buFont typeface="Arial" panose="020B0604020202020204" pitchFamily="34" charset="0"/>
                        <a:buChar char="•"/>
                      </a:pPr>
                      <a:r>
                        <a:rPr lang="en-US" dirty="0"/>
                        <a:t>Do you find any errors in grammar, spelling, punctuation, and word usage? </a:t>
                      </a:r>
                    </a:p>
                    <a:p>
                      <a:pPr marL="285750" indent="-285750">
                        <a:buFont typeface="Arial" panose="020B0604020202020204" pitchFamily="34" charset="0"/>
                        <a:buChar char="•"/>
                      </a:pPr>
                      <a:r>
                        <a:rPr lang="en-US" dirty="0"/>
                        <a:t>Does a colleague catch any errors you may have overlooked?</a:t>
                      </a:r>
                    </a:p>
                  </a:txBody>
                  <a:tcPr>
                    <a:solidFill>
                      <a:schemeClr val="bg1">
                        <a:lumMod val="95000"/>
                      </a:schemeClr>
                    </a:solidFill>
                  </a:tcPr>
                </a:tc>
                <a:extLst>
                  <a:ext uri="{0D108BD9-81ED-4DB2-BD59-A6C34878D82A}">
                    <a16:rowId xmlns:a16="http://schemas.microsoft.com/office/drawing/2014/main" val="3914927618"/>
                  </a:ext>
                </a:extLst>
              </a:tr>
            </a:tbl>
          </a:graphicData>
        </a:graphic>
      </p:graphicFrame>
    </p:spTree>
    <p:extLst>
      <p:ext uri="{BB962C8B-B14F-4D97-AF65-F5344CB8AC3E}">
        <p14:creationId xmlns:p14="http://schemas.microsoft.com/office/powerpoint/2010/main" val="12996589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2653098-320A-6B4D-828E-C689B3E6424D}"/>
              </a:ext>
            </a:extLst>
          </p:cNvPr>
          <p:cNvSpPr>
            <a:spLocks noGrp="1"/>
          </p:cNvSpPr>
          <p:nvPr>
            <p:ph type="title"/>
          </p:nvPr>
        </p:nvSpPr>
        <p:spPr/>
        <p:txBody>
          <a:bodyPr/>
          <a:lstStyle/>
          <a:p>
            <a:r>
              <a:rPr lang="en-US" dirty="0"/>
              <a:t>Class Discussion Activity 4</a:t>
            </a:r>
          </a:p>
        </p:txBody>
      </p:sp>
      <p:sp>
        <p:nvSpPr>
          <p:cNvPr id="7" name="Content Placeholder 6">
            <a:extLst>
              <a:ext uri="{FF2B5EF4-FFF2-40B4-BE49-F238E27FC236}">
                <a16:creationId xmlns:a16="http://schemas.microsoft.com/office/drawing/2014/main" id="{3CD1429E-7ADE-3A4D-A3D0-3FFC33C1F11E}"/>
              </a:ext>
            </a:extLst>
          </p:cNvPr>
          <p:cNvSpPr>
            <a:spLocks noGrp="1"/>
          </p:cNvSpPr>
          <p:nvPr>
            <p:ph sz="half" idx="1"/>
          </p:nvPr>
        </p:nvSpPr>
        <p:spPr/>
        <p:txBody>
          <a:bodyPr anchor="ctr"/>
          <a:lstStyle/>
          <a:p>
            <a:pPr marL="0" indent="0">
              <a:buNone/>
            </a:pPr>
            <a:r>
              <a:rPr lang="en-US" b="1" dirty="0"/>
              <a:t>Compare and Contrast the three slides in Figure 16.</a:t>
            </a:r>
          </a:p>
          <a:p>
            <a:pPr marL="457200" indent="-457200">
              <a:buFont typeface="+mj-lt"/>
              <a:buAutoNum type="arabicPeriod"/>
            </a:pPr>
            <a:r>
              <a:rPr lang="en-US" dirty="0"/>
              <a:t>How does the design change for the audience?</a:t>
            </a:r>
          </a:p>
          <a:p>
            <a:pPr marL="457200" indent="-457200">
              <a:buFont typeface="+mj-lt"/>
              <a:buAutoNum type="arabicPeriod"/>
            </a:pPr>
            <a:r>
              <a:rPr lang="en-US" dirty="0"/>
              <a:t>How does the design support the audiences understanding of the information?</a:t>
            </a:r>
          </a:p>
          <a:p>
            <a:pPr marL="457200" indent="-457200">
              <a:buFont typeface="+mj-lt"/>
              <a:buAutoNum type="arabicPeriod"/>
            </a:pPr>
            <a:r>
              <a:rPr lang="en-US" dirty="0"/>
              <a:t>How does the design support the purpose of the event?</a:t>
            </a:r>
          </a:p>
        </p:txBody>
      </p:sp>
      <p:pic>
        <p:nvPicPr>
          <p:cNvPr id="8" name="Content Placeholder 7" descr="An illustration is titled, deck density for different purposes and audiences. It consists of three sections based on slide density and presentation formality as follows. Individual reading, one person at an individual pace; Slide Density: Most; Presentation Formality: Least. A slide to the side labeled section 2: benefits, has the title text, Tuition Assistance programs offer many benefits for employees. Text in the slide reads. Employers value a college education, according to the Association of American Colleges and Universities. Most business executives 82 percent said that completing a college education is either very or absolutely important; Eighty eight percent of executives believe that getting a college degree is worth time and money; Employers note that learned slash developed college skills including oral communication, critical thinking, and working effectively in teams are very valuable; Executives agree that no matter the study, the college degree and experience allows positive interaction with people of high level positions. The slide also contains a bar graph. Text above the graph reads, Median salary jumps 40 percent from associate to bachelor’s and 20 percent from bachelor’s to master’s, according to the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Discussion or sales pitch, small group at a varied pace; Slide density: medium; Presentation Formality: Medium. A slide to the slide has the title text, tuition assistance program offers many benefits for employees. Text in the slide reads. Employers value a college education, A A C U survey. Important to the company; Worth the time and money; Effective for skill development; Valuable for positive interactions with senior management. The slide also contains a bar graph. Text above the graph reads, Median Salaries increase with additional degrees, U S Census. The data in dollars from the graph are as follows. Some High school Education: 30784; High School Diploma: 38792; Some College: 43316; Associate Degree: 46124; Bachelor’s Degree: 64896, 40.7 percent increase from associate degree; Master’s Degree; 77844, 20 percent increase from Bachelor’s degree; Doctorate Degree: 97916. Presentation or briefing, larger group at a set pace; Slide density: least; Presentation Formality: Most. A slide on the side contains a bar graph. Text above the graph reads, Median Salary increases by degree obtained. The data in dollars from the graph are as follows. Some High school Education: 30784; High School Diploma: 38792; Some College: 43316; Associate Degree: 46124; Bachelor’s Degree: 64896; Master’s Degree; 77844; Doctorate Degree: 97916.">
            <a:extLst>
              <a:ext uri="{FF2B5EF4-FFF2-40B4-BE49-F238E27FC236}">
                <a16:creationId xmlns:a16="http://schemas.microsoft.com/office/drawing/2014/main" id="{B8D10001-00C5-4AA3-980C-9EC4B2F7FCE4}"/>
              </a:ext>
            </a:extLst>
          </p:cNvPr>
          <p:cNvPicPr>
            <a:picLocks noGrp="1" noChangeAspect="1"/>
          </p:cNvPicPr>
          <p:nvPr>
            <p:ph sz="half" idx="2"/>
          </p:nvPr>
        </p:nvPicPr>
        <p:blipFill>
          <a:blip r:embed="rId3"/>
          <a:stretch>
            <a:fillRect/>
          </a:stretch>
        </p:blipFill>
        <p:spPr>
          <a:xfrm>
            <a:off x="6503645" y="1690692"/>
            <a:ext cx="4880659" cy="4351338"/>
          </a:xfrm>
        </p:spPr>
      </p:pic>
    </p:spTree>
    <p:extLst>
      <p:ext uri="{BB962C8B-B14F-4D97-AF65-F5344CB8AC3E}">
        <p14:creationId xmlns:p14="http://schemas.microsoft.com/office/powerpoint/2010/main" val="203104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E7DB5D-5B13-43DB-9BF8-FCF2DFF95B83}"/>
              </a:ext>
            </a:extLst>
          </p:cNvPr>
          <p:cNvSpPr>
            <a:spLocks noGrp="1"/>
          </p:cNvSpPr>
          <p:nvPr>
            <p:ph type="title"/>
          </p:nvPr>
        </p:nvSpPr>
        <p:spPr/>
        <p:txBody>
          <a:bodyPr/>
          <a:lstStyle/>
          <a:p>
            <a:r>
              <a:rPr lang="en-US" dirty="0"/>
              <a:t>10-1 Planning the Report (1 of 5)</a:t>
            </a:r>
          </a:p>
        </p:txBody>
      </p:sp>
      <p:sp>
        <p:nvSpPr>
          <p:cNvPr id="5" name="Content Placeholder 4">
            <a:extLst>
              <a:ext uri="{FF2B5EF4-FFF2-40B4-BE49-F238E27FC236}">
                <a16:creationId xmlns:a16="http://schemas.microsoft.com/office/drawing/2014/main" id="{84DB431A-7FCB-4C67-A81D-424C4E552E90}"/>
              </a:ext>
            </a:extLst>
          </p:cNvPr>
          <p:cNvSpPr>
            <a:spLocks noGrp="1"/>
          </p:cNvSpPr>
          <p:nvPr>
            <p:ph idx="1"/>
          </p:nvPr>
        </p:nvSpPr>
        <p:spPr/>
        <p:txBody>
          <a:bodyPr/>
          <a:lstStyle/>
          <a:p>
            <a:r>
              <a:rPr lang="en-US" dirty="0"/>
              <a:t>Most businesses prefer shorter documents, but decisions affecting people’s lives, the environment, or company profits deserves careful consideration.</a:t>
            </a:r>
          </a:p>
          <a:p>
            <a:r>
              <a:rPr lang="en-US" dirty="0"/>
              <a:t>Information can be provided in a </a:t>
            </a:r>
            <a:r>
              <a:rPr lang="en-US" b="1" dirty="0">
                <a:solidFill>
                  <a:srgbClr val="FF0000"/>
                </a:solidFill>
              </a:rPr>
              <a:t>business report</a:t>
            </a:r>
            <a:r>
              <a:rPr lang="en-US" dirty="0">
                <a:solidFill>
                  <a:srgbClr val="FF0000"/>
                </a:solidFill>
              </a:rPr>
              <a:t> </a:t>
            </a:r>
            <a:r>
              <a:rPr lang="en-US" dirty="0"/>
              <a:t>– an organized presentation of the information needed to make decisions or solve a problem.</a:t>
            </a:r>
          </a:p>
        </p:txBody>
      </p:sp>
    </p:spTree>
    <p:extLst>
      <p:ext uri="{BB962C8B-B14F-4D97-AF65-F5344CB8AC3E}">
        <p14:creationId xmlns:p14="http://schemas.microsoft.com/office/powerpoint/2010/main" val="14062230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D76096E-4A84-4B3D-9E61-616A45E8FA0C}"/>
              </a:ext>
            </a:extLst>
          </p:cNvPr>
          <p:cNvSpPr>
            <a:spLocks noGrp="1"/>
          </p:cNvSpPr>
          <p:nvPr>
            <p:ph type="title"/>
          </p:nvPr>
        </p:nvSpPr>
        <p:spPr/>
        <p:txBody>
          <a:bodyPr/>
          <a:lstStyle/>
          <a:p>
            <a:r>
              <a:rPr lang="en-US" dirty="0"/>
              <a:t>Class Discussion 4 Debrief</a:t>
            </a:r>
          </a:p>
        </p:txBody>
      </p:sp>
      <p:sp>
        <p:nvSpPr>
          <p:cNvPr id="7" name="Content Placeholder 6">
            <a:extLst>
              <a:ext uri="{FF2B5EF4-FFF2-40B4-BE49-F238E27FC236}">
                <a16:creationId xmlns:a16="http://schemas.microsoft.com/office/drawing/2014/main" id="{3A5762E9-03B0-435B-9114-69CF050256C1}"/>
              </a:ext>
            </a:extLst>
          </p:cNvPr>
          <p:cNvSpPr>
            <a:spLocks noGrp="1"/>
          </p:cNvSpPr>
          <p:nvPr>
            <p:ph idx="1"/>
          </p:nvPr>
        </p:nvSpPr>
        <p:spPr>
          <a:xfrm>
            <a:off x="476843" y="1825625"/>
            <a:ext cx="11241915" cy="4181280"/>
          </a:xfrm>
        </p:spPr>
        <p:txBody>
          <a:bodyPr/>
          <a:lstStyle/>
          <a:p>
            <a:pPr marL="0" indent="0">
              <a:buNone/>
            </a:pPr>
            <a:r>
              <a:rPr lang="en-US" dirty="0"/>
              <a:t>Today’s world of telecommunication involves meetings held online and, in some cases, the presentation is provided to people separately. </a:t>
            </a:r>
          </a:p>
          <a:p>
            <a:pPr marL="457200" indent="-457200">
              <a:buFont typeface="+mj-lt"/>
              <a:buAutoNum type="arabicPeriod"/>
            </a:pPr>
            <a:r>
              <a:rPr lang="en-US" dirty="0"/>
              <a:t>Considering that part of your audience will review the slides during the presentation, and some will not, how would you approach the creation of your slide deck?</a:t>
            </a:r>
          </a:p>
        </p:txBody>
      </p:sp>
    </p:spTree>
    <p:extLst>
      <p:ext uri="{BB962C8B-B14F-4D97-AF65-F5344CB8AC3E}">
        <p14:creationId xmlns:p14="http://schemas.microsoft.com/office/powerpoint/2010/main" val="15343898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468-6E60-F447-9CAD-A92E2725A408}"/>
              </a:ext>
            </a:extLst>
          </p:cNvPr>
          <p:cNvSpPr>
            <a:spLocks noGrp="1"/>
          </p:cNvSpPr>
          <p:nvPr>
            <p:ph type="title"/>
          </p:nvPr>
        </p:nvSpPr>
        <p:spPr>
          <a:xfrm>
            <a:off x="476843" y="473245"/>
            <a:ext cx="11241915" cy="833041"/>
          </a:xfrm>
        </p:spPr>
        <p:txBody>
          <a:bodyPr/>
          <a:lstStyle/>
          <a:p>
            <a:r>
              <a:rPr lang="en-US" sz="3200" dirty="0"/>
              <a:t>Checklist for Reviewing Your Report Draft (1 of 3)</a:t>
            </a:r>
            <a:endParaRPr lang="en-US" sz="3200" dirty="0">
              <a:effectLst/>
            </a:endParaRPr>
          </a:p>
        </p:txBody>
      </p:sp>
      <p:sp>
        <p:nvSpPr>
          <p:cNvPr id="4" name="Content Placeholder 3">
            <a:extLst>
              <a:ext uri="{FF2B5EF4-FFF2-40B4-BE49-F238E27FC236}">
                <a16:creationId xmlns:a16="http://schemas.microsoft.com/office/drawing/2014/main" id="{252092AA-A5FE-B9F2-3B43-6614C3D5C14F}"/>
              </a:ext>
            </a:extLst>
          </p:cNvPr>
          <p:cNvSpPr>
            <a:spLocks noGrp="1"/>
          </p:cNvSpPr>
          <p:nvPr>
            <p:ph idx="1"/>
          </p:nvPr>
        </p:nvSpPr>
        <p:spPr>
          <a:xfrm>
            <a:off x="473242" y="1040321"/>
            <a:ext cx="11241915" cy="4951526"/>
          </a:xfrm>
        </p:spPr>
        <p:txBody>
          <a:bodyPr/>
          <a:lstStyle/>
          <a:p>
            <a:pPr marL="0" indent="0">
              <a:spcBef>
                <a:spcPts val="0"/>
              </a:spcBef>
              <a:spcAft>
                <a:spcPts val="0"/>
              </a:spcAft>
              <a:buNone/>
            </a:pPr>
            <a:r>
              <a:rPr lang="en-US" sz="2000" b="1" dirty="0"/>
              <a:t>Introduction and Supplementary Pages</a:t>
            </a:r>
          </a:p>
          <a:p>
            <a:pPr>
              <a:spcBef>
                <a:spcPts val="0"/>
              </a:spcBef>
              <a:spcAft>
                <a:spcPts val="0"/>
              </a:spcAft>
            </a:pPr>
            <a:r>
              <a:rPr lang="en-US" sz="2000" dirty="0"/>
              <a:t>Is the report title accurate and descriptive?</a:t>
            </a:r>
          </a:p>
          <a:p>
            <a:pPr>
              <a:spcBef>
                <a:spcPts val="0"/>
              </a:spcBef>
              <a:spcAft>
                <a:spcPts val="0"/>
              </a:spcAft>
            </a:pPr>
            <a:r>
              <a:rPr lang="en-US" sz="2000" dirty="0"/>
              <a:t>Does the introduction convey the main points?</a:t>
            </a:r>
          </a:p>
          <a:p>
            <a:pPr>
              <a:spcBef>
                <a:spcPts val="0"/>
              </a:spcBef>
              <a:spcAft>
                <a:spcPts val="0"/>
              </a:spcAft>
            </a:pPr>
            <a:r>
              <a:rPr lang="en-US" sz="2000" dirty="0"/>
              <a:t>Does the executive summary provide a comprehensive overview of the report?</a:t>
            </a:r>
          </a:p>
          <a:p>
            <a:pPr>
              <a:spcBef>
                <a:spcPts val="0"/>
              </a:spcBef>
              <a:spcAft>
                <a:spcPts val="0"/>
              </a:spcAft>
            </a:pPr>
            <a:r>
              <a:rPr lang="en-US" sz="2000" dirty="0"/>
              <a:t>Is the table of contents accurate, with correct page numbers and wording that matches the report headings?</a:t>
            </a:r>
          </a:p>
          <a:p>
            <a:pPr>
              <a:spcBef>
                <a:spcPts val="0"/>
              </a:spcBef>
              <a:spcAft>
                <a:spcPts val="0"/>
              </a:spcAft>
            </a:pPr>
            <a:r>
              <a:rPr lang="en-US" sz="2000" dirty="0"/>
              <a:t>Is appendix material labeled and referred to in the body of the report?</a:t>
            </a:r>
          </a:p>
          <a:p>
            <a:pPr marL="0" indent="0">
              <a:spcBef>
                <a:spcPts val="0"/>
              </a:spcBef>
              <a:spcAft>
                <a:spcPts val="0"/>
              </a:spcAft>
              <a:buNone/>
            </a:pPr>
            <a:r>
              <a:rPr lang="en-US" sz="2000" b="1" dirty="0"/>
              <a:t>Findings and Organization</a:t>
            </a:r>
          </a:p>
          <a:p>
            <a:pPr>
              <a:spcBef>
                <a:spcPts val="0"/>
              </a:spcBef>
              <a:spcAft>
                <a:spcPts val="0"/>
              </a:spcAft>
            </a:pPr>
            <a:r>
              <a:rPr lang="en-US" sz="2000" dirty="0"/>
              <a:t>Is the data analyzed completely, accurately, and appropriately.</a:t>
            </a:r>
          </a:p>
          <a:p>
            <a:pPr>
              <a:spcBef>
                <a:spcPts val="0"/>
              </a:spcBef>
              <a:spcAft>
                <a:spcPts val="0"/>
              </a:spcAft>
            </a:pPr>
            <a:r>
              <a:rPr lang="en-US" sz="2000" dirty="0"/>
              <a:t>Is the analysis free of bias and misrepresentation?</a:t>
            </a:r>
          </a:p>
          <a:p>
            <a:pPr>
              <a:spcBef>
                <a:spcPts val="0"/>
              </a:spcBef>
              <a:spcAft>
                <a:spcPts val="0"/>
              </a:spcAft>
            </a:pPr>
            <a:r>
              <a:rPr lang="en-US" sz="2000" dirty="0"/>
              <a:t>Is the data interpreted (its importance and implications discussed) rather than just presented?</a:t>
            </a:r>
          </a:p>
          <a:p>
            <a:pPr>
              <a:spcBef>
                <a:spcPts val="0"/>
              </a:spcBef>
              <a:spcAft>
                <a:spcPts val="0"/>
              </a:spcAft>
            </a:pPr>
            <a:r>
              <a:rPr lang="en-US" sz="2000" dirty="0"/>
              <a:t>Are the sections logically divided and sequenced?</a:t>
            </a:r>
          </a:p>
          <a:p>
            <a:pPr>
              <a:spcBef>
                <a:spcPts val="0"/>
              </a:spcBef>
              <a:spcAft>
                <a:spcPts val="0"/>
              </a:spcAft>
            </a:pPr>
            <a:r>
              <a:rPr lang="en-US" sz="2000" dirty="0"/>
              <a:t>Does each major section contain a preview, summary, and transition?</a:t>
            </a:r>
          </a:p>
          <a:p>
            <a:pPr>
              <a:spcBef>
                <a:spcPts val="0"/>
              </a:spcBef>
              <a:spcAft>
                <a:spcPts val="0"/>
              </a:spcAft>
            </a:pPr>
            <a:r>
              <a:rPr lang="en-US" sz="2000" dirty="0"/>
              <a:t>Are the headings descriptive, parallel, and appropriate in number?</a:t>
            </a:r>
          </a:p>
          <a:p>
            <a:pPr>
              <a:spcBef>
                <a:spcPts val="0"/>
              </a:spcBef>
              <a:spcAft>
                <a:spcPts val="0"/>
              </a:spcAft>
            </a:pPr>
            <a:r>
              <a:rPr lang="en-US" sz="2000" dirty="0"/>
              <a:t>Are headings and subheadings clearly distinguished?</a:t>
            </a:r>
          </a:p>
        </p:txBody>
      </p:sp>
    </p:spTree>
    <p:extLst>
      <p:ext uri="{BB962C8B-B14F-4D97-AF65-F5344CB8AC3E}">
        <p14:creationId xmlns:p14="http://schemas.microsoft.com/office/powerpoint/2010/main" val="4032532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468-6E60-F447-9CAD-A92E2725A408}"/>
              </a:ext>
            </a:extLst>
          </p:cNvPr>
          <p:cNvSpPr>
            <a:spLocks noGrp="1"/>
          </p:cNvSpPr>
          <p:nvPr>
            <p:ph type="title"/>
          </p:nvPr>
        </p:nvSpPr>
        <p:spPr>
          <a:xfrm>
            <a:off x="476843" y="473245"/>
            <a:ext cx="11241915" cy="833041"/>
          </a:xfrm>
        </p:spPr>
        <p:txBody>
          <a:bodyPr/>
          <a:lstStyle/>
          <a:p>
            <a:r>
              <a:rPr lang="en-US" sz="3200" dirty="0"/>
              <a:t>Checklist for Reviewing Your Report Draft (2 of 3)</a:t>
            </a:r>
            <a:endParaRPr lang="en-US" sz="3200" dirty="0">
              <a:effectLst/>
            </a:endParaRPr>
          </a:p>
        </p:txBody>
      </p:sp>
      <p:sp>
        <p:nvSpPr>
          <p:cNvPr id="4" name="Content Placeholder 3">
            <a:extLst>
              <a:ext uri="{FF2B5EF4-FFF2-40B4-BE49-F238E27FC236}">
                <a16:creationId xmlns:a16="http://schemas.microsoft.com/office/drawing/2014/main" id="{252092AA-A5FE-B9F2-3B43-6614C3D5C14F}"/>
              </a:ext>
            </a:extLst>
          </p:cNvPr>
          <p:cNvSpPr>
            <a:spLocks noGrp="1"/>
          </p:cNvSpPr>
          <p:nvPr>
            <p:ph idx="1"/>
          </p:nvPr>
        </p:nvSpPr>
        <p:spPr>
          <a:xfrm>
            <a:off x="473242" y="1306285"/>
            <a:ext cx="11241915" cy="4685561"/>
          </a:xfrm>
        </p:spPr>
        <p:txBody>
          <a:bodyPr/>
          <a:lstStyle/>
          <a:p>
            <a:pPr marL="0" indent="0">
              <a:spcBef>
                <a:spcPts val="0"/>
              </a:spcBef>
              <a:spcAft>
                <a:spcPts val="0"/>
              </a:spcAft>
              <a:buNone/>
            </a:pPr>
            <a:r>
              <a:rPr lang="en-US" sz="2200" b="1" dirty="0"/>
              <a:t>Writing Style and Tone</a:t>
            </a:r>
          </a:p>
          <a:p>
            <a:pPr>
              <a:spcBef>
                <a:spcPts val="0"/>
              </a:spcBef>
              <a:spcAft>
                <a:spcPts val="0"/>
              </a:spcAft>
            </a:pPr>
            <a:r>
              <a:rPr lang="en-US" sz="2200" dirty="0"/>
              <a:t>Is the report appropriately tailored to the audience?</a:t>
            </a:r>
          </a:p>
          <a:p>
            <a:pPr>
              <a:spcBef>
                <a:spcPts val="0"/>
              </a:spcBef>
              <a:spcAft>
                <a:spcPts val="0"/>
              </a:spcAft>
            </a:pPr>
            <a:r>
              <a:rPr lang="en-US" sz="2200" dirty="0"/>
              <a:t>Are emphasis and subordination used effectively?</a:t>
            </a:r>
          </a:p>
          <a:p>
            <a:pPr>
              <a:spcBef>
                <a:spcPts val="0"/>
              </a:spcBef>
              <a:spcAft>
                <a:spcPts val="0"/>
              </a:spcAft>
            </a:pPr>
            <a:r>
              <a:rPr lang="en-US" sz="2200" dirty="0"/>
              <a:t>Has proper verb tense been used throughout?</a:t>
            </a:r>
          </a:p>
          <a:p>
            <a:pPr>
              <a:spcBef>
                <a:spcPts val="0"/>
              </a:spcBef>
              <a:spcAft>
                <a:spcPts val="0"/>
              </a:spcAft>
            </a:pPr>
            <a:r>
              <a:rPr lang="en-US" sz="2200" dirty="0"/>
              <a:t>Has an appropriate level of formality been used?</a:t>
            </a:r>
          </a:p>
          <a:p>
            <a:pPr marL="0" indent="0">
              <a:spcBef>
                <a:spcPts val="0"/>
              </a:spcBef>
              <a:spcAft>
                <a:spcPts val="0"/>
              </a:spcAft>
              <a:buNone/>
            </a:pPr>
            <a:r>
              <a:rPr lang="en-US" sz="2200" b="1" dirty="0"/>
              <a:t>Summary, Conclusions, and Recommendations</a:t>
            </a:r>
            <a:endParaRPr lang="en-US" sz="2200" dirty="0"/>
          </a:p>
          <a:p>
            <a:pPr>
              <a:spcBef>
                <a:spcPts val="0"/>
              </a:spcBef>
              <a:spcAft>
                <a:spcPts val="0"/>
              </a:spcAft>
            </a:pPr>
            <a:r>
              <a:rPr lang="en-US" sz="2200" dirty="0"/>
              <a:t>Is the wording used in the summary consistent with that used initially to present the data?</a:t>
            </a:r>
          </a:p>
          <a:p>
            <a:pPr>
              <a:spcBef>
                <a:spcPts val="0"/>
              </a:spcBef>
              <a:spcAft>
                <a:spcPts val="0"/>
              </a:spcAft>
            </a:pPr>
            <a:r>
              <a:rPr lang="en-US" sz="2200" dirty="0"/>
              <a:t>Are the conclusions drawn supported by ample, credible evidence?</a:t>
            </a:r>
          </a:p>
          <a:p>
            <a:pPr>
              <a:spcBef>
                <a:spcPts val="0"/>
              </a:spcBef>
              <a:spcAft>
                <a:spcPts val="0"/>
              </a:spcAft>
            </a:pPr>
            <a:r>
              <a:rPr lang="en-US" sz="2200" dirty="0"/>
              <a:t>Do the conclusions answer the questions or issues raised in the introduction?</a:t>
            </a:r>
          </a:p>
          <a:p>
            <a:pPr>
              <a:spcBef>
                <a:spcPts val="0"/>
              </a:spcBef>
              <a:spcAft>
                <a:spcPts val="0"/>
              </a:spcAft>
            </a:pPr>
            <a:r>
              <a:rPr lang="en-US" sz="2200" dirty="0"/>
              <a:t>Are the recommendations reasonable in light of the conclusions?</a:t>
            </a:r>
          </a:p>
          <a:p>
            <a:pPr>
              <a:spcBef>
                <a:spcPts val="0"/>
              </a:spcBef>
              <a:spcAft>
                <a:spcPts val="0"/>
              </a:spcAft>
            </a:pPr>
            <a:r>
              <a:rPr lang="en-US" sz="2200" dirty="0"/>
              <a:t>Does the report end with a sense of completion and convey an impression that the project is important?</a:t>
            </a:r>
          </a:p>
        </p:txBody>
      </p:sp>
    </p:spTree>
    <p:extLst>
      <p:ext uri="{BB962C8B-B14F-4D97-AF65-F5344CB8AC3E}">
        <p14:creationId xmlns:p14="http://schemas.microsoft.com/office/powerpoint/2010/main" val="527644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28468-6E60-F447-9CAD-A92E2725A408}"/>
              </a:ext>
            </a:extLst>
          </p:cNvPr>
          <p:cNvSpPr>
            <a:spLocks noGrp="1"/>
          </p:cNvSpPr>
          <p:nvPr>
            <p:ph type="title"/>
          </p:nvPr>
        </p:nvSpPr>
        <p:spPr>
          <a:xfrm>
            <a:off x="476843" y="473245"/>
            <a:ext cx="11241915" cy="833041"/>
          </a:xfrm>
        </p:spPr>
        <p:txBody>
          <a:bodyPr/>
          <a:lstStyle/>
          <a:p>
            <a:r>
              <a:rPr lang="en-US" sz="3200" dirty="0"/>
              <a:t>Checklist for Reviewing Your Report Draft (3 of 3)</a:t>
            </a:r>
            <a:endParaRPr lang="en-US" sz="3200" dirty="0">
              <a:effectLst/>
            </a:endParaRPr>
          </a:p>
        </p:txBody>
      </p:sp>
      <p:sp>
        <p:nvSpPr>
          <p:cNvPr id="4" name="Content Placeholder 3">
            <a:extLst>
              <a:ext uri="{FF2B5EF4-FFF2-40B4-BE49-F238E27FC236}">
                <a16:creationId xmlns:a16="http://schemas.microsoft.com/office/drawing/2014/main" id="{252092AA-A5FE-B9F2-3B43-6614C3D5C14F}"/>
              </a:ext>
            </a:extLst>
          </p:cNvPr>
          <p:cNvSpPr>
            <a:spLocks noGrp="1"/>
          </p:cNvSpPr>
          <p:nvPr>
            <p:ph idx="1"/>
          </p:nvPr>
        </p:nvSpPr>
        <p:spPr>
          <a:xfrm>
            <a:off x="473242" y="1589313"/>
            <a:ext cx="11241915" cy="4402533"/>
          </a:xfrm>
        </p:spPr>
        <p:txBody>
          <a:bodyPr/>
          <a:lstStyle/>
          <a:p>
            <a:pPr marL="0" indent="0">
              <a:spcBef>
                <a:spcPts val="0"/>
              </a:spcBef>
              <a:spcAft>
                <a:spcPts val="0"/>
              </a:spcAft>
              <a:buNone/>
            </a:pPr>
            <a:r>
              <a:rPr lang="en-US" sz="2200" b="1" dirty="0"/>
              <a:t>Design and Format</a:t>
            </a:r>
            <a:endParaRPr lang="en-US" sz="2200" dirty="0"/>
          </a:p>
          <a:p>
            <a:pPr>
              <a:spcBef>
                <a:spcPts val="0"/>
              </a:spcBef>
              <a:spcAft>
                <a:spcPts val="0"/>
              </a:spcAft>
            </a:pPr>
            <a:r>
              <a:rPr lang="en-US" sz="2200" dirty="0"/>
              <a:t>Have the principles of document design been followed?</a:t>
            </a:r>
          </a:p>
          <a:p>
            <a:pPr>
              <a:spcBef>
                <a:spcPts val="0"/>
              </a:spcBef>
              <a:spcAft>
                <a:spcPts val="0"/>
              </a:spcAft>
            </a:pPr>
            <a:r>
              <a:rPr lang="en-US" sz="2200" dirty="0"/>
              <a:t>Does the report include appropriate graphics, and are the graphics explained sufficiently in the text?</a:t>
            </a:r>
          </a:p>
          <a:p>
            <a:pPr>
              <a:spcBef>
                <a:spcPts val="0"/>
              </a:spcBef>
              <a:spcAft>
                <a:spcPts val="0"/>
              </a:spcAft>
            </a:pPr>
            <a:r>
              <a:rPr lang="en-US" sz="2200" dirty="0"/>
              <a:t>Are graphics correct, clear, appropriately sized and positioned, and correctly labeled?</a:t>
            </a:r>
          </a:p>
          <a:p>
            <a:pPr>
              <a:spcBef>
                <a:spcPts val="0"/>
              </a:spcBef>
              <a:spcAft>
                <a:spcPts val="0"/>
              </a:spcAft>
            </a:pPr>
            <a:r>
              <a:rPr lang="en-US" sz="2200" dirty="0"/>
              <a:t>Is the report free from spelling, grammar, and punctuation errors?</a:t>
            </a:r>
          </a:p>
          <a:p>
            <a:pPr>
              <a:spcBef>
                <a:spcPts val="0"/>
              </a:spcBef>
              <a:spcAft>
                <a:spcPts val="0"/>
              </a:spcAft>
            </a:pPr>
            <a:r>
              <a:rPr lang="en-US" sz="2200" dirty="0"/>
              <a:t>Are the sources properly documented and consistently formatted?</a:t>
            </a:r>
          </a:p>
          <a:p>
            <a:pPr>
              <a:spcBef>
                <a:spcPts val="0"/>
              </a:spcBef>
              <a:spcAft>
                <a:spcPts val="0"/>
              </a:spcAft>
            </a:pPr>
            <a:r>
              <a:rPr lang="en-US" sz="2200" dirty="0"/>
              <a:t>Does the report make a positive impression overall?</a:t>
            </a:r>
          </a:p>
        </p:txBody>
      </p:sp>
    </p:spTree>
    <p:extLst>
      <p:ext uri="{BB962C8B-B14F-4D97-AF65-F5344CB8AC3E}">
        <p14:creationId xmlns:p14="http://schemas.microsoft.com/office/powerpoint/2010/main" val="395986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9197CC-C839-1D4E-838A-8BD40AE461AE}"/>
              </a:ext>
            </a:extLst>
          </p:cNvPr>
          <p:cNvSpPr>
            <a:spLocks noGrp="1"/>
          </p:cNvSpPr>
          <p:nvPr>
            <p:ph type="title"/>
          </p:nvPr>
        </p:nvSpPr>
        <p:spPr/>
        <p:txBody>
          <a:bodyPr/>
          <a:lstStyle/>
          <a:p>
            <a:r>
              <a:rPr lang="en-US" dirty="0"/>
              <a:t>Knowledge Check</a:t>
            </a:r>
          </a:p>
        </p:txBody>
      </p:sp>
      <p:sp>
        <p:nvSpPr>
          <p:cNvPr id="6" name="Content Placeholder 5">
            <a:extLst>
              <a:ext uri="{FF2B5EF4-FFF2-40B4-BE49-F238E27FC236}">
                <a16:creationId xmlns:a16="http://schemas.microsoft.com/office/drawing/2014/main" id="{8EA62CC6-6F82-4247-956B-86E6A1E24C81}"/>
              </a:ext>
            </a:extLst>
          </p:cNvPr>
          <p:cNvSpPr>
            <a:spLocks noGrp="1"/>
          </p:cNvSpPr>
          <p:nvPr>
            <p:ph sz="half" idx="1"/>
          </p:nvPr>
        </p:nvSpPr>
        <p:spPr>
          <a:xfrm>
            <a:off x="476843" y="1690692"/>
            <a:ext cx="10861717" cy="1058252"/>
          </a:xfrm>
        </p:spPr>
        <p:txBody>
          <a:bodyPr/>
          <a:lstStyle/>
          <a:p>
            <a:pPr marL="0" indent="0">
              <a:buNone/>
            </a:pPr>
            <a:r>
              <a:rPr lang="en-US" b="1" dirty="0"/>
              <a:t>What do you need to consider when choosing a report format?</a:t>
            </a:r>
            <a:r>
              <a:rPr lang="en-US" dirty="0"/>
              <a:t> </a:t>
            </a:r>
            <a:r>
              <a:rPr lang="en-US" b="1" dirty="0"/>
              <a:t>Indicate if each trait should be in a Written Report or Presentation Deck. </a:t>
            </a:r>
          </a:p>
        </p:txBody>
      </p:sp>
      <p:sp>
        <p:nvSpPr>
          <p:cNvPr id="2" name="Content Placeholder 1">
            <a:extLst>
              <a:ext uri="{FF2B5EF4-FFF2-40B4-BE49-F238E27FC236}">
                <a16:creationId xmlns:a16="http://schemas.microsoft.com/office/drawing/2014/main" id="{B5F17FB7-633C-4F4F-9BC1-90731003FFBD}"/>
              </a:ext>
            </a:extLst>
          </p:cNvPr>
          <p:cNvSpPr>
            <a:spLocks noGrp="1"/>
          </p:cNvSpPr>
          <p:nvPr>
            <p:ph sz="half" idx="2"/>
          </p:nvPr>
        </p:nvSpPr>
        <p:spPr>
          <a:xfrm>
            <a:off x="473241" y="3052689"/>
            <a:ext cx="11241915" cy="2941394"/>
          </a:xfrm>
        </p:spPr>
        <p:txBody>
          <a:bodyPr numCol="2"/>
          <a:lstStyle/>
          <a:p>
            <a:pPr marL="914400" lvl="1" indent="-457200">
              <a:buFont typeface="+mj-lt"/>
              <a:buAutoNum type="alphaUcPeriod"/>
            </a:pPr>
            <a:r>
              <a:rPr lang="en-US" dirty="0"/>
              <a:t>Progressive Audience</a:t>
            </a:r>
          </a:p>
          <a:p>
            <a:pPr marL="914400" lvl="1" indent="-457200">
              <a:buFont typeface="+mj-lt"/>
              <a:buAutoNum type="alphaUcPeriod"/>
            </a:pPr>
            <a:r>
              <a:rPr lang="en-US" dirty="0"/>
              <a:t>Primarily text-based</a:t>
            </a:r>
          </a:p>
          <a:p>
            <a:pPr marL="914400" lvl="1" indent="-457200">
              <a:buFont typeface="+mj-lt"/>
              <a:buAutoNum type="alphaUcPeriod"/>
            </a:pPr>
            <a:r>
              <a:rPr lang="en-US" dirty="0"/>
              <a:t>Illustrating visual points</a:t>
            </a:r>
          </a:p>
          <a:p>
            <a:pPr marL="914400" lvl="1" indent="-457200">
              <a:buFont typeface="+mj-lt"/>
              <a:buAutoNum type="alphaUcPeriod"/>
            </a:pPr>
            <a:r>
              <a:rPr lang="en-US" dirty="0"/>
              <a:t>Traditional Audience</a:t>
            </a:r>
          </a:p>
          <a:p>
            <a:pPr marL="914400" lvl="1" indent="-457200">
              <a:buFont typeface="+mj-lt"/>
              <a:buAutoNum type="alphaUcPeriod"/>
            </a:pPr>
            <a:r>
              <a:rPr lang="en-US" dirty="0"/>
              <a:t>Bullet point format</a:t>
            </a:r>
          </a:p>
          <a:p>
            <a:pPr marL="914400" lvl="1" indent="-457200">
              <a:buFont typeface="+mj-lt"/>
              <a:buAutoNum type="alphaUcPeriod"/>
            </a:pPr>
            <a:endParaRPr lang="en-US" dirty="0"/>
          </a:p>
          <a:p>
            <a:pPr marL="914400" lvl="1" indent="-457200">
              <a:buFont typeface="+mj-lt"/>
              <a:buAutoNum type="alphaUcPeriod"/>
            </a:pPr>
            <a:r>
              <a:rPr lang="en-US" dirty="0"/>
              <a:t>Each page is a section with title</a:t>
            </a:r>
          </a:p>
          <a:p>
            <a:pPr marL="914400" lvl="1" indent="-457200">
              <a:buFont typeface="+mj-lt"/>
              <a:buAutoNum type="alphaUcPeriod"/>
            </a:pPr>
            <a:r>
              <a:rPr lang="en-US" dirty="0"/>
              <a:t>Limited time</a:t>
            </a:r>
          </a:p>
          <a:p>
            <a:pPr marL="914400" lvl="1" indent="-457200">
              <a:buFont typeface="+mj-lt"/>
              <a:buAutoNum type="alphaUcPeriod"/>
            </a:pPr>
            <a:r>
              <a:rPr lang="en-US" dirty="0"/>
              <a:t>Narrative format</a:t>
            </a:r>
          </a:p>
          <a:p>
            <a:pPr marL="914400" lvl="1" indent="-457200">
              <a:buFont typeface="+mj-lt"/>
              <a:buAutoNum type="alphaUcPeriod"/>
            </a:pPr>
            <a:r>
              <a:rPr lang="en-US" dirty="0"/>
              <a:t>Section by heading and subheading</a:t>
            </a:r>
          </a:p>
        </p:txBody>
      </p:sp>
    </p:spTree>
    <p:extLst>
      <p:ext uri="{BB962C8B-B14F-4D97-AF65-F5344CB8AC3E}">
        <p14:creationId xmlns:p14="http://schemas.microsoft.com/office/powerpoint/2010/main" val="2438216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8CA0-C75F-4941-8038-013AB226B066}"/>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1F5B7B8-AF9B-664D-9E0B-10A89B8B66FC}"/>
              </a:ext>
            </a:extLst>
          </p:cNvPr>
          <p:cNvSpPr>
            <a:spLocks noGrp="1"/>
          </p:cNvSpPr>
          <p:nvPr>
            <p:ph sz="half" idx="1"/>
          </p:nvPr>
        </p:nvSpPr>
        <p:spPr/>
        <p:txBody>
          <a:bodyPr/>
          <a:lstStyle/>
          <a:p>
            <a:pPr marL="0" indent="0">
              <a:buNone/>
            </a:pPr>
            <a:r>
              <a:rPr lang="en-US" dirty="0"/>
              <a:t>Click the link below to review the objectives for the presentation.</a:t>
            </a:r>
          </a:p>
          <a:p>
            <a:pPr marL="0" indent="0">
              <a:buNone/>
            </a:pPr>
            <a:endParaRPr lang="en-US" dirty="0"/>
          </a:p>
          <a:p>
            <a:pPr marL="0" indent="0">
              <a:buNone/>
            </a:pPr>
            <a:r>
              <a:rPr lang="en-US" dirty="0">
                <a:hlinkClick r:id="rId2" action="ppaction://hlinksldjump"/>
              </a:rPr>
              <a:t>Link to Objectives</a:t>
            </a:r>
            <a:endParaRPr lang="en-US" dirty="0"/>
          </a:p>
        </p:txBody>
      </p:sp>
    </p:spTree>
    <p:extLst>
      <p:ext uri="{BB962C8B-B14F-4D97-AF65-F5344CB8AC3E}">
        <p14:creationId xmlns:p14="http://schemas.microsoft.com/office/powerpoint/2010/main" val="293134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49C9-4D57-5F47-8FEA-7B669589F04E}"/>
              </a:ext>
            </a:extLst>
          </p:cNvPr>
          <p:cNvSpPr>
            <a:spLocks noGrp="1"/>
          </p:cNvSpPr>
          <p:nvPr>
            <p:ph type="title"/>
          </p:nvPr>
        </p:nvSpPr>
        <p:spPr/>
        <p:txBody>
          <a:bodyPr/>
          <a:lstStyle/>
          <a:p>
            <a:r>
              <a:rPr lang="en-US" dirty="0"/>
              <a:t>Figure 1: Criteria for a Business Report</a:t>
            </a:r>
          </a:p>
        </p:txBody>
      </p:sp>
      <p:graphicFrame>
        <p:nvGraphicFramePr>
          <p:cNvPr id="8" name="Table 8">
            <a:extLst>
              <a:ext uri="{FF2B5EF4-FFF2-40B4-BE49-F238E27FC236}">
                <a16:creationId xmlns:a16="http://schemas.microsoft.com/office/drawing/2014/main" id="{6F9572B5-0A7B-4154-AA51-255F3F4641AD}"/>
              </a:ext>
            </a:extLst>
          </p:cNvPr>
          <p:cNvGraphicFramePr>
            <a:graphicFrameLocks noGrp="1"/>
          </p:cNvGraphicFramePr>
          <p:nvPr>
            <p:ph idx="1"/>
            <p:extLst>
              <p:ext uri="{D42A27DB-BD31-4B8C-83A1-F6EECF244321}">
                <p14:modId xmlns:p14="http://schemas.microsoft.com/office/powerpoint/2010/main" val="4191305428"/>
              </p:ext>
            </p:extLst>
          </p:nvPr>
        </p:nvGraphicFramePr>
        <p:xfrm>
          <a:off x="476250" y="1825625"/>
          <a:ext cx="11242674" cy="3017520"/>
        </p:xfrm>
        <a:graphic>
          <a:graphicData uri="http://schemas.openxmlformats.org/drawingml/2006/table">
            <a:tbl>
              <a:tblPr firstRow="1" bandRow="1">
                <a:tableStyleId>{2D5ABB26-0587-4C30-8999-92F81FD0307C}</a:tableStyleId>
              </a:tblPr>
              <a:tblGrid>
                <a:gridCol w="2636601">
                  <a:extLst>
                    <a:ext uri="{9D8B030D-6E8A-4147-A177-3AD203B41FA5}">
                      <a16:colId xmlns:a16="http://schemas.microsoft.com/office/drawing/2014/main" val="3010257767"/>
                    </a:ext>
                  </a:extLst>
                </a:gridCol>
                <a:gridCol w="8606073">
                  <a:extLst>
                    <a:ext uri="{9D8B030D-6E8A-4147-A177-3AD203B41FA5}">
                      <a16:colId xmlns:a16="http://schemas.microsoft.com/office/drawing/2014/main" val="3445947110"/>
                    </a:ext>
                  </a:extLst>
                </a:gridCol>
              </a:tblGrid>
              <a:tr h="370840">
                <a:tc>
                  <a:txBody>
                    <a:bodyPr/>
                    <a:lstStyle/>
                    <a:p>
                      <a:pPr algn="ctr"/>
                      <a:r>
                        <a:rPr lang="en-US" b="1" dirty="0">
                          <a:solidFill>
                            <a:srgbClr val="F2F2F2"/>
                          </a:solidFill>
                        </a:rPr>
                        <a:t>Organized</a:t>
                      </a:r>
                    </a:p>
                  </a:txBody>
                  <a:tcPr anchor="ctr">
                    <a:solidFill>
                      <a:srgbClr val="292F7C"/>
                    </a:solidFill>
                  </a:tcPr>
                </a:tc>
                <a:tc>
                  <a:txBody>
                    <a:bodyPr/>
                    <a:lstStyle/>
                    <a:p>
                      <a:r>
                        <a:rPr lang="en-US" dirty="0"/>
                        <a:t>The reader can locate information quickly. Content is presented in a logical order.</a:t>
                      </a:r>
                    </a:p>
                  </a:txBody>
                  <a:tcPr>
                    <a:solidFill>
                      <a:schemeClr val="bg1">
                        <a:lumMod val="95000"/>
                      </a:schemeClr>
                    </a:solidFill>
                  </a:tcPr>
                </a:tc>
                <a:extLst>
                  <a:ext uri="{0D108BD9-81ED-4DB2-BD59-A6C34878D82A}">
                    <a16:rowId xmlns:a16="http://schemas.microsoft.com/office/drawing/2014/main" val="1810068010"/>
                  </a:ext>
                </a:extLst>
              </a:tr>
              <a:tr h="370840">
                <a:tc>
                  <a:txBody>
                    <a:bodyPr/>
                    <a:lstStyle/>
                    <a:p>
                      <a:pPr algn="ctr"/>
                      <a:r>
                        <a:rPr lang="en-US" b="1" dirty="0">
                          <a:solidFill>
                            <a:srgbClr val="F2F2F2"/>
                          </a:solidFill>
                        </a:rPr>
                        <a:t>Well supported</a:t>
                      </a:r>
                    </a:p>
                  </a:txBody>
                  <a:tcPr anchor="ctr">
                    <a:solidFill>
                      <a:srgbClr val="292F7C"/>
                    </a:solidFill>
                  </a:tcPr>
                </a:tc>
                <a:tc>
                  <a:txBody>
                    <a:bodyPr/>
                    <a:lstStyle/>
                    <a:p>
                      <a:r>
                        <a:rPr lang="en-US" dirty="0"/>
                        <a:t>The reader can trust the information (facts and data). Where subjective judgments are made, as in drawing conclusions and making recommendations, they must be presented ethically and be based on information presented in the report.</a:t>
                      </a:r>
                    </a:p>
                  </a:txBody>
                  <a:tcPr/>
                </a:tc>
                <a:extLst>
                  <a:ext uri="{0D108BD9-81ED-4DB2-BD59-A6C34878D82A}">
                    <a16:rowId xmlns:a16="http://schemas.microsoft.com/office/drawing/2014/main" val="160565186"/>
                  </a:ext>
                </a:extLst>
              </a:tr>
              <a:tr h="370840">
                <a:tc>
                  <a:txBody>
                    <a:bodyPr/>
                    <a:lstStyle/>
                    <a:p>
                      <a:pPr algn="ctr"/>
                      <a:r>
                        <a:rPr lang="en-US" b="1" dirty="0">
                          <a:solidFill>
                            <a:srgbClr val="F2F2F2"/>
                          </a:solidFill>
                        </a:rPr>
                        <a:t>Useful</a:t>
                      </a:r>
                    </a:p>
                  </a:txBody>
                  <a:tcPr anchor="ctr">
                    <a:solidFill>
                      <a:srgbClr val="292F7C"/>
                    </a:solidFill>
                  </a:tcPr>
                </a:tc>
                <a:tc>
                  <a:txBody>
                    <a:bodyPr/>
                    <a:lstStyle/>
                    <a:p>
                      <a:r>
                        <a:rPr lang="en-US" dirty="0"/>
                        <a:t>The reader uses the report to make decisions and solve problems that affect the organization’s success. Unlike some scientific and academic reports, business reports provide practical information that readers use to take action.</a:t>
                      </a:r>
                    </a:p>
                  </a:txBody>
                  <a:tcPr>
                    <a:solidFill>
                      <a:schemeClr val="bg1">
                        <a:lumMod val="85000"/>
                      </a:schemeClr>
                    </a:solidFill>
                  </a:tcPr>
                </a:tc>
                <a:extLst>
                  <a:ext uri="{0D108BD9-81ED-4DB2-BD59-A6C34878D82A}">
                    <a16:rowId xmlns:a16="http://schemas.microsoft.com/office/drawing/2014/main" val="1664887896"/>
                  </a:ext>
                </a:extLst>
              </a:tr>
            </a:tbl>
          </a:graphicData>
        </a:graphic>
      </p:graphicFrame>
    </p:spTree>
    <p:extLst>
      <p:ext uri="{BB962C8B-B14F-4D97-AF65-F5344CB8AC3E}">
        <p14:creationId xmlns:p14="http://schemas.microsoft.com/office/powerpoint/2010/main" val="1229931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670A-3C23-2E49-945D-2B2793EE4E80}"/>
              </a:ext>
            </a:extLst>
          </p:cNvPr>
          <p:cNvSpPr>
            <a:spLocks noGrp="1"/>
          </p:cNvSpPr>
          <p:nvPr>
            <p:ph type="title"/>
          </p:nvPr>
        </p:nvSpPr>
        <p:spPr/>
        <p:txBody>
          <a:bodyPr/>
          <a:lstStyle/>
          <a:p>
            <a:r>
              <a:rPr lang="en-US" dirty="0"/>
              <a:t>10-1 Planning the Report (2 of 5)</a:t>
            </a:r>
          </a:p>
        </p:txBody>
      </p:sp>
      <p:sp>
        <p:nvSpPr>
          <p:cNvPr id="4" name="Content Placeholder 3">
            <a:extLst>
              <a:ext uri="{FF2B5EF4-FFF2-40B4-BE49-F238E27FC236}">
                <a16:creationId xmlns:a16="http://schemas.microsoft.com/office/drawing/2014/main" id="{B7CA0E0B-F643-3E40-83E4-41BA3D3FF526}"/>
              </a:ext>
            </a:extLst>
          </p:cNvPr>
          <p:cNvSpPr>
            <a:spLocks noGrp="1"/>
          </p:cNvSpPr>
          <p:nvPr>
            <p:ph idx="1"/>
          </p:nvPr>
        </p:nvSpPr>
        <p:spPr>
          <a:xfrm>
            <a:off x="480446" y="1544457"/>
            <a:ext cx="11241915" cy="4351338"/>
          </a:xfrm>
        </p:spPr>
        <p:txBody>
          <a:bodyPr numCol="2"/>
          <a:lstStyle/>
          <a:p>
            <a:pPr marL="0" indent="0">
              <a:buNone/>
            </a:pPr>
            <a:r>
              <a:rPr lang="en-US" b="1" dirty="0"/>
              <a:t>Distinguishing Types of Reports</a:t>
            </a:r>
          </a:p>
          <a:p>
            <a:r>
              <a:rPr lang="en-US" sz="2000" b="1" dirty="0">
                <a:solidFill>
                  <a:srgbClr val="FF0000"/>
                </a:solidFill>
              </a:rPr>
              <a:t>Situational Reports</a:t>
            </a:r>
          </a:p>
          <a:p>
            <a:pPr lvl="1"/>
            <a:r>
              <a:rPr lang="en-US" sz="1800" dirty="0"/>
              <a:t>Created to respond to a unique problem or opportunity</a:t>
            </a:r>
          </a:p>
          <a:p>
            <a:pPr lvl="1"/>
            <a:r>
              <a:rPr lang="en-US" sz="1800" dirty="0"/>
              <a:t>Used once</a:t>
            </a:r>
          </a:p>
          <a:p>
            <a:pPr lvl="1"/>
            <a:r>
              <a:rPr lang="en-US" sz="1800" dirty="0"/>
              <a:t>Start from scratch</a:t>
            </a:r>
          </a:p>
          <a:p>
            <a:r>
              <a:rPr lang="en-US" sz="2000" b="1" dirty="0">
                <a:solidFill>
                  <a:srgbClr val="FF0000"/>
                </a:solidFill>
              </a:rPr>
              <a:t>Request for Information (RFI)</a:t>
            </a:r>
          </a:p>
          <a:p>
            <a:pPr lvl="1"/>
            <a:r>
              <a:rPr lang="en-US" sz="1800" dirty="0"/>
              <a:t>Ask for general background from potential suppliers</a:t>
            </a:r>
          </a:p>
          <a:p>
            <a:pPr lvl="1"/>
            <a:r>
              <a:rPr lang="en-US" sz="1800" dirty="0"/>
              <a:t>Preliminary report</a:t>
            </a:r>
          </a:p>
          <a:p>
            <a:endParaRPr lang="en-US" sz="2000" b="1" dirty="0"/>
          </a:p>
          <a:p>
            <a:r>
              <a:rPr lang="en-US" sz="2000" b="1" dirty="0">
                <a:solidFill>
                  <a:srgbClr val="FF0000"/>
                </a:solidFill>
              </a:rPr>
              <a:t>Request for Proposal (RFP)</a:t>
            </a:r>
          </a:p>
          <a:p>
            <a:pPr lvl="1"/>
            <a:r>
              <a:rPr lang="en-US" sz="1800" dirty="0"/>
              <a:t>Ask for bids on potential work</a:t>
            </a:r>
          </a:p>
          <a:p>
            <a:pPr lvl="1"/>
            <a:r>
              <a:rPr lang="en-US" sz="1800" dirty="0"/>
              <a:t>Formal, detailed document</a:t>
            </a:r>
          </a:p>
          <a:p>
            <a:pPr lvl="1"/>
            <a:r>
              <a:rPr lang="en-US" sz="1800" dirty="0"/>
              <a:t>Outline research plan, timeline, cost</a:t>
            </a:r>
            <a:endParaRPr lang="en-US" sz="2000" dirty="0"/>
          </a:p>
        </p:txBody>
      </p:sp>
    </p:spTree>
    <p:extLst>
      <p:ext uri="{BB962C8B-B14F-4D97-AF65-F5344CB8AC3E}">
        <p14:creationId xmlns:p14="http://schemas.microsoft.com/office/powerpoint/2010/main" val="807597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8B46-59C2-BC48-976D-1AAD46B19791}"/>
              </a:ext>
            </a:extLst>
          </p:cNvPr>
          <p:cNvSpPr>
            <a:spLocks noGrp="1"/>
          </p:cNvSpPr>
          <p:nvPr>
            <p:ph type="title"/>
          </p:nvPr>
        </p:nvSpPr>
        <p:spPr/>
        <p:txBody>
          <a:bodyPr/>
          <a:lstStyle/>
          <a:p>
            <a:r>
              <a:rPr lang="en-US" dirty="0"/>
              <a:t>10-1 Planning the Report (3 of 5)</a:t>
            </a:r>
          </a:p>
        </p:txBody>
      </p:sp>
      <p:sp>
        <p:nvSpPr>
          <p:cNvPr id="4" name="Content Placeholder 3">
            <a:extLst>
              <a:ext uri="{FF2B5EF4-FFF2-40B4-BE49-F238E27FC236}">
                <a16:creationId xmlns:a16="http://schemas.microsoft.com/office/drawing/2014/main" id="{76B1B089-D333-BF43-AB97-776D7232A642}"/>
              </a:ext>
            </a:extLst>
          </p:cNvPr>
          <p:cNvSpPr>
            <a:spLocks noGrp="1"/>
          </p:cNvSpPr>
          <p:nvPr>
            <p:ph idx="1"/>
          </p:nvPr>
        </p:nvSpPr>
        <p:spPr>
          <a:xfrm>
            <a:off x="480446" y="1345120"/>
            <a:ext cx="11241915" cy="4562194"/>
          </a:xfrm>
        </p:spPr>
        <p:txBody>
          <a:bodyPr rIns="0" numCol="2"/>
          <a:lstStyle/>
          <a:p>
            <a:pPr marL="0" indent="0">
              <a:buNone/>
            </a:pPr>
            <a:r>
              <a:rPr lang="en-US" b="1" dirty="0"/>
              <a:t>Selecting a Report Format</a:t>
            </a:r>
          </a:p>
          <a:p>
            <a:r>
              <a:rPr lang="en-US" dirty="0"/>
              <a:t>Written Report</a:t>
            </a:r>
          </a:p>
          <a:p>
            <a:pPr lvl="1">
              <a:spcBef>
                <a:spcPts val="400"/>
              </a:spcBef>
            </a:pPr>
            <a:r>
              <a:rPr lang="en-US" sz="2200" dirty="0"/>
              <a:t>Traditional audience</a:t>
            </a:r>
          </a:p>
          <a:p>
            <a:pPr lvl="1">
              <a:spcBef>
                <a:spcPts val="400"/>
              </a:spcBef>
            </a:pPr>
            <a:r>
              <a:rPr lang="en-US" sz="2200" dirty="0"/>
              <a:t>Primarily text-based</a:t>
            </a:r>
          </a:p>
          <a:p>
            <a:pPr lvl="1">
              <a:spcBef>
                <a:spcPts val="400"/>
              </a:spcBef>
            </a:pPr>
            <a:r>
              <a:rPr lang="en-US" sz="2200" dirty="0"/>
              <a:t>Narrative (paragraph) format</a:t>
            </a:r>
          </a:p>
          <a:p>
            <a:pPr lvl="1">
              <a:spcBef>
                <a:spcPts val="400"/>
              </a:spcBef>
            </a:pPr>
            <a:r>
              <a:rPr lang="en-US" sz="2200" dirty="0"/>
              <a:t>Headings and subheadings separate each section</a:t>
            </a:r>
          </a:p>
          <a:p>
            <a:endParaRPr lang="en-US" dirty="0"/>
          </a:p>
          <a:p>
            <a:endParaRPr lang="en-US" dirty="0"/>
          </a:p>
          <a:p>
            <a:endParaRPr lang="en-US" dirty="0"/>
          </a:p>
          <a:p>
            <a:r>
              <a:rPr lang="en-US" dirty="0"/>
              <a:t>Presentation Deck</a:t>
            </a:r>
          </a:p>
          <a:p>
            <a:pPr lvl="1">
              <a:spcBef>
                <a:spcPts val="400"/>
              </a:spcBef>
            </a:pPr>
            <a:r>
              <a:rPr lang="en-US" sz="2200" dirty="0"/>
              <a:t>Progressive Audience</a:t>
            </a:r>
          </a:p>
          <a:p>
            <a:pPr lvl="1">
              <a:spcBef>
                <a:spcPts val="400"/>
              </a:spcBef>
            </a:pPr>
            <a:r>
              <a:rPr lang="en-US" sz="2200" dirty="0"/>
              <a:t>Limited time</a:t>
            </a:r>
          </a:p>
          <a:p>
            <a:pPr lvl="1">
              <a:spcBef>
                <a:spcPts val="400"/>
              </a:spcBef>
            </a:pPr>
            <a:r>
              <a:rPr lang="en-US" sz="2200" dirty="0"/>
              <a:t>Illustrating visual points</a:t>
            </a:r>
          </a:p>
          <a:p>
            <a:pPr lvl="1">
              <a:spcBef>
                <a:spcPts val="400"/>
              </a:spcBef>
            </a:pPr>
            <a:r>
              <a:rPr lang="en-US" sz="2200" dirty="0"/>
              <a:t>Bullet point format</a:t>
            </a:r>
          </a:p>
          <a:p>
            <a:pPr lvl="1">
              <a:spcBef>
                <a:spcPts val="400"/>
              </a:spcBef>
            </a:pPr>
            <a:r>
              <a:rPr lang="en-US" sz="2200" dirty="0"/>
              <a:t>Each page is a section with title as heading</a:t>
            </a:r>
          </a:p>
          <a:p>
            <a:pPr lvl="1">
              <a:spcBef>
                <a:spcPts val="400"/>
              </a:spcBef>
            </a:pPr>
            <a:r>
              <a:rPr lang="en-US" sz="2200" dirty="0"/>
              <a:t>Not for use in an oral presentation</a:t>
            </a:r>
          </a:p>
          <a:p>
            <a:endParaRPr lang="en-US" dirty="0"/>
          </a:p>
        </p:txBody>
      </p:sp>
    </p:spTree>
    <p:extLst>
      <p:ext uri="{BB962C8B-B14F-4D97-AF65-F5344CB8AC3E}">
        <p14:creationId xmlns:p14="http://schemas.microsoft.com/office/powerpoint/2010/main" val="3197494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8351-DF8E-524D-88AD-D953D0127982}"/>
              </a:ext>
            </a:extLst>
          </p:cNvPr>
          <p:cNvSpPr>
            <a:spLocks noGrp="1"/>
          </p:cNvSpPr>
          <p:nvPr>
            <p:ph type="title"/>
          </p:nvPr>
        </p:nvSpPr>
        <p:spPr/>
        <p:txBody>
          <a:bodyPr/>
          <a:lstStyle/>
          <a:p>
            <a:r>
              <a:rPr lang="en-US" dirty="0"/>
              <a:t>10-1 Planning the Report (4 of 5)</a:t>
            </a:r>
          </a:p>
        </p:txBody>
      </p:sp>
      <p:sp>
        <p:nvSpPr>
          <p:cNvPr id="3" name="Content Placeholder 2">
            <a:extLst>
              <a:ext uri="{FF2B5EF4-FFF2-40B4-BE49-F238E27FC236}">
                <a16:creationId xmlns:a16="http://schemas.microsoft.com/office/drawing/2014/main" id="{660A1AA6-37CD-244D-9CF0-7BE55E8DF513}"/>
              </a:ext>
            </a:extLst>
          </p:cNvPr>
          <p:cNvSpPr>
            <a:spLocks noGrp="1"/>
          </p:cNvSpPr>
          <p:nvPr>
            <p:ph idx="1"/>
          </p:nvPr>
        </p:nvSpPr>
        <p:spPr>
          <a:xfrm>
            <a:off x="480446" y="1243519"/>
            <a:ext cx="11241915" cy="4808937"/>
          </a:xfrm>
        </p:spPr>
        <p:txBody>
          <a:bodyPr/>
          <a:lstStyle/>
          <a:p>
            <a:pPr marL="0" indent="0">
              <a:buNone/>
            </a:pPr>
            <a:r>
              <a:rPr lang="en-US" sz="2400" b="1" dirty="0"/>
              <a:t>Organizing a Report</a:t>
            </a:r>
          </a:p>
          <a:p>
            <a:r>
              <a:rPr lang="en-US" sz="2400" b="1" dirty="0"/>
              <a:t>Findings, Conclusions, and Recommendations</a:t>
            </a:r>
            <a:endParaRPr lang="en-US" sz="2400" b="1" dirty="0">
              <a:effectLst/>
            </a:endParaRPr>
          </a:p>
          <a:p>
            <a:pPr lvl="1"/>
            <a:r>
              <a:rPr lang="en-US" sz="2200" dirty="0"/>
              <a:t>Findings are e</a:t>
            </a:r>
            <a:r>
              <a:rPr lang="en-US" sz="2000" dirty="0"/>
              <a:t>vidence based and states information collected</a:t>
            </a:r>
          </a:p>
          <a:p>
            <a:pPr lvl="1"/>
            <a:r>
              <a:rPr lang="en-US" sz="2200" dirty="0"/>
              <a:t>Conclusions are d</a:t>
            </a:r>
            <a:r>
              <a:rPr lang="en-US" sz="2000" dirty="0"/>
              <a:t>rawn from findings and answers research question raised in the introduction</a:t>
            </a:r>
          </a:p>
          <a:p>
            <a:pPr lvl="1"/>
            <a:r>
              <a:rPr lang="en-US" sz="2200" dirty="0"/>
              <a:t>Recommendations are s</a:t>
            </a:r>
            <a:r>
              <a:rPr lang="en-US" sz="2000" dirty="0"/>
              <a:t>olutions or plans of action to address the problem, based on findings and conclusions</a:t>
            </a:r>
          </a:p>
          <a:p>
            <a:pPr lvl="2">
              <a:spcBef>
                <a:spcPts val="400"/>
              </a:spcBef>
            </a:pPr>
            <a:endParaRPr lang="en-US" sz="2000" dirty="0"/>
          </a:p>
        </p:txBody>
      </p:sp>
    </p:spTree>
    <p:extLst>
      <p:ext uri="{BB962C8B-B14F-4D97-AF65-F5344CB8AC3E}">
        <p14:creationId xmlns:p14="http://schemas.microsoft.com/office/powerpoint/2010/main" val="17636722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ssible_PPT_TemplateUPDATE" id="{3A938D99-1A29-E94D-A9C6-82C685E939D2}" vid="{11B9E9A8-9B22-8243-8FE3-B28C9D7408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8fa25a7-52b6-4e1f-81c8-80356bf0725f">
      <UserInfo>
        <DisplayName/>
        <AccountId xsi:nil="true"/>
        <AccountType/>
      </UserInfo>
    </SharedWithUsers>
    <Status xmlns="0f302c04-584d-4df5-8948-8b6dd1f3c1a5">1. In development</Status>
    <MediaLengthInSeconds xmlns="0f302c04-584d-4df5-8948-8b6dd1f3c1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89A9510EA35640BFF9AA65172B1243" ma:contentTypeVersion="11" ma:contentTypeDescription="Create a new document." ma:contentTypeScope="" ma:versionID="afc94808d253e98d3444cee179475dcc">
  <xsd:schema xmlns:xsd="http://www.w3.org/2001/XMLSchema" xmlns:xs="http://www.w3.org/2001/XMLSchema" xmlns:p="http://schemas.microsoft.com/office/2006/metadata/properties" xmlns:ns2="0f302c04-584d-4df5-8948-8b6dd1f3c1a5" xmlns:ns3="48fa25a7-52b6-4e1f-81c8-80356bf0725f" targetNamespace="http://schemas.microsoft.com/office/2006/metadata/properties" ma:root="true" ma:fieldsID="4594977375ca095135751677a27ebc12" ns2:_="" ns3:_="">
    <xsd:import namespace="0f302c04-584d-4df5-8948-8b6dd1f3c1a5"/>
    <xsd:import namespace="48fa25a7-52b6-4e1f-81c8-80356bf072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KeyPoints" minOccurs="0"/>
                <xsd:element ref="ns2:MediaServiceKeyPoints" minOccurs="0"/>
                <xsd:element ref="ns2:Statu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302c04-584d-4df5-8948-8b6dd1f3c1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Status" ma:index="15" nillable="true" ma:displayName="Status" ma:default="1. In development" ma:format="Dropdown" ma:internalName="Status">
      <xsd:simpleType>
        <xsd:restriction base="dms:Choice">
          <xsd:enumeration value="1. In development"/>
          <xsd:enumeration value="2. COH complete"/>
          <xsd:enumeration value="3. Under LCoE Review"/>
          <xsd:enumeration value="4. Ingested into Atlas"/>
        </xsd:restriction>
      </xsd:simpleType>
    </xsd:element>
    <xsd:element name="MediaLengthInSeconds" ma:index="16"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8fa25a7-52b6-4e1f-81c8-80356bf072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9BA192-EF86-48DF-982C-2C526A268392}">
  <ds:schemaRefs>
    <ds:schemaRef ds:uri="http://schemas.microsoft.com/office/2006/documentManagement/types"/>
    <ds:schemaRef ds:uri="0f302c04-584d-4df5-8948-8b6dd1f3c1a5"/>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48fa25a7-52b6-4e1f-81c8-80356bf0725f"/>
    <ds:schemaRef ds:uri="http://www.w3.org/XML/1998/namespace"/>
    <ds:schemaRef ds:uri="http://purl.org/dc/terms/"/>
  </ds:schemaRefs>
</ds:datastoreItem>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07AF011A-2EC0-4E38-9DE2-F9363B899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302c04-584d-4df5-8948-8b6dd1f3c1a5"/>
    <ds:schemaRef ds:uri="48fa25a7-52b6-4e1f-81c8-80356bf072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Optimized Template Master</Template>
  <TotalTime>6507</TotalTime>
  <Words>5820</Words>
  <Application>Microsoft Office PowerPoint</Application>
  <PresentationFormat>Widescreen</PresentationFormat>
  <Paragraphs>536</Paragraphs>
  <Slides>55</Slides>
  <Notes>46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Courier New</vt:lpstr>
      <vt:lpstr>Open Sans</vt:lpstr>
      <vt:lpstr>Wingdings</vt:lpstr>
      <vt:lpstr>Work Sans</vt:lpstr>
      <vt:lpstr>Work Sans </vt:lpstr>
      <vt:lpstr>Optimized Template Master</vt:lpstr>
      <vt:lpstr> Chapter 10</vt:lpstr>
      <vt:lpstr>Icebreaker Discussion</vt:lpstr>
      <vt:lpstr>Learning Objectives</vt:lpstr>
      <vt:lpstr>10-1</vt:lpstr>
      <vt:lpstr>10-1 Planning the Report (1 of 5)</vt:lpstr>
      <vt:lpstr>Figure 1: Criteria for a Business Report</vt:lpstr>
      <vt:lpstr>10-1 Planning the Report (2 of 5)</vt:lpstr>
      <vt:lpstr>10-1 Planning the Report (3 of 5)</vt:lpstr>
      <vt:lpstr>10-1 Planning the Report (4 of 5)</vt:lpstr>
      <vt:lpstr>Figure 4 Examples of Findings, Conclusions, and Recommendations</vt:lpstr>
      <vt:lpstr>10-1 Planning the Report (5 of 5)</vt:lpstr>
      <vt:lpstr>Class Discussion 1</vt:lpstr>
      <vt:lpstr>Class Discussion Debrief</vt:lpstr>
      <vt:lpstr>10-2</vt:lpstr>
      <vt:lpstr>10-2 Drafting the Report (1 of 4)</vt:lpstr>
      <vt:lpstr>10-2 Drafting the Report (2 of 4)</vt:lpstr>
      <vt:lpstr>10-2 Drafting the Report (3 of 4) </vt:lpstr>
      <vt:lpstr>10-2 Drafting the Report (4 of 4)</vt:lpstr>
      <vt:lpstr>Figure 8: Summary Page for the Tuition Assistance Deck</vt:lpstr>
      <vt:lpstr>Figure 9: Executive Summary of the Tuition Assistance Deck</vt:lpstr>
      <vt:lpstr>Figure 10: Reference Page for the Tuition Assistance Deck </vt:lpstr>
      <vt:lpstr>Class Discussion Activity 2</vt:lpstr>
      <vt:lpstr>Class Discussion Activity 2 Debrief</vt:lpstr>
      <vt:lpstr>10-3</vt:lpstr>
      <vt:lpstr>10-3 Developing an Effective Writing  Style (1 of 2)</vt:lpstr>
      <vt:lpstr>10-3 Developing an Effective Writing  Style (2 of 2)</vt:lpstr>
      <vt:lpstr>Figure 11: How Authors Use Emphasis and Subordination</vt:lpstr>
      <vt:lpstr>Figure 12: Avoiding Stacked Headings with Section Overview</vt:lpstr>
      <vt:lpstr>Class Discussion 3</vt:lpstr>
      <vt:lpstr>Class Discussion 3 Debrief</vt:lpstr>
      <vt:lpstr>10-4</vt:lpstr>
      <vt:lpstr>10-4 Documenting Your Sources (1 of 2)</vt:lpstr>
      <vt:lpstr>Figure 13: Poorly Paraphrased Text from an Online Tool</vt:lpstr>
      <vt:lpstr>10-4 Documenting Your Sources (2 of 2)</vt:lpstr>
      <vt:lpstr>Figure 15: Distortions of an  Interview Statement</vt:lpstr>
      <vt:lpstr>Group Activity </vt:lpstr>
      <vt:lpstr>Group Activity Debrief</vt:lpstr>
      <vt:lpstr>10-5</vt:lpstr>
      <vt:lpstr>10-5 Designing, Formatting, and Refining the Report (1 of 6)</vt:lpstr>
      <vt:lpstr>10-5 Designing, Formatting, and Refining the Report (2 of 6)</vt:lpstr>
      <vt:lpstr>10-5 Designing, Formatting, and Refining the Report (3 of 6)</vt:lpstr>
      <vt:lpstr>10-5 Designing, Formatting, and Refining the Report (4 of 6)</vt:lpstr>
      <vt:lpstr>Figure 16: Deck Density for Different Purposes and Audiences (1 of 3)</vt:lpstr>
      <vt:lpstr>Figure 16: Deck Density for Different Purposes and Audiences (2 of 3)</vt:lpstr>
      <vt:lpstr>Figure 16: Deck Density for Different Purposes and Audiences (3 of 3)</vt:lpstr>
      <vt:lpstr>10-5 Designing, Formatting, and Refining the Report (5 of 6)</vt:lpstr>
      <vt:lpstr>10-5 Designing, Formatting, and Refining the Report (6 of 6)</vt:lpstr>
      <vt:lpstr>Figure 18: Steps for Revising</vt:lpstr>
      <vt:lpstr>Class Discussion Activity 4</vt:lpstr>
      <vt:lpstr>Class Discussion 4 Debrief</vt:lpstr>
      <vt:lpstr>Checklist for Reviewing Your Report Draft (1 of 3)</vt:lpstr>
      <vt:lpstr>Checklist for Reviewing Your Report Draft (2 of 3)</vt:lpstr>
      <vt:lpstr>Checklist for Reviewing Your Report Draft (3 of 3)</vt:lpstr>
      <vt:lpstr>Knowledge Check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catedonald@mac.com</dc:creator>
  <cp:lastModifiedBy>White, Amanda</cp:lastModifiedBy>
  <cp:revision>98</cp:revision>
  <cp:lastPrinted>2016-10-03T15:29:39Z</cp:lastPrinted>
  <dcterms:created xsi:type="dcterms:W3CDTF">2022-02-03T22:38:30Z</dcterms:created>
  <dcterms:modified xsi:type="dcterms:W3CDTF">2022-05-25T17:38:40Z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0x0101003689A9510EA35640BFF9AA65172B1243</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