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emf" ContentType="image/x-emf"/>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59"/>
  </p:handoutMasterIdLst>
  <p:sldIdLst>
    <p:sldId id="259" r:id="rId3"/>
    <p:sldId id="506" r:id="rId5"/>
    <p:sldId id="381" r:id="rId6"/>
    <p:sldId id="521" r:id="rId7"/>
    <p:sldId id="507" r:id="rId8"/>
    <p:sldId id="449" r:id="rId9"/>
    <p:sldId id="450" r:id="rId10"/>
    <p:sldId id="451" r:id="rId11"/>
    <p:sldId id="453" r:id="rId12"/>
    <p:sldId id="516" r:id="rId13"/>
    <p:sldId id="455" r:id="rId14"/>
    <p:sldId id="458" r:id="rId15"/>
    <p:sldId id="517" r:id="rId16"/>
    <p:sldId id="522" r:id="rId17"/>
    <p:sldId id="462" r:id="rId18"/>
    <p:sldId id="460" r:id="rId19"/>
    <p:sldId id="508" r:id="rId20"/>
    <p:sldId id="461" r:id="rId21"/>
    <p:sldId id="527" r:id="rId22"/>
    <p:sldId id="528" r:id="rId23"/>
    <p:sldId id="529" r:id="rId24"/>
    <p:sldId id="530" r:id="rId25"/>
    <p:sldId id="531" r:id="rId26"/>
    <p:sldId id="523" r:id="rId27"/>
    <p:sldId id="464" r:id="rId28"/>
    <p:sldId id="509" r:id="rId29"/>
    <p:sldId id="465" r:id="rId30"/>
    <p:sldId id="467" r:id="rId31"/>
    <p:sldId id="469" r:id="rId32"/>
    <p:sldId id="520" r:id="rId33"/>
    <p:sldId id="524" r:id="rId34"/>
    <p:sldId id="472" r:id="rId35"/>
    <p:sldId id="470" r:id="rId36"/>
    <p:sldId id="473" r:id="rId37"/>
    <p:sldId id="471" r:id="rId38"/>
    <p:sldId id="503" r:id="rId39"/>
    <p:sldId id="518" r:id="rId40"/>
    <p:sldId id="525" r:id="rId41"/>
    <p:sldId id="495" r:id="rId42"/>
    <p:sldId id="512" r:id="rId43"/>
    <p:sldId id="513" r:id="rId44"/>
    <p:sldId id="497" r:id="rId45"/>
    <p:sldId id="483" r:id="rId46"/>
    <p:sldId id="526" r:id="rId47"/>
    <p:sldId id="493" r:id="rId48"/>
    <p:sldId id="498" r:id="rId49"/>
    <p:sldId id="500" r:id="rId50"/>
    <p:sldId id="499" r:id="rId51"/>
    <p:sldId id="504" r:id="rId52"/>
    <p:sldId id="519" r:id="rId53"/>
    <p:sldId id="532" r:id="rId54"/>
    <p:sldId id="501" r:id="rId55"/>
    <p:sldId id="533" r:id="rId56"/>
    <p:sldId id="289" r:id="rId57"/>
    <p:sldId id="447" r:id="rId58"/>
  </p:sldIdLst>
  <p:sldSz cx="12192000" cy="6858000"/>
  <p:notesSz cx="6858000" cy="9144000"/>
  <p:custDataLst>
    <p:tags r:id="rId67"/>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mn-ea"/>
        <a:cs typeface="+mn-cs"/>
      </a:defRPr>
    </a:lvl5pPr>
    <a:lvl6pPr marL="2286000" algn="l" defTabSz="914400" rtl="0" eaLnBrk="1" latinLnBrk="0" hangingPunct="1">
      <a:defRPr kern="1200">
        <a:solidFill>
          <a:schemeClr val="tx1"/>
        </a:solidFill>
        <a:latin typeface="Calibri" panose="020F0502020204030204" charset="0"/>
        <a:ea typeface="+mn-ea"/>
        <a:cs typeface="+mn-cs"/>
      </a:defRPr>
    </a:lvl6pPr>
    <a:lvl7pPr marL="2743200" algn="l" defTabSz="914400" rtl="0" eaLnBrk="1" latinLnBrk="0" hangingPunct="1">
      <a:defRPr kern="1200">
        <a:solidFill>
          <a:schemeClr val="tx1"/>
        </a:solidFill>
        <a:latin typeface="Calibri" panose="020F0502020204030204" charset="0"/>
        <a:ea typeface="+mn-ea"/>
        <a:cs typeface="+mn-cs"/>
      </a:defRPr>
    </a:lvl7pPr>
    <a:lvl8pPr marL="3200400" algn="l" defTabSz="914400" rtl="0" eaLnBrk="1" latinLnBrk="0" hangingPunct="1">
      <a:defRPr kern="1200">
        <a:solidFill>
          <a:schemeClr val="tx1"/>
        </a:solidFill>
        <a:latin typeface="Calibri" panose="020F0502020204030204" charset="0"/>
        <a:ea typeface="+mn-ea"/>
        <a:cs typeface="+mn-cs"/>
      </a:defRPr>
    </a:lvl8pPr>
    <a:lvl9pPr marL="3657600" algn="l" defTabSz="914400" rtl="0" eaLnBrk="1" latinLnBrk="0" hangingPunct="1">
      <a:defRPr kern="1200">
        <a:solidFill>
          <a:schemeClr val="tx1"/>
        </a:solidFill>
        <a:latin typeface="Calibri" panose="020F050202020403020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 id="2" name="N Williams" initials="NW"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0000"/>
    <a:srgbClr val="0098D4"/>
    <a:srgbClr val="003865"/>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06" autoAdjust="0"/>
    <p:restoredTop sz="80000" autoAdjust="0"/>
  </p:normalViewPr>
  <p:slideViewPr>
    <p:cSldViewPr snapToGrid="0" snapToObjects="1">
      <p:cViewPr varScale="1">
        <p:scale>
          <a:sx n="68" d="100"/>
          <a:sy n="68" d="100"/>
        </p:scale>
        <p:origin x="66" y="4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gs" Target="tags/tag6.xml"/><Relationship Id="rId66" Type="http://schemas.openxmlformats.org/officeDocument/2006/relationships/customXml" Target="../customXml/item3.xml"/><Relationship Id="rId65" Type="http://schemas.openxmlformats.org/officeDocument/2006/relationships/customXml" Target="../customXml/item2.xml"/><Relationship Id="rId64" Type="http://schemas.openxmlformats.org/officeDocument/2006/relationships/customXml" Target="../customXml/item1.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16.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endParaRPr lang="en-US" sz="700" dirty="0">
              <a:solidFill>
                <a:schemeClr val="bg1">
                  <a:lumMod val="50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16.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endParaRPr lang="en-US" noProof="0" dirty="0"/>
          </a:p>
          <a:p>
            <a:pPr lvl="1"/>
            <a:r>
              <a:rPr lang="en-US" noProof="0" dirty="0"/>
              <a:t>Second level</a:t>
            </a:r>
            <a:endParaRPr lang="en-US" noProof="0" dirty="0"/>
          </a:p>
          <a:p>
            <a:pPr lvl="2"/>
            <a:r>
              <a:rPr lang="en-US" noProof="0" dirty="0"/>
              <a:t>Third level</a:t>
            </a:r>
            <a:endParaRPr lang="en-US" noProof="0" dirty="0"/>
          </a:p>
          <a:p>
            <a:pPr lvl="3"/>
            <a:r>
              <a:rPr lang="en-US" noProof="0" dirty="0"/>
              <a:t>Fourth level</a:t>
            </a:r>
            <a:endParaRPr lang="en-US" noProof="0" dirty="0"/>
          </a:p>
          <a:p>
            <a:pPr lvl="4"/>
            <a:r>
              <a:rPr lang="en-US" noProof="0" dirty="0"/>
              <a:t>Fifth level</a:t>
            </a:r>
            <a:endParaRPr lang="en-US" noProof="0" dirty="0"/>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fld>
            <a:endParaRPr lang="en-US"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endParaRPr lang="en-US" sz="700" dirty="0">
              <a:solidFill>
                <a:schemeClr val="bg1">
                  <a:lumMod val="50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Time: This method is appropriate for agendas, meeting minutes, schedules, and status reports. </a:t>
            </a:r>
            <a:endParaRPr lang="en-US" dirty="0"/>
          </a:p>
          <a:p>
            <a:pPr marL="171450" indent="-171450">
              <a:buFont typeface="Arial" panose="020B0604020202020204" pitchFamily="34" charset="0"/>
              <a:buChar char="•"/>
            </a:pPr>
            <a:r>
              <a:rPr lang="en-US" dirty="0"/>
              <a:t>Location: Organizing this way is appropriate for simple information reports when discussing topics related to geographical or physical location spaces, such as describing an office layout.</a:t>
            </a:r>
            <a:endParaRPr lang="en-US" dirty="0"/>
          </a:p>
          <a:p>
            <a:pPr marL="171450" indent="-171450">
              <a:buFont typeface="Arial" panose="020B0604020202020204" pitchFamily="34" charset="0"/>
              <a:buChar char="•"/>
            </a:pPr>
            <a:r>
              <a:rPr lang="en-US" dirty="0"/>
              <a:t>Importance: For audiences that are extremely busy, importance could be a better method as it addresses the topics based on most important first and least important last. They could read the important portions and skim the less important ones. </a:t>
            </a:r>
            <a:endParaRPr lang="en-US" dirty="0"/>
          </a:p>
          <a:p>
            <a:pPr marL="171450" indent="-171450">
              <a:buFont typeface="Arial" panose="020B0604020202020204" pitchFamily="34" charset="0"/>
              <a:buChar char="•"/>
            </a:pPr>
            <a:r>
              <a:rPr lang="en-US" dirty="0"/>
              <a:t>Criteria: For topics that require data collection and analysis, criteria may be the best way to lay out the report – develop the hypothesis and break it down based on recommendations or causes of the problem.</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Arial" panose="020B0604020202020204" pitchFamily="34" charset="0"/>
                <a:ea typeface="+mn-ea"/>
                <a:cs typeface="Arial" panose="020B0604020202020204" pitchFamily="34" charset="0"/>
              </a:rPr>
              <a:t>This activity may take 10-15 minutes.</a:t>
            </a:r>
            <a:endParaRPr lang="en-US" sz="1200" i="1" kern="1200" dirty="0">
              <a:solidFill>
                <a:schemeClr val="tx1"/>
              </a:solidFill>
              <a:effectLst/>
              <a:latin typeface="Arial" panose="020B0604020202020204" pitchFamily="34" charset="0"/>
              <a:ea typeface="+mn-ea"/>
              <a:cs typeface="Arial" panose="020B0604020202020204" pitchFamily="34" charset="0"/>
            </a:endParaRPr>
          </a:p>
          <a:p>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US" sz="1200" b="1" kern="1200" dirty="0">
                <a:solidFill>
                  <a:schemeClr val="tx1"/>
                </a:solidFill>
                <a:effectLst/>
                <a:latin typeface="Arial" panose="020B0604020202020204" pitchFamily="34" charset="0"/>
                <a:ea typeface="+mn-ea"/>
                <a:cs typeface="Arial" panose="020B0604020202020204" pitchFamily="34" charset="0"/>
              </a:rPr>
              <a:t>INSTRUCTIONS: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read and review the two examples from 326 and 327 of the textbook.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pair up to work together to compare the two summaries. What have the authors done to help the reader?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With their partner, brainstorm how the author used time, location, importance, or criteria to organize the report. Discuss, how could they have used a different strategy?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Bring the class together as a whole and allow students to share out their observations.  </a:t>
            </a:r>
            <a:endParaRPr lang="en-US" dirty="0"/>
          </a:p>
          <a:p>
            <a:endParaRPr lang="en-US" dirty="0"/>
          </a:p>
          <a:p>
            <a:r>
              <a:rPr lang="en-US" dirty="0"/>
              <a:t>Potential Answer:</a:t>
            </a:r>
            <a:endParaRPr lang="en-US" dirty="0"/>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In the first email (left), it is written in chronological order giving the day and time emphasis. In the second email (right), the emphasis is given to the positions being interviewed, or the importance. They do this by grouping the positions together as one task.</a:t>
            </a:r>
            <a:endParaRPr lang="en-US" sz="1800" b="0"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They could have used criteria to organize the information and rank the candidates. For example: We met with three candidates for the budget analyst position. The first one was very knowledgeable and direct which would make him hard to work with. The second knew her stuff but was very shy and would have difficulty presenting the results she found. The third candidate was very friendly, outgoing and knowledgeable. He might have trouble focusing on the work. While all three candidates had the knowledge necessary to complete the needed tasks, I’m not sure they are right for the culture of our company. We have lined up two more candidates to interview on Thursday.</a:t>
            </a:r>
            <a:endParaRPr lang="en-US" sz="1800" b="0" i="0" u="none" strike="noStrike" dirty="0">
              <a:solidFill>
                <a:srgbClr val="000000"/>
              </a:solidFill>
              <a:effectLst/>
              <a:latin typeface="Arial" panose="020B0604020202020204" pitchFamily="34" charset="0"/>
            </a:endParaRP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dirty="0">
                <a:solidFill>
                  <a:srgbClr val="000000"/>
                </a:solidFill>
                <a:effectLst/>
                <a:latin typeface="Calibri" panose="020F0502020204030204" charset="0"/>
              </a:rPr>
              <a:t>Conduct debrief on discussion with class.</a:t>
            </a:r>
            <a:endParaRPr lang="en-US" dirty="0"/>
          </a:p>
          <a:p>
            <a:endParaRPr lang="en-US" dirty="0"/>
          </a:p>
          <a:p>
            <a:r>
              <a:rPr lang="en-US" dirty="0"/>
              <a:t>Potential Answers:</a:t>
            </a:r>
            <a:endParaRPr lang="en-US" dirty="0"/>
          </a:p>
          <a:p>
            <a:r>
              <a:rPr lang="en-US" dirty="0"/>
              <a:t>Answers will vary. </a:t>
            </a:r>
            <a:endParaRPr lang="en-US" dirty="0"/>
          </a:p>
          <a:p>
            <a:pPr marL="228600" indent="-228600">
              <a:buFont typeface="+mj-lt"/>
              <a:buAutoNum type="arabicPeriod"/>
            </a:pPr>
            <a:r>
              <a:rPr lang="en-US" dirty="0"/>
              <a:t>Some people may prefer to tell a story in detail, especially if it is an exciting event or if the details are of great significance. People may prefer to hear details of a story if it is exciting or dramatic, but many prefer a shorter, to-the-point story.</a:t>
            </a:r>
            <a:endParaRPr lang="en-US" dirty="0"/>
          </a:p>
          <a:p>
            <a:pPr marL="228600" indent="-228600">
              <a:buFont typeface="+mj-lt"/>
              <a:buAutoNum type="arabicPeriod"/>
            </a:pPr>
            <a:endParaRPr lang="en-US" dirty="0"/>
          </a:p>
          <a:p>
            <a:pPr marL="228600" indent="-228600">
              <a:buFont typeface="+mj-lt"/>
              <a:buAutoNum type="arabicPeriod"/>
            </a:pPr>
            <a:r>
              <a:rPr lang="en-US" dirty="0"/>
              <a:t>In business, the detailed list of who was interviewed on which day could be used for tracking purposes, such as to track interest in each position in relation to the job posting, and other details that could be used in planning for future positions or hiring events. The shorter example could be used more for a brief overview of work done through the week in order to gauge workload and scheduling.</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Planning how to organize your report can assist your readers in understand what your report covers, helps you to determine what is most important and what subsequent content is needed as support, and helps the reader focus on the sections that pertain to them.  Consistency in section headings and length helps the report feel more organized.</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b="1" dirty="0"/>
              <a:t>Generic headings</a:t>
            </a:r>
            <a:r>
              <a:rPr lang="en-US" b="0" dirty="0"/>
              <a:t> – identify only the topic of a section without giving a conclusion.</a:t>
            </a:r>
            <a:endParaRPr lang="en-US" b="1" dirty="0"/>
          </a:p>
          <a:p>
            <a:pPr marL="0" marR="0">
              <a:spcBef>
                <a:spcPts val="0"/>
              </a:spcBef>
              <a:spcAft>
                <a:spcPts val="800"/>
              </a:spcAft>
            </a:pPr>
            <a:r>
              <a:rPr lang="en-US" sz="1800" b="1" dirty="0">
                <a:effectLst/>
                <a:latin typeface="Open Sans" panose="020B0606030504020204" pitchFamily="34" charset="0"/>
                <a:ea typeface="Open Sans" panose="020B0606030504020204" pitchFamily="34" charset="0"/>
              </a:rPr>
              <a:t>Message titles</a:t>
            </a:r>
            <a:r>
              <a:rPr lang="en-US" sz="1800" dirty="0">
                <a:effectLst/>
                <a:latin typeface="Open Sans" panose="020B0606030504020204" pitchFamily="34" charset="0"/>
                <a:ea typeface="Open Sans" panose="020B0606030504020204" pitchFamily="34" charset="0"/>
              </a:rPr>
              <a:t> (or </a:t>
            </a:r>
            <a:r>
              <a:rPr lang="en-US" sz="1800" b="1" dirty="0">
                <a:effectLst/>
                <a:latin typeface="Open Sans" panose="020B0606030504020204" pitchFamily="34" charset="0"/>
                <a:ea typeface="Open Sans" panose="020B0606030504020204" pitchFamily="34" charset="0"/>
              </a:rPr>
              <a:t>talking headings):</a:t>
            </a:r>
            <a:r>
              <a:rPr lang="en-US" sz="1800" dirty="0">
                <a:effectLst/>
                <a:latin typeface="Open Sans" panose="020B0606030504020204" pitchFamily="34" charset="0"/>
                <a:ea typeface="Open Sans" panose="020B0606030504020204" pitchFamily="34" charset="0"/>
              </a:rPr>
              <a:t> identify the main point of the report section or deck page providing the reading with important ideas.</a:t>
            </a:r>
            <a:endParaRPr lang="en-US" sz="1800" dirty="0">
              <a:effectLst/>
              <a:latin typeface="Open Sans" panose="020B0606030504020204" pitchFamily="34" charset="0"/>
              <a:ea typeface="Open Sans" panose="020B0606030504020204" pitchFamily="34" charset="0"/>
            </a:endParaRPr>
          </a:p>
          <a:p>
            <a:pPr marL="0" marR="0">
              <a:spcBef>
                <a:spcPts val="0"/>
              </a:spcBef>
              <a:spcAft>
                <a:spcPts val="800"/>
              </a:spcAft>
            </a:pPr>
            <a:endParaRPr lang="en-US" sz="1800" dirty="0">
              <a:effectLst/>
              <a:latin typeface="Open Sans" panose="020B0606030504020204" pitchFamily="34" charset="0"/>
              <a:ea typeface="Open Sans" panose="020B0606030504020204" pitchFamily="34" charset="0"/>
            </a:endParaRPr>
          </a:p>
          <a:p>
            <a:pPr marL="0" marR="0">
              <a:spcBef>
                <a:spcPts val="0"/>
              </a:spcBef>
              <a:spcAft>
                <a:spcPts val="800"/>
              </a:spcAft>
            </a:pPr>
            <a:r>
              <a:rPr lang="en-US" sz="1800" i="1" dirty="0">
                <a:effectLst/>
                <a:latin typeface="Open Sans" panose="020B0606030504020204" pitchFamily="34" charset="0"/>
                <a:ea typeface="Open Sans" panose="020B0606030504020204" pitchFamily="34" charset="0"/>
              </a:rPr>
              <a:t>Figure 5: Message Titles Convey an Argument</a:t>
            </a:r>
            <a:r>
              <a:rPr lang="en-US" sz="1800" i="0" dirty="0">
                <a:effectLst/>
                <a:latin typeface="Open Sans" panose="020B0606030504020204" pitchFamily="34" charset="0"/>
                <a:ea typeface="Open Sans" panose="020B0606030504020204" pitchFamily="34" charset="0"/>
              </a:rPr>
              <a:t> on p. 329 shows the headings for a report recommending a college tuition assistance program and show how the argument progresses.</a:t>
            </a:r>
            <a:endParaRPr lang="en-US" sz="1800" i="0" dirty="0">
              <a:effectLst/>
              <a:latin typeface="Open Sans" panose="020B0606030504020204" pitchFamily="34" charset="0"/>
              <a:ea typeface="Open Sans" panose="020B0606030504020204" pitchFamily="34" charset="0"/>
            </a:endParaRPr>
          </a:p>
          <a:p>
            <a:pPr marL="0" marR="0">
              <a:spcBef>
                <a:spcPts val="0"/>
              </a:spcBef>
              <a:spcAft>
                <a:spcPts val="800"/>
              </a:spcAft>
            </a:pPr>
            <a:endParaRPr lang="en-US" sz="1800" i="0" dirty="0">
              <a:effectLst/>
              <a:latin typeface="Open Sans" panose="020B0606030504020204" pitchFamily="34" charset="0"/>
              <a:ea typeface="Open Sans" panose="020B0606030504020204" pitchFamily="34" charset="0"/>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i="1" dirty="0">
                <a:effectLst/>
                <a:latin typeface="Open Sans" panose="020B0606030504020204" pitchFamily="34" charset="0"/>
                <a:ea typeface="Open Sans" panose="020B0606030504020204" pitchFamily="34" charset="0"/>
              </a:rPr>
              <a:t>Figure 6: Parallel Headings in a Report</a:t>
            </a:r>
            <a:r>
              <a:rPr lang="en-US" sz="1200" i="0" dirty="0">
                <a:effectLst/>
                <a:latin typeface="Open Sans" panose="020B0606030504020204" pitchFamily="34" charset="0"/>
                <a:ea typeface="Open Sans" panose="020B0606030504020204" pitchFamily="34" charset="0"/>
              </a:rPr>
              <a:t> on p. 329 shows how all headings of a certain level are of a parallel format.</a:t>
            </a:r>
            <a:endParaRPr lang="en-US" sz="1200" i="1" dirty="0">
              <a:effectLst/>
              <a:latin typeface="Open Sans" panose="020B0606030504020204" pitchFamily="34" charset="0"/>
              <a:ea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b="1" dirty="0"/>
              <a:t>Executive summary</a:t>
            </a:r>
            <a:r>
              <a:rPr lang="en-US" b="0" dirty="0"/>
              <a:t> – </a:t>
            </a:r>
            <a:r>
              <a:rPr lang="en-US" sz="1800" dirty="0">
                <a:effectLst/>
                <a:latin typeface="Open Sans" panose="020B0606030504020204" pitchFamily="34" charset="0"/>
                <a:ea typeface="Open Sans" panose="020B0606030504020204" pitchFamily="34" charset="0"/>
              </a:rPr>
              <a:t>a condensed version of the body of the report, similar to an abstract in an academic report.</a:t>
            </a:r>
            <a:endParaRPr lang="en-US" sz="1800" dirty="0">
              <a:effectLst/>
              <a:latin typeface="Open Sans" panose="020B0606030504020204" pitchFamily="34" charset="0"/>
              <a:ea typeface="Open Sans" panose="020B0606030504020204" pitchFamily="34" charset="0"/>
            </a:endParaRPr>
          </a:p>
          <a:p>
            <a:endParaRPr lang="en-US" sz="1800" b="1" dirty="0">
              <a:effectLst/>
              <a:latin typeface="Open Sans" panose="020B0606030504020204" pitchFamily="34" charset="0"/>
              <a:ea typeface="Open Sans" panose="020B0606030504020204" pitchFamily="34" charset="0"/>
            </a:endParaRPr>
          </a:p>
          <a:p>
            <a:r>
              <a:rPr lang="en-US" sz="1800" b="0" i="1" dirty="0">
                <a:effectLst/>
                <a:latin typeface="Open Sans" panose="020B0606030504020204" pitchFamily="34" charset="0"/>
                <a:ea typeface="Open Sans" panose="020B0606030504020204" pitchFamily="34" charset="0"/>
              </a:rPr>
              <a:t>Figure 7: Explaining a Graphic</a:t>
            </a:r>
            <a:r>
              <a:rPr lang="en-US" sz="1800" b="0" i="0" dirty="0">
                <a:effectLst/>
                <a:latin typeface="Open Sans" panose="020B0606030504020204" pitchFamily="34" charset="0"/>
                <a:ea typeface="Open Sans" panose="020B0606030504020204" pitchFamily="34" charset="0"/>
              </a:rPr>
              <a:t> on p. 331 uses multiple graphics and a caption to visualize an article explaining the concept of  actual versus recommended intake of vegetables and grains. </a:t>
            </a:r>
            <a:endParaRPr lang="en-US" sz="1800" b="0" i="0" dirty="0">
              <a:effectLst/>
              <a:latin typeface="Open Sans" panose="020B0606030504020204" pitchFamily="34" charset="0"/>
              <a:ea typeface="Open Sans" panose="020B0606030504020204" pitchFamily="34" charset="0"/>
            </a:endParaRPr>
          </a:p>
          <a:p>
            <a:endParaRPr lang="en-US" sz="1800" b="0" i="0" dirty="0">
              <a:effectLst/>
              <a:latin typeface="Open Sans" panose="020B0606030504020204" pitchFamily="34" charset="0"/>
              <a:ea typeface="Open Sans" panose="020B0606030504020204" pitchFamily="34" charset="0"/>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b="0" i="1" dirty="0">
                <a:effectLst/>
                <a:latin typeface="Open Sans" panose="020B0606030504020204" pitchFamily="34" charset="0"/>
                <a:ea typeface="Open Sans" panose="020B0606030504020204" pitchFamily="34" charset="0"/>
              </a:rPr>
              <a:t>Figure 8: Summary Page for the Tuition Assistance Deck</a:t>
            </a:r>
            <a:r>
              <a:rPr lang="en-US" sz="1200" b="0" i="0" dirty="0">
                <a:effectLst/>
                <a:latin typeface="Open Sans" panose="020B0606030504020204" pitchFamily="34" charset="0"/>
                <a:ea typeface="Open Sans" panose="020B0606030504020204" pitchFamily="34" charset="0"/>
              </a:rPr>
              <a:t> on p. 332 shows an overall summary slide for the tuition assistance program described in Figure 5. </a:t>
            </a:r>
            <a:endParaRPr lang="en-US" sz="1200" b="0" i="0" dirty="0">
              <a:effectLst/>
              <a:latin typeface="Open Sans" panose="020B0606030504020204" pitchFamily="34" charset="0"/>
              <a:ea typeface="Open Sans" panose="020B0606030504020204" pitchFamily="34" charset="0"/>
            </a:endParaRPr>
          </a:p>
          <a:p>
            <a:endParaRPr lang="en-US" sz="1200" b="0" i="0" dirty="0">
              <a:effectLst/>
              <a:latin typeface="Open Sans" panose="020B0606030504020204" pitchFamily="34" charset="0"/>
              <a:ea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b="0" i="1" dirty="0">
                <a:effectLst/>
                <a:latin typeface="Open Sans" panose="020B0606030504020204" pitchFamily="34" charset="0"/>
                <a:ea typeface="Open Sans" panose="020B0606030504020204" pitchFamily="34" charset="0"/>
              </a:rPr>
              <a:t>Figure 9: Executive Summary of the Tuition Assistance Deck</a:t>
            </a:r>
            <a:r>
              <a:rPr lang="en-US" sz="1200" b="0" i="0" dirty="0">
                <a:effectLst/>
                <a:latin typeface="Open Sans" panose="020B0606030504020204" pitchFamily="34" charset="0"/>
                <a:ea typeface="Open Sans" panose="020B0606030504020204" pitchFamily="34" charset="0"/>
              </a:rPr>
              <a:t> on p. 333</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Figure 10: Reference Page for the Tuition Assistance Deck p. 334.</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Students can also be asked what kind of presentations they have viewed. Do they prefer watching someone who is giving a speech, or presenting information with graphics and other images?</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Arial" panose="020B0604020202020204" pitchFamily="34" charset="0"/>
                <a:ea typeface="+mn-ea"/>
                <a:cs typeface="Arial" panose="020B0604020202020204" pitchFamily="34" charset="0"/>
              </a:rPr>
              <a:t>This activity may take 10-15 minutes.</a:t>
            </a:r>
            <a:endParaRPr lang="en-US" sz="1200" i="1" kern="1200" dirty="0">
              <a:solidFill>
                <a:schemeClr val="tx1"/>
              </a:solidFill>
              <a:effectLst/>
              <a:latin typeface="Arial" panose="020B0604020202020204" pitchFamily="34" charset="0"/>
              <a:ea typeface="+mn-ea"/>
              <a:cs typeface="Arial" panose="020B0604020202020204" pitchFamily="34" charset="0"/>
            </a:endParaRPr>
          </a:p>
          <a:p>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US" sz="1200" b="1" kern="1200" dirty="0">
                <a:solidFill>
                  <a:schemeClr val="tx1"/>
                </a:solidFill>
                <a:effectLst/>
                <a:latin typeface="Arial" panose="020B0604020202020204" pitchFamily="34" charset="0"/>
                <a:ea typeface="+mn-ea"/>
                <a:cs typeface="Arial" panose="020B0604020202020204" pitchFamily="34" charset="0"/>
              </a:rPr>
              <a:t>INSTRUCTIONS: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review Figure 10 from p. 334.</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What stands out in the entry information that would be useful in the argument for the benefits of tuition reimbursement.</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endParaRPr lang="en-US" dirty="0"/>
          </a:p>
          <a:p>
            <a:r>
              <a:rPr lang="en-US" dirty="0"/>
              <a:t>Potential Answer:</a:t>
            </a:r>
            <a:endParaRPr lang="en-US" dirty="0"/>
          </a:p>
          <a:p>
            <a:r>
              <a:rPr lang="en-US" dirty="0"/>
              <a:t>1. Answers will vary. The information provided in the References are all recent articles, which shows that the data collected is recent and not outdated. It also shows large companies (such as Amazon and Disney) that see the value in education and in supporting their employees.</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dirty="0">
                <a:solidFill>
                  <a:srgbClr val="000000"/>
                </a:solidFill>
                <a:effectLst/>
                <a:latin typeface="Calibri" panose="020F0502020204030204" charset="0"/>
              </a:rPr>
              <a:t>Conduct debrief on discussion with class.</a:t>
            </a:r>
            <a:endParaRPr lang="en-US" dirty="0"/>
          </a:p>
          <a:p>
            <a:endParaRPr lang="en-US" dirty="0"/>
          </a:p>
          <a:p>
            <a:r>
              <a:rPr lang="en-US" dirty="0"/>
              <a:t>Potential Answers:</a:t>
            </a:r>
            <a:endParaRPr lang="en-US" dirty="0"/>
          </a:p>
          <a:p>
            <a:pPr marL="228600" indent="-228600">
              <a:buFont typeface="+mj-lt"/>
              <a:buAutoNum type="arabicPeriod"/>
            </a:pPr>
            <a:r>
              <a:rPr lang="en-US" dirty="0"/>
              <a:t>Answers will vary. Figure 5 shows an outline of the main headings in the discussion, showing that there are benefits for employees and employers, and gives examples of high-level companies that utilize the assistance. Figure 8 outlines a summary of the entire presentation, along with a final recommendation and reasoning for support to implement the program. Figure 9 provides the detail from the Executive Summary, which is the main page leaders will review to get an overall feeling for the financial impact as well as the benefits. Figure 10 shows where the data was pulled from and validates that the data used was current and applicable.</a:t>
            </a:r>
            <a:endParaRPr lang="en-US" dirty="0"/>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Writing style conveys a lot in a report.  Tone can convey the seriousness or lighthearted intent of the communication as well as make the report formal or informal, active or passive.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Verb tense should be appropriate for when the reader is reading the report.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800" b="1" dirty="0">
                <a:effectLst/>
                <a:latin typeface="Open Sans" panose="020B0606030504020204" pitchFamily="34" charset="0"/>
                <a:ea typeface="Open Sans" panose="020B0606030504020204" pitchFamily="34" charset="0"/>
              </a:rPr>
              <a:t>Stacked headings:</a:t>
            </a:r>
            <a:r>
              <a:rPr lang="en-US" sz="1800" dirty="0">
                <a:effectLst/>
                <a:latin typeface="Open Sans" panose="020B0606030504020204" pitchFamily="34" charset="0"/>
                <a:ea typeface="Open Sans" panose="020B0606030504020204" pitchFamily="34" charset="0"/>
              </a:rPr>
              <a:t> one heading followed by another without some intervening text.</a:t>
            </a:r>
            <a:endParaRPr lang="en-US" sz="1800" dirty="0">
              <a:effectLst/>
              <a:latin typeface="Open Sans" panose="020B0606030504020204" pitchFamily="34" charset="0"/>
              <a:ea typeface="Open Sans" panose="020B0606030504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800" b="1" dirty="0">
                <a:effectLst/>
                <a:latin typeface="Open Sans" panose="020B0606030504020204" pitchFamily="34" charset="0"/>
                <a:ea typeface="Open Sans" panose="020B0606030504020204" pitchFamily="34" charset="0"/>
              </a:rPr>
              <a:t>Section overview:</a:t>
            </a:r>
            <a:r>
              <a:rPr lang="en-US" sz="1800" dirty="0">
                <a:effectLst/>
                <a:latin typeface="Open Sans" panose="020B0606030504020204" pitchFamily="34" charset="0"/>
                <a:ea typeface="Open Sans" panose="020B0606030504020204" pitchFamily="34" charset="0"/>
              </a:rPr>
              <a:t> a preview of how the topic will be divided and highlight main points before making the division.</a:t>
            </a:r>
            <a:endParaRPr lang="en-US" sz="1800" dirty="0">
              <a:effectLst/>
              <a:latin typeface="Open Sans" panose="020B0606030504020204" pitchFamily="34" charset="0"/>
              <a:ea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11: How Authors Use Emphasis and Subordination from page 336 of the textbook</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12: Avoiding Stacked Headings with Section Overview on page 337 of the textbook.</a:t>
            </a:r>
            <a:endParaRPr lang="en-US" i="1" dirty="0"/>
          </a:p>
          <a:p>
            <a:r>
              <a:rPr lang="en-US" b="1" i="0" dirty="0"/>
              <a:t>Stacked headings</a:t>
            </a:r>
            <a:r>
              <a:rPr lang="en-US" b="0" i="0" dirty="0"/>
              <a:t> – one heading following another without some intervening text.</a:t>
            </a:r>
            <a:endParaRPr lang="en-US" b="0" i="0" dirty="0"/>
          </a:p>
          <a:p>
            <a:r>
              <a:rPr lang="en-US" b="1" i="0" dirty="0"/>
              <a:t>Section overview</a:t>
            </a:r>
            <a:r>
              <a:rPr lang="en-US" b="0" i="0" dirty="0"/>
              <a:t> - </a:t>
            </a:r>
            <a:r>
              <a:rPr lang="en-US" sz="1800" dirty="0">
                <a:effectLst/>
                <a:latin typeface="Open Sans" panose="020B0606030504020204" pitchFamily="34" charset="0"/>
                <a:ea typeface="Open Sans" panose="020B0606030504020204" pitchFamily="34" charset="0"/>
              </a:rPr>
              <a:t>a preview of how the topic will be divided and highlight main points before making the division.</a:t>
            </a:r>
            <a:endParaRPr lang="en-US" b="1" i="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Arial" panose="020B0604020202020204" pitchFamily="34" charset="0"/>
                <a:ea typeface="+mn-ea"/>
                <a:cs typeface="Arial" panose="020B0604020202020204" pitchFamily="34" charset="0"/>
              </a:rPr>
              <a:t>This activity may take 10-15 minutes.</a:t>
            </a:r>
            <a:endParaRPr lang="en-US" sz="1200" i="1" kern="1200" dirty="0">
              <a:solidFill>
                <a:schemeClr val="tx1"/>
              </a:solidFill>
              <a:effectLst/>
              <a:latin typeface="Arial" panose="020B0604020202020204" pitchFamily="34" charset="0"/>
              <a:ea typeface="+mn-ea"/>
              <a:cs typeface="Arial" panose="020B0604020202020204" pitchFamily="34" charset="0"/>
            </a:endParaRPr>
          </a:p>
          <a:p>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US" sz="1200" b="1" kern="1200" dirty="0">
                <a:solidFill>
                  <a:schemeClr val="tx1"/>
                </a:solidFill>
                <a:effectLst/>
                <a:latin typeface="Arial" panose="020B0604020202020204" pitchFamily="34" charset="0"/>
                <a:ea typeface="+mn-ea"/>
                <a:cs typeface="Arial" panose="020B0604020202020204" pitchFamily="34" charset="0"/>
              </a:rPr>
              <a:t>INSTRUCTIONS: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read and review the excerpt from page 337 of the textbook [also displayed in the slide].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pair up to work together to answer the questions and find specific examples: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lvl="2"/>
            <a:r>
              <a:rPr lang="en-US" dirty="0"/>
              <a:t>How has the author used previews, summaries, and transitions in these two paragraphs?</a:t>
            </a:r>
            <a:endParaRPr lang="en-US" dirty="0"/>
          </a:p>
          <a:p>
            <a:pPr lvl="2"/>
            <a:r>
              <a:rPr lang="en-US" dirty="0"/>
              <a:t>How does the preview, summary, and transition add coherence to the writing?</a:t>
            </a:r>
            <a:r>
              <a:rPr lang="en-US" sz="1200" kern="1200" dirty="0">
                <a:solidFill>
                  <a:schemeClr val="tx1"/>
                </a:solidFill>
                <a:effectLst/>
                <a:latin typeface="Arial" panose="020B0604020202020204" pitchFamily="34" charset="0"/>
                <a:ea typeface="+mn-ea"/>
                <a:cs typeface="Arial" panose="020B0604020202020204" pitchFamily="34" charset="0"/>
              </a:rPr>
              <a:t>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Bring the class together as a whole and allow students to share out their observations.  </a:t>
            </a:r>
            <a:endParaRPr lang="en-US" dirty="0"/>
          </a:p>
          <a:p>
            <a:endParaRPr lang="en-US" i="1" dirty="0"/>
          </a:p>
          <a:p>
            <a:r>
              <a:rPr lang="en-US" i="1" dirty="0"/>
              <a:t>Excerpt found on page 337 of the textbook.</a:t>
            </a:r>
            <a:endParaRPr lang="en-US" i="1" dirty="0"/>
          </a:p>
          <a:p>
            <a:r>
              <a:rPr lang="en-US" i="0" dirty="0"/>
              <a:t>Potential Answers:</a:t>
            </a:r>
            <a:endParaRPr lang="en-US" i="0" dirty="0"/>
          </a:p>
          <a:p>
            <a:pPr marL="228600" indent="-228600">
              <a:buFont typeface="+mj-lt"/>
              <a:buAutoNum type="arabicPeriod"/>
            </a:pPr>
            <a:r>
              <a:rPr lang="en-US" sz="1800" b="0" i="0" u="none" strike="noStrike" dirty="0">
                <a:solidFill>
                  <a:srgbClr val="000000"/>
                </a:solidFill>
                <a:effectLst/>
                <a:latin typeface="Arial" panose="020B0604020202020204" pitchFamily="34" charset="0"/>
              </a:rPr>
              <a:t>Answers will vary. The author used preview in the first paragraph by stating “can be evaluated in two ways” and then naming them. This gives the reader an idea of what is coming.  The author used summary by generalizing the data with phrases like “the majority” and “falls short” for easy reading and a general overview before going into the statistics and details that support these statements. Finally, the author used transitions to connect the cause and effect of the problem with poor training to system errors. </a:t>
            </a:r>
            <a:endParaRPr lang="en-US" i="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dirty="0">
                <a:solidFill>
                  <a:srgbClr val="000000"/>
                </a:solidFill>
                <a:effectLst/>
                <a:latin typeface="Calibri" panose="020F0502020204030204" charset="0"/>
              </a:rPr>
              <a:t>Conduct debrief on discussion with class.</a:t>
            </a:r>
            <a:endParaRPr lang="en-US" dirty="0"/>
          </a:p>
          <a:p>
            <a:endParaRPr lang="en-US" dirty="0"/>
          </a:p>
          <a:p>
            <a:r>
              <a:rPr lang="en-US" dirty="0"/>
              <a:t>Potential Answers:</a:t>
            </a:r>
            <a:endParaRPr lang="en-US" dirty="0"/>
          </a:p>
          <a:p>
            <a:pPr marL="228600" indent="-228600">
              <a:buFont typeface="+mj-lt"/>
              <a:buAutoNum type="arabicPeriod"/>
            </a:pPr>
            <a:r>
              <a:rPr lang="en-US" dirty="0"/>
              <a:t>Some students may have read reports that are less organized than what is being described. The lack of transitions could cause confusion if the writer is shifting to another topic. Not having section headers also requires that the audience reads every section, even if it does not impact their work. By adding sections, people can skim over the document and read only what is important to their work. In today’s fast-paced work environment, this can be critical.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b="1" dirty="0"/>
              <a:t>Plagiarism – </a:t>
            </a:r>
            <a:r>
              <a:rPr lang="en-US" b="0" dirty="0"/>
              <a:t>using another person’s words or ideas without giving proper credit.</a:t>
            </a:r>
            <a:endParaRPr lang="en-US" b="0" dirty="0"/>
          </a:p>
          <a:p>
            <a:r>
              <a:rPr lang="en-US" b="1" dirty="0"/>
              <a:t>Documentation</a:t>
            </a:r>
            <a:r>
              <a:rPr lang="en-US" b="0" dirty="0"/>
              <a:t> – identifying sources by giving credit to others, either in the text or a reference list.</a:t>
            </a:r>
            <a:endParaRPr lang="en-US" b="1" dirty="0"/>
          </a:p>
          <a:p>
            <a:r>
              <a:rPr lang="en-US" b="1" dirty="0"/>
              <a:t>Paraphrase</a:t>
            </a:r>
            <a:r>
              <a:rPr lang="en-US" b="0" dirty="0"/>
              <a:t> – a summary or restatement of a passage in your own words.</a:t>
            </a:r>
            <a:endParaRPr lang="en-US" b="0" dirty="0"/>
          </a:p>
          <a:p>
            <a:r>
              <a:rPr lang="en-US" b="1" dirty="0"/>
              <a:t>Direct quotation</a:t>
            </a:r>
            <a:r>
              <a:rPr lang="en-US" b="0" dirty="0"/>
              <a:t> – </a:t>
            </a:r>
            <a:r>
              <a:rPr lang="en-US" sz="1800" dirty="0">
                <a:effectLst/>
                <a:latin typeface="Open Sans" panose="020B0606030504020204" pitchFamily="34" charset="0"/>
                <a:ea typeface="Open Sans" panose="020B0606030504020204" pitchFamily="34" charset="0"/>
              </a:rPr>
              <a:t>contains the exact words of someone else enclosed within quotation marks.</a:t>
            </a:r>
            <a:endParaRPr lang="en-US" b="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13: Poorly Paraphrased Text from an Online Tool on page 339 of the textbook.</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Everyone knows people make mistakes, but the more documentation you can provide and the more accurate your data, the better position you will be in to defend minor mistakes. Using data in pieces or omitting information can call into question your character and your ethics.</a:t>
            </a:r>
            <a:endParaRPr lang="en-US" dirty="0"/>
          </a:p>
          <a:p>
            <a:endParaRPr lang="en-US" dirty="0"/>
          </a:p>
          <a:p>
            <a:r>
              <a:rPr lang="en-US" i="1" dirty="0"/>
              <a:t>Figure 14: How to Format Sources in Footnotes</a:t>
            </a:r>
            <a:r>
              <a:rPr lang="en-US" i="0" dirty="0"/>
              <a:t> p. 340 of the textbook.</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15: How to Format Sources in Footnotes </a:t>
            </a:r>
            <a:r>
              <a:rPr lang="en-US" i="0" dirty="0"/>
              <a:t>on page 339 of the textbook.</a:t>
            </a:r>
            <a:endParaRPr lang="en-US" i="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Arial" panose="020B0604020202020204" pitchFamily="34" charset="0"/>
                <a:ea typeface="+mn-ea"/>
                <a:cs typeface="Arial" panose="020B0604020202020204" pitchFamily="34" charset="0"/>
              </a:rPr>
              <a:t>Group activity may take 10-20 minutes</a:t>
            </a:r>
            <a:endParaRPr lang="en-US" sz="1200" i="1" kern="1200" dirty="0">
              <a:solidFill>
                <a:schemeClr val="tx1"/>
              </a:solidFill>
              <a:effectLst/>
              <a:latin typeface="Arial" panose="020B0604020202020204" pitchFamily="34" charset="0"/>
              <a:ea typeface="+mn-ea"/>
              <a:cs typeface="Arial" panose="020B0604020202020204" pitchFamily="34" charset="0"/>
            </a:endParaRPr>
          </a:p>
          <a:p>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US" sz="1200" b="1" kern="1200" dirty="0">
                <a:solidFill>
                  <a:schemeClr val="tx1"/>
                </a:solidFill>
                <a:effectLst/>
                <a:latin typeface="Arial" panose="020B0604020202020204" pitchFamily="34" charset="0"/>
                <a:ea typeface="+mn-ea"/>
                <a:cs typeface="Arial" panose="020B0604020202020204" pitchFamily="34" charset="0"/>
              </a:rPr>
              <a:t>INSTRUCTIONS: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break into small groups of three to five people.</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Read through the discussion questions.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Discuss your thoughts within your group.</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Collectively choose the most compelling answers to the questions.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Share your thoughts with the larger group.</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0" lvl="0" indent="0">
              <a:buFont typeface="Arial" panose="020B0604020202020204" pitchFamily="34" charset="0"/>
              <a:buNone/>
            </a:pPr>
            <a:r>
              <a:rPr lang="en-US" sz="1200" kern="1200" dirty="0">
                <a:solidFill>
                  <a:schemeClr val="tx1"/>
                </a:solidFill>
                <a:effectLst/>
                <a:latin typeface="Arial" panose="020B0604020202020204" pitchFamily="34" charset="0"/>
                <a:ea typeface="+mn-ea"/>
                <a:cs typeface="Arial" panose="020B0604020202020204" pitchFamily="34" charset="0"/>
              </a:rPr>
              <a:t>Potential Answers: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It is important to document sources so that you are giving credit to those who did the work originally. </a:t>
            </a:r>
            <a:endParaRPr lang="en-US" sz="1800" b="0"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Documenting sources helps to build your credibility. It shows that you are an honest person willing to give credit where it is due. It also shows that you are willing to research what you don’t know and validates that your data and conclusions are based on current data.</a:t>
            </a:r>
            <a:endParaRPr lang="en-US" sz="1800" b="0"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If sources are not documented, there is no way to check information that may be incorrect or misconstrued. It can also be seen as trying to hide information or being dishonest and make audiences question other materials and your ethics. It can also lead to accusations of plagiarism.</a:t>
            </a:r>
            <a:endParaRPr lang="en-US" sz="1800" b="0" i="0" u="none" strike="noStrike" dirty="0">
              <a:solidFill>
                <a:srgbClr val="000000"/>
              </a:solidFill>
              <a:effectLst/>
              <a:latin typeface="Arial" panose="020B0604020202020204" pitchFamily="34" charset="0"/>
            </a:endParaRPr>
          </a:p>
          <a:p>
            <a:pPr marL="228600" lvl="0" indent="-228600">
              <a:buFont typeface="+mj-lt"/>
              <a:buAutoNum type="arabicPeriod"/>
            </a:pPr>
            <a:endParaRPr lang="en-US" sz="12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dirty="0">
                <a:solidFill>
                  <a:srgbClr val="000000"/>
                </a:solidFill>
                <a:effectLst/>
                <a:latin typeface="Calibri" panose="020F0502020204030204" charset="0"/>
              </a:rPr>
              <a:t>Conduct debrief on discussion with class.</a:t>
            </a:r>
            <a:endParaRPr lang="en-US" dirty="0"/>
          </a:p>
          <a:p>
            <a:endParaRPr lang="en-US" dirty="0"/>
          </a:p>
          <a:p>
            <a:r>
              <a:rPr lang="en-US" dirty="0"/>
              <a:t>Potential Answer:</a:t>
            </a:r>
            <a:endParaRPr lang="en-US" dirty="0"/>
          </a:p>
          <a:p>
            <a:pPr marL="228600" indent="-228600">
              <a:buFont typeface="+mj-lt"/>
              <a:buAutoNum type="arabicPeriod"/>
            </a:pPr>
            <a:r>
              <a:rPr lang="en-US" dirty="0"/>
              <a:t>The use of photo and video on cell phones, wireless microphones, and other recording devices make it easier to record a situation for reference and playback later. It can be crucial evidence to prove someone said or did something that they denied. Some complications can be distorted video, background noise muffling what is said, and movement distorting the images. Items such as body cameras on police officers and bystander videos have been important pieces of evidence in criminal cases. People should take care, however, to ensure that recording others does not violate any privacy rights, so meetings and discussions that are being recoded are often advised to be disclosed to the people attending.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16 </a:t>
            </a:r>
            <a:r>
              <a:rPr lang="en-US" i="0" dirty="0"/>
              <a:t>can be found on the next 3 slides.</a:t>
            </a:r>
            <a:endParaRPr lang="en-US" i="1" dirty="0"/>
          </a:p>
          <a:p>
            <a:r>
              <a:rPr lang="en-US" i="1" dirty="0"/>
              <a:t>Figure 17: Guidelines for Creating a PowerPoint Report Page </a:t>
            </a:r>
            <a:r>
              <a:rPr lang="en-US" dirty="0"/>
              <a:t>on p. 344 shows how colors and bullets are used to connect points and add visual interest.</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Figure 16: Deck Density for Different Purposes and Audiences page 343 of the textbook.</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Figure 16: Deck Density for Different Purposes and Audiences page 343 of the textbook.</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Figure 16: Deck Density for Different Purposes and Audiences page 343 of the textbook.</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Design and layout can be critical to readability. Having a report that has too many fonts or hard-to-read fonts can become distracting to readers, as well as confusing. Headers and footers can help with keeping pages together and in sequence if they somehow become separated.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All written files should be reviewed at least once, but preferably more, to ensure it is clear and error free. Errors can become distracting and can cause lack of faith in the writer’s skills if  a lot of errors are discovered.</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b="1" dirty="0"/>
              <a:t>Business report </a:t>
            </a:r>
            <a:r>
              <a:rPr lang="en-US" dirty="0"/>
              <a:t>– an organized presentation of information used to make decisions and solve problems.</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18: Steps for Revising on page 345 of the textbook.</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Arial" panose="020B0604020202020204" pitchFamily="34" charset="0"/>
                <a:ea typeface="+mn-ea"/>
                <a:cs typeface="Arial" panose="020B0604020202020204" pitchFamily="34" charset="0"/>
              </a:rPr>
              <a:t>This activity may take 10-15 minutes.</a:t>
            </a:r>
            <a:endParaRPr lang="en-US" sz="1200" i="1" kern="1200" dirty="0">
              <a:solidFill>
                <a:schemeClr val="tx1"/>
              </a:solidFill>
              <a:effectLst/>
              <a:latin typeface="Arial" panose="020B0604020202020204" pitchFamily="34" charset="0"/>
              <a:ea typeface="+mn-ea"/>
              <a:cs typeface="Arial" panose="020B0604020202020204" pitchFamily="34" charset="0"/>
            </a:endParaRPr>
          </a:p>
          <a:p>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US" sz="1200" b="1" kern="1200" dirty="0">
                <a:solidFill>
                  <a:schemeClr val="tx1"/>
                </a:solidFill>
                <a:effectLst/>
                <a:latin typeface="Arial" panose="020B0604020202020204" pitchFamily="34" charset="0"/>
                <a:ea typeface="+mn-ea"/>
                <a:cs typeface="Arial" panose="020B0604020202020204" pitchFamily="34" charset="0"/>
              </a:rPr>
              <a:t>INSTRUCTIONS: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read and review the two summaries from the individual and discussion slides shown in Figure 16: </a:t>
            </a:r>
            <a:r>
              <a:rPr lang="en-US" dirty="0"/>
              <a:t>Deck Density for Different Purposes and Audiences page 343 of the textbook (enlarged images provided in earlier slides, as well.)</a:t>
            </a:r>
            <a:r>
              <a:rPr lang="en-US" sz="1200" kern="1200" dirty="0">
                <a:solidFill>
                  <a:schemeClr val="tx1"/>
                </a:solidFill>
                <a:effectLst/>
                <a:latin typeface="Arial" panose="020B0604020202020204" pitchFamily="34" charset="0"/>
                <a:ea typeface="+mn-ea"/>
                <a:cs typeface="Arial" panose="020B0604020202020204" pitchFamily="34" charset="0"/>
              </a:rPr>
              <a:t>  </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the class share their observations.</a:t>
            </a:r>
            <a:endParaRPr lang="en-US" dirty="0">
              <a:effectLst/>
            </a:endParaRPr>
          </a:p>
          <a:p>
            <a:pPr marL="171450" indent="-171450">
              <a:buFont typeface="Arial" panose="020B0604020202020204" pitchFamily="34" charset="0"/>
              <a:buChar char="•"/>
            </a:pPr>
            <a:endParaRPr lang="en-US" dirty="0">
              <a:effectLst/>
            </a:endParaRPr>
          </a:p>
          <a:p>
            <a:pPr marL="0" indent="0">
              <a:buFont typeface="Arial" panose="020B0604020202020204" pitchFamily="34" charset="0"/>
              <a:buNone/>
            </a:pPr>
            <a:r>
              <a:rPr lang="en-US" sz="1200" i="1" kern="1200" dirty="0">
                <a:solidFill>
                  <a:schemeClr val="tx1"/>
                </a:solidFill>
                <a:effectLst/>
                <a:latin typeface="Arial" panose="020B0604020202020204" pitchFamily="34" charset="0"/>
                <a:ea typeface="+mn-ea"/>
                <a:cs typeface="Arial" panose="020B0604020202020204" pitchFamily="34" charset="0"/>
              </a:rPr>
              <a:t>Figure 16: </a:t>
            </a:r>
            <a:r>
              <a:rPr lang="en-US" i="1" dirty="0"/>
              <a:t>Deck Density for Different Purposes and Audiences page 343 of the textbook.</a:t>
            </a:r>
            <a:endParaRPr lang="en-US" i="1" dirty="0"/>
          </a:p>
          <a:p>
            <a:pPr marL="0" indent="0">
              <a:buFont typeface="Arial" panose="020B0604020202020204" pitchFamily="34" charset="0"/>
              <a:buNone/>
            </a:pPr>
            <a:endParaRPr lang="en-US" i="1" dirty="0"/>
          </a:p>
          <a:p>
            <a:pPr marL="0" indent="0">
              <a:buFont typeface="Arial" panose="020B0604020202020204" pitchFamily="34" charset="0"/>
              <a:buNone/>
            </a:pPr>
            <a:r>
              <a:rPr lang="en-US" i="0" dirty="0"/>
              <a:t>Potential Answers:</a:t>
            </a:r>
            <a:endParaRPr lang="en-US" i="0" dirty="0"/>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The slide deck becomes more and more visual the more support the audience will be getting. The less they will be receiving outside of the slides, the more is included on them.</a:t>
            </a:r>
            <a:endParaRPr lang="en-US" sz="1800" b="0"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The slide deck for the individual to review has a lot more wording and information. The individual needs to be able to read the important information because the slides are the only source for the information. The slide deck for a presentation is very visual. It provides a little information that can quickly be viewed and understood. Most of the information in a presentation is being shared by the speaker so the audience member needs to be able to listen. There are not a lot of words that need to be read that will conflict with their listening comprehension. In the middle, there are bullet points that offer a little less information than the individual as they are still listening. However, the bullets provide a little more information than the presentation to job the audience members memory when reviewing afterwards.</a:t>
            </a:r>
            <a:endParaRPr lang="en-US" sz="1800" b="0"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The slides support the purpose of the event by allowing the audience to focus on the information and event. Without a lot of visuals, they can listen without distractions. However, without anyone to interpret, they still have all the information to read and understand the slides. Similarly, with an event where people will be reviewing the information later, independently, the slide offers enough information to comprehend it on their own and remember key details that were discussed.</a:t>
            </a:r>
            <a:endParaRPr lang="en-US" sz="1800" b="0" i="0" u="none" strike="noStrike" dirty="0">
              <a:solidFill>
                <a:srgbClr val="000000"/>
              </a:solidFill>
              <a:effectLst/>
              <a:latin typeface="Arial" panose="020B0604020202020204" pitchFamily="34" charset="0"/>
            </a:endParaRPr>
          </a:p>
          <a:p>
            <a:pPr marL="228600" indent="-228600">
              <a:buFont typeface="+mj-lt"/>
              <a:buAutoNum type="arabicPeriod"/>
            </a:pPr>
            <a:endParaRPr lang="en-US" i="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dirty="0">
                <a:solidFill>
                  <a:srgbClr val="000000"/>
                </a:solidFill>
                <a:effectLst/>
                <a:latin typeface="Calibri" panose="020F0502020204030204" charset="0"/>
              </a:rPr>
              <a:t>Conduct debrief on discussion with class.</a:t>
            </a:r>
            <a:endParaRPr lang="en-US" dirty="0"/>
          </a:p>
          <a:p>
            <a:endParaRPr lang="en-US" dirty="0"/>
          </a:p>
          <a:p>
            <a:r>
              <a:rPr lang="en-US" dirty="0"/>
              <a:t>Potential Answer:</a:t>
            </a:r>
            <a:endParaRPr lang="en-US" dirty="0"/>
          </a:p>
          <a:p>
            <a:pPr marL="228600" indent="-228600">
              <a:buFont typeface="+mj-lt"/>
              <a:buAutoNum type="arabicPeriod"/>
            </a:pPr>
            <a:r>
              <a:rPr lang="en-US" dirty="0"/>
              <a:t>Answers will vary. Students can suggest plans to either use a hybrid format of slides – putting enough information that people can read the slides and understand the information, or they can possibly provide notes for support in the slides. Another option could be to create a separate slide deck to be posted for viewing without a recorded presentation.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Checklist for Reviewing Your Report Draft on page 346 of the textbook.</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Checklist for Reviewing Your Report Draft on page 346 of the textbook.</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Checklist for Reviewing Your Report Draft on page 346 of the textbook.</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914400" lvl="1" indent="-457200">
              <a:buFont typeface="+mj-lt"/>
              <a:buAutoNum type="alphaUcPeriod"/>
            </a:pPr>
            <a:r>
              <a:rPr lang="en-US" dirty="0"/>
              <a:t>Progressive Audience – Presentation Deck</a:t>
            </a:r>
            <a:endParaRPr lang="en-US" dirty="0"/>
          </a:p>
          <a:p>
            <a:pPr marL="914400" lvl="1" indent="-457200">
              <a:buFont typeface="+mj-lt"/>
              <a:buAutoNum type="alphaUcPeriod"/>
            </a:pPr>
            <a:r>
              <a:rPr lang="en-US" dirty="0"/>
              <a:t>Primarily text-based – Written Report</a:t>
            </a:r>
            <a:endParaRPr lang="en-US" dirty="0"/>
          </a:p>
          <a:p>
            <a:pPr marL="914400" lvl="1" indent="-457200">
              <a:buFont typeface="+mj-lt"/>
              <a:buAutoNum type="alphaUcPeriod"/>
            </a:pPr>
            <a:r>
              <a:rPr lang="en-US" dirty="0"/>
              <a:t>Illustrating visual points – Presentation Deck</a:t>
            </a:r>
            <a:endParaRPr lang="en-US" dirty="0"/>
          </a:p>
          <a:p>
            <a:pPr marL="914400" lvl="1" indent="-457200">
              <a:buFont typeface="+mj-lt"/>
              <a:buAutoNum type="alphaUcPeriod"/>
            </a:pPr>
            <a:r>
              <a:rPr lang="en-US" dirty="0"/>
              <a:t>Traditional Audience – Written Report</a:t>
            </a:r>
            <a:endParaRPr lang="en-US" dirty="0"/>
          </a:p>
          <a:p>
            <a:pPr marL="914400" lvl="1" indent="-457200">
              <a:buFont typeface="+mj-lt"/>
              <a:buAutoNum type="alphaUcPeriod"/>
            </a:pPr>
            <a:r>
              <a:rPr lang="en-US" dirty="0"/>
              <a:t>Bullet point format – Presentation Deck</a:t>
            </a:r>
            <a:endParaRPr lang="en-US" dirty="0"/>
          </a:p>
          <a:p>
            <a:pPr marL="914400" lvl="1" indent="-457200">
              <a:buFont typeface="+mj-lt"/>
              <a:buAutoNum type="alphaUcPeriod"/>
            </a:pPr>
            <a:r>
              <a:rPr lang="en-US" dirty="0"/>
              <a:t>Each page is a section with title – Presentation Deck</a:t>
            </a:r>
            <a:endParaRPr lang="en-US" dirty="0"/>
          </a:p>
          <a:p>
            <a:pPr marL="914400" lvl="1" indent="-457200">
              <a:buFont typeface="+mj-lt"/>
              <a:buAutoNum type="alphaUcPeriod"/>
            </a:pPr>
            <a:r>
              <a:rPr lang="en-US" dirty="0"/>
              <a:t>Limited time – Presentation Deck</a:t>
            </a:r>
            <a:endParaRPr lang="en-US" dirty="0"/>
          </a:p>
          <a:p>
            <a:pPr marL="914400" lvl="1" indent="-457200">
              <a:buFont typeface="+mj-lt"/>
              <a:buAutoNum type="alphaUcPeriod"/>
            </a:pPr>
            <a:r>
              <a:rPr lang="en-US" dirty="0"/>
              <a:t>Narrative format – Written Report</a:t>
            </a:r>
            <a:endParaRPr lang="en-US" dirty="0"/>
          </a:p>
          <a:p>
            <a:pPr marL="914400" lvl="1" indent="-457200">
              <a:buFont typeface="+mj-lt"/>
              <a:buAutoNum type="alphaUcPeriod"/>
            </a:pPr>
            <a:r>
              <a:rPr lang="en-US" dirty="0"/>
              <a:t>Section by heading and subheading – Written Report</a:t>
            </a:r>
            <a:endParaRPr lang="en-US" dirty="0"/>
          </a:p>
          <a:p>
            <a:pPr marL="0" indent="0">
              <a:buFont typeface="+mj-lt"/>
              <a:buNone/>
            </a:pP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 Criteria for a Business Report from page 322 of the textbook.</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b="1" dirty="0"/>
              <a:t>Situational report </a:t>
            </a:r>
            <a:r>
              <a:rPr lang="en-US" b="0" dirty="0"/>
              <a:t>– </a:t>
            </a:r>
            <a:r>
              <a:rPr lang="en-US" sz="1800" dirty="0">
                <a:effectLst/>
                <a:latin typeface="Open Sans" panose="020B0606030504020204" pitchFamily="34" charset="0"/>
                <a:ea typeface="Open Sans" panose="020B0606030504020204" pitchFamily="34" charset="0"/>
              </a:rPr>
              <a:t>a document produced once for a unique or specific problem or opportunities.</a:t>
            </a:r>
            <a:endParaRPr lang="en-US" sz="1800" dirty="0">
              <a:effectLst/>
              <a:latin typeface="Open Sans" panose="020B0606030504020204" pitchFamily="34" charset="0"/>
              <a:ea typeface="Open Sans" panose="020B0606030504020204" pitchFamily="34" charset="0"/>
            </a:endParaRPr>
          </a:p>
          <a:p>
            <a:pPr marL="0" marR="0">
              <a:spcBef>
                <a:spcPts val="0"/>
              </a:spcBef>
              <a:spcAft>
                <a:spcPts val="800"/>
              </a:spcAft>
            </a:pPr>
            <a:r>
              <a:rPr lang="en-US" b="1" dirty="0"/>
              <a:t>Request for information</a:t>
            </a:r>
            <a:r>
              <a:rPr lang="en-US" b="0" dirty="0"/>
              <a:t> - </a:t>
            </a:r>
            <a:r>
              <a:rPr lang="en-US" sz="1800" dirty="0">
                <a:effectLst/>
                <a:latin typeface="Open Sans" panose="020B0606030504020204" pitchFamily="34" charset="0"/>
                <a:ea typeface="Open Sans" panose="020B0606030504020204" pitchFamily="34" charset="0"/>
              </a:rPr>
              <a:t>a preliminary document asking for general background from potential suppliers.</a:t>
            </a:r>
            <a:endParaRPr lang="en-US" sz="1800" dirty="0">
              <a:effectLst/>
              <a:latin typeface="Open Sans" panose="020B0606030504020204" pitchFamily="34" charset="0"/>
              <a:ea typeface="Open Sans" panose="020B0606030504020204" pitchFamily="34" charset="0"/>
            </a:endParaRPr>
          </a:p>
          <a:p>
            <a:r>
              <a:rPr lang="en-US" b="1" dirty="0"/>
              <a:t>Request for proposal</a:t>
            </a:r>
            <a:r>
              <a:rPr lang="en-US" b="0" dirty="0"/>
              <a:t> -  a more formal, detailed document </a:t>
            </a:r>
            <a:r>
              <a:rPr lang="en-US" sz="1800" dirty="0">
                <a:effectLst/>
                <a:latin typeface="Open Sans" panose="020B0606030504020204" pitchFamily="34" charset="0"/>
                <a:ea typeface="Open Sans" panose="020B0606030504020204" pitchFamily="34" charset="0"/>
              </a:rPr>
              <a:t>looking</a:t>
            </a:r>
            <a:r>
              <a:rPr lang="en-US" b="0" dirty="0"/>
              <a:t> for bids. </a:t>
            </a:r>
            <a:endParaRPr lang="en-US" b="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2: Report Formats</a:t>
            </a:r>
            <a:r>
              <a:rPr lang="en-US" i="0" dirty="0"/>
              <a:t> on p. 324 of the textbook shows various types of forms from less graphical to more graphical.</a:t>
            </a:r>
            <a:endParaRPr lang="en-US" i="0" dirty="0"/>
          </a:p>
          <a:p>
            <a:endParaRPr lang="en-US" i="0" dirty="0"/>
          </a:p>
          <a:p>
            <a:r>
              <a:rPr lang="en-US" i="1" dirty="0"/>
              <a:t>Figure 3: Short Report in an Email</a:t>
            </a:r>
            <a:r>
              <a:rPr lang="en-US" i="0" dirty="0"/>
              <a:t> on p. 325 of the textbook shows an example of how a report might appear in email format, with links to specific files that a recipient might review.</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Understanding your audience will determine how to present your findings and recommendations. Most American audiences prefer the direct approach, but some international audiences may prefer a more indirect method.  The difficulty of the topic being discussed will impact this presentation, as well, as some more complex topics may require more detail or support material to justify the recommendations.</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4 Examples of Findings, Conclusions, and Recommendations from p. 326 of the textbook.</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4.emf"/><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srcRect/>
          <a:stretch>
            <a:fill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endParaRPr lang="en-US" dirty="0"/>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endParaRPr lang="en-US" dirty="0"/>
          </a:p>
        </p:txBody>
      </p:sp>
      <p:sp>
        <p:nvSpPr>
          <p:cNvPr id="12" name="Picture Placeholder 11"/>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endParaRPr lang="en-US" dirty="0"/>
          </a:p>
        </p:txBody>
      </p:sp>
      <p:sp>
        <p:nvSpPr>
          <p:cNvPr id="9" name="Slide Number Placeholder 5"/>
          <p:cNvSpPr txBox="1"/>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panose="020F050202020403020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mn-ea"/>
                <a:cs typeface="+mn-cs"/>
              </a:defRPr>
            </a:lvl5pPr>
            <a:lvl6pPr marL="2286000" algn="l" defTabSz="914400" rtl="0" eaLnBrk="1" latinLnBrk="0" hangingPunct="1">
              <a:defRPr kern="1200">
                <a:solidFill>
                  <a:schemeClr val="tx1"/>
                </a:solidFill>
                <a:latin typeface="Calibri" panose="020F0502020204030204" charset="0"/>
                <a:ea typeface="+mn-ea"/>
                <a:cs typeface="+mn-cs"/>
              </a:defRPr>
            </a:lvl6pPr>
            <a:lvl7pPr marL="2743200" algn="l" defTabSz="914400" rtl="0" eaLnBrk="1" latinLnBrk="0" hangingPunct="1">
              <a:defRPr kern="1200">
                <a:solidFill>
                  <a:schemeClr val="tx1"/>
                </a:solidFill>
                <a:latin typeface="Calibri" panose="020F0502020204030204" charset="0"/>
                <a:ea typeface="+mn-ea"/>
                <a:cs typeface="+mn-cs"/>
              </a:defRPr>
            </a:lvl7pPr>
            <a:lvl8pPr marL="3200400" algn="l" defTabSz="914400" rtl="0" eaLnBrk="1" latinLnBrk="0" hangingPunct="1">
              <a:defRPr kern="1200">
                <a:solidFill>
                  <a:schemeClr val="tx1"/>
                </a:solidFill>
                <a:latin typeface="Calibri" panose="020F0502020204030204" charset="0"/>
                <a:ea typeface="+mn-ea"/>
                <a:cs typeface="+mn-cs"/>
              </a:defRPr>
            </a:lvl8pPr>
            <a:lvl9pPr marL="3657600" algn="l" defTabSz="914400" rtl="0" eaLnBrk="1" latinLnBrk="0" hangingPunct="1">
              <a:defRPr kern="1200">
                <a:solidFill>
                  <a:schemeClr val="tx1"/>
                </a:solidFill>
                <a:latin typeface="Calibri" panose="020F0502020204030204" charset="0"/>
                <a:ea typeface="+mn-ea"/>
                <a:cs typeface="+mn-cs"/>
              </a:defRPr>
            </a:lvl9pPr>
          </a:lstStyle>
          <a:p>
            <a:fld id="{963FCBED-9BC8-44C8-B578-C394BC67F972}" type="slidenum">
              <a:rPr lang="en-US" sz="1100" smtClean="0">
                <a:solidFill>
                  <a:schemeClr val="bg1"/>
                </a:solidFill>
                <a:latin typeface="+mn-lt"/>
              </a:rPr>
            </a:fld>
            <a:endParaRPr lang="en-US" sz="1100" dirty="0">
              <a:solidFill>
                <a:schemeClr val="bg1"/>
              </a:solidFill>
              <a:latin typeface="+mn-lt"/>
            </a:endParaRPr>
          </a:p>
        </p:txBody>
      </p:sp>
      <p:pic>
        <p:nvPicPr>
          <p:cNvPr id="21" name="Picture 20"/>
          <p:cNvPicPr>
            <a:picLocks noChangeAspect="1"/>
          </p:cNvPicPr>
          <p:nvPr userDrawn="1"/>
        </p:nvPicPr>
        <p:blipFill>
          <a:blip r:embed="rId3"/>
          <a:stretch>
            <a:fillRect/>
          </a:stretch>
        </p:blipFill>
        <p:spPr>
          <a:xfrm>
            <a:off x="183087" y="6223885"/>
            <a:ext cx="1820281" cy="6106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endParaRPr lang="en-US" dirty="0"/>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endParaRPr lang="en-US" dirty="0"/>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defRPr/>
            </a:lvl4pPr>
          </a:lstStyle>
          <a:p>
            <a:pPr lvl="0"/>
            <a:r>
              <a:rPr lang="en-US" dirty="0"/>
              <a:t>First Level</a:t>
            </a:r>
            <a:endParaRPr lang="en-US" dirty="0"/>
          </a:p>
          <a:p>
            <a:pPr lvl="1"/>
            <a:r>
              <a:rPr lang="en-US" dirty="0"/>
              <a:t>Second level</a:t>
            </a:r>
            <a:endParaRPr lang="en-US" dirty="0"/>
          </a:p>
          <a:p>
            <a:pPr lvl="2"/>
            <a:r>
              <a:rPr lang="en-US" dirty="0"/>
              <a:t>Third level</a:t>
            </a:r>
            <a:endParaRPr lang="en-US" dirty="0"/>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pPr>
            <a:r>
              <a:rPr lang="en-US" dirty="0"/>
              <a:t>Fourth Level</a:t>
            </a:r>
            <a:endParaRPr lang="en-US" dirty="0"/>
          </a:p>
          <a:p>
            <a:pPr lvl="3"/>
            <a:endParaRPr lang="en-US" dirty="0"/>
          </a:p>
        </p:txBody>
      </p:sp>
      <p:sp>
        <p:nvSpPr>
          <p:cNvPr id="7" name="Image Placeholder 2"/>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endParaRPr lang="en-US" dirty="0"/>
          </a:p>
        </p:txBody>
      </p:sp>
      <p:sp>
        <p:nvSpPr>
          <p:cNvPr id="6" name="Content Placeholder Bottom"/>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defRPr/>
            </a:lvl4pPr>
          </a:lstStyle>
          <a:p>
            <a:pPr lvl="0"/>
            <a:r>
              <a:rPr lang="en-US" dirty="0"/>
              <a:t>First Level</a:t>
            </a:r>
            <a:endParaRPr lang="en-US" dirty="0"/>
          </a:p>
          <a:p>
            <a:pPr lvl="1"/>
            <a:r>
              <a:rPr lang="en-US" dirty="0"/>
              <a:t>Second level</a:t>
            </a:r>
            <a:endParaRPr lang="en-US" dirty="0"/>
          </a:p>
          <a:p>
            <a:pPr lvl="2"/>
            <a:r>
              <a:rPr lang="en-US" dirty="0"/>
              <a:t>Third level</a:t>
            </a:r>
            <a:endParaRPr lang="en-US" dirty="0"/>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pPr>
            <a:r>
              <a:rPr lang="en-US" dirty="0"/>
              <a:t>Fourth Level</a:t>
            </a:r>
            <a:endParaRPr lang="en-US" dirty="0"/>
          </a:p>
          <a:p>
            <a:pPr lvl="3"/>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endParaRPr lang="en-US" dirty="0"/>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endParaRPr lang="en-US" dirty="0"/>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endParaRPr lang="en-US" dirty="0"/>
          </a:p>
          <a:p>
            <a:pPr lvl="1"/>
            <a:r>
              <a:rPr lang="en-US" dirty="0"/>
              <a:t>Second level</a:t>
            </a:r>
            <a:endParaRPr lang="en-US" dirty="0"/>
          </a:p>
          <a:p>
            <a:pPr lvl="2"/>
            <a:r>
              <a:rPr lang="en-US" dirty="0"/>
              <a:t>Third level</a:t>
            </a:r>
            <a:endParaRPr lang="en-US" dirty="0"/>
          </a:p>
        </p:txBody>
      </p:sp>
      <p:sp>
        <p:nvSpPr>
          <p:cNvPr id="14" name="Image Placeholder 2"/>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endParaRPr lang="en-US" dirty="0"/>
          </a:p>
        </p:txBody>
      </p:sp>
      <p:sp>
        <p:nvSpPr>
          <p:cNvPr id="15" name="Content Placeholder Middle"/>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endParaRPr lang="en-US" dirty="0"/>
          </a:p>
          <a:p>
            <a:pPr lvl="1"/>
            <a:r>
              <a:rPr lang="en-US" dirty="0"/>
              <a:t>Second level</a:t>
            </a:r>
            <a:endParaRPr lang="en-US" dirty="0"/>
          </a:p>
          <a:p>
            <a:pPr lvl="2"/>
            <a:r>
              <a:rPr lang="en-US" dirty="0"/>
              <a:t>Third level</a:t>
            </a:r>
            <a:endParaRPr lang="en-US" dirty="0"/>
          </a:p>
        </p:txBody>
      </p:sp>
      <p:sp>
        <p:nvSpPr>
          <p:cNvPr id="16" name="Image Placeholder 3"/>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endParaRPr lang="en-US" dirty="0"/>
          </a:p>
        </p:txBody>
      </p:sp>
      <p:sp>
        <p:nvSpPr>
          <p:cNvPr id="17" name="Content Placeholder Bottom"/>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endParaRPr lang="en-US" dirty="0"/>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endParaRPr lang="en-US" dirty="0"/>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endParaRPr lang="en-US" dirty="0"/>
          </a:p>
          <a:p>
            <a:pPr lvl="1"/>
            <a:r>
              <a:rPr lang="en-US" dirty="0"/>
              <a:t>Second level</a:t>
            </a:r>
            <a:endParaRPr lang="en-US" dirty="0"/>
          </a:p>
        </p:txBody>
      </p:sp>
      <p:sp>
        <p:nvSpPr>
          <p:cNvPr id="10" name="Image Placeholder 2"/>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endParaRPr lang="en-US" dirty="0"/>
          </a:p>
        </p:txBody>
      </p:sp>
      <p:sp>
        <p:nvSpPr>
          <p:cNvPr id="11" name="Content Placeholder 2"/>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endParaRPr lang="en-US" dirty="0"/>
          </a:p>
          <a:p>
            <a:pPr lvl="1"/>
            <a:r>
              <a:rPr lang="en-US" dirty="0"/>
              <a:t>Second level</a:t>
            </a:r>
            <a:endParaRPr lang="en-US" dirty="0"/>
          </a:p>
        </p:txBody>
      </p:sp>
      <p:sp>
        <p:nvSpPr>
          <p:cNvPr id="12" name="Image Placeholder 3"/>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endParaRPr lang="en-US" dirty="0"/>
          </a:p>
        </p:txBody>
      </p:sp>
      <p:sp>
        <p:nvSpPr>
          <p:cNvPr id="13" name="Content Placeholder 3"/>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endParaRPr lang="en-US" dirty="0"/>
          </a:p>
          <a:p>
            <a:pPr lvl="1"/>
            <a:r>
              <a:rPr lang="en-US" dirty="0"/>
              <a:t>Second level</a:t>
            </a:r>
            <a:endParaRPr lang="en-US" dirty="0"/>
          </a:p>
        </p:txBody>
      </p:sp>
      <p:sp>
        <p:nvSpPr>
          <p:cNvPr id="14" name="Image Placeholder 4"/>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endParaRPr lang="en-US" dirty="0"/>
          </a:p>
        </p:txBody>
      </p:sp>
      <p:sp>
        <p:nvSpPr>
          <p:cNvPr id="15" name="Content Placeholder 4"/>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endParaRPr lang="en-US" dirty="0"/>
          </a:p>
          <a:p>
            <a:pPr lvl="1"/>
            <a:r>
              <a:rPr lang="en-US" dirty="0"/>
              <a:t>Second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Firs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rcRect/>
          <a:stretch>
            <a:fillRect/>
          </a:stretch>
        </p:blipFill>
        <p:spPr>
          <a:xfrm>
            <a:off x="0" y="0"/>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endParaRPr lang="en-US" dirty="0"/>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endParaRPr lang="en-US" dirty="0"/>
          </a:p>
        </p:txBody>
      </p:sp>
      <p:pic>
        <p:nvPicPr>
          <p:cNvPr id="11" name="Picture Placeholder 3" descr="Diagram&#10;&#10;Description automatically generated"/>
          <p:cNvPicPr>
            <a:picLocks noChangeAspect="1"/>
          </p:cNvPicPr>
          <p:nvPr userDrawn="1"/>
        </p:nvPicPr>
        <p:blipFill rotWithShape="1">
          <a:blip r:embed="rId3"/>
          <a:srcRect l="-9421" t="89" r="-7582" b="533"/>
          <a:stretch>
            <a:fillRect/>
          </a:stretch>
        </p:blipFill>
        <p:spPr>
          <a:xfrm>
            <a:off x="441278" y="808037"/>
            <a:ext cx="4713288" cy="5241925"/>
          </a:xfrm>
          <a:prstGeom prst="rect">
            <a:avLst/>
          </a:prstGeom>
        </p:spPr>
      </p:pic>
      <p:pic>
        <p:nvPicPr>
          <p:cNvPr id="14" name="Picture 7"/>
          <p:cNvPicPr>
            <a:picLocks noChangeAspect="1"/>
          </p:cNvPicPr>
          <p:nvPr userDrawn="1"/>
        </p:nvPicPr>
        <p:blipFill>
          <a:blip r:embed="rId4" cstate="email"/>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p:cNvSpPr txBox="1"/>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panose="020F050202020403020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mn-ea"/>
                <a:cs typeface="+mn-cs"/>
              </a:defRPr>
            </a:lvl5pPr>
            <a:lvl6pPr marL="2286000" algn="l" defTabSz="914400" rtl="0" eaLnBrk="1" latinLnBrk="0" hangingPunct="1">
              <a:defRPr kern="1200">
                <a:solidFill>
                  <a:schemeClr val="tx1"/>
                </a:solidFill>
                <a:latin typeface="Calibri" panose="020F0502020204030204" charset="0"/>
                <a:ea typeface="+mn-ea"/>
                <a:cs typeface="+mn-cs"/>
              </a:defRPr>
            </a:lvl6pPr>
            <a:lvl7pPr marL="2743200" algn="l" defTabSz="914400" rtl="0" eaLnBrk="1" latinLnBrk="0" hangingPunct="1">
              <a:defRPr kern="1200">
                <a:solidFill>
                  <a:schemeClr val="tx1"/>
                </a:solidFill>
                <a:latin typeface="Calibri" panose="020F0502020204030204" charset="0"/>
                <a:ea typeface="+mn-ea"/>
                <a:cs typeface="+mn-cs"/>
              </a:defRPr>
            </a:lvl7pPr>
            <a:lvl8pPr marL="3200400" algn="l" defTabSz="914400" rtl="0" eaLnBrk="1" latinLnBrk="0" hangingPunct="1">
              <a:defRPr kern="1200">
                <a:solidFill>
                  <a:schemeClr val="tx1"/>
                </a:solidFill>
                <a:latin typeface="Calibri" panose="020F0502020204030204" charset="0"/>
                <a:ea typeface="+mn-ea"/>
                <a:cs typeface="+mn-cs"/>
              </a:defRPr>
            </a:lvl8pPr>
            <a:lvl9pPr marL="3657600" algn="l" defTabSz="914400" rtl="0" eaLnBrk="1" latinLnBrk="0" hangingPunct="1">
              <a:defRPr kern="1200">
                <a:solidFill>
                  <a:schemeClr val="tx1"/>
                </a:solidFill>
                <a:latin typeface="Calibri" panose="020F0502020204030204" charset="0"/>
                <a:ea typeface="+mn-ea"/>
                <a:cs typeface="+mn-cs"/>
              </a:defRPr>
            </a:lvl9pPr>
          </a:lstStyle>
          <a:p>
            <a:fld id="{963FCBED-9BC8-44C8-B578-C394BC67F972}" type="slidenum">
              <a:rPr lang="en-US" sz="1100" smtClean="0">
                <a:solidFill>
                  <a:schemeClr val="bg1"/>
                </a:solidFill>
                <a:latin typeface="+mn-lt"/>
              </a:rPr>
            </a:fld>
            <a:endParaRPr lang="en-US" sz="1100" dirty="0">
              <a:solidFill>
                <a:schemeClr val="bg1"/>
              </a:solidFill>
              <a:latin typeface="+mn-lt"/>
            </a:endParaRPr>
          </a:p>
        </p:txBody>
      </p:sp>
      <p:sp>
        <p:nvSpPr>
          <p:cNvPr id="13" name="Copyright"/>
          <p:cNvSpPr txBox="1"/>
          <p:nvPr userDrawn="1"/>
        </p:nvSpPr>
        <p:spPr>
          <a:xfrm>
            <a:off x="2103120" y="6314136"/>
            <a:ext cx="8961120" cy="430887"/>
          </a:xfrm>
          <a:prstGeom prst="rect">
            <a:avLst/>
          </a:prstGeom>
          <a:noFill/>
        </p:spPr>
        <p:txBody>
          <a:bodyPr wrap="square" rtlCol="0">
            <a:spAutoFit/>
          </a:bodyPr>
          <a:lstStyle/>
          <a:p>
            <a:r>
              <a:rPr lang="en-US" sz="1100" kern="1200" dirty="0">
                <a:solidFill>
                  <a:schemeClr val="bg1"/>
                </a:solidFill>
                <a:latin typeface="Calibri" panose="020F0502020204030204" charset="0"/>
                <a:ea typeface="+mn-ea"/>
                <a:cs typeface="+mn-cs"/>
              </a:rPr>
              <a:t>Newman, Business Communication and Character, 11th Edition. ©2023 Cengage. All Rights Reserved. May not be scanned, copied or duplicated, or posted to a publicly accessible website, in whole or in part.</a:t>
            </a:r>
            <a:endParaRPr lang="en-US" sz="1100" kern="1200" dirty="0">
              <a:solidFill>
                <a:schemeClr val="bg1"/>
              </a:solidFill>
              <a:latin typeface="Calibri" panose="020F050202020403020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rcRect/>
          <a:stretch>
            <a:fill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endParaRPr lang="en-US" dirty="0"/>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endParaRPr lang="en-US" dirty="0"/>
          </a:p>
        </p:txBody>
      </p:sp>
      <p:pic>
        <p:nvPicPr>
          <p:cNvPr id="17" name="Picture 16"/>
          <p:cNvPicPr>
            <a:picLocks noChangeAspect="1"/>
          </p:cNvPicPr>
          <p:nvPr userDrawn="1"/>
        </p:nvPicPr>
        <p:blipFill>
          <a:blip r:embed="rId3"/>
          <a:stretch>
            <a:fillRect/>
          </a:stretch>
        </p:blipFill>
        <p:spPr>
          <a:xfrm>
            <a:off x="183087" y="6223885"/>
            <a:ext cx="1820281" cy="610675"/>
          </a:xfrm>
          <a:prstGeom prst="rect">
            <a:avLst/>
          </a:prstGeom>
        </p:spPr>
      </p:pic>
      <p:sp>
        <p:nvSpPr>
          <p:cNvPr id="15" name="Slide Number Placeholder 5"/>
          <p:cNvSpPr txBox="1"/>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panose="020F050202020403020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mn-ea"/>
                <a:cs typeface="+mn-cs"/>
              </a:defRPr>
            </a:lvl5pPr>
            <a:lvl6pPr marL="2286000" algn="l" defTabSz="914400" rtl="0" eaLnBrk="1" latinLnBrk="0" hangingPunct="1">
              <a:defRPr kern="1200">
                <a:solidFill>
                  <a:schemeClr val="tx1"/>
                </a:solidFill>
                <a:latin typeface="Calibri" panose="020F0502020204030204" charset="0"/>
                <a:ea typeface="+mn-ea"/>
                <a:cs typeface="+mn-cs"/>
              </a:defRPr>
            </a:lvl6pPr>
            <a:lvl7pPr marL="2743200" algn="l" defTabSz="914400" rtl="0" eaLnBrk="1" latinLnBrk="0" hangingPunct="1">
              <a:defRPr kern="1200">
                <a:solidFill>
                  <a:schemeClr val="tx1"/>
                </a:solidFill>
                <a:latin typeface="Calibri" panose="020F0502020204030204" charset="0"/>
                <a:ea typeface="+mn-ea"/>
                <a:cs typeface="+mn-cs"/>
              </a:defRPr>
            </a:lvl7pPr>
            <a:lvl8pPr marL="3200400" algn="l" defTabSz="914400" rtl="0" eaLnBrk="1" latinLnBrk="0" hangingPunct="1">
              <a:defRPr kern="1200">
                <a:solidFill>
                  <a:schemeClr val="tx1"/>
                </a:solidFill>
                <a:latin typeface="Calibri" panose="020F0502020204030204" charset="0"/>
                <a:ea typeface="+mn-ea"/>
                <a:cs typeface="+mn-cs"/>
              </a:defRPr>
            </a:lvl8pPr>
            <a:lvl9pPr marL="3657600" algn="l" defTabSz="914400" rtl="0" eaLnBrk="1" latinLnBrk="0" hangingPunct="1">
              <a:defRPr kern="1200">
                <a:solidFill>
                  <a:schemeClr val="tx1"/>
                </a:solidFill>
                <a:latin typeface="Calibri" panose="020F0502020204030204" charset="0"/>
                <a:ea typeface="+mn-ea"/>
                <a:cs typeface="+mn-cs"/>
              </a:defRPr>
            </a:lvl9pPr>
          </a:lstStyle>
          <a:p>
            <a:fld id="{963FCBED-9BC8-44C8-B578-C394BC67F972}" type="slidenum">
              <a:rPr lang="en-US" sz="1100" smtClean="0">
                <a:solidFill>
                  <a:schemeClr val="bg1"/>
                </a:solidFill>
                <a:latin typeface="+mn-lt"/>
              </a:rPr>
            </a:fld>
            <a:endParaRPr lang="en-US" sz="1100" dirty="0">
              <a:solidFill>
                <a:schemeClr val="bg1"/>
              </a:solidFill>
              <a:latin typeface="+mn-lt"/>
            </a:endParaRPr>
          </a:p>
        </p:txBody>
      </p:sp>
      <p:sp>
        <p:nvSpPr>
          <p:cNvPr id="11" name="Copyright"/>
          <p:cNvSpPr txBox="1"/>
          <p:nvPr userDrawn="1"/>
        </p:nvSpPr>
        <p:spPr>
          <a:xfrm>
            <a:off x="2103120" y="6314136"/>
            <a:ext cx="8961120" cy="457200"/>
          </a:xfrm>
          <a:prstGeom prst="rect">
            <a:avLst/>
          </a:prstGeom>
          <a:noFill/>
        </p:spPr>
        <p:txBody>
          <a:bodyPr wrap="square" rtlCol="0">
            <a:spAutoFit/>
          </a:bodyPr>
          <a:lstStyle/>
          <a:p>
            <a:r>
              <a:rPr lang="en-US" sz="1100" kern="1200" dirty="0">
                <a:solidFill>
                  <a:schemeClr val="bg1"/>
                </a:solidFill>
                <a:latin typeface="+mn-lt"/>
                <a:ea typeface="+mn-ea"/>
                <a:cs typeface="+mn-cs"/>
              </a:rPr>
              <a:t>[Author Name], [Book Title], [#] Edition. © [Insert Year] Cengage. All Rights Reserved. May not be scanned, copied or duplicated, or posted to a publicly accessible website, in whole or in part.</a:t>
            </a:r>
            <a:endParaRPr lang="en-US" sz="1100" kern="1200" dirty="0">
              <a:solidFill>
                <a:schemeClr val="bg1"/>
              </a:solidFill>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endParaRPr lang="en-US" dirty="0"/>
          </a:p>
        </p:txBody>
      </p:sp>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defRPr/>
            </a:lvl4pPr>
          </a:lstStyle>
          <a:p>
            <a:pPr lvl="0"/>
            <a:r>
              <a:rPr lang="en-US" dirty="0"/>
              <a:t>First Level</a:t>
            </a:r>
            <a:endParaRPr lang="en-US" dirty="0"/>
          </a:p>
          <a:p>
            <a:pPr lvl="1"/>
            <a:r>
              <a:rPr lang="en-US" dirty="0"/>
              <a:t>Second level</a:t>
            </a:r>
            <a:endParaRPr lang="en-US" dirty="0"/>
          </a:p>
          <a:p>
            <a:pPr lvl="2"/>
            <a:r>
              <a:rPr lang="en-US" dirty="0"/>
              <a:t>Third level</a:t>
            </a:r>
            <a:endParaRPr lang="en-US" dirty="0"/>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pPr>
            <a:r>
              <a:rPr lang="en-US" dirty="0"/>
              <a:t>Fourth Level</a:t>
            </a:r>
            <a:endParaRPr lang="en-US" dirty="0"/>
          </a:p>
          <a:p>
            <a:pPr lvl="3"/>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endParaRPr lang="en-US" dirty="0"/>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lvl4pPr>
          </a:lstStyle>
          <a:p>
            <a:pPr lvl="0"/>
            <a:r>
              <a:rPr lang="en-US" dirty="0"/>
              <a:t>First Level</a:t>
            </a:r>
            <a:endParaRPr lang="en-US" dirty="0"/>
          </a:p>
          <a:p>
            <a:pPr lvl="1"/>
            <a:r>
              <a:rPr lang="en-US" dirty="0"/>
              <a:t>Second level</a:t>
            </a:r>
            <a:endParaRPr lang="en-US" dirty="0"/>
          </a:p>
          <a:p>
            <a:pPr lvl="2"/>
            <a:r>
              <a:rPr lang="en-US" dirty="0"/>
              <a:t>Third level</a:t>
            </a:r>
            <a:endParaRPr lang="en-US" dirty="0"/>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pPr>
            <a:r>
              <a:rPr lang="en-US" dirty="0"/>
              <a:t>Fourth Level</a:t>
            </a:r>
            <a:endParaRPr lang="en-US" dirty="0"/>
          </a:p>
          <a:p>
            <a:pPr lvl="3"/>
            <a:endParaRPr lang="en-US" dirty="0"/>
          </a:p>
        </p:txBody>
      </p:sp>
      <p:sp>
        <p:nvSpPr>
          <p:cNvPr id="4" name="Content Placeholder Right"/>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lvl4pPr>
          </a:lstStyle>
          <a:p>
            <a:pPr lvl="0"/>
            <a:r>
              <a:rPr lang="en-US" dirty="0"/>
              <a:t>First Level</a:t>
            </a:r>
            <a:endParaRPr lang="en-US" dirty="0"/>
          </a:p>
          <a:p>
            <a:pPr lvl="1"/>
            <a:r>
              <a:rPr lang="en-US" dirty="0"/>
              <a:t>Second level</a:t>
            </a:r>
            <a:endParaRPr lang="en-US" dirty="0"/>
          </a:p>
          <a:p>
            <a:pPr lvl="2"/>
            <a:r>
              <a:rPr lang="en-US" dirty="0"/>
              <a:t>Third level</a:t>
            </a:r>
            <a:endParaRPr lang="en-US" dirty="0"/>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pPr>
            <a:r>
              <a:rPr lang="en-US" dirty="0"/>
              <a:t>Fourth Level</a:t>
            </a:r>
            <a:endParaRPr lang="en-US" dirty="0"/>
          </a:p>
          <a:p>
            <a:pPr lvl="3"/>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endParaRPr lang="en-US" dirty="0"/>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lvl4pPr>
          </a:lstStyle>
          <a:p>
            <a:pPr lvl="0"/>
            <a:r>
              <a:rPr lang="en-US" dirty="0"/>
              <a:t>First Level</a:t>
            </a:r>
            <a:endParaRPr lang="en-US" dirty="0"/>
          </a:p>
          <a:p>
            <a:pPr lvl="1"/>
            <a:r>
              <a:rPr lang="en-US" dirty="0"/>
              <a:t>Second level</a:t>
            </a:r>
            <a:endParaRPr lang="en-US" dirty="0"/>
          </a:p>
          <a:p>
            <a:pPr lvl="2"/>
            <a:r>
              <a:rPr lang="en-US" dirty="0"/>
              <a:t>Third level</a:t>
            </a:r>
            <a:endParaRPr lang="en-US" dirty="0"/>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pPr>
            <a:r>
              <a:rPr lang="en-US" dirty="0"/>
              <a:t>Fourth Level</a:t>
            </a:r>
            <a:endParaRPr lang="en-US" dirty="0"/>
          </a:p>
          <a:p>
            <a:pPr lvl="3"/>
            <a:endParaRPr lang="en-US" dirty="0"/>
          </a:p>
        </p:txBody>
      </p:sp>
      <p:sp>
        <p:nvSpPr>
          <p:cNvPr id="5" name="Content Placeholder Middle"/>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lvl4pPr>
          </a:lstStyle>
          <a:p>
            <a:pPr lvl="0"/>
            <a:r>
              <a:rPr lang="en-US" dirty="0"/>
              <a:t>First Level</a:t>
            </a:r>
            <a:endParaRPr lang="en-US" dirty="0"/>
          </a:p>
          <a:p>
            <a:pPr lvl="1"/>
            <a:r>
              <a:rPr lang="en-US" dirty="0"/>
              <a:t>Second level</a:t>
            </a:r>
            <a:endParaRPr lang="en-US" dirty="0"/>
          </a:p>
          <a:p>
            <a:pPr lvl="2"/>
            <a:r>
              <a:rPr lang="en-US" dirty="0"/>
              <a:t>Third level</a:t>
            </a:r>
            <a:endParaRPr lang="en-US" dirty="0"/>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pPr>
            <a:r>
              <a:rPr lang="en-US" dirty="0"/>
              <a:t>Fourth Level</a:t>
            </a:r>
            <a:endParaRPr lang="en-US" dirty="0"/>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lvl4pPr>
          </a:lstStyle>
          <a:p>
            <a:pPr lvl="0"/>
            <a:r>
              <a:rPr lang="en-US" dirty="0"/>
              <a:t>First Level</a:t>
            </a:r>
            <a:endParaRPr lang="en-US" dirty="0"/>
          </a:p>
          <a:p>
            <a:pPr lvl="1"/>
            <a:r>
              <a:rPr lang="en-US" dirty="0"/>
              <a:t>Second level</a:t>
            </a:r>
            <a:endParaRPr lang="en-US" dirty="0"/>
          </a:p>
          <a:p>
            <a:pPr lvl="2"/>
            <a:r>
              <a:rPr lang="en-US" dirty="0"/>
              <a:t>Third level</a:t>
            </a:r>
            <a:endParaRPr lang="en-US" dirty="0"/>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pPr>
            <a:r>
              <a:rPr lang="en-US" dirty="0"/>
              <a:t>Fourth Level</a:t>
            </a:r>
            <a:endParaRPr lang="en-US" dirty="0"/>
          </a:p>
          <a:p>
            <a:pPr lvl="3"/>
            <a:endParaRPr lang="en-US" dirty="0"/>
          </a:p>
          <a:p>
            <a:pPr lvl="2"/>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endParaRPr lang="en-US" dirty="0"/>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endParaRPr lang="en-US" dirty="0"/>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defRPr/>
            </a:lvl4pPr>
          </a:lstStyle>
          <a:p>
            <a:pPr lvl="0"/>
            <a:r>
              <a:rPr lang="en-US" dirty="0"/>
              <a:t>First Level</a:t>
            </a:r>
            <a:endParaRPr lang="en-US" dirty="0"/>
          </a:p>
          <a:p>
            <a:pPr lvl="1"/>
            <a:r>
              <a:rPr lang="en-US" dirty="0"/>
              <a:t>Second level</a:t>
            </a:r>
            <a:endParaRPr lang="en-US" dirty="0"/>
          </a:p>
          <a:p>
            <a:pPr lvl="2"/>
            <a:r>
              <a:rPr lang="en-US" dirty="0"/>
              <a:t>Third level</a:t>
            </a:r>
            <a:endParaRPr lang="en-US" dirty="0"/>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pPr>
            <a:r>
              <a:rPr lang="en-US" dirty="0"/>
              <a:t>Fourth Level</a:t>
            </a:r>
            <a:endParaRPr lang="en-US" dirty="0"/>
          </a:p>
          <a:p>
            <a:pPr lvl="3"/>
            <a:endParaRPr lang="en-US" dirty="0"/>
          </a:p>
        </p:txBody>
      </p:sp>
      <p:sp>
        <p:nvSpPr>
          <p:cNvPr id="10" name="Content Placeholder Bottom"/>
          <p:cNvSpPr>
            <a:spLocks noGrp="1"/>
          </p:cNvSpPr>
          <p:nvPr>
            <p:ph type="body" sz="quarter" idx="13"/>
          </p:nvPr>
        </p:nvSpPr>
        <p:spPr>
          <a:xfrm>
            <a:off x="476844" y="5395327"/>
            <a:ext cx="11241914" cy="951787"/>
          </a:xfrm>
        </p:spPr>
        <p:txBody>
          <a:bodyPr/>
          <a:lstStyle>
            <a:lvl1pPr marL="113030" indent="-113030">
              <a:defRPr sz="900" b="0"/>
            </a:lvl1pPr>
            <a:lvl2pPr marL="336550" indent="-113030">
              <a:defRPr sz="900" b="0"/>
            </a:lvl2pPr>
            <a:lvl3pPr marL="685800" indent="-168275">
              <a:defRPr sz="900" b="0"/>
            </a:lvl3pPr>
            <a:lvl4pPr>
              <a:defRPr sz="900" b="0"/>
            </a:lvl4pPr>
            <a:lvl5pPr>
              <a:defRPr sz="900" b="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endParaRPr lang="en-US" dirty="0"/>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endParaRPr lang="en-US" dirty="0"/>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endParaRPr lang="en-US" dirty="0"/>
          </a:p>
          <a:p>
            <a:pPr lvl="1"/>
            <a:r>
              <a:rPr lang="en-US" dirty="0"/>
              <a:t>Second level</a:t>
            </a:r>
            <a:endParaRPr lang="en-US" dirty="0"/>
          </a:p>
          <a:p>
            <a:pPr lvl="2"/>
            <a:r>
              <a:rPr lang="en-US" dirty="0"/>
              <a:t>Third level</a:t>
            </a:r>
            <a:endParaRPr lang="en-US" dirty="0"/>
          </a:p>
        </p:txBody>
      </p:sp>
      <p:sp>
        <p:nvSpPr>
          <p:cNvPr id="6" name="Content Placeholder 1"/>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endParaRPr lang="en-US" dirty="0"/>
          </a:p>
        </p:txBody>
      </p:sp>
      <p:sp>
        <p:nvSpPr>
          <p:cNvPr id="7" name="Content Placeholder 2"/>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endParaRPr lang="en-US" dirty="0"/>
          </a:p>
        </p:txBody>
      </p:sp>
      <p:sp>
        <p:nvSpPr>
          <p:cNvPr id="9" name="Content Placeholder 3"/>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endParaRPr lang="en-US" dirty="0"/>
          </a:p>
        </p:txBody>
      </p:sp>
      <p:sp>
        <p:nvSpPr>
          <p:cNvPr id="11" name="Content Placeholder 4"/>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endParaRPr lang="en-US" dirty="0"/>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endParaRPr lang="en-US" dirty="0"/>
          </a:p>
        </p:txBody>
      </p:sp>
      <p:sp>
        <p:nvSpPr>
          <p:cNvPr id="15" name="Content Placeholder 2"/>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endParaRPr lang="en-US" dirty="0"/>
          </a:p>
        </p:txBody>
      </p:sp>
      <p:sp>
        <p:nvSpPr>
          <p:cNvPr id="17" name="Content Placeholder 3"/>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endParaRPr lang="en-US" dirty="0"/>
          </a:p>
        </p:txBody>
      </p:sp>
      <p:sp>
        <p:nvSpPr>
          <p:cNvPr id="19" name="Content Placeholder 4"/>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endParaRPr lang="en-US" dirty="0"/>
          </a:p>
        </p:txBody>
      </p:sp>
      <p:sp>
        <p:nvSpPr>
          <p:cNvPr id="9" name="Content Placeholder 5"/>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endParaRPr lang="en-US" dirty="0"/>
          </a:p>
        </p:txBody>
      </p:sp>
      <p:sp>
        <p:nvSpPr>
          <p:cNvPr id="16" name="Content Placeholder 6"/>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endParaRPr lang="en-US" dirty="0"/>
          </a:p>
        </p:txBody>
      </p:sp>
      <p:sp>
        <p:nvSpPr>
          <p:cNvPr id="18" name="Content Placeholder 7"/>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endParaRPr lang="en-US" dirty="0"/>
          </a:p>
        </p:txBody>
      </p:sp>
      <p:sp>
        <p:nvSpPr>
          <p:cNvPr id="20" name="Content Placeholder 8"/>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endParaRPr lang="en-US" dirty="0"/>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endParaRPr lang="en-US" dirty="0"/>
          </a:p>
        </p:txBody>
      </p:sp>
      <p:sp>
        <p:nvSpPr>
          <p:cNvPr id="7" name="Image Placeholder 2"/>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endParaRPr lang="en-US" dirty="0"/>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defRPr/>
            </a:lvl4pPr>
          </a:lstStyle>
          <a:p>
            <a:pPr lvl="0"/>
            <a:r>
              <a:rPr lang="en-US" dirty="0"/>
              <a:t>First Level</a:t>
            </a:r>
            <a:endParaRPr lang="en-US" dirty="0"/>
          </a:p>
          <a:p>
            <a:pPr lvl="1"/>
            <a:r>
              <a:rPr lang="en-US" dirty="0"/>
              <a:t>Second level</a:t>
            </a:r>
            <a:endParaRPr lang="en-US" dirty="0"/>
          </a:p>
          <a:p>
            <a:pPr lvl="2"/>
            <a:r>
              <a:rPr lang="en-US" dirty="0"/>
              <a:t>Third level</a:t>
            </a:r>
            <a:endParaRPr lang="en-US" dirty="0"/>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a:pPr>
            <a:r>
              <a:rPr lang="en-US" dirty="0"/>
              <a:t>Fourth Level</a:t>
            </a:r>
            <a:endParaRPr lang="en-US" dirty="0"/>
          </a:p>
          <a:p>
            <a:pPr lvl="3"/>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8" name="Copyright"/>
          <p:cNvSpPr txBox="1"/>
          <p:nvPr userDrawn="1"/>
        </p:nvSpPr>
        <p:spPr>
          <a:xfrm>
            <a:off x="2103120" y="6314136"/>
            <a:ext cx="8961120" cy="430887"/>
          </a:xfrm>
          <a:prstGeom prst="rect">
            <a:avLst/>
          </a:prstGeom>
          <a:noFill/>
        </p:spPr>
        <p:txBody>
          <a:bodyPr wrap="square" rtlCol="0">
            <a:spAutoFit/>
          </a:bodyPr>
          <a:lstStyle/>
          <a:p>
            <a:r>
              <a:rPr lang="en-US" sz="1100" kern="1200" dirty="0">
                <a:solidFill>
                  <a:schemeClr val="bg1"/>
                </a:solidFill>
                <a:latin typeface="Calibri" panose="020F0502020204030204" charset="0"/>
                <a:ea typeface="+mn-ea"/>
                <a:cs typeface="+mn-cs"/>
              </a:rPr>
              <a:t>Newman, Business Communication and Character, 11th Edition. ©2023 Cengage. All Rights Reserved. May not be scanned, copied or duplicated, or posted to a publicly accessible website, in whole or in part.</a:t>
            </a:r>
            <a:endParaRPr lang="en-US" sz="1100" kern="1200" dirty="0">
              <a:solidFill>
                <a:schemeClr val="bg1"/>
              </a:solidFill>
              <a:latin typeface="Calibri" panose="020F0502020204030204" charset="0"/>
              <a:ea typeface="+mn-ea"/>
              <a:cs typeface="+mn-cs"/>
            </a:endParaRPr>
          </a:p>
        </p:txBody>
      </p:sp>
      <p:pic>
        <p:nvPicPr>
          <p:cNvPr id="14" name="Picture 13"/>
          <p:cNvPicPr>
            <a:picLocks noChangeAspect="1"/>
          </p:cNvPicPr>
          <p:nvPr userDrawn="1"/>
        </p:nvPicPr>
        <p:blipFill>
          <a:blip r:embed="rId14"/>
          <a:stretch>
            <a:fillRect/>
          </a:stretch>
        </p:blipFill>
        <p:spPr>
          <a:xfrm>
            <a:off x="183087" y="6223885"/>
            <a:ext cx="1820281" cy="610675"/>
          </a:xfrm>
          <a:prstGeom prst="rect">
            <a:avLst/>
          </a:prstGeom>
        </p:spPr>
      </p:pic>
      <p:sp>
        <p:nvSpPr>
          <p:cNvPr id="7" name="Slide Number Placeholder 5"/>
          <p:cNvSpPr txBox="1"/>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panose="020F050202020403020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mn-ea"/>
                <a:cs typeface="+mn-cs"/>
              </a:defRPr>
            </a:lvl5pPr>
            <a:lvl6pPr marL="2286000" algn="l" defTabSz="914400" rtl="0" eaLnBrk="1" latinLnBrk="0" hangingPunct="1">
              <a:defRPr kern="1200">
                <a:solidFill>
                  <a:schemeClr val="tx1"/>
                </a:solidFill>
                <a:latin typeface="Calibri" panose="020F0502020204030204" charset="0"/>
                <a:ea typeface="+mn-ea"/>
                <a:cs typeface="+mn-cs"/>
              </a:defRPr>
            </a:lvl6pPr>
            <a:lvl7pPr marL="2743200" algn="l" defTabSz="914400" rtl="0" eaLnBrk="1" latinLnBrk="0" hangingPunct="1">
              <a:defRPr kern="1200">
                <a:solidFill>
                  <a:schemeClr val="tx1"/>
                </a:solidFill>
                <a:latin typeface="Calibri" panose="020F0502020204030204" charset="0"/>
                <a:ea typeface="+mn-ea"/>
                <a:cs typeface="+mn-cs"/>
              </a:defRPr>
            </a:lvl7pPr>
            <a:lvl8pPr marL="3200400" algn="l" defTabSz="914400" rtl="0" eaLnBrk="1" latinLnBrk="0" hangingPunct="1">
              <a:defRPr kern="1200">
                <a:solidFill>
                  <a:schemeClr val="tx1"/>
                </a:solidFill>
                <a:latin typeface="Calibri" panose="020F0502020204030204" charset="0"/>
                <a:ea typeface="+mn-ea"/>
                <a:cs typeface="+mn-cs"/>
              </a:defRPr>
            </a:lvl8pPr>
            <a:lvl9pPr marL="3657600" algn="l" defTabSz="914400" rtl="0" eaLnBrk="1" latinLnBrk="0" hangingPunct="1">
              <a:defRPr kern="1200">
                <a:solidFill>
                  <a:schemeClr val="tx1"/>
                </a:solidFill>
                <a:latin typeface="Calibri" panose="020F0502020204030204" charset="0"/>
                <a:ea typeface="+mn-ea"/>
                <a:cs typeface="+mn-cs"/>
              </a:defRPr>
            </a:lvl9pPr>
          </a:lstStyle>
          <a:p>
            <a:fld id="{963FCBED-9BC8-44C8-B578-C394BC67F972}" type="slidenum">
              <a:rPr lang="en-US" sz="1100" smtClean="0">
                <a:solidFill>
                  <a:schemeClr val="bg1"/>
                </a:solidFill>
                <a:latin typeface="+mn-lt"/>
              </a:rPr>
            </a:fld>
            <a:endParaRPr lang="en-US" sz="1100" dirty="0">
              <a:solidFill>
                <a:schemeClr val="bg1"/>
              </a:solidFill>
              <a:latin typeface="+mn-lt"/>
            </a:endParaRPr>
          </a:p>
        </p:txBody>
      </p:sp>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slide" Target="slide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slide" Target="slid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t>Chapter 10</a:t>
            </a:r>
            <a:endParaRPr lang="en-US" dirty="0"/>
          </a:p>
        </p:txBody>
      </p:sp>
      <p:sp>
        <p:nvSpPr>
          <p:cNvPr id="6" name="Subtitle 5"/>
          <p:cNvSpPr>
            <a:spLocks noGrp="1"/>
          </p:cNvSpPr>
          <p:nvPr>
            <p:ph type="subTitle" idx="1"/>
          </p:nvPr>
        </p:nvSpPr>
        <p:spPr/>
        <p:txBody>
          <a:bodyPr/>
          <a:lstStyle/>
          <a:p>
            <a:r>
              <a:rPr lang="en-US" dirty="0"/>
              <a:t>Writing Reports</a:t>
            </a:r>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 Examples of Findings, Conclusions, and Recommendations</a:t>
            </a:r>
            <a:endParaRPr lang="en-US" dirty="0"/>
          </a:p>
        </p:txBody>
      </p:sp>
      <p:pic>
        <p:nvPicPr>
          <p:cNvPr id="13" name="Content Placeholder 12" descr="An illustration depicts Examples of Findings, Conclusions, and Recommendations. There are two tables with titles, example 1 and example 2. Example 1 has the following details. Finding: 65 percent of employees use social media during company time. Conclusion: Employees are wasting time at work. Recommendation: We should establish a social media policy. Example 2 has the following details. Finding: Our Statesville branch has lost money four out of the past five years. Conclusion: Our Statesville branch is not profitable. Recommendation: We should close our Statesville branch."/>
          <p:cNvPicPr>
            <a:picLocks noGrp="1" noChangeAspect="1"/>
          </p:cNvPicPr>
          <p:nvPr>
            <p:ph idx="1"/>
          </p:nvPr>
        </p:nvPicPr>
        <p:blipFill>
          <a:blip r:embed="rId1"/>
          <a:stretch>
            <a:fillRect/>
          </a:stretch>
        </p:blipFill>
        <p:spPr>
          <a:xfrm>
            <a:off x="2108765" y="1640511"/>
            <a:ext cx="7974470" cy="449265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Planning the Report (5 of 5)</a:t>
            </a:r>
            <a:endParaRPr lang="en-US" dirty="0"/>
          </a:p>
        </p:txBody>
      </p:sp>
      <p:sp>
        <p:nvSpPr>
          <p:cNvPr id="5" name="Content Placeholder 4"/>
          <p:cNvSpPr>
            <a:spLocks noGrp="1"/>
          </p:cNvSpPr>
          <p:nvPr>
            <p:ph idx="1"/>
          </p:nvPr>
        </p:nvSpPr>
        <p:spPr>
          <a:xfrm>
            <a:off x="476843" y="1502068"/>
            <a:ext cx="11241915" cy="4351338"/>
          </a:xfrm>
        </p:spPr>
        <p:txBody>
          <a:bodyPr/>
          <a:lstStyle/>
          <a:p>
            <a:pPr marL="0" indent="0">
              <a:buNone/>
            </a:pPr>
            <a:r>
              <a:rPr lang="en-US" sz="2400" b="1" dirty="0"/>
              <a:t>Organizing a Report</a:t>
            </a:r>
            <a:endParaRPr lang="en-US" sz="2400" b="1" dirty="0"/>
          </a:p>
          <a:p>
            <a:r>
              <a:rPr lang="en-US" sz="2200" b="1" dirty="0"/>
              <a:t>Organizational Strategies</a:t>
            </a:r>
            <a:endParaRPr lang="en-US" sz="2200" b="1" dirty="0">
              <a:effectLst/>
            </a:endParaRPr>
          </a:p>
          <a:p>
            <a:pPr lvl="1"/>
            <a:r>
              <a:rPr lang="en-US" sz="2200" dirty="0"/>
              <a:t>Time: when it is important for the reader to know the sequence of events</a:t>
            </a:r>
            <a:endParaRPr lang="en-US" sz="2200" dirty="0"/>
          </a:p>
          <a:p>
            <a:pPr lvl="1"/>
            <a:r>
              <a:rPr lang="en-US" sz="2200" dirty="0"/>
              <a:t>Location: when the geographical or physical location of topics is important</a:t>
            </a:r>
            <a:endParaRPr lang="en-US" sz="2200" dirty="0"/>
          </a:p>
          <a:p>
            <a:pPr lvl="1"/>
            <a:r>
              <a:rPr lang="en-US" sz="2200" dirty="0"/>
              <a:t>Importance: when drawing attention to important information</a:t>
            </a:r>
            <a:endParaRPr lang="en-US" sz="2200" dirty="0"/>
          </a:p>
          <a:p>
            <a:pPr lvl="1"/>
            <a:r>
              <a:rPr lang="en-US" sz="2200" dirty="0"/>
              <a:t>Criteria: when analyzing data, drawing conclusions, or making recommendations</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Discussion 1</a:t>
            </a:r>
            <a:endParaRPr lang="en-US" dirty="0"/>
          </a:p>
        </p:txBody>
      </p:sp>
      <p:sp>
        <p:nvSpPr>
          <p:cNvPr id="3" name="Content Placeholder 2"/>
          <p:cNvSpPr>
            <a:spLocks noGrp="1"/>
          </p:cNvSpPr>
          <p:nvPr>
            <p:ph sz="half" idx="1"/>
          </p:nvPr>
        </p:nvSpPr>
        <p:spPr>
          <a:xfrm>
            <a:off x="476843" y="2317898"/>
            <a:ext cx="6574588" cy="3696040"/>
          </a:xfrm>
          <a:solidFill>
            <a:schemeClr val="bg1"/>
          </a:solidFill>
          <a:ln w="3175">
            <a:solidFill>
              <a:schemeClr val="tx1"/>
            </a:solidFill>
          </a:ln>
          <a:effectLst/>
        </p:spPr>
        <p:txBody>
          <a:bodyPr anchor="ctr"/>
          <a:lstStyle/>
          <a:p>
            <a:pPr marL="0" indent="0">
              <a:buNone/>
            </a:pPr>
            <a:r>
              <a:rPr lang="en-US" dirty="0"/>
              <a:t>On Monday morning, I interviewed one candidate for the budget analyst position and two candidates for the junior accountant position. Then, in the afternoon, I interviewed two candidates for the asset manager position and another for the budget analyst position. Finally, on Tuesday, I interviewed another candidate for budget analyst and two for junior accountant. </a:t>
            </a:r>
            <a:endParaRPr lang="en-US" dirty="0"/>
          </a:p>
        </p:txBody>
      </p:sp>
      <p:sp>
        <p:nvSpPr>
          <p:cNvPr id="4" name="Content Placeholder 3"/>
          <p:cNvSpPr>
            <a:spLocks noGrp="1"/>
          </p:cNvSpPr>
          <p:nvPr>
            <p:ph sz="half" idx="2"/>
          </p:nvPr>
        </p:nvSpPr>
        <p:spPr>
          <a:xfrm>
            <a:off x="7315200" y="2317898"/>
            <a:ext cx="4399955" cy="3696040"/>
          </a:xfrm>
          <a:solidFill>
            <a:schemeClr val="bg1"/>
          </a:solidFill>
          <a:ln w="3175">
            <a:solidFill>
              <a:schemeClr val="tx1"/>
            </a:solidFill>
          </a:ln>
          <a:effectLst/>
        </p:spPr>
        <p:txBody>
          <a:bodyPr anchor="ctr"/>
          <a:lstStyle/>
          <a:p>
            <a:pPr marL="0" indent="0">
              <a:buNone/>
            </a:pPr>
            <a:r>
              <a:rPr lang="en-US" dirty="0"/>
              <a:t>On Monday and Tuesday, I interviewed three candidates for the budget analyst position, four for the junior accountant position, and two for the asset manager position</a:t>
            </a:r>
            <a:endParaRPr lang="en-US" dirty="0"/>
          </a:p>
        </p:txBody>
      </p:sp>
      <p:sp>
        <p:nvSpPr>
          <p:cNvPr id="5" name="Content Placeholder 5"/>
          <p:cNvSpPr txBox="1"/>
          <p:nvPr/>
        </p:nvSpPr>
        <p:spPr>
          <a:xfrm>
            <a:off x="473240" y="1345120"/>
            <a:ext cx="11476305" cy="972778"/>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b="1" dirty="0">
                <a:effectLst/>
              </a:rPr>
              <a:t>How did the author use time, location, importance or </a:t>
            </a:r>
            <a:r>
              <a:rPr lang="en-US" b="1" dirty="0"/>
              <a:t>c</a:t>
            </a:r>
            <a:r>
              <a:rPr lang="en-US" b="1" dirty="0">
                <a:effectLst/>
              </a:rPr>
              <a:t>riteria? </a:t>
            </a:r>
            <a:endParaRPr lang="en-US" b="1" dirty="0">
              <a:effectLst/>
            </a:endParaRPr>
          </a:p>
          <a:p>
            <a:pPr marL="514350" indent="-514350">
              <a:buFont typeface="+mj-lt"/>
              <a:buAutoNum type="arabicPeriod"/>
            </a:pPr>
            <a:r>
              <a:rPr lang="en-US" b="1" dirty="0">
                <a:effectLst/>
              </a:rPr>
              <a:t>How could they implement a different strategy?</a:t>
            </a:r>
            <a:endParaRPr lang="en-US" b="1" dirty="0">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 Discussion Debrief</a:t>
            </a:r>
            <a:endParaRPr lang="en-US" dirty="0"/>
          </a:p>
        </p:txBody>
      </p:sp>
      <p:sp>
        <p:nvSpPr>
          <p:cNvPr id="6" name="Content Placeholder 5"/>
          <p:cNvSpPr>
            <a:spLocks noGrp="1"/>
          </p:cNvSpPr>
          <p:nvPr>
            <p:ph idx="1"/>
          </p:nvPr>
        </p:nvSpPr>
        <p:spPr/>
        <p:txBody>
          <a:bodyPr/>
          <a:lstStyle/>
          <a:p>
            <a:pPr marL="0" indent="0">
              <a:buNone/>
            </a:pPr>
            <a:r>
              <a:rPr lang="en-US" dirty="0"/>
              <a:t>Most of us know someone who prefers to tell a story with extensive detail, such as is used in the first example on the previous slide. Many prefer to hear a story in the shortened version, like the second example. </a:t>
            </a:r>
            <a:endParaRPr lang="en-US" dirty="0"/>
          </a:p>
          <a:p>
            <a:pPr marL="457200" indent="-457200">
              <a:buFont typeface="+mj-lt"/>
              <a:buAutoNum type="arabicPeriod"/>
            </a:pPr>
            <a:r>
              <a:rPr lang="en-US" dirty="0"/>
              <a:t>Which version do you prefer to hear?</a:t>
            </a:r>
            <a:endParaRPr lang="en-US" dirty="0"/>
          </a:p>
          <a:p>
            <a:pPr marL="457200" indent="-457200">
              <a:buFont typeface="+mj-lt"/>
              <a:buAutoNum type="arabicPeriod"/>
            </a:pPr>
            <a:r>
              <a:rPr lang="en-US" dirty="0"/>
              <a:t>In a business situation, when would the first example be more appropriate to use than the second, shorter one?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10-2</a:t>
            </a:r>
            <a:endParaRPr lang="en-US" dirty="0"/>
          </a:p>
        </p:txBody>
      </p:sp>
      <p:sp>
        <p:nvSpPr>
          <p:cNvPr id="5" name="Subtitle 4"/>
          <p:cNvSpPr>
            <a:spLocks noGrp="1"/>
          </p:cNvSpPr>
          <p:nvPr>
            <p:ph type="subTitle" idx="1"/>
          </p:nvPr>
        </p:nvSpPr>
        <p:spPr/>
        <p:txBody>
          <a:bodyPr/>
          <a:lstStyle/>
          <a:p>
            <a:r>
              <a:rPr lang="en-US" dirty="0"/>
              <a:t>Drafting the Report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10-2 Drafting the Report (1 of 4)</a:t>
            </a:r>
            <a:endParaRPr lang="en-US" dirty="0"/>
          </a:p>
        </p:txBody>
      </p:sp>
      <p:sp>
        <p:nvSpPr>
          <p:cNvPr id="3" name="Content Placeholder 2"/>
          <p:cNvSpPr>
            <a:spLocks noGrp="1"/>
          </p:cNvSpPr>
          <p:nvPr>
            <p:ph idx="1"/>
          </p:nvPr>
        </p:nvSpPr>
        <p:spPr>
          <a:xfrm>
            <a:off x="476843" y="1745574"/>
            <a:ext cx="11241915" cy="4351338"/>
          </a:xfrm>
        </p:spPr>
        <p:txBody>
          <a:bodyPr/>
          <a:lstStyle/>
          <a:p>
            <a:pPr marL="0" indent="0">
              <a:buNone/>
            </a:pPr>
            <a:r>
              <a:rPr lang="en-US" b="1" dirty="0"/>
              <a:t>Creating Report Sections</a:t>
            </a:r>
            <a:endParaRPr lang="en-US" b="1" dirty="0"/>
          </a:p>
          <a:p>
            <a:r>
              <a:rPr lang="en-US" dirty="0"/>
              <a:t>Be consistent throughout</a:t>
            </a:r>
            <a:endParaRPr lang="en-US" dirty="0"/>
          </a:p>
          <a:p>
            <a:r>
              <a:rPr lang="en-US" dirty="0"/>
              <a:t>Phrases, questions or sentence titles</a:t>
            </a:r>
            <a:endParaRPr lang="en-US" dirty="0"/>
          </a:p>
          <a:p>
            <a:r>
              <a:rPr lang="en-US" dirty="0"/>
              <a:t>Maintain Balance</a:t>
            </a:r>
            <a:endParaRPr lang="en-US" dirty="0"/>
          </a:p>
          <a:p>
            <a:pPr lvl="1"/>
            <a:r>
              <a:rPr lang="en-US" dirty="0"/>
              <a:t>Similar heading style and format</a:t>
            </a:r>
            <a:endParaRPr lang="en-US" dirty="0"/>
          </a:p>
          <a:p>
            <a:pPr lvl="1"/>
            <a:r>
              <a:rPr lang="en-US" dirty="0"/>
              <a:t>Equal sections</a:t>
            </a:r>
            <a:endParaRPr lang="en-US" dirty="0"/>
          </a:p>
          <a:p>
            <a:pPr lvl="1"/>
            <a:r>
              <a:rPr lang="en-US" dirty="0"/>
              <a:t>Equal lengths</a:t>
            </a:r>
            <a:endParaRPr lang="en-US" dirty="0"/>
          </a:p>
          <a:p>
            <a:r>
              <a:rPr lang="en-US" dirty="0"/>
              <a:t>Have at least two subsections when using them.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10-2 Drafting the Report (2 of 4)</a:t>
            </a:r>
            <a:endParaRPr lang="en-US" dirty="0"/>
          </a:p>
        </p:txBody>
      </p:sp>
      <p:sp>
        <p:nvSpPr>
          <p:cNvPr id="3" name="Content Placeholder 2"/>
          <p:cNvSpPr>
            <a:spLocks noGrp="1"/>
          </p:cNvSpPr>
          <p:nvPr>
            <p:ph sz="half" idx="1"/>
          </p:nvPr>
        </p:nvSpPr>
        <p:spPr/>
        <p:txBody>
          <a:bodyPr/>
          <a:lstStyle/>
          <a:p>
            <a:pPr marL="0" indent="0" algn="ctr">
              <a:buNone/>
            </a:pPr>
            <a:r>
              <a:rPr lang="en-US" b="1" dirty="0">
                <a:solidFill>
                  <a:srgbClr val="FF0000"/>
                </a:solidFill>
              </a:rPr>
              <a:t>Generic Headings</a:t>
            </a:r>
            <a:r>
              <a:rPr lang="en-US" b="1" dirty="0"/>
              <a:t>: </a:t>
            </a:r>
            <a:endParaRPr lang="en-US" b="1" dirty="0"/>
          </a:p>
          <a:p>
            <a:r>
              <a:rPr lang="en-US" dirty="0"/>
              <a:t>Decreasing Heat Loss</a:t>
            </a:r>
            <a:endParaRPr lang="en-US" dirty="0"/>
          </a:p>
          <a:p>
            <a:endParaRPr lang="en-US" dirty="0"/>
          </a:p>
          <a:p>
            <a:r>
              <a:rPr lang="en-US" dirty="0"/>
              <a:t>Upgrading Exterior Features</a:t>
            </a:r>
            <a:endParaRPr lang="en-US" dirty="0"/>
          </a:p>
          <a:p>
            <a:endParaRPr lang="en-US" dirty="0"/>
          </a:p>
          <a:p>
            <a:r>
              <a:rPr lang="en-US" dirty="0"/>
              <a:t>Improving Efficiency</a:t>
            </a:r>
            <a:endParaRPr lang="en-US" dirty="0"/>
          </a:p>
        </p:txBody>
      </p:sp>
      <p:sp>
        <p:nvSpPr>
          <p:cNvPr id="7" name="Content Placeholder 6"/>
          <p:cNvSpPr>
            <a:spLocks noGrp="1"/>
          </p:cNvSpPr>
          <p:nvPr>
            <p:ph sz="half" idx="2"/>
          </p:nvPr>
        </p:nvSpPr>
        <p:spPr/>
        <p:txBody>
          <a:bodyPr/>
          <a:lstStyle/>
          <a:p>
            <a:pPr marL="0" indent="0" algn="ctr" fontAlgn="auto">
              <a:buNone/>
            </a:pPr>
            <a:r>
              <a:rPr lang="en-US" b="1" dirty="0">
                <a:solidFill>
                  <a:srgbClr val="FF0000"/>
                </a:solidFill>
              </a:rPr>
              <a:t>Message Titles</a:t>
            </a:r>
            <a:r>
              <a:rPr lang="en-US" b="1" dirty="0"/>
              <a:t>: </a:t>
            </a:r>
            <a:endParaRPr lang="en-US" b="1" dirty="0"/>
          </a:p>
          <a:p>
            <a:pPr fontAlgn="auto"/>
            <a:r>
              <a:rPr lang="en-US" dirty="0"/>
              <a:t>Insulating the Walls and Attic Will Decrease Heat Loss</a:t>
            </a:r>
            <a:endParaRPr lang="en-US" dirty="0"/>
          </a:p>
          <a:p>
            <a:pPr fontAlgn="auto"/>
            <a:r>
              <a:rPr lang="en-US" dirty="0"/>
              <a:t>Replacing the Windows and Doors Will Reduce Air Leaks and Improve Appearance</a:t>
            </a:r>
            <a:endParaRPr lang="en-US" dirty="0"/>
          </a:p>
          <a:p>
            <a:pPr fontAlgn="auto"/>
            <a:r>
              <a:rPr lang="en-US" dirty="0"/>
              <a:t>Installing an Efficient Furnace Will Reduce Fuel Costs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10-2 Drafting the Report (3 of 4) </a:t>
            </a:r>
            <a:endParaRPr lang="en-US" dirty="0"/>
          </a:p>
        </p:txBody>
      </p:sp>
      <p:sp>
        <p:nvSpPr>
          <p:cNvPr id="6" name="Content Placeholder 5"/>
          <p:cNvSpPr>
            <a:spLocks noGrp="1"/>
          </p:cNvSpPr>
          <p:nvPr>
            <p:ph idx="1"/>
          </p:nvPr>
        </p:nvSpPr>
        <p:spPr/>
        <p:txBody>
          <a:bodyPr/>
          <a:lstStyle/>
          <a:p>
            <a:pPr marL="0" indent="0">
              <a:buNone/>
            </a:pPr>
            <a:r>
              <a:rPr lang="en-US" b="1" dirty="0"/>
              <a:t>Parallelism</a:t>
            </a:r>
            <a:endParaRPr lang="en-US" b="1" dirty="0"/>
          </a:p>
          <a:p>
            <a:r>
              <a:rPr lang="en-US" dirty="0"/>
              <a:t>Keep your heading style consistent – all full sentences or all phrases</a:t>
            </a:r>
            <a:endParaRPr lang="en-US" dirty="0"/>
          </a:p>
          <a:p>
            <a:pPr marL="0" indent="0">
              <a:buNone/>
            </a:pPr>
            <a:r>
              <a:rPr lang="en-US" b="1" dirty="0"/>
              <a:t>Length and Number of Headings</a:t>
            </a:r>
            <a:endParaRPr lang="en-US" dirty="0"/>
          </a:p>
          <a:p>
            <a:r>
              <a:rPr lang="en-US" dirty="0"/>
              <a:t>Shorter is better, but focus more on conveying meaning than on word count</a:t>
            </a:r>
            <a:endParaRPr lang="en-US" dirty="0"/>
          </a:p>
          <a:p>
            <a:pPr marL="0" indent="0">
              <a:buNone/>
            </a:pPr>
            <a:r>
              <a:rPr lang="en-US" b="1" dirty="0"/>
              <a:t>Balance</a:t>
            </a:r>
            <a:endParaRPr lang="en-US" b="1" dirty="0"/>
          </a:p>
          <a:p>
            <a:r>
              <a:rPr lang="en-US" dirty="0"/>
              <a:t>Balance out the body – number of subsections should be similar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10-2 Drafting the Report (4 of 4)</a:t>
            </a:r>
            <a:endParaRPr lang="en-US" dirty="0"/>
          </a:p>
        </p:txBody>
      </p:sp>
      <p:sp>
        <p:nvSpPr>
          <p:cNvPr id="3" name="Content Placeholder 2"/>
          <p:cNvSpPr>
            <a:spLocks noGrp="1"/>
          </p:cNvSpPr>
          <p:nvPr>
            <p:ph idx="1"/>
          </p:nvPr>
        </p:nvSpPr>
        <p:spPr>
          <a:xfrm>
            <a:off x="317186" y="1511947"/>
            <a:ext cx="11241915" cy="4351338"/>
          </a:xfrm>
        </p:spPr>
        <p:txBody>
          <a:bodyPr numCol="2"/>
          <a:lstStyle/>
          <a:p>
            <a:pPr marL="0" indent="0">
              <a:buNone/>
            </a:pPr>
            <a:r>
              <a:rPr lang="en-US" b="1" dirty="0"/>
              <a:t>Drafting the Body </a:t>
            </a:r>
            <a:endParaRPr lang="en-US" b="1" dirty="0"/>
          </a:p>
          <a:p>
            <a:r>
              <a:rPr lang="en-US" dirty="0"/>
              <a:t>Introduction</a:t>
            </a:r>
            <a:endParaRPr lang="en-US" dirty="0"/>
          </a:p>
          <a:p>
            <a:pPr lvl="1"/>
            <a:r>
              <a:rPr lang="en-US" dirty="0"/>
              <a:t>Sets the stage</a:t>
            </a:r>
            <a:endParaRPr lang="en-US" dirty="0"/>
          </a:p>
          <a:p>
            <a:r>
              <a:rPr lang="en-US" dirty="0"/>
              <a:t>Findings </a:t>
            </a:r>
            <a:endParaRPr lang="en-US" dirty="0"/>
          </a:p>
          <a:p>
            <a:pPr lvl="1"/>
            <a:r>
              <a:rPr lang="en-US" dirty="0"/>
              <a:t>Discuss and interpret data gathered</a:t>
            </a:r>
            <a:endParaRPr lang="en-US" dirty="0"/>
          </a:p>
          <a:p>
            <a:r>
              <a:rPr lang="en-US" dirty="0"/>
              <a:t>Summary and Conclusions</a:t>
            </a:r>
            <a:endParaRPr lang="en-US" dirty="0"/>
          </a:p>
          <a:p>
            <a:pPr lvl="1"/>
            <a:r>
              <a:rPr lang="en-US" dirty="0"/>
              <a:t>Summary and recommendations (if needed)</a:t>
            </a:r>
            <a:endParaRPr lang="en-US" b="1" dirty="0"/>
          </a:p>
          <a:p>
            <a:pPr marL="0" indent="0">
              <a:buNone/>
            </a:pPr>
            <a:r>
              <a:rPr lang="en-US" b="1" dirty="0"/>
              <a:t>Drafting Supplementary Sections</a:t>
            </a:r>
            <a:endParaRPr lang="en-US" b="1" dirty="0"/>
          </a:p>
          <a:p>
            <a:r>
              <a:rPr lang="en-US" dirty="0"/>
              <a:t>Title Page</a:t>
            </a:r>
            <a:endParaRPr lang="en-US" dirty="0"/>
          </a:p>
          <a:p>
            <a:r>
              <a:rPr lang="en-US" dirty="0"/>
              <a:t>Cover Note</a:t>
            </a:r>
            <a:endParaRPr lang="en-US" dirty="0"/>
          </a:p>
          <a:p>
            <a:r>
              <a:rPr lang="en-US" b="1" dirty="0">
                <a:solidFill>
                  <a:srgbClr val="FF0000"/>
                </a:solidFill>
              </a:rPr>
              <a:t>Executive Summary</a:t>
            </a:r>
            <a:endParaRPr lang="en-US" b="1" dirty="0">
              <a:solidFill>
                <a:srgbClr val="FF0000"/>
              </a:solidFill>
            </a:endParaRPr>
          </a:p>
          <a:p>
            <a:r>
              <a:rPr lang="en-US" dirty="0"/>
              <a:t>Table of Contents</a:t>
            </a:r>
            <a:endParaRPr lang="en-US" dirty="0"/>
          </a:p>
          <a:p>
            <a:r>
              <a:rPr lang="en-US" dirty="0"/>
              <a:t>Appendix</a:t>
            </a:r>
            <a:endParaRPr lang="en-US" dirty="0"/>
          </a:p>
          <a:p>
            <a:r>
              <a:rPr lang="en-US" dirty="0"/>
              <a:t>References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 Summary Page for the Tuition Assistance Deck</a:t>
            </a:r>
            <a:endParaRPr lang="en-US" dirty="0"/>
          </a:p>
        </p:txBody>
      </p:sp>
      <p:pic>
        <p:nvPicPr>
          <p:cNvPr id="5" name="Content Placeholder 4" descr="An illustration titled, Summary Page for the Tuition Assistance Deck. The figure has the title, summary. There are three icons with corresponding texts as follows. A text below the first icon reads, Internal company bene­fits. A text below the second icon reads, Positive company case studies. A text below the third icon reads, Tailored programs with partners. An arrow points down to the following text, Offering a Tuition Assistance Program will improve internal and attract external talent while incurring little investment cost. A box to the right reads, the logo of valex, Joshua Bergman, Chief H R Offi­cer, 812 229 zero 406, j o s h u a dot b e r g m a n at v a l e x e n t dot com."/>
          <p:cNvPicPr>
            <a:picLocks noGrp="1" noChangeAspect="1"/>
          </p:cNvPicPr>
          <p:nvPr>
            <p:ph idx="1"/>
          </p:nvPr>
        </p:nvPicPr>
        <p:blipFill>
          <a:blip r:embed="rId1"/>
          <a:stretch>
            <a:fillRect/>
          </a:stretch>
        </p:blipFill>
        <p:spPr>
          <a:xfrm>
            <a:off x="1895274" y="1700212"/>
            <a:ext cx="8401451" cy="436298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Icebreaker Discussion</a:t>
            </a:r>
            <a:endParaRPr lang="en-US" dirty="0"/>
          </a:p>
        </p:txBody>
      </p:sp>
      <p:sp>
        <p:nvSpPr>
          <p:cNvPr id="6" name="Content Placeholder 5"/>
          <p:cNvSpPr>
            <a:spLocks noGrp="1"/>
          </p:cNvSpPr>
          <p:nvPr>
            <p:ph idx="1"/>
          </p:nvPr>
        </p:nvSpPr>
        <p:spPr/>
        <p:txBody>
          <a:bodyPr/>
          <a:lstStyle/>
          <a:p>
            <a:pPr marL="0" indent="0">
              <a:buNone/>
            </a:pPr>
            <a:r>
              <a:rPr lang="en-US" dirty="0"/>
              <a:t>Reports are used throughout the workplace and for various purposes. </a:t>
            </a:r>
            <a:endParaRPr lang="en-US" dirty="0"/>
          </a:p>
          <a:p>
            <a:pPr marL="457200" indent="-457200">
              <a:buFont typeface="+mj-lt"/>
              <a:buAutoNum type="arabicPeriod"/>
            </a:pPr>
            <a:r>
              <a:rPr lang="en-US" dirty="0"/>
              <a:t>What kinds of reports have you written? </a:t>
            </a:r>
            <a:endParaRPr lang="en-US" dirty="0"/>
          </a:p>
          <a:p>
            <a:pPr marL="457200" indent="-457200">
              <a:buFont typeface="+mj-lt"/>
              <a:buAutoNum type="arabicPeriod"/>
            </a:pPr>
            <a:r>
              <a:rPr lang="en-US" dirty="0"/>
              <a:t>Were they mostly text, or were they typically visual presentations – such as PowerPoint slides? </a:t>
            </a:r>
            <a:endParaRPr lang="en-US" dirty="0"/>
          </a:p>
          <a:p>
            <a:pPr marL="457200" indent="-457200">
              <a:buFont typeface="+mj-lt"/>
              <a:buAutoNum type="arabicPeriod"/>
            </a:pPr>
            <a:r>
              <a:rPr lang="en-US" dirty="0"/>
              <a:t>Which is your preference to create and why?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 Executive Summary of the Tuition Assistance Deck</a:t>
            </a:r>
            <a:endParaRPr lang="en-US" dirty="0"/>
          </a:p>
        </p:txBody>
      </p:sp>
      <p:pic>
        <p:nvPicPr>
          <p:cNvPr id="5" name="Content Placeholder 4" descr="An illustration is titled, executive summary of the tuition assistance deck. The illustration consists of a slide with a title text, Executive summary. The slide has a vertical tag labeled, Section 1: Executive Summary at the right end. Text below the title reads, Proposal: offer a tuition assistance program consisting of tuition reimbursement and tailored college programs. The slide consists of three sections as follows. Section 1. Creating positive employee sentiment and return on investment. Because employees understand that companies invest in them, they reciprocate with increased satisfaction and loyalty. Employees participating in tuition assistance programs benefit from increased wage gains and knowledge and skills to better execute their jobs. Valex benefits from reduced turnover and increased employee retention, saving potential losses in labor value. Additionally, Valex may write off up to a 5250 dollars tax deduction per year per employee for tuition reimbursement. With minimal investment costs, Valex can decrease talent management costs and increase employee value. Section 2. Examining programs and results from other companies. Companies have seen a positive return on investment when offering these programs. They have seen higher rates of retention, promotion, and lateral transfers while avoiding talent management costs. Studies by Lumina Foundation found return on Investments of 129 percent and 144 percent for Cigna and Discover, respectively. Tuition assistance programs are already offered by most companies across the country, and even more offer professional development programs. Many of the Valex’s competitors, including A T and T, Apple, Comcast, and Disney, already offer tuition assistance and slash or company tailored college programs. Implementing a program with low cost will improve internal talent development and external competitiveness. Section 3. Implementing a tuition reimbursement and college program plan. With the many benefits of a tuition assistance program, Valex should offer a program consisting of tuition reimbursement and college partnerships. All employees will be offered up to 5250 dollars in tuition reimbursement. Valex will partner with four colleges, Santa Clara University, U C L A, N Y U, and American University, to create specific, tailored programs built for our employees. Employees may earn bachelor’s and master’s degrees in business administration, computer science, digital media, and engineering, among others. Developing partnerships with reputable universities will entice employees looking to offset education costs while gaining fundamental knowledge to improve their work, and their career prospects."/>
          <p:cNvPicPr>
            <a:picLocks noGrp="1" noChangeAspect="1"/>
          </p:cNvPicPr>
          <p:nvPr>
            <p:ph idx="1"/>
          </p:nvPr>
        </p:nvPicPr>
        <p:blipFill>
          <a:blip r:embed="rId1"/>
          <a:stretch>
            <a:fillRect/>
          </a:stretch>
        </p:blipFill>
        <p:spPr>
          <a:xfrm>
            <a:off x="2163762" y="1690692"/>
            <a:ext cx="7867650" cy="424815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473245"/>
            <a:ext cx="11241915" cy="1590017"/>
          </a:xfrm>
        </p:spPr>
        <p:txBody>
          <a:bodyPr/>
          <a:lstStyle/>
          <a:p>
            <a:r>
              <a:rPr lang="en-US" dirty="0"/>
              <a:t>Figure 10: Reference Page for the Tuition Assistance Deck </a:t>
            </a:r>
            <a:endParaRPr lang="en-US" dirty="0"/>
          </a:p>
        </p:txBody>
      </p:sp>
      <p:pic>
        <p:nvPicPr>
          <p:cNvPr id="5" name="Content Placeholder 4" descr="An illustration is titled, Reference Page for the Tuition Assistance Deck. A list of entries is given as follows. Entry 1: Amazon career choice, Amazon, w w w dot amazon career choice dot com forward slash home, accessed November 19, 2021. Entry 2: peter cappelli, why do employers pay for college, journal of econometrics 121, 2004, set in parentheses: 213 to 241, h t t p colon forward slash forward slash d x dot d o I dot org forward slash 1 zero dot 1 0 1 6 forward slash j dot j e c o n o m dot 2003 dot 1 zero dot zero 1 4. Entry 3: Courtney connley, 10 companies that will help pay your tuition, c n b c, November 14, 2017, w w w dot c n b c dot com forward slash 2017 forward slash 11 forward slash 14 forward slash 10 hyphen companies hyphen that hyphen will hyphen help hyphen pay hyphen your hyphen tuition dot h t m l, accessed November 15, 2021. Entry 4: Disney invests in employees futures with unprecedented education program, the Walt Disney company, February 5, 2019, the walt disney company dot com forward slash Disney hyphen invests hyphen in hyphen employees hyphen futures hyphen with hyphen unprecedented hyphen education hyphen program, December 15, 2021. Entry 5: Lindsay northon, 2016 human capital benchmarking report, society for human resource management, November 2016, h t t p s colon forward slash forward slash w w w dot S h r m dot org forward slash h r hyphen today forward slash trends hyphen and hyphen forecasting forward slash research hyphen and hyphen surveys forward slash documents forward slash 2016 hyphen human hyphen capital hyphen report dot p d f, accessed December 2, 2021. Entry 6: Bridget Perry, new study shows the lasting impact of tuition assistance, business wire, January 8, 2018, w w w dot business wire dot com forward slash news forward slash home forward slash 2 0 1 8 0 1 0 8 0 0 6 5 5 0 forward slash e n forward slash new hyphen study hyphen shows hyphen the hyphen lasting hyphen impact hyphen of hyphen tuition hyphen assistance, accessed November 15, 2021. Entry 7: talent investments pay off: cigna's R O I from tuition benefits, lumina foundation, April 2, 2016, w w w dot lumina foundation dot org forward slash resource forward slash talent hyphen investments hyphen pay hyphen off forward slash, Accessed November 15, 2021. Entry 8: talent investments pay off, discover financial services, set in parentheses, lumina foundation, November 30, 2016, w w w dot lumina foundation dot org forward slash resource forward slash talent hyphen investments hyphen pay hyphen off hyphen discover hyphen financial hyphen services forward slash, accessed December 14, 2021. Entry 9: Tim stobierski, average salary by education level: value of a college degree, northeastern university, June 2, 2020, w w w dot north eastern dot e d u forward slash bachelors hyphen completion forward slash news forward slash average hyphen salary hyphen by hyphen education hyphen level forward slash, accessed December 15, 2021. Entry 10: Weighing the pros and cons of offering tuition assistance for your employees, brandman university, August 27, 2019, w w w dot brandman dot e d u forward slash news hyphen and events forward slash blog forward slash weighing hyphen the hyphen pros hyphen and hyphen cons hyphen of hyphen offering hyphen tuition hyphen assistance hyphen for hyphen your hyphen employees, accessed November 11, 2021."/>
          <p:cNvPicPr>
            <a:picLocks noGrp="1" noChangeAspect="1"/>
          </p:cNvPicPr>
          <p:nvPr>
            <p:ph idx="1"/>
          </p:nvPr>
        </p:nvPicPr>
        <p:blipFill>
          <a:blip r:embed="rId1"/>
          <a:stretch>
            <a:fillRect/>
          </a:stretch>
        </p:blipFill>
        <p:spPr>
          <a:xfrm>
            <a:off x="2258258" y="2063261"/>
            <a:ext cx="7675484" cy="394146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Discussion Activity 2</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Review the entries in </a:t>
            </a:r>
            <a:r>
              <a:rPr lang="en-US" dirty="0">
                <a:hlinkClick r:id="rId1" action="ppaction://hlinksldjump"/>
              </a:rPr>
              <a:t>Figure 10</a:t>
            </a:r>
            <a:r>
              <a:rPr lang="en-US" dirty="0"/>
              <a:t>. How does providing this information support the argument of the tuition assistance proposal discussed in several figures?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Discussion Activity 2 Debrief</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Viewing the examples throughout this section, how do you feel the organization, layout, and content supports the argument for tuition assistance?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10-3</a:t>
            </a:r>
            <a:endParaRPr lang="en-US" dirty="0"/>
          </a:p>
        </p:txBody>
      </p:sp>
      <p:sp>
        <p:nvSpPr>
          <p:cNvPr id="5" name="Subtitle 4"/>
          <p:cNvSpPr>
            <a:spLocks noGrp="1"/>
          </p:cNvSpPr>
          <p:nvPr>
            <p:ph type="subTitle" idx="1"/>
          </p:nvPr>
        </p:nvSpPr>
        <p:spPr/>
        <p:txBody>
          <a:bodyPr/>
          <a:lstStyle/>
          <a:p>
            <a:r>
              <a:rPr lang="en-US" dirty="0"/>
              <a:t>Developing an Effective Writing Style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10-3 Developing an Effective Writing </a:t>
            </a:r>
            <a:br>
              <a:rPr lang="en-US" dirty="0"/>
            </a:br>
            <a:r>
              <a:rPr lang="en-US" dirty="0"/>
              <a:t>Style (1 of 2)</a:t>
            </a:r>
            <a:endParaRPr lang="en-US" dirty="0"/>
          </a:p>
        </p:txBody>
      </p:sp>
      <p:sp>
        <p:nvSpPr>
          <p:cNvPr id="5" name="Content Placeholder 4"/>
          <p:cNvSpPr>
            <a:spLocks noGrp="1"/>
          </p:cNvSpPr>
          <p:nvPr>
            <p:ph idx="1"/>
          </p:nvPr>
        </p:nvSpPr>
        <p:spPr>
          <a:xfrm>
            <a:off x="476843" y="1506311"/>
            <a:ext cx="11241915" cy="4351338"/>
          </a:xfrm>
        </p:spPr>
        <p:txBody>
          <a:bodyPr/>
          <a:lstStyle/>
          <a:p>
            <a:pPr marL="0" indent="0">
              <a:buNone/>
            </a:pPr>
            <a:r>
              <a:rPr lang="en-US" b="1" dirty="0"/>
              <a:t>Tone</a:t>
            </a:r>
            <a:endParaRPr lang="en-US" b="1" dirty="0"/>
          </a:p>
          <a:p>
            <a:r>
              <a:rPr lang="en-US" dirty="0"/>
              <a:t>Consider context</a:t>
            </a:r>
            <a:endParaRPr lang="en-US" dirty="0"/>
          </a:p>
          <a:p>
            <a:r>
              <a:rPr lang="en-US" dirty="0"/>
              <a:t>Use a professional, natural writing style</a:t>
            </a:r>
            <a:endParaRPr lang="en-US" dirty="0"/>
          </a:p>
          <a:p>
            <a:r>
              <a:rPr lang="en-US" dirty="0"/>
              <a:t>Avoid: colloquial expressions, bias, subjectivity, and exaggeration. </a:t>
            </a:r>
            <a:endParaRPr lang="en-US" dirty="0"/>
          </a:p>
          <a:p>
            <a:pPr marL="0" indent="0">
              <a:buNone/>
            </a:pPr>
            <a:r>
              <a:rPr lang="en-US" b="1" dirty="0"/>
              <a:t>Pronouns</a:t>
            </a:r>
            <a:endParaRPr lang="en-US" b="1" dirty="0"/>
          </a:p>
          <a:p>
            <a:r>
              <a:rPr lang="en-US" dirty="0"/>
              <a:t>Focus on the information </a:t>
            </a:r>
            <a:endParaRPr lang="en-US" dirty="0"/>
          </a:p>
          <a:p>
            <a:r>
              <a:rPr lang="en-US" dirty="0"/>
              <a:t>Use third person</a:t>
            </a:r>
            <a:endParaRPr lang="en-US" dirty="0"/>
          </a:p>
          <a:p>
            <a:r>
              <a:rPr lang="en-US" dirty="0"/>
              <a:t>Avoid overusing passive voice</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10-3 Developing an Effective Writing </a:t>
            </a:r>
            <a:br>
              <a:rPr lang="en-US" dirty="0"/>
            </a:br>
            <a:r>
              <a:rPr lang="en-US" dirty="0"/>
              <a:t>Style (2 of 2)</a:t>
            </a:r>
            <a:endParaRPr lang="en-US" dirty="0"/>
          </a:p>
        </p:txBody>
      </p:sp>
      <p:sp>
        <p:nvSpPr>
          <p:cNvPr id="10" name="Content Placeholder 9"/>
          <p:cNvSpPr>
            <a:spLocks noGrp="1"/>
          </p:cNvSpPr>
          <p:nvPr>
            <p:ph idx="1"/>
          </p:nvPr>
        </p:nvSpPr>
        <p:spPr>
          <a:xfrm>
            <a:off x="473242" y="2033417"/>
            <a:ext cx="11241915" cy="4351338"/>
          </a:xfrm>
        </p:spPr>
        <p:txBody>
          <a:bodyPr numCol="2"/>
          <a:lstStyle/>
          <a:p>
            <a:pPr marL="0" indent="0">
              <a:buNone/>
            </a:pPr>
            <a:r>
              <a:rPr lang="en-US" b="1" dirty="0"/>
              <a:t>Verb Tense</a:t>
            </a:r>
            <a:endParaRPr lang="en-US" b="1" dirty="0"/>
          </a:p>
          <a:p>
            <a:pPr marL="342900" indent="-342900" algn="l">
              <a:buFont typeface="Arial" panose="020B0604020202020204" pitchFamily="34" charset="0"/>
              <a:buChar char="•"/>
            </a:pPr>
            <a:r>
              <a:rPr lang="en-US" sz="2000" dirty="0"/>
              <a:t>Match the tense to the reader’s situation</a:t>
            </a:r>
            <a:endParaRPr lang="en-US" sz="2000" dirty="0"/>
          </a:p>
          <a:p>
            <a:pPr marL="342900" indent="-342900" algn="l">
              <a:buFont typeface="Arial" panose="020B0604020202020204" pitchFamily="34" charset="0"/>
              <a:buChar char="•"/>
            </a:pPr>
            <a:r>
              <a:rPr lang="en-US" sz="2000" dirty="0"/>
              <a:t>Explain data in the present tense </a:t>
            </a:r>
            <a:endParaRPr lang="en-US" sz="2000" dirty="0"/>
          </a:p>
          <a:p>
            <a:pPr lvl="1"/>
            <a:r>
              <a:rPr lang="en-US" sz="2000" dirty="0"/>
              <a:t>do not use outdated data</a:t>
            </a:r>
            <a:endParaRPr lang="en-US" sz="2000" dirty="0"/>
          </a:p>
          <a:p>
            <a:pPr marL="0" indent="0">
              <a:buNone/>
            </a:pPr>
            <a:r>
              <a:rPr lang="en-US" sz="2000" b="1" dirty="0"/>
              <a:t>Emphasis and Subordination</a:t>
            </a:r>
            <a:endParaRPr lang="en-US" sz="2000" dirty="0"/>
          </a:p>
          <a:p>
            <a:r>
              <a:rPr lang="en-US" sz="2000" dirty="0"/>
              <a:t>Shows level of importance</a:t>
            </a:r>
            <a:endParaRPr lang="en-US" sz="2000" dirty="0"/>
          </a:p>
          <a:p>
            <a:r>
              <a:rPr lang="en-US" sz="2000" dirty="0"/>
              <a:t>Organize multiple conclusions</a:t>
            </a:r>
            <a:endParaRPr lang="en-US" sz="2000" dirty="0"/>
          </a:p>
          <a:p>
            <a:endParaRPr lang="en-US" sz="2000" dirty="0"/>
          </a:p>
          <a:p>
            <a:pPr marL="0" indent="0">
              <a:buNone/>
            </a:pPr>
            <a:r>
              <a:rPr lang="en-US" sz="2000" b="1" dirty="0"/>
              <a:t>Coherence</a:t>
            </a:r>
            <a:r>
              <a:rPr lang="en-US" sz="2000" dirty="0"/>
              <a:t> </a:t>
            </a:r>
            <a:endParaRPr lang="en-US" sz="2000" dirty="0"/>
          </a:p>
          <a:p>
            <a:pPr marL="342900" indent="-342900" algn="l">
              <a:buFont typeface="Arial" panose="020B0604020202020204" pitchFamily="34" charset="0"/>
              <a:buChar char="•"/>
            </a:pPr>
            <a:r>
              <a:rPr lang="en-US" sz="2000" dirty="0"/>
              <a:t>Create a unified report</a:t>
            </a:r>
            <a:endParaRPr lang="en-US" sz="2000" dirty="0"/>
          </a:p>
          <a:p>
            <a:pPr marL="342900" indent="-342900" algn="l">
              <a:buFont typeface="Arial" panose="020B0604020202020204" pitchFamily="34" charset="0"/>
              <a:buChar char="•"/>
            </a:pPr>
            <a:r>
              <a:rPr lang="en-US" sz="2000" dirty="0"/>
              <a:t>Use previews, summaries, and transitions </a:t>
            </a:r>
            <a:endParaRPr lang="en-US" sz="2000" dirty="0"/>
          </a:p>
          <a:p>
            <a:pPr marL="342900" indent="-342900" algn="l">
              <a:buFont typeface="Arial" panose="020B0604020202020204" pitchFamily="34" charset="0"/>
              <a:buChar char="•"/>
            </a:pPr>
            <a:r>
              <a:rPr lang="en-US" sz="2000" dirty="0"/>
              <a:t>Read smoothly without headings</a:t>
            </a:r>
            <a:endParaRPr lang="en-US" sz="2000" dirty="0"/>
          </a:p>
          <a:p>
            <a:pPr marL="800100" lvl="1" indent="-342900">
              <a:buFont typeface="Arial" panose="020B0604020202020204" pitchFamily="34" charset="0"/>
              <a:buChar char="•"/>
            </a:pPr>
            <a:r>
              <a:rPr lang="en-US" sz="2000" b="1" dirty="0">
                <a:solidFill>
                  <a:srgbClr val="FF0000"/>
                </a:solidFill>
              </a:rPr>
              <a:t>Stacked headings</a:t>
            </a:r>
            <a:endParaRPr lang="en-US" sz="2000" b="1" dirty="0">
              <a:solidFill>
                <a:srgbClr val="FF0000"/>
              </a:solidFill>
            </a:endParaRPr>
          </a:p>
          <a:p>
            <a:pPr marL="800100" lvl="1" indent="-342900">
              <a:buFont typeface="Arial" panose="020B0604020202020204" pitchFamily="34" charset="0"/>
              <a:buChar char="•"/>
            </a:pPr>
            <a:r>
              <a:rPr lang="en-US" sz="2000" b="1" dirty="0">
                <a:solidFill>
                  <a:srgbClr val="FF0000"/>
                </a:solidFill>
              </a:rPr>
              <a:t>Section overview</a:t>
            </a:r>
            <a:endParaRPr lang="en-US" sz="2000" b="1" dirty="0">
              <a:solidFill>
                <a:srgbClr val="FF0000"/>
              </a:solidFill>
            </a:endParaRPr>
          </a:p>
          <a:p>
            <a:pPr marL="342900" indent="-342900" algn="l">
              <a:buFont typeface="Arial" panose="020B0604020202020204" pitchFamily="34" charset="0"/>
              <a:buChar char="•"/>
            </a:pPr>
            <a:r>
              <a:rPr lang="en-US" sz="2000" dirty="0"/>
              <a:t>Include introduction before sections</a:t>
            </a:r>
            <a:endParaRPr lang="en-US" sz="2000" dirty="0"/>
          </a:p>
          <a:p>
            <a:pPr lvl="1"/>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Figure 11: How Authors Use Emphasis and Subordination</a:t>
            </a:r>
            <a:endParaRPr lang="en-US" dirty="0"/>
          </a:p>
        </p:txBody>
      </p:sp>
      <p:pic>
        <p:nvPicPr>
          <p:cNvPr id="7" name="Content Placeholder 6" descr="A chart with 4 sections discussing how authors use emphasis and subordination. First section says A sixth of cell phone owners have bumped into someone or something while using their handhelds. Of the 82% of American adults who own cell phones, fully 17% say they have bumped into another person or an object because they were distracted by talking or texting on their mobile phones. That amounts to 14% of all American adults who have been so engrossed in talking, texting, or otherwise using their cell phones that they bumped into something or someone. Second section is titled Devote an appropriate amount of space to a topic. This section (with two more paragraphs) takes up only one-third of a page. Data about cell phone distractions while driving fill the remaining 3.5 pages of the findings section of the report. The third section is how to position your major ideas first for the direct plan. This section appears last in the report, after the more dangerous cell phone behaviors. The last section says to use language that directly tells what is more and less important. Words such as “fully” express the authors’ view of the data. Without this emphasis, the reader might interpret 17% to be a smaller number. "/>
          <p:cNvPicPr>
            <a:picLocks noGrp="1" noChangeAspect="1"/>
          </p:cNvPicPr>
          <p:nvPr>
            <p:ph idx="1"/>
          </p:nvPr>
        </p:nvPicPr>
        <p:blipFill>
          <a:blip r:embed="rId1"/>
          <a:stretch>
            <a:fillRect/>
          </a:stretch>
        </p:blipFill>
        <p:spPr>
          <a:xfrm>
            <a:off x="2009119" y="1569668"/>
            <a:ext cx="9056987" cy="4387379"/>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317" y="2229623"/>
            <a:ext cx="4937367" cy="2519363"/>
          </a:xfrm>
        </p:spPr>
        <p:txBody>
          <a:bodyPr/>
          <a:lstStyle/>
          <a:p>
            <a:r>
              <a:rPr lang="en-US" dirty="0"/>
              <a:t>Figure 12: Avoiding Stacked Headings with Section Overview</a:t>
            </a:r>
            <a:endParaRPr lang="en-US" dirty="0"/>
          </a:p>
        </p:txBody>
      </p:sp>
      <p:pic>
        <p:nvPicPr>
          <p:cNvPr id="16" name="Content Placeholder 15" descr="An illustration titled, Avoiding Stacked Headings with a Section Overview, exhibits 2 text boxes. The first box has the title, Selecting a Consultant for the Communication Audit. A heading starts, Although the Most Expensive, McKinsey Offers the Most Depth. The title and the heading are marked pointing at the following text, Stacked headings lack introductory text for a section. The heading is followed by the word text written 16 times. A second heading reads, Deloitte Has Experience with the Northeast Region, followed by the word text written 16 times. A third heading reads, B C G Is the Least Expensive Option, followed by the word text written 16 times. The second box has the title, Selecting a Consultant for the Communication Audit. A text below the title reads, McKinsey is the best choice for the communication audit; Competitors Deloitte and BCG offer advantages, but McKinsey has the most depth in this area. Text pointing to the paragraph reads, Section overviews highlight main points covered under subheadings. A heading reads, Although the Most Expensive, McKinsey Offers the Most Depth, followed by the word text written 16 times. A second heading reads, Deloitte Has Experience with the Northeast Region, followed by the word text written 16 times. A third heading reads, B C G Is the Least Expensive Option, followed by the word text written 16 times."/>
          <p:cNvPicPr>
            <a:picLocks noGrp="1" noChangeAspect="1"/>
          </p:cNvPicPr>
          <p:nvPr>
            <p:ph sz="half" idx="2"/>
          </p:nvPr>
        </p:nvPicPr>
        <p:blipFill>
          <a:blip r:embed="rId1"/>
          <a:stretch>
            <a:fillRect/>
          </a:stretch>
        </p:blipFill>
        <p:spPr>
          <a:xfrm>
            <a:off x="5414211" y="986590"/>
            <a:ext cx="6406472" cy="500543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Discussion 3</a:t>
            </a:r>
            <a:endParaRPr lang="en-US" dirty="0"/>
          </a:p>
        </p:txBody>
      </p:sp>
      <p:sp>
        <p:nvSpPr>
          <p:cNvPr id="3" name="Content Placeholder 2"/>
          <p:cNvSpPr>
            <a:spLocks noGrp="1"/>
          </p:cNvSpPr>
          <p:nvPr>
            <p:ph sz="half" idx="1"/>
          </p:nvPr>
        </p:nvSpPr>
        <p:spPr>
          <a:xfrm>
            <a:off x="476844" y="1718051"/>
            <a:ext cx="4364098" cy="4351338"/>
          </a:xfrm>
        </p:spPr>
        <p:txBody>
          <a:bodyPr anchor="ctr"/>
          <a:lstStyle/>
          <a:p>
            <a:pPr marL="457200" indent="-457200">
              <a:buFont typeface="+mj-lt"/>
              <a:buAutoNum type="arabicPeriod"/>
            </a:pPr>
            <a:r>
              <a:rPr lang="en-US" dirty="0"/>
              <a:t>How has the author used previews, summaries, and transitions in these two paragraphs?</a:t>
            </a:r>
            <a:endParaRPr lang="en-US" dirty="0"/>
          </a:p>
        </p:txBody>
      </p:sp>
      <p:sp>
        <p:nvSpPr>
          <p:cNvPr id="4" name="Content Placeholder 3"/>
          <p:cNvSpPr>
            <a:spLocks noGrp="1"/>
          </p:cNvSpPr>
          <p:nvPr>
            <p:ph sz="half" idx="2"/>
          </p:nvPr>
        </p:nvSpPr>
        <p:spPr>
          <a:xfrm>
            <a:off x="5002306" y="1718051"/>
            <a:ext cx="6712850" cy="4351338"/>
          </a:xfrm>
          <a:solidFill>
            <a:schemeClr val="bg1"/>
          </a:solidFill>
          <a:ln w="3175">
            <a:solidFill>
              <a:schemeClr val="accent1"/>
            </a:solidFill>
          </a:ln>
          <a:effectLst/>
        </p:spPr>
        <p:txBody>
          <a:bodyPr/>
          <a:lstStyle/>
          <a:p>
            <a:pPr marL="0" indent="0" algn="ctr">
              <a:spcBef>
                <a:spcPts val="400"/>
              </a:spcBef>
              <a:spcAft>
                <a:spcPts val="200"/>
              </a:spcAft>
              <a:buNone/>
            </a:pPr>
            <a:r>
              <a:rPr lang="en-US" sz="2000" b="1" dirty="0"/>
              <a:t>Training System Users </a:t>
            </a:r>
            <a:endParaRPr lang="en-US" sz="2000" dirty="0"/>
          </a:p>
          <a:p>
            <a:pPr marL="0" indent="0">
              <a:spcBef>
                <a:spcPts val="400"/>
              </a:spcBef>
              <a:spcAft>
                <a:spcPts val="200"/>
              </a:spcAft>
              <a:buNone/>
            </a:pPr>
            <a:r>
              <a:rPr lang="en-US" sz="2000" dirty="0"/>
              <a:t>The training program can be evaluated in two ways: user opinion and training cost as a percentage of total system costs. . . . </a:t>
            </a:r>
            <a:r>
              <a:rPr lang="en-US" sz="2000" i="1" dirty="0"/>
              <a:t>(After this topic preview, several paragraphs follow that discuss the users’ opinions and the cost of the training program.) </a:t>
            </a:r>
            <a:endParaRPr lang="en-US" sz="2000" dirty="0"/>
          </a:p>
          <a:p>
            <a:pPr marL="0" indent="0">
              <a:spcBef>
                <a:spcPts val="600"/>
              </a:spcBef>
              <a:spcAft>
                <a:spcPts val="200"/>
              </a:spcAft>
              <a:buNone/>
            </a:pPr>
            <a:r>
              <a:rPr lang="en-US" sz="2000" dirty="0"/>
              <a:t>Even though a slight majority of users now feel competent in using the system, the training falls far short of the 20% of total system cost recommended by experts. This low level of training may have caused the high rate of system errors. </a:t>
            </a:r>
            <a:r>
              <a:rPr lang="en-US" sz="2000" i="1" dirty="0"/>
              <a:t>(The first sentence summarizes this section, and the second provides a transition to the next.)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endParaRPr lang="en-US" dirty="0"/>
          </a:p>
        </p:txBody>
      </p:sp>
      <p:sp>
        <p:nvSpPr>
          <p:cNvPr id="4" name="Content Placeholder 3"/>
          <p:cNvSpPr>
            <a:spLocks noGrp="1"/>
          </p:cNvSpPr>
          <p:nvPr>
            <p:ph idx="1"/>
          </p:nvPr>
        </p:nvSpPr>
        <p:spPr>
          <a:xfrm>
            <a:off x="473242" y="1423405"/>
            <a:ext cx="11241915" cy="4499093"/>
          </a:xfrm>
        </p:spPr>
        <p:txBody>
          <a:bodyPr/>
          <a:lstStyle/>
          <a:p>
            <a:pPr marL="0" indent="0">
              <a:buNone/>
            </a:pPr>
            <a:r>
              <a:rPr lang="en-US" dirty="0"/>
              <a:t>After studying this chapter, you should be able to: </a:t>
            </a:r>
            <a:endParaRPr lang="en-US" dirty="0"/>
          </a:p>
          <a:p>
            <a:pPr marL="914400" indent="-914400">
              <a:buNone/>
            </a:pPr>
            <a:r>
              <a:rPr lang="en-US" dirty="0"/>
              <a:t>10-1	Determine an appropriate report format and organization in a business situation.</a:t>
            </a:r>
            <a:endParaRPr lang="en-US" dirty="0"/>
          </a:p>
          <a:p>
            <a:pPr marL="0" indent="0">
              <a:buNone/>
            </a:pPr>
            <a:r>
              <a:rPr lang="en-US" dirty="0"/>
              <a:t>10-2	Describe typical components of a business report.</a:t>
            </a:r>
            <a:endParaRPr lang="en-US" dirty="0"/>
          </a:p>
          <a:p>
            <a:pPr marL="914400" indent="-914400">
              <a:buNone/>
            </a:pPr>
            <a:r>
              <a:rPr lang="en-US" dirty="0"/>
              <a:t>10-3	Explain how the writing style for a report may differ from other types of writing.</a:t>
            </a:r>
            <a:endParaRPr lang="en-US" dirty="0"/>
          </a:p>
          <a:p>
            <a:pPr marL="0" indent="0">
              <a:buNone/>
            </a:pPr>
            <a:r>
              <a:rPr lang="en-US" dirty="0"/>
              <a:t>10-4 	Format a footnote to cite a given source.</a:t>
            </a:r>
            <a:endParaRPr lang="en-US" dirty="0"/>
          </a:p>
          <a:p>
            <a:pPr marL="914400" indent="-914400">
              <a:buNone/>
            </a:pPr>
            <a:r>
              <a:rPr lang="en-US" dirty="0"/>
              <a:t>10-5	Distinguish design and formatting guidelines for slide decks from other types of reports.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Class Discussion 3 Debrief</a:t>
            </a:r>
            <a:endParaRPr lang="en-US" dirty="0"/>
          </a:p>
        </p:txBody>
      </p:sp>
      <p:sp>
        <p:nvSpPr>
          <p:cNvPr id="6" name="Content Placeholder 5"/>
          <p:cNvSpPr>
            <a:spLocks noGrp="1"/>
          </p:cNvSpPr>
          <p:nvPr>
            <p:ph idx="1"/>
          </p:nvPr>
        </p:nvSpPr>
        <p:spPr/>
        <p:txBody>
          <a:bodyPr/>
          <a:lstStyle/>
          <a:p>
            <a:pPr marL="457200" indent="-457200">
              <a:buFont typeface="+mj-lt"/>
              <a:buAutoNum type="arabicPeriod"/>
            </a:pPr>
            <a:r>
              <a:rPr lang="en-US" dirty="0"/>
              <a:t>Can you think of an article or report you have read that did not include different headings or parts? Were you able to follow along with the document or did you have trouble understanding it?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10-4</a:t>
            </a:r>
            <a:endParaRPr lang="en-US" dirty="0"/>
          </a:p>
        </p:txBody>
      </p:sp>
      <p:sp>
        <p:nvSpPr>
          <p:cNvPr id="5" name="Subtitle 4"/>
          <p:cNvSpPr>
            <a:spLocks noGrp="1"/>
          </p:cNvSpPr>
          <p:nvPr>
            <p:ph type="subTitle" idx="1"/>
          </p:nvPr>
        </p:nvSpPr>
        <p:spPr/>
        <p:txBody>
          <a:bodyPr/>
          <a:lstStyle/>
          <a:p>
            <a:r>
              <a:rPr lang="en-US" dirty="0"/>
              <a:t>Documenting Your Sources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10-4 Documenting Your Sources (1 of 2)</a:t>
            </a:r>
            <a:endParaRPr lang="en-US" dirty="0"/>
          </a:p>
        </p:txBody>
      </p:sp>
      <p:sp>
        <p:nvSpPr>
          <p:cNvPr id="5" name="Content Placeholder 4"/>
          <p:cNvSpPr>
            <a:spLocks noGrp="1"/>
          </p:cNvSpPr>
          <p:nvPr>
            <p:ph idx="1"/>
          </p:nvPr>
        </p:nvSpPr>
        <p:spPr>
          <a:xfrm>
            <a:off x="476843" y="1101585"/>
            <a:ext cx="11241915" cy="5037958"/>
          </a:xfrm>
        </p:spPr>
        <p:txBody>
          <a:bodyPr/>
          <a:lstStyle/>
          <a:p>
            <a:pPr marL="0" indent="0">
              <a:buNone/>
            </a:pPr>
            <a:r>
              <a:rPr lang="en-US" b="1" dirty="0"/>
              <a:t>Why We Document Sources</a:t>
            </a:r>
            <a:endParaRPr lang="en-US" b="1" dirty="0"/>
          </a:p>
          <a:p>
            <a:r>
              <a:rPr lang="en-US" sz="2000" dirty="0"/>
              <a:t>Using secondary sources is common in business</a:t>
            </a:r>
            <a:endParaRPr lang="en-US" sz="2000" dirty="0"/>
          </a:p>
          <a:p>
            <a:r>
              <a:rPr lang="en-US" sz="2000" dirty="0"/>
              <a:t>To prevent accusations of </a:t>
            </a:r>
            <a:r>
              <a:rPr lang="en-US" sz="2000" b="1" dirty="0">
                <a:solidFill>
                  <a:srgbClr val="FF0000"/>
                </a:solidFill>
              </a:rPr>
              <a:t>plagiarism</a:t>
            </a:r>
            <a:r>
              <a:rPr lang="en-US" sz="2000" dirty="0"/>
              <a:t> by providing </a:t>
            </a:r>
            <a:r>
              <a:rPr lang="en-US" sz="2000" b="1" dirty="0">
                <a:solidFill>
                  <a:srgbClr val="FF0000"/>
                </a:solidFill>
              </a:rPr>
              <a:t>documentation</a:t>
            </a:r>
            <a:endParaRPr lang="en-US" dirty="0">
              <a:solidFill>
                <a:srgbClr val="FF0000"/>
              </a:solidFill>
            </a:endParaRPr>
          </a:p>
          <a:p>
            <a:pPr marL="0" indent="0">
              <a:buNone/>
            </a:pPr>
            <a:r>
              <a:rPr lang="en-US" b="1" dirty="0"/>
              <a:t>What Must Be Documented</a:t>
            </a:r>
            <a:endParaRPr lang="en-US" b="1" dirty="0"/>
          </a:p>
          <a:p>
            <a:r>
              <a:rPr lang="en-US" sz="2000" b="1" dirty="0">
                <a:solidFill>
                  <a:srgbClr val="FF0000"/>
                </a:solidFill>
              </a:rPr>
              <a:t>Paraphrase</a:t>
            </a:r>
            <a:r>
              <a:rPr lang="en-US" sz="2000" dirty="0"/>
              <a:t> or </a:t>
            </a:r>
            <a:r>
              <a:rPr lang="en-US" sz="2000" b="1" dirty="0">
                <a:solidFill>
                  <a:srgbClr val="FF0000"/>
                </a:solidFill>
              </a:rPr>
              <a:t>direct-quote</a:t>
            </a:r>
            <a:r>
              <a:rPr lang="en-US" sz="2000" dirty="0"/>
              <a:t> of others’ thoughts </a:t>
            </a:r>
            <a:endParaRPr lang="en-US" sz="2000" dirty="0"/>
          </a:p>
          <a:p>
            <a:pPr marL="0" indent="0">
              <a:buNone/>
            </a:pPr>
            <a:r>
              <a:rPr lang="en-US" b="1" dirty="0"/>
              <a:t>How to Document Sources</a:t>
            </a:r>
            <a:endParaRPr lang="en-US" b="1" dirty="0"/>
          </a:p>
          <a:p>
            <a:r>
              <a:rPr lang="en-US" sz="2000" dirty="0"/>
              <a:t>Footnotes, endnotes and author-date references are common because they do not interrupt the flow of the report.</a:t>
            </a:r>
            <a:endParaRPr lang="en-US" sz="2000" dirty="0"/>
          </a:p>
          <a:p>
            <a:r>
              <a:rPr lang="en-US" sz="2000" dirty="0"/>
              <a:t>Follow </a:t>
            </a:r>
            <a:r>
              <a:rPr lang="en-US" sz="2000" i="1" dirty="0"/>
              <a:t>Harvard Business School Citation Guide</a:t>
            </a:r>
            <a:r>
              <a:rPr lang="en-US" sz="2000" dirty="0"/>
              <a:t> or </a:t>
            </a:r>
            <a:r>
              <a:rPr lang="en-US" sz="2000" i="1" dirty="0"/>
              <a:t>The Chicago Manual of Style </a:t>
            </a:r>
            <a:r>
              <a:rPr lang="en-US" sz="2000" dirty="0"/>
              <a:t>for citation rules</a:t>
            </a:r>
            <a:endParaRPr lang="en-US" sz="2000"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473245"/>
            <a:ext cx="11241915" cy="1217447"/>
          </a:xfrm>
        </p:spPr>
        <p:txBody>
          <a:bodyPr anchor="t">
            <a:normAutofit/>
          </a:bodyPr>
          <a:lstStyle/>
          <a:p>
            <a:r>
              <a:rPr lang="en-US" dirty="0"/>
              <a:t>Figure 13: Poorly Paraphrased Text from an Online Tool</a:t>
            </a:r>
            <a:endParaRPr lang="en-US" dirty="0"/>
          </a:p>
        </p:txBody>
      </p:sp>
      <p:graphicFrame>
        <p:nvGraphicFramePr>
          <p:cNvPr id="6" name="Table 6"/>
          <p:cNvGraphicFramePr>
            <a:graphicFrameLocks noGrp="1"/>
          </p:cNvGraphicFramePr>
          <p:nvPr>
            <p:ph idx="1"/>
          </p:nvPr>
        </p:nvGraphicFramePr>
        <p:xfrm>
          <a:off x="476250" y="1825624"/>
          <a:ext cx="11242674" cy="3938182"/>
        </p:xfrm>
        <a:graphic>
          <a:graphicData uri="http://schemas.openxmlformats.org/drawingml/2006/table">
            <a:tbl>
              <a:tblPr firstRow="1" bandRow="1">
                <a:tableStyleId>{2D5ABB26-0587-4C30-8999-92F81FD0307C}</a:tableStyleId>
              </a:tblPr>
              <a:tblGrid>
                <a:gridCol w="2266950"/>
                <a:gridCol w="8975724"/>
              </a:tblGrid>
              <a:tr h="707302">
                <a:tc>
                  <a:txBody>
                    <a:bodyPr/>
                    <a:lstStyle/>
                    <a:p>
                      <a:pPr algn="ctr"/>
                      <a:r>
                        <a:rPr lang="en-US" sz="2000" b="1" dirty="0">
                          <a:solidFill>
                            <a:srgbClr val="F2F2F2"/>
                          </a:solidFill>
                        </a:rPr>
                        <a:t>Original text</a:t>
                      </a:r>
                      <a:endParaRPr lang="en-US" sz="2000" b="1" dirty="0">
                        <a:solidFill>
                          <a:srgbClr val="F2F2F2"/>
                        </a:solidFill>
                      </a:endParaRPr>
                    </a:p>
                  </a:txBody>
                  <a:tcPr anchor="ctr">
                    <a:solidFill>
                      <a:srgbClr val="292F7C"/>
                    </a:solidFill>
                  </a:tcPr>
                </a:tc>
                <a:tc>
                  <a:txBody>
                    <a:bodyPr/>
                    <a:lstStyle/>
                    <a:p>
                      <a:r>
                        <a:rPr lang="en-US" sz="2000" dirty="0"/>
                        <a:t>Her case became suspicious to the department after her mental health deteriorated shortly after she started working in the position.</a:t>
                      </a:r>
                      <a:endParaRPr lang="en-US" sz="2000" dirty="0"/>
                    </a:p>
                  </a:txBody>
                  <a:tcPr>
                    <a:solidFill>
                      <a:schemeClr val="bg1">
                        <a:lumMod val="95000"/>
                      </a:schemeClr>
                    </a:solidFill>
                  </a:tcPr>
                </a:tc>
              </a:tr>
              <a:tr h="707302">
                <a:tc>
                  <a:txBody>
                    <a:bodyPr/>
                    <a:lstStyle/>
                    <a:p>
                      <a:pPr algn="ctr"/>
                      <a:r>
                        <a:rPr lang="en-US" sz="2000" b="1" dirty="0">
                          <a:solidFill>
                            <a:srgbClr val="F2F2F2"/>
                          </a:solidFill>
                        </a:rPr>
                        <a:t>Paraphrased text by an online tool</a:t>
                      </a:r>
                      <a:endParaRPr lang="en-US" sz="2000" b="1" dirty="0">
                        <a:solidFill>
                          <a:srgbClr val="F2F2F2"/>
                        </a:solidFill>
                      </a:endParaRPr>
                    </a:p>
                  </a:txBody>
                  <a:tcPr anchor="ctr">
                    <a:solidFill>
                      <a:srgbClr val="292F7C"/>
                    </a:solidFill>
                  </a:tcPr>
                </a:tc>
                <a:tc>
                  <a:txBody>
                    <a:bodyPr/>
                    <a:lstStyle/>
                    <a:p>
                      <a:r>
                        <a:rPr lang="en-US" sz="2000" dirty="0"/>
                        <a:t>Her case got dubious to the office after her psychological well-being disintegrated not long after she began working in the position.</a:t>
                      </a:r>
                      <a:endParaRPr lang="en-US" sz="2000" dirty="0"/>
                    </a:p>
                  </a:txBody>
                  <a:tcPr/>
                </a:tc>
              </a:tr>
              <a:tr h="707302">
                <a:tc>
                  <a:txBody>
                    <a:bodyPr/>
                    <a:lstStyle/>
                    <a:p>
                      <a:pPr algn="ctr"/>
                      <a:r>
                        <a:rPr lang="en-US" sz="2000" b="1" dirty="0">
                          <a:solidFill>
                            <a:srgbClr val="F2F2F2"/>
                          </a:solidFill>
                        </a:rPr>
                        <a:t>Paraphrased text by a human</a:t>
                      </a:r>
                      <a:endParaRPr lang="en-US" sz="2000" b="1" dirty="0">
                        <a:solidFill>
                          <a:srgbClr val="F2F2F2"/>
                        </a:solidFill>
                      </a:endParaRPr>
                    </a:p>
                  </a:txBody>
                  <a:tcPr anchor="ctr">
                    <a:solidFill>
                      <a:srgbClr val="292F7C"/>
                    </a:solidFill>
                  </a:tcPr>
                </a:tc>
                <a:tc>
                  <a:txBody>
                    <a:bodyPr/>
                    <a:lstStyle/>
                    <a:p>
                      <a:r>
                        <a:rPr lang="en-US" sz="2000" dirty="0"/>
                        <a:t>When department managers noticed mental health issues, they questioned her job qualifications.</a:t>
                      </a:r>
                      <a:br>
                        <a:rPr lang="en-US" sz="2000" dirty="0"/>
                      </a:br>
                      <a:br>
                        <a:rPr lang="en-US" sz="2000" dirty="0"/>
                      </a:br>
                      <a:r>
                        <a:rPr lang="en-US" sz="2000" dirty="0"/>
                        <a:t>OR</a:t>
                      </a:r>
                      <a:br>
                        <a:rPr lang="en-US" sz="2000" dirty="0"/>
                      </a:br>
                      <a:endParaRPr lang="en-US" sz="2000" dirty="0"/>
                    </a:p>
                    <a:p>
                      <a:r>
                        <a:rPr lang="en-US" sz="2000" dirty="0"/>
                        <a:t>After the employee suffered increasing mental health issues, her initial application came into question.</a:t>
                      </a:r>
                      <a:endParaRPr lang="en-US" sz="2000" dirty="0"/>
                    </a:p>
                  </a:txBody>
                  <a:tcPr>
                    <a:solidFill>
                      <a:schemeClr val="bg1">
                        <a:lumMod val="95000"/>
                      </a:schemeClr>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10-4 Documenting Your Sources (2 of 2)</a:t>
            </a:r>
            <a:endParaRPr lang="en-US" dirty="0"/>
          </a:p>
        </p:txBody>
      </p:sp>
      <p:sp>
        <p:nvSpPr>
          <p:cNvPr id="3" name="Content Placeholder 2"/>
          <p:cNvSpPr>
            <a:spLocks noGrp="1"/>
          </p:cNvSpPr>
          <p:nvPr>
            <p:ph idx="1"/>
          </p:nvPr>
        </p:nvSpPr>
        <p:spPr>
          <a:xfrm>
            <a:off x="1125415" y="1549853"/>
            <a:ext cx="10269786" cy="4351338"/>
          </a:xfrm>
        </p:spPr>
        <p:txBody>
          <a:bodyPr/>
          <a:lstStyle/>
          <a:p>
            <a:pPr marL="0" indent="0">
              <a:buNone/>
            </a:pPr>
            <a:r>
              <a:rPr lang="en-US" sz="2000" b="1" dirty="0"/>
              <a:t>How to Avoid Distortion by Omission</a:t>
            </a:r>
            <a:endParaRPr lang="en-US" sz="2000" b="1" dirty="0"/>
          </a:p>
          <a:p>
            <a:r>
              <a:rPr lang="en-US" sz="1800" dirty="0"/>
              <a:t>Be aware of distorting information or omitting data</a:t>
            </a:r>
            <a:endParaRPr lang="en-US" sz="1800" dirty="0"/>
          </a:p>
          <a:p>
            <a:r>
              <a:rPr lang="en-US" sz="1800" dirty="0"/>
              <a:t>Do not take quotes out of context</a:t>
            </a:r>
            <a:endParaRPr lang="en-US" sz="1800" dirty="0"/>
          </a:p>
          <a:p>
            <a:r>
              <a:rPr lang="en-US" sz="1800" dirty="0"/>
              <a:t>Do not omit relevant information</a:t>
            </a:r>
            <a:endParaRPr lang="en-US" sz="1800" dirty="0"/>
          </a:p>
          <a:p>
            <a:r>
              <a:rPr lang="en-US" sz="1800" dirty="0"/>
              <a:t>Do not cherry pick favorable data</a:t>
            </a:r>
            <a:endParaRPr lang="en-US" sz="1800" dirty="0"/>
          </a:p>
          <a:p>
            <a:r>
              <a:rPr lang="en-US" sz="1800" dirty="0"/>
              <a:t>Do not imply one comment represents a whole group</a:t>
            </a:r>
            <a:endParaRPr lang="en-US" sz="1800" dirty="0"/>
          </a:p>
          <a:p>
            <a:r>
              <a:rPr lang="en-US" sz="1800" dirty="0"/>
              <a:t>Keep the persons original intention in mind</a:t>
            </a:r>
            <a:endParaRPr lang="en-US" sz="1800" dirty="0"/>
          </a:p>
          <a:p>
            <a:r>
              <a:rPr lang="en-US" sz="1800" dirty="0"/>
              <a:t>Carefully quote or paraphrase</a:t>
            </a: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473245"/>
            <a:ext cx="11241915" cy="1217447"/>
          </a:xfrm>
        </p:spPr>
        <p:txBody>
          <a:bodyPr anchor="t">
            <a:normAutofit/>
          </a:bodyPr>
          <a:lstStyle/>
          <a:p>
            <a:r>
              <a:rPr lang="en-US" dirty="0"/>
              <a:t>Figure 15: Distortions of an </a:t>
            </a:r>
            <a:br>
              <a:rPr lang="en-US" dirty="0"/>
            </a:br>
            <a:r>
              <a:rPr lang="en-US" dirty="0"/>
              <a:t>Interview Statement</a:t>
            </a:r>
            <a:endParaRPr lang="en-US" dirty="0"/>
          </a:p>
        </p:txBody>
      </p:sp>
      <p:pic>
        <p:nvPicPr>
          <p:cNvPr id="7" name="Content Placeholder 6" descr="An illustration is titled, Distortions of an interview statement. It consists of three statements. Original quotation: I think the Boxster is an excellent car for anyone who does not need to worry about fuel economy. Distortion: Johnson stated that the Boxster is an efficient car. Worse distortion: Johnson stated that the Boxster is an excellent car for anyone."/>
          <p:cNvPicPr>
            <a:picLocks noGrp="1" noChangeAspect="1"/>
          </p:cNvPicPr>
          <p:nvPr>
            <p:ph idx="1"/>
          </p:nvPr>
        </p:nvPicPr>
        <p:blipFill>
          <a:blip r:embed="rId1"/>
          <a:stretch>
            <a:fillRect/>
          </a:stretch>
        </p:blipFill>
        <p:spPr>
          <a:xfrm>
            <a:off x="896653" y="2262199"/>
            <a:ext cx="10822105" cy="3392644"/>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Activity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Why is it important to document sources?</a:t>
            </a:r>
            <a:endParaRPr lang="en-US" dirty="0"/>
          </a:p>
          <a:p>
            <a:pPr marL="457200" indent="-457200">
              <a:buFont typeface="+mj-lt"/>
              <a:buAutoNum type="arabicPeriod"/>
            </a:pPr>
            <a:r>
              <a:rPr lang="en-US" dirty="0"/>
              <a:t>How does documenting sources reflect on you as a professional or your company?</a:t>
            </a:r>
            <a:endParaRPr lang="en-US" dirty="0"/>
          </a:p>
          <a:p>
            <a:pPr marL="457200" indent="-457200">
              <a:buFont typeface="+mj-lt"/>
              <a:buAutoNum type="arabicPeriod"/>
            </a:pPr>
            <a:r>
              <a:rPr lang="en-US" dirty="0"/>
              <a:t>What are possible implications of not documenting sources?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 Activity Debrief</a:t>
            </a:r>
            <a:endParaRPr lang="en-US" dirty="0"/>
          </a:p>
        </p:txBody>
      </p:sp>
      <p:sp>
        <p:nvSpPr>
          <p:cNvPr id="5" name="Content Placeholder 4"/>
          <p:cNvSpPr>
            <a:spLocks noGrp="1"/>
          </p:cNvSpPr>
          <p:nvPr>
            <p:ph idx="1"/>
          </p:nvPr>
        </p:nvSpPr>
        <p:spPr/>
        <p:txBody>
          <a:bodyPr/>
          <a:lstStyle/>
          <a:p>
            <a:pPr marL="0" indent="0">
              <a:buNone/>
            </a:pPr>
            <a:r>
              <a:rPr lang="en-US" dirty="0"/>
              <a:t>The use of quotes can be a great benefit to research you have conducted, but it is important to ensure that the quote is accurate.</a:t>
            </a:r>
            <a:endParaRPr lang="en-US" dirty="0"/>
          </a:p>
          <a:p>
            <a:pPr marL="457200" indent="-457200">
              <a:buFont typeface="+mj-lt"/>
              <a:buAutoNum type="arabicPeriod"/>
            </a:pPr>
            <a:r>
              <a:rPr lang="en-US" dirty="0"/>
              <a:t>Considering the technology currently available today, how has it become easier to prove the accuracy of a statement someone said?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10-5</a:t>
            </a:r>
            <a:endParaRPr lang="en-US" dirty="0"/>
          </a:p>
        </p:txBody>
      </p:sp>
      <p:sp>
        <p:nvSpPr>
          <p:cNvPr id="5" name="Subtitle 4"/>
          <p:cNvSpPr>
            <a:spLocks noGrp="1"/>
          </p:cNvSpPr>
          <p:nvPr>
            <p:ph type="subTitle" idx="1"/>
          </p:nvPr>
        </p:nvSpPr>
        <p:spPr/>
        <p:txBody>
          <a:bodyPr/>
          <a:lstStyle/>
          <a:p>
            <a:r>
              <a:rPr lang="en-US" dirty="0"/>
              <a:t>Designing, Formatting, and Refining </a:t>
            </a:r>
            <a:endParaRPr lang="en-US" dirty="0"/>
          </a:p>
          <a:p>
            <a:r>
              <a:rPr lang="en-US" dirty="0"/>
              <a:t>the Report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10-5 Designing, Formatting, and Refining the Report (1 of 6)</a:t>
            </a:r>
            <a:endParaRPr lang="en-US" dirty="0"/>
          </a:p>
        </p:txBody>
      </p:sp>
      <p:sp>
        <p:nvSpPr>
          <p:cNvPr id="4" name="Content Placeholder 3"/>
          <p:cNvSpPr>
            <a:spLocks noGrp="1"/>
          </p:cNvSpPr>
          <p:nvPr>
            <p:ph idx="1"/>
          </p:nvPr>
        </p:nvSpPr>
        <p:spPr>
          <a:xfrm>
            <a:off x="475042" y="1865993"/>
            <a:ext cx="11241915" cy="4351338"/>
          </a:xfrm>
        </p:spPr>
        <p:txBody>
          <a:bodyPr/>
          <a:lstStyle/>
          <a:p>
            <a:pPr marL="0" indent="0">
              <a:spcBef>
                <a:spcPts val="400"/>
              </a:spcBef>
              <a:buNone/>
            </a:pPr>
            <a:r>
              <a:rPr lang="en-US" b="1" dirty="0"/>
              <a:t>Designing and Formatting Text-Based Reports</a:t>
            </a:r>
            <a:endParaRPr lang="en-US" b="1" dirty="0"/>
          </a:p>
          <a:p>
            <a:pPr>
              <a:spcBef>
                <a:spcPts val="400"/>
              </a:spcBef>
            </a:pPr>
            <a:r>
              <a:rPr lang="en-US" b="1" dirty="0"/>
              <a:t>Graphics</a:t>
            </a:r>
            <a:endParaRPr lang="en-US" sz="2200" b="1" dirty="0"/>
          </a:p>
          <a:p>
            <a:pPr lvl="1">
              <a:spcBef>
                <a:spcPts val="400"/>
              </a:spcBef>
            </a:pPr>
            <a:r>
              <a:rPr lang="en-US" dirty="0"/>
              <a:t>Precede with an interpretation paragraph </a:t>
            </a:r>
            <a:endParaRPr lang="en-US" dirty="0"/>
          </a:p>
          <a:p>
            <a:pPr lvl="1">
              <a:spcBef>
                <a:spcPts val="400"/>
              </a:spcBef>
            </a:pPr>
            <a:r>
              <a:rPr lang="en-US" dirty="0"/>
              <a:t>Should complement report </a:t>
            </a:r>
            <a:endParaRPr lang="en-US" dirty="0"/>
          </a:p>
          <a:p>
            <a:pPr lvl="1">
              <a:spcBef>
                <a:spcPts val="400"/>
              </a:spcBef>
            </a:pPr>
            <a:r>
              <a:rPr lang="en-US" dirty="0"/>
              <a:t>Utilize figure and table numbers </a:t>
            </a:r>
            <a:endParaRPr lang="en-US" dirty="0"/>
          </a:p>
          <a:p>
            <a:pPr lvl="1">
              <a:spcBef>
                <a:spcPts val="400"/>
              </a:spcBef>
            </a:pPr>
            <a:r>
              <a:rPr lang="en-US" dirty="0"/>
              <a:t>Keep figures and tables together. </a:t>
            </a:r>
            <a:endParaRPr lang="en-US" dirty="0"/>
          </a:p>
          <a:p>
            <a:pPr marL="0" indent="0">
              <a:spcBef>
                <a:spcPts val="400"/>
              </a:spcBef>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10-1</a:t>
            </a:r>
            <a:endParaRPr lang="en-US" dirty="0"/>
          </a:p>
        </p:txBody>
      </p:sp>
      <p:sp>
        <p:nvSpPr>
          <p:cNvPr id="5" name="Subtitle 4"/>
          <p:cNvSpPr>
            <a:spLocks noGrp="1"/>
          </p:cNvSpPr>
          <p:nvPr>
            <p:ph type="subTitle" idx="1"/>
          </p:nvPr>
        </p:nvSpPr>
        <p:spPr/>
        <p:txBody>
          <a:bodyPr/>
          <a:lstStyle/>
          <a:p>
            <a:r>
              <a:rPr lang="en-US" dirty="0"/>
              <a:t>Planning the Report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10-5 Designing, Formatting, and Refining the Report (2 of 6)</a:t>
            </a:r>
            <a:endParaRPr lang="en-US" dirty="0"/>
          </a:p>
        </p:txBody>
      </p:sp>
      <p:sp>
        <p:nvSpPr>
          <p:cNvPr id="4" name="Content Placeholder 3"/>
          <p:cNvSpPr>
            <a:spLocks noGrp="1"/>
          </p:cNvSpPr>
          <p:nvPr>
            <p:ph idx="1"/>
          </p:nvPr>
        </p:nvSpPr>
        <p:spPr>
          <a:xfrm>
            <a:off x="475042" y="1865993"/>
            <a:ext cx="11241915" cy="4351338"/>
          </a:xfrm>
        </p:spPr>
        <p:txBody>
          <a:bodyPr/>
          <a:lstStyle/>
          <a:p>
            <a:pPr marL="0" indent="0">
              <a:spcBef>
                <a:spcPts val="400"/>
              </a:spcBef>
              <a:buNone/>
            </a:pPr>
            <a:r>
              <a:rPr lang="en-US" b="1" dirty="0"/>
              <a:t>Designing and Formatting Text-Based Reports</a:t>
            </a:r>
            <a:endParaRPr lang="en-US" b="1" dirty="0"/>
          </a:p>
          <a:p>
            <a:r>
              <a:rPr lang="en-US" b="1" dirty="0"/>
              <a:t>Spacing and Fonts</a:t>
            </a:r>
            <a:endParaRPr lang="en-US" b="1" dirty="0"/>
          </a:p>
          <a:p>
            <a:pPr lvl="1">
              <a:spcBef>
                <a:spcPts val="400"/>
              </a:spcBef>
            </a:pPr>
            <a:r>
              <a:rPr lang="en-US" dirty="0"/>
              <a:t>One-inch margin and single-spaced</a:t>
            </a:r>
            <a:endParaRPr lang="en-US" dirty="0"/>
          </a:p>
          <a:p>
            <a:pPr lvl="1">
              <a:spcBef>
                <a:spcPts val="400"/>
              </a:spcBef>
            </a:pPr>
            <a:r>
              <a:rPr lang="en-US" dirty="0"/>
              <a:t>Left justify </a:t>
            </a:r>
            <a:endParaRPr lang="en-US" dirty="0"/>
          </a:p>
          <a:p>
            <a:pPr lvl="1">
              <a:spcBef>
                <a:spcPts val="400"/>
              </a:spcBef>
            </a:pPr>
            <a:r>
              <a:rPr lang="en-US" dirty="0"/>
              <a:t>Single line space between paragraphs</a:t>
            </a:r>
            <a:endParaRPr lang="en-US" dirty="0"/>
          </a:p>
          <a:p>
            <a:pPr lvl="1">
              <a:spcBef>
                <a:spcPts val="400"/>
              </a:spcBef>
            </a:pPr>
            <a:r>
              <a:rPr lang="en-US" dirty="0"/>
              <a:t>Standard fonts and sizes. </a:t>
            </a:r>
            <a:endParaRPr lang="en-US" dirty="0"/>
          </a:p>
          <a:p>
            <a:pPr lvl="1">
              <a:spcBef>
                <a:spcPts val="400"/>
              </a:spcBef>
            </a:pPr>
            <a:r>
              <a:rPr lang="en-US" dirty="0"/>
              <a:t>Distinguish major and minor headings</a:t>
            </a:r>
            <a:endParaRPr lang="en-US" dirty="0"/>
          </a:p>
          <a:p>
            <a:pPr>
              <a:spcBef>
                <a:spcPts val="400"/>
              </a:spcBef>
            </a:pP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10-5 Designing, Formatting, and Refining the Report (3 of 6)</a:t>
            </a:r>
            <a:endParaRPr lang="en-US" dirty="0"/>
          </a:p>
        </p:txBody>
      </p:sp>
      <p:sp>
        <p:nvSpPr>
          <p:cNvPr id="4" name="Content Placeholder 3"/>
          <p:cNvSpPr>
            <a:spLocks noGrp="1"/>
          </p:cNvSpPr>
          <p:nvPr>
            <p:ph idx="1"/>
          </p:nvPr>
        </p:nvSpPr>
        <p:spPr>
          <a:xfrm>
            <a:off x="475042" y="1865993"/>
            <a:ext cx="11241915" cy="4351338"/>
          </a:xfrm>
        </p:spPr>
        <p:txBody>
          <a:bodyPr/>
          <a:lstStyle/>
          <a:p>
            <a:pPr marL="0" indent="0">
              <a:spcBef>
                <a:spcPts val="400"/>
              </a:spcBef>
              <a:buNone/>
            </a:pPr>
            <a:r>
              <a:rPr lang="en-US" b="1" dirty="0"/>
              <a:t>Designing and Formatting Text-Based Reports</a:t>
            </a:r>
            <a:endParaRPr lang="en-US" b="1" dirty="0"/>
          </a:p>
          <a:p>
            <a:pPr>
              <a:spcBef>
                <a:spcPts val="400"/>
              </a:spcBef>
            </a:pPr>
            <a:r>
              <a:rPr lang="en-US" b="1" dirty="0"/>
              <a:t>Headers, Footers, and Page Numbers </a:t>
            </a:r>
            <a:endParaRPr lang="en-US" b="1" dirty="0"/>
          </a:p>
          <a:p>
            <a:pPr lvl="1">
              <a:spcBef>
                <a:spcPts val="400"/>
              </a:spcBef>
            </a:pPr>
            <a:r>
              <a:rPr lang="en-US" dirty="0"/>
              <a:t>Report title and page number on each page</a:t>
            </a:r>
            <a:endParaRPr lang="en-US" dirty="0"/>
          </a:p>
          <a:p>
            <a:pPr lvl="1">
              <a:spcBef>
                <a:spcPts val="400"/>
              </a:spcBef>
            </a:pPr>
            <a:r>
              <a:rPr lang="en-US" dirty="0"/>
              <a:t>May include date, writer, organization, or copyright</a:t>
            </a:r>
            <a:endParaRPr lang="en-US" dirty="0"/>
          </a:p>
          <a:p>
            <a:pPr lvl="1">
              <a:spcBef>
                <a:spcPts val="400"/>
              </a:spcBef>
            </a:pPr>
            <a:r>
              <a:rPr lang="en-US" dirty="0"/>
              <a:t>Body: Arabic numbers</a:t>
            </a:r>
            <a:endParaRPr lang="en-US" dirty="0"/>
          </a:p>
          <a:p>
            <a:pPr lvl="1">
              <a:spcBef>
                <a:spcPts val="400"/>
              </a:spcBef>
            </a:pPr>
            <a:r>
              <a:rPr lang="en-US" dirty="0"/>
              <a:t>Preliminary pages: lower case Roman numerals</a:t>
            </a:r>
            <a:endParaRPr lang="en-US" dirty="0"/>
          </a:p>
          <a:p>
            <a:pPr>
              <a:spcBef>
                <a:spcPts val="400"/>
              </a:spcBef>
            </a:pPr>
            <a:endParaRPr lang="en-US" sz="2000" dirty="0"/>
          </a:p>
          <a:p>
            <a:pPr>
              <a:spcBef>
                <a:spcPts val="400"/>
              </a:spcBef>
            </a:pP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10-5 Designing, Formatting, and Refining the Report (4 of 6)</a:t>
            </a:r>
            <a:endParaRPr lang="en-US" dirty="0"/>
          </a:p>
        </p:txBody>
      </p:sp>
      <p:sp>
        <p:nvSpPr>
          <p:cNvPr id="3" name="Content Placeholder 2"/>
          <p:cNvSpPr>
            <a:spLocks noGrp="1"/>
          </p:cNvSpPr>
          <p:nvPr>
            <p:ph idx="1"/>
          </p:nvPr>
        </p:nvSpPr>
        <p:spPr/>
        <p:txBody>
          <a:bodyPr/>
          <a:lstStyle/>
          <a:p>
            <a:pPr marL="0" indent="0">
              <a:spcBef>
                <a:spcPts val="400"/>
              </a:spcBef>
              <a:buNone/>
            </a:pPr>
            <a:r>
              <a:rPr lang="en-US" b="1" dirty="0"/>
              <a:t>Designing and Formatting Slide Decks</a:t>
            </a:r>
            <a:endParaRPr lang="en-US" b="1" dirty="0"/>
          </a:p>
          <a:p>
            <a:pPr>
              <a:spcBef>
                <a:spcPts val="400"/>
              </a:spcBef>
            </a:pPr>
            <a:r>
              <a:rPr lang="en-US" b="1" dirty="0"/>
              <a:t>Graphics</a:t>
            </a:r>
            <a:endParaRPr lang="en-US" b="1" dirty="0"/>
          </a:p>
          <a:p>
            <a:pPr lvl="1">
              <a:spcBef>
                <a:spcPts val="400"/>
              </a:spcBef>
              <a:spcAft>
                <a:spcPts val="200"/>
              </a:spcAft>
            </a:pPr>
            <a:r>
              <a:rPr lang="en-US" dirty="0"/>
              <a:t>Avoid dark-colored backgrounds; accent with dark-colored text boxes</a:t>
            </a:r>
            <a:endParaRPr lang="en-US" dirty="0"/>
          </a:p>
          <a:p>
            <a:pPr lvl="1">
              <a:spcBef>
                <a:spcPts val="400"/>
              </a:spcBef>
              <a:spcAft>
                <a:spcPts val="200"/>
              </a:spcAft>
            </a:pPr>
            <a:r>
              <a:rPr lang="en-US" dirty="0"/>
              <a:t>Avoid using too many colors.</a:t>
            </a:r>
            <a:endParaRPr lang="en-US" dirty="0"/>
          </a:p>
          <a:p>
            <a:pPr lvl="1">
              <a:spcBef>
                <a:spcPts val="400"/>
              </a:spcBef>
              <a:spcAft>
                <a:spcPts val="200"/>
              </a:spcAft>
            </a:pPr>
            <a:r>
              <a:rPr lang="en-US" dirty="0"/>
              <a:t>Use colors in a meaningful way: signal connections, progression, contrasting ideas </a:t>
            </a:r>
            <a:endParaRPr lang="en-US" dirty="0"/>
          </a:p>
          <a:p>
            <a:pPr lvl="1">
              <a:spcBef>
                <a:spcPts val="400"/>
              </a:spcBef>
              <a:spcAft>
                <a:spcPts val="200"/>
              </a:spcAft>
            </a:pPr>
            <a:r>
              <a:rPr lang="en-US" dirty="0"/>
              <a:t>Avoid color combinations that may be problematic for some readers </a:t>
            </a:r>
            <a:endParaRPr lang="en-US" dirty="0"/>
          </a:p>
          <a:p>
            <a:pPr lvl="1">
              <a:spcBef>
                <a:spcPts val="400"/>
              </a:spcBef>
              <a:spcAft>
                <a:spcPts val="200"/>
              </a:spcAft>
            </a:pPr>
            <a:r>
              <a:rPr lang="en-US" dirty="0"/>
              <a:t>Print a test page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Deck Density for Different Purposes and Audiences (1 of 3)</a:t>
            </a:r>
            <a:endParaRPr lang="en-US" dirty="0"/>
          </a:p>
        </p:txBody>
      </p:sp>
      <p:sp>
        <p:nvSpPr>
          <p:cNvPr id="23" name="Content Placeholder 22"/>
          <p:cNvSpPr>
            <a:spLocks noGrp="1"/>
          </p:cNvSpPr>
          <p:nvPr>
            <p:ph sz="half" idx="1"/>
          </p:nvPr>
        </p:nvSpPr>
        <p:spPr/>
        <p:txBody>
          <a:bodyPr/>
          <a:lstStyle/>
          <a:p>
            <a:r>
              <a:rPr lang="en-US" dirty="0"/>
              <a:t>Individual reading</a:t>
            </a:r>
            <a:br>
              <a:rPr lang="en-US" dirty="0"/>
            </a:br>
            <a:r>
              <a:rPr lang="en-US" dirty="0"/>
              <a:t>(one person at an individual pace)</a:t>
            </a:r>
            <a:endParaRPr lang="en-US" dirty="0"/>
          </a:p>
          <a:p>
            <a:r>
              <a:rPr lang="en-US" dirty="0"/>
              <a:t>Most slide density</a:t>
            </a:r>
            <a:endParaRPr lang="en-US" dirty="0"/>
          </a:p>
          <a:p>
            <a:r>
              <a:rPr lang="en-US" dirty="0"/>
              <a:t>Least Presentation Formality</a:t>
            </a:r>
            <a:endParaRPr lang="en-US" dirty="0"/>
          </a:p>
          <a:p>
            <a:pPr marL="0" indent="0">
              <a:buNone/>
            </a:pPr>
            <a:endParaRPr lang="en-US" dirty="0"/>
          </a:p>
        </p:txBody>
      </p:sp>
      <p:pic>
        <p:nvPicPr>
          <p:cNvPr id="20" name="Content Placeholder 19" descr="An illustration is titled, deck density for different purposes and audiences. It consists of three sections based on slide density and presentation formality as follows. Individual reading, one person at an individual pace; Slide Density: Most; Presentation Formality: Least. A slide to the side labeled section 2: benefits, has the title text, Tuition Assistance programs offer many benefits for employees. Text in the slide reads. Employers value a college education, according to the Association of American Colleges and Universities. Most business executives 82 percent said that completing a college education is either very or absolutely important; Eighty eight percent of executives believe that getting a college degree is worth time and money; Employers note that learned slash developed college skills including oral communication, critical thinking, and working effectively in teams are very valuable; Executives agree that no matter the study, the college degree and experience allows positive interaction with people of high level positions. The slide also contains a bar graph. Text above the graph reads, Median salary jumps 40 percent from associate to bachelor’s and 20 percent from bachelor’s to master’s, according to the U S Census. The data in dollars from the graph are as follows. Some High school Education: 30784; High School Diploma: 38792; Some College: 43316; Associate Degree: 46124; Bachelor’s Degree: 64896, 40.7 percent increase from associate degree; Master’s Degree; 77844, 20 percent increase from Bachelor’s degree; Doctorate Degree: 97916. "/>
          <p:cNvPicPr>
            <a:picLocks noGrp="1" noChangeAspect="1"/>
          </p:cNvPicPr>
          <p:nvPr>
            <p:ph sz="half" idx="2"/>
          </p:nvPr>
        </p:nvPicPr>
        <p:blipFill>
          <a:blip r:embed="rId1"/>
          <a:stretch>
            <a:fillRect/>
          </a:stretch>
        </p:blipFill>
        <p:spPr>
          <a:xfrm>
            <a:off x="6172202" y="1966300"/>
            <a:ext cx="5798216" cy="3309083"/>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Deck Density for Different Purposes and Audiences (2 of 3)</a:t>
            </a:r>
            <a:endParaRPr lang="en-US" dirty="0"/>
          </a:p>
        </p:txBody>
      </p:sp>
      <p:sp>
        <p:nvSpPr>
          <p:cNvPr id="18" name="Content Placeholder 17"/>
          <p:cNvSpPr>
            <a:spLocks noGrp="1"/>
          </p:cNvSpPr>
          <p:nvPr>
            <p:ph sz="half" idx="1"/>
          </p:nvPr>
        </p:nvSpPr>
        <p:spPr>
          <a:xfrm>
            <a:off x="476844" y="1825625"/>
            <a:ext cx="4119220" cy="3925470"/>
          </a:xfrm>
        </p:spPr>
        <p:txBody>
          <a:bodyPr/>
          <a:lstStyle/>
          <a:p>
            <a:r>
              <a:rPr lang="en-US" dirty="0"/>
              <a:t>Discussion or sales pitch (small group at a varied pace)</a:t>
            </a:r>
            <a:endParaRPr lang="en-US" dirty="0"/>
          </a:p>
          <a:p>
            <a:r>
              <a:rPr lang="en-US" dirty="0"/>
              <a:t>Mid slide density</a:t>
            </a:r>
            <a:endParaRPr lang="en-US" dirty="0"/>
          </a:p>
          <a:p>
            <a:r>
              <a:rPr lang="en-US" dirty="0"/>
              <a:t>Mid Presentation Formality</a:t>
            </a:r>
            <a:endParaRPr lang="en-US" dirty="0"/>
          </a:p>
          <a:p>
            <a:endParaRPr lang="en-US" dirty="0"/>
          </a:p>
        </p:txBody>
      </p:sp>
      <p:pic>
        <p:nvPicPr>
          <p:cNvPr id="6" name="Content Placeholder 5" descr="An illustration is titled, deck density for different purposes and audiences. It consists of three sections based on slide density and presentation formality as follows. Discussion or sales pitch, small group at a varied pace; Slide density: medium; Presentation Formality: Medium. A slide to the slide has the title text, tuition assistance program offers many benefits for employees. Text in the slide reads. Employers value a college education, A A C U survey. Important to the company; Worth the time and money; Effective for skill development; Valuable for positive interactions with senior management. The slide also contains a bar graph. Text above the graph reads, Median Salaries increase with additional degrees, U S Census. The data in dollars from the graph are as follows. Some High school Education: 30784; High School Diploma: 38792; Some College: 43316; Associate Degree: 46124; Bachelor’s Degree: 64896, 40.7 percent increase from associate degree; Master’s Degree; 77844, 20 percent increase from Bachelor’s degree; Doctorate Degree: 97916. "/>
          <p:cNvPicPr>
            <a:picLocks noGrp="1" noChangeAspect="1"/>
          </p:cNvPicPr>
          <p:nvPr>
            <p:ph sz="half" idx="2"/>
          </p:nvPr>
        </p:nvPicPr>
        <p:blipFill>
          <a:blip r:embed="rId1"/>
          <a:stretch>
            <a:fillRect/>
          </a:stretch>
        </p:blipFill>
        <p:spPr>
          <a:xfrm>
            <a:off x="4862802" y="1825626"/>
            <a:ext cx="6852354" cy="3925469"/>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Deck Density for Different Purposes and Audiences (3 of 3)</a:t>
            </a:r>
            <a:endParaRPr lang="en-US" dirty="0"/>
          </a:p>
        </p:txBody>
      </p:sp>
      <p:sp>
        <p:nvSpPr>
          <p:cNvPr id="13" name="Content Placeholder 12"/>
          <p:cNvSpPr>
            <a:spLocks noGrp="1"/>
          </p:cNvSpPr>
          <p:nvPr>
            <p:ph sz="half" idx="2"/>
          </p:nvPr>
        </p:nvSpPr>
        <p:spPr>
          <a:xfrm>
            <a:off x="288758" y="1888762"/>
            <a:ext cx="5542956" cy="3597638"/>
          </a:xfrm>
        </p:spPr>
        <p:txBody>
          <a:bodyPr/>
          <a:lstStyle/>
          <a:p>
            <a:r>
              <a:rPr lang="en-US" dirty="0"/>
              <a:t>Presentation or briefing (larger group at a set pace)</a:t>
            </a:r>
            <a:endParaRPr lang="en-US" dirty="0"/>
          </a:p>
          <a:p>
            <a:r>
              <a:rPr lang="en-US" dirty="0"/>
              <a:t>Least slide density</a:t>
            </a:r>
            <a:endParaRPr lang="en-US" dirty="0"/>
          </a:p>
          <a:p>
            <a:r>
              <a:rPr lang="en-US" dirty="0"/>
              <a:t>Most Presentation Formality</a:t>
            </a:r>
            <a:endParaRPr lang="en-US" dirty="0"/>
          </a:p>
          <a:p>
            <a:endParaRPr lang="en-US" dirty="0"/>
          </a:p>
        </p:txBody>
      </p:sp>
      <p:pic>
        <p:nvPicPr>
          <p:cNvPr id="20" name="Content Placeholder 19" descr="An illustration is titled, deck density for different purposes and audiences. It consists of three sections based on slide density and presentation formality as follows. Slide density: least; Presentation Formality: Most. A slide on the side contains a bar graph. Text above the graph reads, Median Salary increases by degree obtained. The data in dollars from the graph are as follows. Some High school Education: 30784; High School Diploma: 38792; Some College: 43316; Associate Degree: 46124; Bachelor’s Degree: 64896; Master’s Degree; 77844; Doctorate Degree: 97916."/>
          <p:cNvPicPr>
            <a:picLocks noGrp="1" noChangeAspect="1"/>
          </p:cNvPicPr>
          <p:nvPr>
            <p:ph sz="half" idx="1"/>
          </p:nvPr>
        </p:nvPicPr>
        <p:blipFill>
          <a:blip r:embed="rId1"/>
          <a:stretch>
            <a:fillRect/>
          </a:stretch>
        </p:blipFill>
        <p:spPr>
          <a:xfrm>
            <a:off x="5478204" y="2086832"/>
            <a:ext cx="6236953" cy="3597638"/>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10-5 Designing, Formatting, and Refining the Report (5 of 6)</a:t>
            </a:r>
            <a:endParaRPr lang="en-US" dirty="0"/>
          </a:p>
        </p:txBody>
      </p:sp>
      <p:sp>
        <p:nvSpPr>
          <p:cNvPr id="3" name="Content Placeholder 2"/>
          <p:cNvSpPr>
            <a:spLocks noGrp="1"/>
          </p:cNvSpPr>
          <p:nvPr>
            <p:ph idx="1"/>
          </p:nvPr>
        </p:nvSpPr>
        <p:spPr/>
        <p:txBody>
          <a:bodyPr/>
          <a:lstStyle/>
          <a:p>
            <a:pPr marL="0" indent="0">
              <a:spcBef>
                <a:spcPts val="400"/>
              </a:spcBef>
              <a:buNone/>
            </a:pPr>
            <a:r>
              <a:rPr lang="en-US" b="1" dirty="0"/>
              <a:t>Designing and Formatting Slide Decks</a:t>
            </a:r>
            <a:endParaRPr lang="en-US" b="1" dirty="0"/>
          </a:p>
          <a:p>
            <a:pPr>
              <a:spcBef>
                <a:spcPts val="400"/>
              </a:spcBef>
            </a:pPr>
            <a:r>
              <a:rPr lang="en-US" b="1" dirty="0"/>
              <a:t>Fonts, Spacing, and Page Numbers </a:t>
            </a:r>
            <a:endParaRPr lang="en-US" b="1" dirty="0"/>
          </a:p>
          <a:p>
            <a:pPr lvl="1">
              <a:spcBef>
                <a:spcPts val="400"/>
              </a:spcBef>
              <a:spcAft>
                <a:spcPts val="200"/>
              </a:spcAft>
            </a:pPr>
            <a:r>
              <a:rPr lang="en-US" sz="2200" dirty="0"/>
              <a:t>Use consistent fonts and sizes for titles, subheadings, and body text</a:t>
            </a:r>
            <a:endParaRPr lang="en-US" sz="2200" dirty="0"/>
          </a:p>
          <a:p>
            <a:pPr lvl="1">
              <a:spcBef>
                <a:spcPts val="400"/>
              </a:spcBef>
              <a:spcAft>
                <a:spcPts val="200"/>
              </a:spcAft>
            </a:pPr>
            <a:r>
              <a:rPr lang="en-US" sz="2200" dirty="0"/>
              <a:t>Use the same size for all message titles</a:t>
            </a:r>
            <a:endParaRPr lang="en-US" sz="2200" dirty="0"/>
          </a:p>
          <a:p>
            <a:pPr lvl="1">
              <a:spcBef>
                <a:spcPts val="400"/>
              </a:spcBef>
              <a:spcAft>
                <a:spcPts val="200"/>
              </a:spcAft>
            </a:pPr>
            <a:r>
              <a:rPr lang="en-US" sz="2200" dirty="0"/>
              <a:t>Subheadings are smaller; use the same size for all subheadings</a:t>
            </a:r>
            <a:endParaRPr lang="en-US" sz="2200" dirty="0"/>
          </a:p>
          <a:p>
            <a:pPr lvl="1">
              <a:spcBef>
                <a:spcPts val="400"/>
              </a:spcBef>
              <a:spcAft>
                <a:spcPts val="200"/>
              </a:spcAft>
            </a:pPr>
            <a:r>
              <a:rPr lang="en-US" sz="2200" dirty="0"/>
              <a:t>Use the same size for similar body text</a:t>
            </a:r>
            <a:endParaRPr lang="en-US" sz="2200" dirty="0"/>
          </a:p>
          <a:p>
            <a:pPr lvl="1">
              <a:spcBef>
                <a:spcPts val="400"/>
              </a:spcBef>
              <a:spcAft>
                <a:spcPts val="200"/>
              </a:spcAft>
            </a:pPr>
            <a:r>
              <a:rPr lang="en-US" sz="2200" dirty="0"/>
              <a:t>Limit fonts to two choices</a:t>
            </a:r>
            <a:endParaRPr lang="en-US" sz="2200" dirty="0"/>
          </a:p>
          <a:p>
            <a:pPr lvl="1">
              <a:spcBef>
                <a:spcPts val="400"/>
              </a:spcBef>
              <a:spcAft>
                <a:spcPts val="200"/>
              </a:spcAft>
            </a:pPr>
            <a:r>
              <a:rPr lang="en-US" sz="2200" dirty="0"/>
              <a:t>Use sentence case </a:t>
            </a:r>
            <a:endParaRPr lang="en-US" sz="2200" dirty="0"/>
          </a:p>
          <a:p>
            <a:pPr lvl="1">
              <a:spcBef>
                <a:spcPts val="400"/>
              </a:spcBef>
              <a:spcAft>
                <a:spcPts val="200"/>
              </a:spcAft>
            </a:pPr>
            <a:r>
              <a:rPr lang="en-US" sz="2200" dirty="0"/>
              <a:t>Insert page numbers; omit numbers for title page and table of contents</a:t>
            </a:r>
            <a:endParaRPr lang="en-US"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10-5 Designing, Formatting, and Refining the Report (6 of 6)</a:t>
            </a:r>
            <a:endParaRPr lang="en-US" dirty="0"/>
          </a:p>
        </p:txBody>
      </p:sp>
      <p:sp>
        <p:nvSpPr>
          <p:cNvPr id="5" name="Content Placeholder 4"/>
          <p:cNvSpPr>
            <a:spLocks noGrp="1"/>
          </p:cNvSpPr>
          <p:nvPr>
            <p:ph idx="1"/>
          </p:nvPr>
        </p:nvSpPr>
        <p:spPr/>
        <p:txBody>
          <a:bodyPr numCol="2"/>
          <a:lstStyle/>
          <a:p>
            <a:pPr marL="0" indent="0">
              <a:buNone/>
            </a:pPr>
            <a:r>
              <a:rPr lang="en-US" b="1" dirty="0"/>
              <a:t>Refining Your Report</a:t>
            </a:r>
            <a:endParaRPr lang="en-US" b="1" dirty="0"/>
          </a:p>
          <a:p>
            <a:r>
              <a:rPr lang="en-US" b="1" dirty="0"/>
              <a:t>Revising</a:t>
            </a:r>
            <a:endParaRPr lang="en-US" b="1" dirty="0"/>
          </a:p>
          <a:p>
            <a:pPr lvl="1"/>
            <a:r>
              <a:rPr lang="en-US" dirty="0"/>
              <a:t>Revising is a process, take your time</a:t>
            </a:r>
            <a:endParaRPr lang="en-US" dirty="0"/>
          </a:p>
          <a:p>
            <a:pPr lvl="1"/>
            <a:r>
              <a:rPr lang="en-US" dirty="0"/>
              <a:t>Revise for content</a:t>
            </a:r>
            <a:endParaRPr lang="en-US" dirty="0"/>
          </a:p>
          <a:p>
            <a:pPr lvl="1"/>
            <a:r>
              <a:rPr lang="en-US" dirty="0"/>
              <a:t>Revise for style</a:t>
            </a:r>
            <a:endParaRPr lang="en-US" dirty="0"/>
          </a:p>
          <a:p>
            <a:pPr lvl="1"/>
            <a:r>
              <a:rPr lang="en-US" dirty="0"/>
              <a:t>Revise for correctness</a:t>
            </a:r>
            <a:endParaRPr lang="en-US" dirty="0"/>
          </a:p>
          <a:p>
            <a:pPr>
              <a:spcBef>
                <a:spcPts val="400"/>
              </a:spcBef>
            </a:pPr>
            <a:endParaRPr lang="en-US" b="1" dirty="0"/>
          </a:p>
          <a:p>
            <a:pPr>
              <a:spcBef>
                <a:spcPts val="400"/>
              </a:spcBef>
            </a:pPr>
            <a:endParaRPr lang="en-US" b="1" dirty="0"/>
          </a:p>
          <a:p>
            <a:pPr>
              <a:spcBef>
                <a:spcPts val="400"/>
              </a:spcBef>
            </a:pPr>
            <a:r>
              <a:rPr lang="en-US" b="1" dirty="0"/>
              <a:t>Proofread</a:t>
            </a:r>
            <a:endParaRPr lang="en-US" b="1" dirty="0"/>
          </a:p>
          <a:p>
            <a:pPr lvl="1">
              <a:spcBef>
                <a:spcPts val="400"/>
              </a:spcBef>
            </a:pPr>
            <a:r>
              <a:rPr lang="en-US" dirty="0"/>
              <a:t>Mistakes reflect the writer</a:t>
            </a:r>
            <a:endParaRPr lang="en-US" dirty="0"/>
          </a:p>
          <a:p>
            <a:pPr lvl="1">
              <a:spcBef>
                <a:spcPts val="400"/>
              </a:spcBef>
            </a:pPr>
            <a:r>
              <a:rPr lang="en-US" dirty="0"/>
              <a:t>Appearance and details count</a:t>
            </a:r>
            <a:endParaRPr lang="en-US" dirty="0"/>
          </a:p>
          <a:p>
            <a:pPr lvl="1">
              <a:spcBef>
                <a:spcPts val="400"/>
              </a:spcBef>
            </a:pPr>
            <a:r>
              <a:rPr lang="en-US" dirty="0"/>
              <a:t>Check for blank lines, extra page breaks, inconsistent use of fonts and colors, misused words, inconsistent punctuation</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18: Steps for Revising</a:t>
            </a:r>
            <a:endParaRPr lang="en-US" dirty="0"/>
          </a:p>
        </p:txBody>
      </p:sp>
      <p:graphicFrame>
        <p:nvGraphicFramePr>
          <p:cNvPr id="6" name="Table 6"/>
          <p:cNvGraphicFramePr>
            <a:graphicFrameLocks noGrp="1"/>
          </p:cNvGraphicFramePr>
          <p:nvPr>
            <p:ph idx="1"/>
          </p:nvPr>
        </p:nvGraphicFramePr>
        <p:xfrm>
          <a:off x="476250" y="1825625"/>
          <a:ext cx="11242674" cy="4114800"/>
        </p:xfrm>
        <a:graphic>
          <a:graphicData uri="http://schemas.openxmlformats.org/drawingml/2006/table">
            <a:tbl>
              <a:tblPr firstRow="1" bandRow="1">
                <a:tableStyleId>{2D5ABB26-0587-4C30-8999-92F81FD0307C}</a:tableStyleId>
              </a:tblPr>
              <a:tblGrid>
                <a:gridCol w="2170697"/>
                <a:gridCol w="9071977"/>
              </a:tblGrid>
              <a:tr h="370840">
                <a:tc>
                  <a:txBody>
                    <a:bodyPr/>
                    <a:lstStyle/>
                    <a:p>
                      <a:pPr algn="ctr"/>
                      <a:r>
                        <a:rPr lang="en-US" b="1" dirty="0">
                          <a:solidFill>
                            <a:srgbClr val="F2F2F2"/>
                          </a:solidFill>
                        </a:rPr>
                        <a:t>1. Revise for content.</a:t>
                      </a:r>
                      <a:endParaRPr lang="en-US" b="1" dirty="0">
                        <a:solidFill>
                          <a:srgbClr val="F2F2F2"/>
                        </a:solidFill>
                      </a:endParaRPr>
                    </a:p>
                  </a:txBody>
                  <a:tcPr anchor="ctr">
                    <a:solidFill>
                      <a:srgbClr val="292F7C"/>
                    </a:solidFill>
                  </a:tcPr>
                </a:tc>
                <a:tc>
                  <a:txBody>
                    <a:bodyPr/>
                    <a:lstStyle/>
                    <a:p>
                      <a:pPr marL="285750" indent="-285750">
                        <a:buFont typeface="Arial" panose="020B0604020202020204" pitchFamily="34" charset="0"/>
                        <a:buChar char="•"/>
                      </a:pPr>
                      <a:r>
                        <a:rPr lang="en-US" dirty="0"/>
                        <a:t>Have you included sufficient information to support each point? </a:t>
                      </a:r>
                      <a:endParaRPr lang="en-US" dirty="0"/>
                    </a:p>
                    <a:p>
                      <a:pPr marL="285750" indent="-285750">
                        <a:buFont typeface="Arial" panose="020B0604020202020204" pitchFamily="34" charset="0"/>
                        <a:buChar char="•"/>
                      </a:pPr>
                      <a:r>
                        <a:rPr lang="en-US" dirty="0"/>
                        <a:t>Have you excluded extraneous information (regardless of how interesting it might be or how hard you worked to gather the information)?</a:t>
                      </a:r>
                      <a:endParaRPr lang="en-US" dirty="0"/>
                    </a:p>
                    <a:p>
                      <a:pPr marL="285750" indent="-285750">
                        <a:buFont typeface="Arial" panose="020B0604020202020204" pitchFamily="34" charset="0"/>
                        <a:buChar char="•"/>
                      </a:pPr>
                      <a:r>
                        <a:rPr lang="en-US" dirty="0"/>
                        <a:t>Is all information accurate? </a:t>
                      </a:r>
                      <a:endParaRPr lang="en-US" dirty="0"/>
                    </a:p>
                    <a:p>
                      <a:pPr marL="285750" indent="-285750">
                        <a:buFont typeface="Arial" panose="020B0604020202020204" pitchFamily="34" charset="0"/>
                        <a:buChar char="•"/>
                      </a:pPr>
                      <a:r>
                        <a:rPr lang="en-US" dirty="0"/>
                        <a:t>Is the information presented in an efficient and logical sequence?</a:t>
                      </a:r>
                      <a:endParaRPr lang="en-US" dirty="0"/>
                    </a:p>
                  </a:txBody>
                  <a:tcPr>
                    <a:solidFill>
                      <a:schemeClr val="bg1">
                        <a:lumMod val="95000"/>
                      </a:schemeClr>
                    </a:solidFill>
                  </a:tcPr>
                </a:tc>
              </a:tr>
              <a:tr h="370840">
                <a:tc>
                  <a:txBody>
                    <a:bodyPr/>
                    <a:lstStyle/>
                    <a:p>
                      <a:pPr algn="ctr"/>
                      <a:r>
                        <a:rPr lang="en-US" b="1" dirty="0">
                          <a:solidFill>
                            <a:srgbClr val="F2F2F2"/>
                          </a:solidFill>
                        </a:rPr>
                        <a:t>2. Revise for style</a:t>
                      </a:r>
                      <a:endParaRPr lang="en-US" b="1" dirty="0">
                        <a:solidFill>
                          <a:srgbClr val="F2F2F2"/>
                        </a:solidFill>
                      </a:endParaRPr>
                    </a:p>
                  </a:txBody>
                  <a:tcPr anchor="ctr">
                    <a:solidFill>
                      <a:srgbClr val="292F7C"/>
                    </a:solidFill>
                  </a:tcPr>
                </a:tc>
                <a:tc>
                  <a:txBody>
                    <a:bodyPr/>
                    <a:lstStyle/>
                    <a:p>
                      <a:pPr marL="285750" indent="-285750">
                        <a:buFont typeface="Arial" panose="020B0604020202020204" pitchFamily="34" charset="0"/>
                        <a:buChar char="•"/>
                      </a:pPr>
                      <a:r>
                        <a:rPr lang="en-US" dirty="0"/>
                        <a:t>Are words clear, simple, and concise? </a:t>
                      </a:r>
                      <a:endParaRPr lang="en-US" dirty="0"/>
                    </a:p>
                    <a:p>
                      <a:pPr marL="285750" indent="-285750">
                        <a:buFont typeface="Arial" panose="020B0604020202020204" pitchFamily="34" charset="0"/>
                        <a:buChar char="•"/>
                      </a:pPr>
                      <a:r>
                        <a:rPr lang="en-US" dirty="0"/>
                        <a:t>Are you using a variety of sentence types?</a:t>
                      </a:r>
                      <a:endParaRPr lang="en-US" dirty="0"/>
                    </a:p>
                    <a:p>
                      <a:pPr marL="285750" indent="-285750">
                        <a:buFont typeface="Arial" panose="020B0604020202020204" pitchFamily="34" charset="0"/>
                        <a:buChar char="•"/>
                      </a:pPr>
                      <a:r>
                        <a:rPr lang="en-US" dirty="0"/>
                        <a:t>Do your paragraphs have unity and coherence, and are they of reasonable length? </a:t>
                      </a:r>
                      <a:endParaRPr lang="en-US" dirty="0"/>
                    </a:p>
                    <a:p>
                      <a:pPr marL="285750" indent="-285750">
                        <a:buFont typeface="Arial" panose="020B0604020202020204" pitchFamily="34" charset="0"/>
                        <a:buChar char="•"/>
                      </a:pPr>
                      <a:r>
                        <a:rPr lang="en-US" dirty="0"/>
                        <a:t>Have you maintained an overall tone of confidence, sincerity, and objectivity? </a:t>
                      </a:r>
                      <a:endParaRPr lang="en-US" dirty="0"/>
                    </a:p>
                    <a:p>
                      <a:pPr marL="285750" indent="-285750">
                        <a:buFont typeface="Arial" panose="020B0604020202020204" pitchFamily="34" charset="0"/>
                        <a:buChar char="•"/>
                      </a:pPr>
                      <a:r>
                        <a:rPr lang="en-US" dirty="0"/>
                        <a:t>Have you used appropriate emphasis and subordination?</a:t>
                      </a:r>
                      <a:endParaRPr lang="en-US" dirty="0"/>
                    </a:p>
                  </a:txBody>
                  <a:tcPr/>
                </a:tc>
              </a:tr>
              <a:tr h="370840">
                <a:tc>
                  <a:txBody>
                    <a:bodyPr/>
                    <a:lstStyle/>
                    <a:p>
                      <a:pPr algn="ctr"/>
                      <a:r>
                        <a:rPr lang="en-US" b="1" dirty="0">
                          <a:solidFill>
                            <a:srgbClr val="F2F2F2"/>
                          </a:solidFill>
                        </a:rPr>
                        <a:t>3. Revise for correctness</a:t>
                      </a:r>
                      <a:endParaRPr lang="en-US" b="1" dirty="0">
                        <a:solidFill>
                          <a:srgbClr val="F2F2F2"/>
                        </a:solidFill>
                      </a:endParaRPr>
                    </a:p>
                  </a:txBody>
                  <a:tcPr anchor="ctr">
                    <a:solidFill>
                      <a:srgbClr val="292F7C"/>
                    </a:solidFill>
                  </a:tcPr>
                </a:tc>
                <a:tc>
                  <a:txBody>
                    <a:bodyPr/>
                    <a:lstStyle/>
                    <a:p>
                      <a:pPr marL="285750" indent="-285750">
                        <a:buFont typeface="Arial" panose="020B0604020202020204" pitchFamily="34" charset="0"/>
                        <a:buChar char="•"/>
                      </a:pPr>
                      <a:r>
                        <a:rPr lang="en-US" dirty="0"/>
                        <a:t>Do you find any errors in grammar, spelling, punctuation, and word usage? </a:t>
                      </a:r>
                      <a:endParaRPr lang="en-US" dirty="0"/>
                    </a:p>
                    <a:p>
                      <a:pPr marL="285750" indent="-285750">
                        <a:buFont typeface="Arial" panose="020B0604020202020204" pitchFamily="34" charset="0"/>
                        <a:buChar char="•"/>
                      </a:pPr>
                      <a:r>
                        <a:rPr lang="en-US" dirty="0"/>
                        <a:t>Does a colleague catch any errors you may have overlooked?</a:t>
                      </a:r>
                      <a:endParaRPr lang="en-US" dirty="0"/>
                    </a:p>
                  </a:txBody>
                  <a:tcPr>
                    <a:solidFill>
                      <a:schemeClr val="bg1">
                        <a:lumMod val="95000"/>
                      </a:schemeClr>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Class Discussion Activity 4</a:t>
            </a:r>
            <a:endParaRPr lang="en-US" dirty="0"/>
          </a:p>
        </p:txBody>
      </p:sp>
      <p:sp>
        <p:nvSpPr>
          <p:cNvPr id="7" name="Content Placeholder 6"/>
          <p:cNvSpPr>
            <a:spLocks noGrp="1"/>
          </p:cNvSpPr>
          <p:nvPr>
            <p:ph sz="half" idx="1"/>
          </p:nvPr>
        </p:nvSpPr>
        <p:spPr/>
        <p:txBody>
          <a:bodyPr anchor="ctr"/>
          <a:lstStyle/>
          <a:p>
            <a:pPr marL="0" indent="0">
              <a:buNone/>
            </a:pPr>
            <a:r>
              <a:rPr lang="en-US" b="1" dirty="0"/>
              <a:t>Compare and Contrast the three slides in Figure 16.</a:t>
            </a:r>
            <a:endParaRPr lang="en-US" b="1" dirty="0"/>
          </a:p>
          <a:p>
            <a:pPr marL="457200" indent="-457200">
              <a:buFont typeface="+mj-lt"/>
              <a:buAutoNum type="arabicPeriod"/>
            </a:pPr>
            <a:r>
              <a:rPr lang="en-US" dirty="0"/>
              <a:t>How does the design change for the audience?</a:t>
            </a:r>
            <a:endParaRPr lang="en-US" dirty="0"/>
          </a:p>
          <a:p>
            <a:pPr marL="457200" indent="-457200">
              <a:buFont typeface="+mj-lt"/>
              <a:buAutoNum type="arabicPeriod"/>
            </a:pPr>
            <a:r>
              <a:rPr lang="en-US" dirty="0"/>
              <a:t>How does the design support the audiences understanding of the information?</a:t>
            </a:r>
            <a:endParaRPr lang="en-US" dirty="0"/>
          </a:p>
          <a:p>
            <a:pPr marL="457200" indent="-457200">
              <a:buFont typeface="+mj-lt"/>
              <a:buAutoNum type="arabicPeriod"/>
            </a:pPr>
            <a:r>
              <a:rPr lang="en-US" dirty="0"/>
              <a:t>How does the design support the purpose of the event?</a:t>
            </a:r>
            <a:endParaRPr lang="en-US" dirty="0"/>
          </a:p>
        </p:txBody>
      </p:sp>
      <p:pic>
        <p:nvPicPr>
          <p:cNvPr id="8" name="Content Placeholder 7" descr="An illustration is titled, deck density for different purposes and audiences. It consists of three sections based on slide density and presentation formality as follows. Individual reading, one person at an individual pace; Slide Density: Most; Presentation Formality: Least. A slide to the side labeled section 2: benefits, has the title text, Tuition Assistance programs offer many benefits for employees. Text in the slide reads. Employers value a college education, according to the Association of American Colleges and Universities. Most business executives 82 percent said that completing a college education is either very or absolutely important; Eighty eight percent of executives believe that getting a college degree is worth time and money; Employers note that learned slash developed college skills including oral communication, critical thinking, and working effectively in teams are very valuable; Executives agree that no matter the study, the college degree and experience allows positive interaction with people of high level positions. The slide also contains a bar graph. Text above the graph reads, Median salary jumps 40 percent from associate to bachelor’s and 20 percent from bachelor’s to master’s, according to the U S Census. The data in dollars from the graph are as follows. Some High school Education: 30784; High School Diploma: 38792; Some College: 43316; Associate Degree: 46124; Bachelor’s Degree: 64896, 40.7 percent increase from associate degree; Master’s Degree; 77844, 20 percent increase from Bachelor’s degree; Doctorate Degree: 97916. Discussion or sales pitch, small group at a varied pace; Slide density: medium; Presentation Formality: Medium. A slide to the slide has the title text, tuition assistance program offers many benefits for employees. Text in the slide reads. Employers value a college education, A A C U survey. Important to the company; Worth the time and money; Effective for skill development; Valuable for positive interactions with senior management. The slide also contains a bar graph. Text above the graph reads, Median Salaries increase with additional degrees, U S Census. The data in dollars from the graph are as follows. Some High school Education: 30784; High School Diploma: 38792; Some College: 43316; Associate Degree: 46124; Bachelor’s Degree: 64896, 40.7 percent increase from associate degree; Master’s Degree; 77844, 20 percent increase from Bachelor’s degree; Doctorate Degree: 97916. Presentation or briefing, larger group at a set pace; Slide density: least; Presentation Formality: Most. A slide on the side contains a bar graph. Text above the graph reads, Median Salary increases by degree obtained. The data in dollars from the graph are as follows. Some High school Education: 30784; High School Diploma: 38792; Some College: 43316; Associate Degree: 46124; Bachelor’s Degree: 64896; Master’s Degree; 77844; Doctorate Degree: 97916."/>
          <p:cNvPicPr>
            <a:picLocks noGrp="1" noChangeAspect="1"/>
          </p:cNvPicPr>
          <p:nvPr>
            <p:ph sz="half" idx="2"/>
          </p:nvPr>
        </p:nvPicPr>
        <p:blipFill>
          <a:blip r:embed="rId1"/>
          <a:stretch>
            <a:fillRect/>
          </a:stretch>
        </p:blipFill>
        <p:spPr>
          <a:xfrm>
            <a:off x="6503645" y="1690692"/>
            <a:ext cx="4880659" cy="435133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10-1 Planning the Report (1 of 5)</a:t>
            </a:r>
            <a:endParaRPr lang="en-US" dirty="0"/>
          </a:p>
        </p:txBody>
      </p:sp>
      <p:sp>
        <p:nvSpPr>
          <p:cNvPr id="5" name="Content Placeholder 4"/>
          <p:cNvSpPr>
            <a:spLocks noGrp="1"/>
          </p:cNvSpPr>
          <p:nvPr>
            <p:ph idx="1"/>
          </p:nvPr>
        </p:nvSpPr>
        <p:spPr/>
        <p:txBody>
          <a:bodyPr/>
          <a:lstStyle/>
          <a:p>
            <a:r>
              <a:rPr lang="en-US" dirty="0"/>
              <a:t>Most businesses prefer shorter documents, but decisions affecting people’s lives, the environment, or company profits deserves careful consideration.</a:t>
            </a:r>
            <a:endParaRPr lang="en-US" dirty="0"/>
          </a:p>
          <a:p>
            <a:r>
              <a:rPr lang="en-US" dirty="0"/>
              <a:t>Information can be provided in a </a:t>
            </a:r>
            <a:r>
              <a:rPr lang="en-US" b="1" dirty="0">
                <a:solidFill>
                  <a:srgbClr val="FF0000"/>
                </a:solidFill>
              </a:rPr>
              <a:t>business report</a:t>
            </a:r>
            <a:r>
              <a:rPr lang="en-US" dirty="0">
                <a:solidFill>
                  <a:srgbClr val="FF0000"/>
                </a:solidFill>
              </a:rPr>
              <a:t> </a:t>
            </a:r>
            <a:r>
              <a:rPr lang="en-US" dirty="0"/>
              <a:t>– an organized presentation of the information needed to make decisions or solve a problem.</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Class Discussion 4 Debrief</a:t>
            </a:r>
            <a:endParaRPr lang="en-US" dirty="0"/>
          </a:p>
        </p:txBody>
      </p:sp>
      <p:sp>
        <p:nvSpPr>
          <p:cNvPr id="7" name="Content Placeholder 6"/>
          <p:cNvSpPr>
            <a:spLocks noGrp="1"/>
          </p:cNvSpPr>
          <p:nvPr>
            <p:ph idx="1"/>
          </p:nvPr>
        </p:nvSpPr>
        <p:spPr>
          <a:xfrm>
            <a:off x="476843" y="1825625"/>
            <a:ext cx="11241915" cy="4181280"/>
          </a:xfrm>
        </p:spPr>
        <p:txBody>
          <a:bodyPr/>
          <a:lstStyle/>
          <a:p>
            <a:pPr marL="0" indent="0">
              <a:buNone/>
            </a:pPr>
            <a:r>
              <a:rPr lang="en-US" dirty="0"/>
              <a:t>Today’s world of telecommunication involves meetings held online and, in some cases, the presentation is provided to people separately. </a:t>
            </a:r>
            <a:endParaRPr lang="en-US" dirty="0"/>
          </a:p>
          <a:p>
            <a:pPr marL="457200" indent="-457200">
              <a:buFont typeface="+mj-lt"/>
              <a:buAutoNum type="arabicPeriod"/>
            </a:pPr>
            <a:r>
              <a:rPr lang="en-US" dirty="0"/>
              <a:t>Considering that part of your audience will review the slides during the presentation, and some will not, how would you approach the creation of your slide deck?</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473245"/>
            <a:ext cx="11241915" cy="833041"/>
          </a:xfrm>
        </p:spPr>
        <p:txBody>
          <a:bodyPr/>
          <a:lstStyle/>
          <a:p>
            <a:r>
              <a:rPr lang="en-US" sz="3200" dirty="0"/>
              <a:t>Checklist for Reviewing Your Report Draft (1 of 3)</a:t>
            </a:r>
            <a:endParaRPr lang="en-US" sz="3200" dirty="0">
              <a:effectLst/>
            </a:endParaRPr>
          </a:p>
        </p:txBody>
      </p:sp>
      <p:sp>
        <p:nvSpPr>
          <p:cNvPr id="4" name="Content Placeholder 3"/>
          <p:cNvSpPr>
            <a:spLocks noGrp="1"/>
          </p:cNvSpPr>
          <p:nvPr>
            <p:ph idx="1"/>
          </p:nvPr>
        </p:nvSpPr>
        <p:spPr>
          <a:xfrm>
            <a:off x="473242" y="1040321"/>
            <a:ext cx="11241915" cy="4951526"/>
          </a:xfrm>
        </p:spPr>
        <p:txBody>
          <a:bodyPr/>
          <a:lstStyle/>
          <a:p>
            <a:pPr marL="0" indent="0">
              <a:spcBef>
                <a:spcPts val="0"/>
              </a:spcBef>
              <a:spcAft>
                <a:spcPts val="0"/>
              </a:spcAft>
              <a:buNone/>
            </a:pPr>
            <a:r>
              <a:rPr lang="en-US" sz="2000" b="1" dirty="0"/>
              <a:t>Introduction and Supplementary Pages</a:t>
            </a:r>
            <a:endParaRPr lang="en-US" sz="2000" b="1" dirty="0"/>
          </a:p>
          <a:p>
            <a:pPr>
              <a:spcBef>
                <a:spcPts val="0"/>
              </a:spcBef>
              <a:spcAft>
                <a:spcPts val="0"/>
              </a:spcAft>
            </a:pPr>
            <a:r>
              <a:rPr lang="en-US" sz="2000" dirty="0"/>
              <a:t>Is the report title accurate and descriptive?</a:t>
            </a:r>
            <a:endParaRPr lang="en-US" sz="2000" dirty="0"/>
          </a:p>
          <a:p>
            <a:pPr>
              <a:spcBef>
                <a:spcPts val="0"/>
              </a:spcBef>
              <a:spcAft>
                <a:spcPts val="0"/>
              </a:spcAft>
            </a:pPr>
            <a:r>
              <a:rPr lang="en-US" sz="2000" dirty="0"/>
              <a:t>Does the introduction convey the main points?</a:t>
            </a:r>
            <a:endParaRPr lang="en-US" sz="2000" dirty="0"/>
          </a:p>
          <a:p>
            <a:pPr>
              <a:spcBef>
                <a:spcPts val="0"/>
              </a:spcBef>
              <a:spcAft>
                <a:spcPts val="0"/>
              </a:spcAft>
            </a:pPr>
            <a:r>
              <a:rPr lang="en-US" sz="2000" dirty="0"/>
              <a:t>Does the executive summary provide a comprehensive overview of the report?</a:t>
            </a:r>
            <a:endParaRPr lang="en-US" sz="2000" dirty="0"/>
          </a:p>
          <a:p>
            <a:pPr>
              <a:spcBef>
                <a:spcPts val="0"/>
              </a:spcBef>
              <a:spcAft>
                <a:spcPts val="0"/>
              </a:spcAft>
            </a:pPr>
            <a:r>
              <a:rPr lang="en-US" sz="2000" dirty="0"/>
              <a:t>Is the table of contents accurate, with correct page numbers and wording that matches the report headings?</a:t>
            </a:r>
            <a:endParaRPr lang="en-US" sz="2000" dirty="0"/>
          </a:p>
          <a:p>
            <a:pPr>
              <a:spcBef>
                <a:spcPts val="0"/>
              </a:spcBef>
              <a:spcAft>
                <a:spcPts val="0"/>
              </a:spcAft>
            </a:pPr>
            <a:r>
              <a:rPr lang="en-US" sz="2000" dirty="0"/>
              <a:t>Is appendix material labeled and referred to in the body of the report?</a:t>
            </a:r>
            <a:endParaRPr lang="en-US" sz="2000" dirty="0"/>
          </a:p>
          <a:p>
            <a:pPr marL="0" indent="0">
              <a:spcBef>
                <a:spcPts val="0"/>
              </a:spcBef>
              <a:spcAft>
                <a:spcPts val="0"/>
              </a:spcAft>
              <a:buNone/>
            </a:pPr>
            <a:r>
              <a:rPr lang="en-US" sz="2000" b="1" dirty="0"/>
              <a:t>Findings and Organization</a:t>
            </a:r>
            <a:endParaRPr lang="en-US" sz="2000" b="1" dirty="0"/>
          </a:p>
          <a:p>
            <a:pPr>
              <a:spcBef>
                <a:spcPts val="0"/>
              </a:spcBef>
              <a:spcAft>
                <a:spcPts val="0"/>
              </a:spcAft>
            </a:pPr>
            <a:r>
              <a:rPr lang="en-US" sz="2000" dirty="0"/>
              <a:t>Is the data analyzed completely, accurately, and appropriately.</a:t>
            </a:r>
            <a:endParaRPr lang="en-US" sz="2000" dirty="0"/>
          </a:p>
          <a:p>
            <a:pPr>
              <a:spcBef>
                <a:spcPts val="0"/>
              </a:spcBef>
              <a:spcAft>
                <a:spcPts val="0"/>
              </a:spcAft>
            </a:pPr>
            <a:r>
              <a:rPr lang="en-US" sz="2000" dirty="0"/>
              <a:t>Is the analysis free of bias and misrepresentation?</a:t>
            </a:r>
            <a:endParaRPr lang="en-US" sz="2000" dirty="0"/>
          </a:p>
          <a:p>
            <a:pPr>
              <a:spcBef>
                <a:spcPts val="0"/>
              </a:spcBef>
              <a:spcAft>
                <a:spcPts val="0"/>
              </a:spcAft>
            </a:pPr>
            <a:r>
              <a:rPr lang="en-US" sz="2000" dirty="0"/>
              <a:t>Is the data interpreted (its importance and implications discussed) rather than just presented?</a:t>
            </a:r>
            <a:endParaRPr lang="en-US" sz="2000" dirty="0"/>
          </a:p>
          <a:p>
            <a:pPr>
              <a:spcBef>
                <a:spcPts val="0"/>
              </a:spcBef>
              <a:spcAft>
                <a:spcPts val="0"/>
              </a:spcAft>
            </a:pPr>
            <a:r>
              <a:rPr lang="en-US" sz="2000" dirty="0"/>
              <a:t>Are the sections logically divided and sequenced?</a:t>
            </a:r>
            <a:endParaRPr lang="en-US" sz="2000" dirty="0"/>
          </a:p>
          <a:p>
            <a:pPr>
              <a:spcBef>
                <a:spcPts val="0"/>
              </a:spcBef>
              <a:spcAft>
                <a:spcPts val="0"/>
              </a:spcAft>
            </a:pPr>
            <a:r>
              <a:rPr lang="en-US" sz="2000" dirty="0"/>
              <a:t>Does each major section contain a preview, summary, and transition?</a:t>
            </a:r>
            <a:endParaRPr lang="en-US" sz="2000" dirty="0"/>
          </a:p>
          <a:p>
            <a:pPr>
              <a:spcBef>
                <a:spcPts val="0"/>
              </a:spcBef>
              <a:spcAft>
                <a:spcPts val="0"/>
              </a:spcAft>
            </a:pPr>
            <a:r>
              <a:rPr lang="en-US" sz="2000" dirty="0"/>
              <a:t>Are the headings descriptive, parallel, and appropriate in number?</a:t>
            </a:r>
            <a:endParaRPr lang="en-US" sz="2000" dirty="0"/>
          </a:p>
          <a:p>
            <a:pPr>
              <a:spcBef>
                <a:spcPts val="0"/>
              </a:spcBef>
              <a:spcAft>
                <a:spcPts val="0"/>
              </a:spcAft>
            </a:pPr>
            <a:r>
              <a:rPr lang="en-US" sz="2000" dirty="0"/>
              <a:t>Are headings and subheadings clearly distinguished?</a:t>
            </a:r>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473245"/>
            <a:ext cx="11241915" cy="833041"/>
          </a:xfrm>
        </p:spPr>
        <p:txBody>
          <a:bodyPr/>
          <a:lstStyle/>
          <a:p>
            <a:r>
              <a:rPr lang="en-US" sz="3200" dirty="0"/>
              <a:t>Checklist for Reviewing Your Report Draft (2 of 3)</a:t>
            </a:r>
            <a:endParaRPr lang="en-US" sz="3200" dirty="0">
              <a:effectLst/>
            </a:endParaRPr>
          </a:p>
        </p:txBody>
      </p:sp>
      <p:sp>
        <p:nvSpPr>
          <p:cNvPr id="4" name="Content Placeholder 3"/>
          <p:cNvSpPr>
            <a:spLocks noGrp="1"/>
          </p:cNvSpPr>
          <p:nvPr>
            <p:ph idx="1"/>
          </p:nvPr>
        </p:nvSpPr>
        <p:spPr>
          <a:xfrm>
            <a:off x="473242" y="1306285"/>
            <a:ext cx="11241915" cy="4685561"/>
          </a:xfrm>
        </p:spPr>
        <p:txBody>
          <a:bodyPr/>
          <a:lstStyle/>
          <a:p>
            <a:pPr marL="0" indent="0">
              <a:spcBef>
                <a:spcPts val="0"/>
              </a:spcBef>
              <a:spcAft>
                <a:spcPts val="0"/>
              </a:spcAft>
              <a:buNone/>
            </a:pPr>
            <a:r>
              <a:rPr lang="en-US" sz="2200" b="1" dirty="0"/>
              <a:t>Writing Style and Tone</a:t>
            </a:r>
            <a:endParaRPr lang="en-US" sz="2200" b="1" dirty="0"/>
          </a:p>
          <a:p>
            <a:pPr>
              <a:spcBef>
                <a:spcPts val="0"/>
              </a:spcBef>
              <a:spcAft>
                <a:spcPts val="0"/>
              </a:spcAft>
            </a:pPr>
            <a:r>
              <a:rPr lang="en-US" sz="2200" dirty="0"/>
              <a:t>Is the report appropriately tailored to the audience?</a:t>
            </a:r>
            <a:endParaRPr lang="en-US" sz="2200" dirty="0"/>
          </a:p>
          <a:p>
            <a:pPr>
              <a:spcBef>
                <a:spcPts val="0"/>
              </a:spcBef>
              <a:spcAft>
                <a:spcPts val="0"/>
              </a:spcAft>
            </a:pPr>
            <a:r>
              <a:rPr lang="en-US" sz="2200" dirty="0"/>
              <a:t>Are emphasis and subordination used effectively?</a:t>
            </a:r>
            <a:endParaRPr lang="en-US" sz="2200" dirty="0"/>
          </a:p>
          <a:p>
            <a:pPr>
              <a:spcBef>
                <a:spcPts val="0"/>
              </a:spcBef>
              <a:spcAft>
                <a:spcPts val="0"/>
              </a:spcAft>
            </a:pPr>
            <a:r>
              <a:rPr lang="en-US" sz="2200" dirty="0"/>
              <a:t>Has proper verb tense been used throughout?</a:t>
            </a:r>
            <a:endParaRPr lang="en-US" sz="2200" dirty="0"/>
          </a:p>
          <a:p>
            <a:pPr>
              <a:spcBef>
                <a:spcPts val="0"/>
              </a:spcBef>
              <a:spcAft>
                <a:spcPts val="0"/>
              </a:spcAft>
            </a:pPr>
            <a:r>
              <a:rPr lang="en-US" sz="2200" dirty="0"/>
              <a:t>Has an appropriate level of formality been used?</a:t>
            </a:r>
            <a:endParaRPr lang="en-US" sz="2200" dirty="0"/>
          </a:p>
          <a:p>
            <a:pPr marL="0" indent="0">
              <a:spcBef>
                <a:spcPts val="0"/>
              </a:spcBef>
              <a:spcAft>
                <a:spcPts val="0"/>
              </a:spcAft>
              <a:buNone/>
            </a:pPr>
            <a:r>
              <a:rPr lang="en-US" sz="2200" b="1" dirty="0"/>
              <a:t>Summary, Conclusions, and Recommendations</a:t>
            </a:r>
            <a:endParaRPr lang="en-US" sz="2200" dirty="0"/>
          </a:p>
          <a:p>
            <a:pPr>
              <a:spcBef>
                <a:spcPts val="0"/>
              </a:spcBef>
              <a:spcAft>
                <a:spcPts val="0"/>
              </a:spcAft>
            </a:pPr>
            <a:r>
              <a:rPr lang="en-US" sz="2200" dirty="0"/>
              <a:t>Is the wording used in the summary consistent with that used initially to present the data?</a:t>
            </a:r>
            <a:endParaRPr lang="en-US" sz="2200" dirty="0"/>
          </a:p>
          <a:p>
            <a:pPr>
              <a:spcBef>
                <a:spcPts val="0"/>
              </a:spcBef>
              <a:spcAft>
                <a:spcPts val="0"/>
              </a:spcAft>
            </a:pPr>
            <a:r>
              <a:rPr lang="en-US" sz="2200" dirty="0"/>
              <a:t>Are the conclusions drawn supported by ample, credible evidence?</a:t>
            </a:r>
            <a:endParaRPr lang="en-US" sz="2200" dirty="0"/>
          </a:p>
          <a:p>
            <a:pPr>
              <a:spcBef>
                <a:spcPts val="0"/>
              </a:spcBef>
              <a:spcAft>
                <a:spcPts val="0"/>
              </a:spcAft>
            </a:pPr>
            <a:r>
              <a:rPr lang="en-US" sz="2200" dirty="0"/>
              <a:t>Do the conclusions answer the questions or issues raised in the introduction?</a:t>
            </a:r>
            <a:endParaRPr lang="en-US" sz="2200" dirty="0"/>
          </a:p>
          <a:p>
            <a:pPr>
              <a:spcBef>
                <a:spcPts val="0"/>
              </a:spcBef>
              <a:spcAft>
                <a:spcPts val="0"/>
              </a:spcAft>
            </a:pPr>
            <a:r>
              <a:rPr lang="en-US" sz="2200" dirty="0"/>
              <a:t>Are the recommendations reasonable in light of the conclusions?</a:t>
            </a:r>
            <a:endParaRPr lang="en-US" sz="2200" dirty="0"/>
          </a:p>
          <a:p>
            <a:pPr>
              <a:spcBef>
                <a:spcPts val="0"/>
              </a:spcBef>
              <a:spcAft>
                <a:spcPts val="0"/>
              </a:spcAft>
            </a:pPr>
            <a:r>
              <a:rPr lang="en-US" sz="2200" dirty="0"/>
              <a:t>Does the report end with a sense of completion and convey an impression that the project is important?</a:t>
            </a:r>
            <a:endParaRPr lang="en-US" sz="2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473245"/>
            <a:ext cx="11241915" cy="833041"/>
          </a:xfrm>
        </p:spPr>
        <p:txBody>
          <a:bodyPr/>
          <a:lstStyle/>
          <a:p>
            <a:r>
              <a:rPr lang="en-US" sz="3200" dirty="0"/>
              <a:t>Checklist for Reviewing Your Report Draft (3 of 3)</a:t>
            </a:r>
            <a:endParaRPr lang="en-US" sz="3200" dirty="0">
              <a:effectLst/>
            </a:endParaRPr>
          </a:p>
        </p:txBody>
      </p:sp>
      <p:sp>
        <p:nvSpPr>
          <p:cNvPr id="4" name="Content Placeholder 3"/>
          <p:cNvSpPr>
            <a:spLocks noGrp="1"/>
          </p:cNvSpPr>
          <p:nvPr>
            <p:ph idx="1"/>
          </p:nvPr>
        </p:nvSpPr>
        <p:spPr>
          <a:xfrm>
            <a:off x="473242" y="1589313"/>
            <a:ext cx="11241915" cy="4402533"/>
          </a:xfrm>
        </p:spPr>
        <p:txBody>
          <a:bodyPr/>
          <a:lstStyle/>
          <a:p>
            <a:pPr marL="0" indent="0">
              <a:spcBef>
                <a:spcPts val="0"/>
              </a:spcBef>
              <a:spcAft>
                <a:spcPts val="0"/>
              </a:spcAft>
              <a:buNone/>
            </a:pPr>
            <a:r>
              <a:rPr lang="en-US" sz="2200" b="1" dirty="0"/>
              <a:t>Design and Format</a:t>
            </a:r>
            <a:endParaRPr lang="en-US" sz="2200" dirty="0"/>
          </a:p>
          <a:p>
            <a:pPr>
              <a:spcBef>
                <a:spcPts val="0"/>
              </a:spcBef>
              <a:spcAft>
                <a:spcPts val="0"/>
              </a:spcAft>
            </a:pPr>
            <a:r>
              <a:rPr lang="en-US" sz="2200" dirty="0"/>
              <a:t>Have the principles of document design been followed?</a:t>
            </a:r>
            <a:endParaRPr lang="en-US" sz="2200" dirty="0"/>
          </a:p>
          <a:p>
            <a:pPr>
              <a:spcBef>
                <a:spcPts val="0"/>
              </a:spcBef>
              <a:spcAft>
                <a:spcPts val="0"/>
              </a:spcAft>
            </a:pPr>
            <a:r>
              <a:rPr lang="en-US" sz="2200" dirty="0"/>
              <a:t>Does the report include appropriate graphics, and are the graphics explained sufficiently in the text?</a:t>
            </a:r>
            <a:endParaRPr lang="en-US" sz="2200" dirty="0"/>
          </a:p>
          <a:p>
            <a:pPr>
              <a:spcBef>
                <a:spcPts val="0"/>
              </a:spcBef>
              <a:spcAft>
                <a:spcPts val="0"/>
              </a:spcAft>
            </a:pPr>
            <a:r>
              <a:rPr lang="en-US" sz="2200" dirty="0"/>
              <a:t>Are graphics correct, clear, appropriately sized and positioned, and correctly labeled?</a:t>
            </a:r>
            <a:endParaRPr lang="en-US" sz="2200" dirty="0"/>
          </a:p>
          <a:p>
            <a:pPr>
              <a:spcBef>
                <a:spcPts val="0"/>
              </a:spcBef>
              <a:spcAft>
                <a:spcPts val="0"/>
              </a:spcAft>
            </a:pPr>
            <a:r>
              <a:rPr lang="en-US" sz="2200" dirty="0"/>
              <a:t>Is the report free from spelling, grammar, and punctuation errors?</a:t>
            </a:r>
            <a:endParaRPr lang="en-US" sz="2200" dirty="0"/>
          </a:p>
          <a:p>
            <a:pPr>
              <a:spcBef>
                <a:spcPts val="0"/>
              </a:spcBef>
              <a:spcAft>
                <a:spcPts val="0"/>
              </a:spcAft>
            </a:pPr>
            <a:r>
              <a:rPr lang="en-US" sz="2200" dirty="0"/>
              <a:t>Are the sources properly documented and consistently formatted?</a:t>
            </a:r>
            <a:endParaRPr lang="en-US" sz="2200" dirty="0"/>
          </a:p>
          <a:p>
            <a:pPr>
              <a:spcBef>
                <a:spcPts val="0"/>
              </a:spcBef>
              <a:spcAft>
                <a:spcPts val="0"/>
              </a:spcAft>
            </a:pPr>
            <a:r>
              <a:rPr lang="en-US" sz="2200" dirty="0"/>
              <a:t>Does the report make a positive impression overall?</a:t>
            </a:r>
            <a:endParaRPr lang="en-US"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Knowledge Check</a:t>
            </a:r>
            <a:endParaRPr lang="en-US" dirty="0"/>
          </a:p>
        </p:txBody>
      </p:sp>
      <p:sp>
        <p:nvSpPr>
          <p:cNvPr id="6" name="Content Placeholder 5"/>
          <p:cNvSpPr>
            <a:spLocks noGrp="1"/>
          </p:cNvSpPr>
          <p:nvPr>
            <p:ph sz="half" idx="1"/>
          </p:nvPr>
        </p:nvSpPr>
        <p:spPr>
          <a:xfrm>
            <a:off x="476843" y="1690692"/>
            <a:ext cx="10861717" cy="1058252"/>
          </a:xfrm>
        </p:spPr>
        <p:txBody>
          <a:bodyPr/>
          <a:lstStyle/>
          <a:p>
            <a:pPr marL="0" indent="0">
              <a:buNone/>
            </a:pPr>
            <a:r>
              <a:rPr lang="en-US" b="1" dirty="0"/>
              <a:t>What do you need to consider when choosing a report format?</a:t>
            </a:r>
            <a:r>
              <a:rPr lang="en-US" dirty="0"/>
              <a:t> </a:t>
            </a:r>
            <a:r>
              <a:rPr lang="en-US" b="1" dirty="0"/>
              <a:t>Indicate if each trait should be in a Written Report or Presentation Deck. </a:t>
            </a:r>
            <a:endParaRPr lang="en-US" b="1" dirty="0"/>
          </a:p>
        </p:txBody>
      </p:sp>
      <p:sp>
        <p:nvSpPr>
          <p:cNvPr id="2" name="Content Placeholder 1"/>
          <p:cNvSpPr>
            <a:spLocks noGrp="1"/>
          </p:cNvSpPr>
          <p:nvPr>
            <p:ph sz="half" idx="2"/>
          </p:nvPr>
        </p:nvSpPr>
        <p:spPr>
          <a:xfrm>
            <a:off x="473241" y="3052689"/>
            <a:ext cx="11241915" cy="2941394"/>
          </a:xfrm>
        </p:spPr>
        <p:txBody>
          <a:bodyPr numCol="2"/>
          <a:lstStyle/>
          <a:p>
            <a:pPr marL="914400" lvl="1" indent="-457200">
              <a:buFont typeface="+mj-lt"/>
              <a:buAutoNum type="alphaUcPeriod"/>
            </a:pPr>
            <a:r>
              <a:rPr lang="en-US" dirty="0"/>
              <a:t>Progressive Audience</a:t>
            </a:r>
            <a:endParaRPr lang="en-US" dirty="0"/>
          </a:p>
          <a:p>
            <a:pPr marL="914400" lvl="1" indent="-457200">
              <a:buFont typeface="+mj-lt"/>
              <a:buAutoNum type="alphaUcPeriod"/>
            </a:pPr>
            <a:r>
              <a:rPr lang="en-US" dirty="0"/>
              <a:t>Primarily text-based</a:t>
            </a:r>
            <a:endParaRPr lang="en-US" dirty="0"/>
          </a:p>
          <a:p>
            <a:pPr marL="914400" lvl="1" indent="-457200">
              <a:buFont typeface="+mj-lt"/>
              <a:buAutoNum type="alphaUcPeriod"/>
            </a:pPr>
            <a:r>
              <a:rPr lang="en-US" dirty="0"/>
              <a:t>Illustrating visual points</a:t>
            </a:r>
            <a:endParaRPr lang="en-US" dirty="0"/>
          </a:p>
          <a:p>
            <a:pPr marL="914400" lvl="1" indent="-457200">
              <a:buFont typeface="+mj-lt"/>
              <a:buAutoNum type="alphaUcPeriod"/>
            </a:pPr>
            <a:r>
              <a:rPr lang="en-US" dirty="0"/>
              <a:t>Traditional Audience</a:t>
            </a:r>
            <a:endParaRPr lang="en-US" dirty="0"/>
          </a:p>
          <a:p>
            <a:pPr marL="914400" lvl="1" indent="-457200">
              <a:buFont typeface="+mj-lt"/>
              <a:buAutoNum type="alphaUcPeriod"/>
            </a:pPr>
            <a:r>
              <a:rPr lang="en-US" dirty="0"/>
              <a:t>Bullet point format</a:t>
            </a:r>
            <a:endParaRPr lang="en-US" dirty="0"/>
          </a:p>
          <a:p>
            <a:pPr marL="914400" lvl="1" indent="-457200">
              <a:buFont typeface="+mj-lt"/>
              <a:buAutoNum type="alphaUcPeriod"/>
            </a:pPr>
            <a:endParaRPr lang="en-US" dirty="0"/>
          </a:p>
          <a:p>
            <a:pPr marL="914400" lvl="1" indent="-457200">
              <a:buFont typeface="+mj-lt"/>
              <a:buAutoNum type="alphaUcPeriod"/>
            </a:pPr>
            <a:r>
              <a:rPr lang="en-US" dirty="0"/>
              <a:t>Each page is a section with title</a:t>
            </a:r>
            <a:endParaRPr lang="en-US" dirty="0"/>
          </a:p>
          <a:p>
            <a:pPr marL="914400" lvl="1" indent="-457200">
              <a:buFont typeface="+mj-lt"/>
              <a:buAutoNum type="alphaUcPeriod"/>
            </a:pPr>
            <a:r>
              <a:rPr lang="en-US" dirty="0"/>
              <a:t>Limited time</a:t>
            </a:r>
            <a:endParaRPr lang="en-US" dirty="0"/>
          </a:p>
          <a:p>
            <a:pPr marL="914400" lvl="1" indent="-457200">
              <a:buFont typeface="+mj-lt"/>
              <a:buAutoNum type="alphaUcPeriod"/>
            </a:pPr>
            <a:r>
              <a:rPr lang="en-US" dirty="0"/>
              <a:t>Narrative format</a:t>
            </a:r>
            <a:endParaRPr lang="en-US" dirty="0"/>
          </a:p>
          <a:p>
            <a:pPr marL="914400" lvl="1" indent="-457200">
              <a:buFont typeface="+mj-lt"/>
              <a:buAutoNum type="alphaUcPeriod"/>
            </a:pPr>
            <a:r>
              <a:rPr lang="en-US" dirty="0"/>
              <a:t>Section by heading and subheading</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p>
        </p:txBody>
      </p:sp>
      <p:sp>
        <p:nvSpPr>
          <p:cNvPr id="4" name="Content Placeholder 3"/>
          <p:cNvSpPr>
            <a:spLocks noGrp="1"/>
          </p:cNvSpPr>
          <p:nvPr>
            <p:ph sz="half" idx="1"/>
          </p:nvPr>
        </p:nvSpPr>
        <p:spPr/>
        <p:txBody>
          <a:bodyPr/>
          <a:lstStyle/>
          <a:p>
            <a:pPr marL="0" indent="0">
              <a:buNone/>
            </a:pPr>
            <a:r>
              <a:rPr lang="en-US" dirty="0"/>
              <a:t>Click the link below to review the objectives for the presentation.</a:t>
            </a:r>
            <a:endParaRPr lang="en-US" dirty="0"/>
          </a:p>
          <a:p>
            <a:pPr marL="0" indent="0">
              <a:buNone/>
            </a:pPr>
            <a:endParaRPr lang="en-US" dirty="0"/>
          </a:p>
          <a:p>
            <a:pPr marL="0" indent="0">
              <a:buNone/>
            </a:pPr>
            <a:r>
              <a:rPr lang="en-US" dirty="0">
                <a:hlinkClick r:id="rId1" action="ppaction://hlinksldjump"/>
              </a:rPr>
              <a:t>Link to Objectives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 Criteria for a Business Report</a:t>
            </a:r>
            <a:endParaRPr lang="en-US" dirty="0"/>
          </a:p>
        </p:txBody>
      </p:sp>
      <p:graphicFrame>
        <p:nvGraphicFramePr>
          <p:cNvPr id="8" name="Table 8"/>
          <p:cNvGraphicFramePr>
            <a:graphicFrameLocks noGrp="1"/>
          </p:cNvGraphicFramePr>
          <p:nvPr>
            <p:ph idx="1"/>
          </p:nvPr>
        </p:nvGraphicFramePr>
        <p:xfrm>
          <a:off x="476250" y="1825625"/>
          <a:ext cx="11242674" cy="3017520"/>
        </p:xfrm>
        <a:graphic>
          <a:graphicData uri="http://schemas.openxmlformats.org/drawingml/2006/table">
            <a:tbl>
              <a:tblPr firstRow="1" bandRow="1">
                <a:tableStyleId>{2D5ABB26-0587-4C30-8999-92F81FD0307C}</a:tableStyleId>
              </a:tblPr>
              <a:tblGrid>
                <a:gridCol w="2636601"/>
                <a:gridCol w="8606073"/>
              </a:tblGrid>
              <a:tr h="370840">
                <a:tc>
                  <a:txBody>
                    <a:bodyPr/>
                    <a:lstStyle/>
                    <a:p>
                      <a:pPr algn="ctr"/>
                      <a:r>
                        <a:rPr lang="en-US" b="1" dirty="0">
                          <a:solidFill>
                            <a:srgbClr val="F2F2F2"/>
                          </a:solidFill>
                        </a:rPr>
                        <a:t>Organized</a:t>
                      </a:r>
                      <a:endParaRPr lang="en-US" b="1" dirty="0">
                        <a:solidFill>
                          <a:srgbClr val="F2F2F2"/>
                        </a:solidFill>
                      </a:endParaRPr>
                    </a:p>
                  </a:txBody>
                  <a:tcPr anchor="ctr">
                    <a:solidFill>
                      <a:srgbClr val="292F7C"/>
                    </a:solidFill>
                  </a:tcPr>
                </a:tc>
                <a:tc>
                  <a:txBody>
                    <a:bodyPr/>
                    <a:lstStyle/>
                    <a:p>
                      <a:r>
                        <a:rPr lang="en-US" dirty="0"/>
                        <a:t>The reader can locate information quickly. Content is presented in a logical order.</a:t>
                      </a:r>
                      <a:endParaRPr lang="en-US" dirty="0"/>
                    </a:p>
                  </a:txBody>
                  <a:tcPr>
                    <a:solidFill>
                      <a:schemeClr val="bg1">
                        <a:lumMod val="95000"/>
                      </a:schemeClr>
                    </a:solidFill>
                  </a:tcPr>
                </a:tc>
              </a:tr>
              <a:tr h="370840">
                <a:tc>
                  <a:txBody>
                    <a:bodyPr/>
                    <a:lstStyle/>
                    <a:p>
                      <a:pPr algn="ctr"/>
                      <a:r>
                        <a:rPr lang="en-US" b="1" dirty="0">
                          <a:solidFill>
                            <a:srgbClr val="F2F2F2"/>
                          </a:solidFill>
                        </a:rPr>
                        <a:t>Well supported</a:t>
                      </a:r>
                      <a:endParaRPr lang="en-US" b="1" dirty="0">
                        <a:solidFill>
                          <a:srgbClr val="F2F2F2"/>
                        </a:solidFill>
                      </a:endParaRPr>
                    </a:p>
                  </a:txBody>
                  <a:tcPr anchor="ctr">
                    <a:solidFill>
                      <a:srgbClr val="292F7C"/>
                    </a:solidFill>
                  </a:tcPr>
                </a:tc>
                <a:tc>
                  <a:txBody>
                    <a:bodyPr/>
                    <a:lstStyle/>
                    <a:p>
                      <a:r>
                        <a:rPr lang="en-US" dirty="0"/>
                        <a:t>The reader can trust the information (facts and data). Where subjective judgments are made, as in drawing conclusions and making recommendations, they must be presented ethically and be based on information presented in the report.</a:t>
                      </a:r>
                      <a:endParaRPr lang="en-US" dirty="0"/>
                    </a:p>
                  </a:txBody>
                  <a:tcPr/>
                </a:tc>
              </a:tr>
              <a:tr h="370840">
                <a:tc>
                  <a:txBody>
                    <a:bodyPr/>
                    <a:lstStyle/>
                    <a:p>
                      <a:pPr algn="ctr"/>
                      <a:r>
                        <a:rPr lang="en-US" b="1" dirty="0">
                          <a:solidFill>
                            <a:srgbClr val="F2F2F2"/>
                          </a:solidFill>
                        </a:rPr>
                        <a:t>Useful</a:t>
                      </a:r>
                      <a:endParaRPr lang="en-US" b="1" dirty="0">
                        <a:solidFill>
                          <a:srgbClr val="F2F2F2"/>
                        </a:solidFill>
                      </a:endParaRPr>
                    </a:p>
                  </a:txBody>
                  <a:tcPr anchor="ctr">
                    <a:solidFill>
                      <a:srgbClr val="292F7C"/>
                    </a:solidFill>
                  </a:tcPr>
                </a:tc>
                <a:tc>
                  <a:txBody>
                    <a:bodyPr/>
                    <a:lstStyle/>
                    <a:p>
                      <a:r>
                        <a:rPr lang="en-US" dirty="0"/>
                        <a:t>The reader uses the report to make decisions and solve problems that affect the organization’s success. Unlike some scientific and academic reports, business reports provide practical information that readers use to take action.</a:t>
                      </a:r>
                      <a:endParaRPr lang="en-US" dirty="0"/>
                    </a:p>
                  </a:txBody>
                  <a:tcPr>
                    <a:solidFill>
                      <a:schemeClr val="bg1">
                        <a:lumMod val="85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Planning the Report (2 of 5)</a:t>
            </a:r>
            <a:endParaRPr lang="en-US" dirty="0"/>
          </a:p>
        </p:txBody>
      </p:sp>
      <p:sp>
        <p:nvSpPr>
          <p:cNvPr id="4" name="Content Placeholder 3"/>
          <p:cNvSpPr>
            <a:spLocks noGrp="1"/>
          </p:cNvSpPr>
          <p:nvPr>
            <p:ph idx="1"/>
          </p:nvPr>
        </p:nvSpPr>
        <p:spPr>
          <a:xfrm>
            <a:off x="535691" y="1124087"/>
            <a:ext cx="11241915" cy="4351338"/>
          </a:xfrm>
        </p:spPr>
        <p:txBody>
          <a:bodyPr numCol="2"/>
          <a:lstStyle/>
          <a:p>
            <a:pPr marL="0" indent="0">
              <a:buNone/>
            </a:pPr>
            <a:r>
              <a:rPr lang="en-US" b="1" dirty="0"/>
              <a:t>Distinguishing Types of Reports</a:t>
            </a:r>
            <a:endParaRPr lang="en-US" b="1" dirty="0"/>
          </a:p>
          <a:p>
            <a:r>
              <a:rPr lang="en-US" sz="2000" b="1" dirty="0">
                <a:solidFill>
                  <a:srgbClr val="FF0000"/>
                </a:solidFill>
              </a:rPr>
              <a:t>Situational Reports</a:t>
            </a:r>
            <a:endParaRPr lang="en-US" sz="2000" b="1" dirty="0">
              <a:solidFill>
                <a:srgbClr val="FF0000"/>
              </a:solidFill>
            </a:endParaRPr>
          </a:p>
          <a:p>
            <a:pPr lvl="1"/>
            <a:r>
              <a:rPr lang="en-US" sz="1800" dirty="0"/>
              <a:t>Created to respond to a unique problem or opportunity</a:t>
            </a:r>
            <a:endParaRPr lang="en-US" sz="1800" dirty="0"/>
          </a:p>
          <a:p>
            <a:pPr lvl="1"/>
            <a:r>
              <a:rPr lang="en-US" sz="1800" dirty="0"/>
              <a:t>Used once</a:t>
            </a:r>
            <a:endParaRPr lang="en-US" sz="1800" dirty="0"/>
          </a:p>
          <a:p>
            <a:pPr lvl="1"/>
            <a:r>
              <a:rPr lang="en-US" sz="1800" dirty="0"/>
              <a:t>Start from scratch</a:t>
            </a:r>
            <a:endParaRPr lang="en-US" sz="1800" dirty="0"/>
          </a:p>
          <a:p>
            <a:r>
              <a:rPr lang="en-US" sz="2000" b="1" dirty="0">
                <a:solidFill>
                  <a:srgbClr val="FF0000"/>
                </a:solidFill>
              </a:rPr>
              <a:t>Request for Information (RFI)</a:t>
            </a:r>
            <a:endParaRPr lang="en-US" sz="2000" b="1" dirty="0">
              <a:solidFill>
                <a:srgbClr val="FF0000"/>
              </a:solidFill>
            </a:endParaRPr>
          </a:p>
          <a:p>
            <a:pPr lvl="1"/>
            <a:r>
              <a:rPr lang="en-US" sz="1800" dirty="0"/>
              <a:t>Ask for general background from potential suppliers</a:t>
            </a:r>
            <a:endParaRPr lang="en-US" sz="1800" dirty="0"/>
          </a:p>
          <a:p>
            <a:pPr lvl="1"/>
            <a:r>
              <a:rPr lang="en-US" sz="1800" dirty="0"/>
              <a:t>Preliminary report</a:t>
            </a:r>
            <a:endParaRPr lang="en-US" sz="1800" dirty="0"/>
          </a:p>
          <a:p>
            <a:pPr marL="457200" lvl="1" indent="0">
              <a:buNone/>
            </a:pPr>
            <a:r>
              <a:rPr lang="en-US" sz="1800" b="1" dirty="0">
                <a:solidFill>
                  <a:srgbClr val="FF0000"/>
                </a:solidFill>
                <a:sym typeface="+mn-ea"/>
              </a:rPr>
              <a:t>Request for Proposal (RFP)</a:t>
            </a:r>
            <a:endParaRPr lang="en-US" sz="1800" b="1" dirty="0">
              <a:solidFill>
                <a:srgbClr val="FF0000"/>
              </a:solidFill>
            </a:endParaRPr>
          </a:p>
          <a:p>
            <a:pPr lvl="1"/>
            <a:r>
              <a:rPr lang="en-US" sz="1800" dirty="0">
                <a:sym typeface="+mn-ea"/>
              </a:rPr>
              <a:t>Ask for bids on potential work</a:t>
            </a:r>
            <a:endParaRPr lang="en-US" sz="1800" dirty="0"/>
          </a:p>
          <a:p>
            <a:pPr lvl="1"/>
            <a:r>
              <a:rPr lang="en-US" sz="1800" dirty="0">
                <a:sym typeface="+mn-ea"/>
              </a:rPr>
              <a:t>Formal, detailed document</a:t>
            </a:r>
            <a:endParaRPr lang="en-US" sz="1800" dirty="0"/>
          </a:p>
          <a:p>
            <a:pPr lvl="1"/>
            <a:r>
              <a:rPr lang="en-US" sz="1800" dirty="0">
                <a:sym typeface="+mn-ea"/>
              </a:rPr>
              <a:t>Outline research plan, timeline, cost</a:t>
            </a:r>
            <a:endParaRPr lang="en-US" sz="1800" dirty="0"/>
          </a:p>
          <a:p>
            <a:pPr marL="457200" lvl="1" indent="0">
              <a:buNone/>
            </a:pPr>
            <a:endParaRPr lang="en-US" sz="1800" dirty="0"/>
          </a:p>
          <a:p>
            <a:endParaRPr lang="en-US" sz="2000" b="1" dirty="0"/>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Planning the Report (3 of 5)</a:t>
            </a:r>
            <a:endParaRPr lang="en-US" dirty="0"/>
          </a:p>
        </p:txBody>
      </p:sp>
      <p:sp>
        <p:nvSpPr>
          <p:cNvPr id="4" name="Content Placeholder 3"/>
          <p:cNvSpPr>
            <a:spLocks noGrp="1"/>
          </p:cNvSpPr>
          <p:nvPr>
            <p:ph idx="1"/>
          </p:nvPr>
        </p:nvSpPr>
        <p:spPr>
          <a:xfrm>
            <a:off x="480446" y="1345120"/>
            <a:ext cx="11241915" cy="4562194"/>
          </a:xfrm>
        </p:spPr>
        <p:txBody>
          <a:bodyPr rIns="0" numCol="2"/>
          <a:lstStyle/>
          <a:p>
            <a:pPr marL="0" indent="0">
              <a:buNone/>
            </a:pPr>
            <a:r>
              <a:rPr lang="en-US" b="1" dirty="0"/>
              <a:t>Selecting a Report Format</a:t>
            </a:r>
            <a:endParaRPr lang="en-US" b="1" dirty="0"/>
          </a:p>
          <a:p>
            <a:r>
              <a:rPr lang="en-US" dirty="0"/>
              <a:t>Written Report</a:t>
            </a:r>
            <a:endParaRPr lang="en-US" dirty="0"/>
          </a:p>
          <a:p>
            <a:pPr lvl="1">
              <a:spcBef>
                <a:spcPts val="400"/>
              </a:spcBef>
            </a:pPr>
            <a:r>
              <a:rPr lang="en-US" sz="2200" dirty="0"/>
              <a:t>Traditional audience</a:t>
            </a:r>
            <a:endParaRPr lang="en-US" sz="2200" dirty="0"/>
          </a:p>
          <a:p>
            <a:pPr lvl="1">
              <a:spcBef>
                <a:spcPts val="400"/>
              </a:spcBef>
            </a:pPr>
            <a:r>
              <a:rPr lang="en-US" sz="2200" dirty="0"/>
              <a:t>Primarily text-based</a:t>
            </a:r>
            <a:endParaRPr lang="en-US" sz="2200" dirty="0"/>
          </a:p>
          <a:p>
            <a:pPr lvl="1">
              <a:spcBef>
                <a:spcPts val="400"/>
              </a:spcBef>
            </a:pPr>
            <a:r>
              <a:rPr lang="en-US" sz="2200" dirty="0"/>
              <a:t>Narrative (paragraph) format</a:t>
            </a:r>
            <a:endParaRPr lang="en-US" sz="2200" dirty="0"/>
          </a:p>
          <a:p>
            <a:pPr lvl="1">
              <a:spcBef>
                <a:spcPts val="400"/>
              </a:spcBef>
            </a:pPr>
            <a:r>
              <a:rPr lang="en-US" sz="2200" dirty="0"/>
              <a:t>Headings and subheadings separate each section</a:t>
            </a:r>
            <a:endParaRPr lang="en-US" sz="2200" dirty="0"/>
          </a:p>
          <a:p>
            <a:endParaRPr lang="en-US" dirty="0"/>
          </a:p>
          <a:p>
            <a:endParaRPr lang="en-US" dirty="0"/>
          </a:p>
          <a:p>
            <a:endParaRPr lang="en-US" dirty="0"/>
          </a:p>
          <a:p>
            <a:r>
              <a:rPr lang="en-US" dirty="0"/>
              <a:t>Presentation Deck</a:t>
            </a:r>
            <a:endParaRPr lang="en-US" dirty="0"/>
          </a:p>
          <a:p>
            <a:pPr lvl="1">
              <a:spcBef>
                <a:spcPts val="400"/>
              </a:spcBef>
            </a:pPr>
            <a:r>
              <a:rPr lang="en-US" sz="2200" dirty="0"/>
              <a:t>Progressive Audience</a:t>
            </a:r>
            <a:endParaRPr lang="en-US" sz="2200" dirty="0"/>
          </a:p>
          <a:p>
            <a:pPr lvl="1">
              <a:spcBef>
                <a:spcPts val="400"/>
              </a:spcBef>
            </a:pPr>
            <a:r>
              <a:rPr lang="en-US" sz="2200" dirty="0"/>
              <a:t>Limited time</a:t>
            </a:r>
            <a:endParaRPr lang="en-US" sz="2200" dirty="0"/>
          </a:p>
          <a:p>
            <a:pPr lvl="1">
              <a:spcBef>
                <a:spcPts val="400"/>
              </a:spcBef>
            </a:pPr>
            <a:r>
              <a:rPr lang="en-US" sz="2200" dirty="0"/>
              <a:t>Illustrating visual points</a:t>
            </a:r>
            <a:endParaRPr lang="en-US" sz="2200" dirty="0"/>
          </a:p>
          <a:p>
            <a:pPr lvl="1">
              <a:spcBef>
                <a:spcPts val="400"/>
              </a:spcBef>
            </a:pPr>
            <a:r>
              <a:rPr lang="en-US" sz="2200" dirty="0"/>
              <a:t>Bullet point format</a:t>
            </a:r>
            <a:endParaRPr lang="en-US" sz="2200" dirty="0"/>
          </a:p>
          <a:p>
            <a:pPr lvl="1">
              <a:spcBef>
                <a:spcPts val="400"/>
              </a:spcBef>
            </a:pPr>
            <a:r>
              <a:rPr lang="en-US" sz="2200" dirty="0"/>
              <a:t>Each page is a section with title as heading</a:t>
            </a:r>
            <a:endParaRPr lang="en-US" sz="2200" dirty="0"/>
          </a:p>
          <a:p>
            <a:pPr lvl="1">
              <a:spcBef>
                <a:spcPts val="400"/>
              </a:spcBef>
            </a:pPr>
            <a:r>
              <a:rPr lang="en-US" sz="2200" dirty="0"/>
              <a:t>Not for use in an oral presentation</a:t>
            </a:r>
            <a:endParaRPr lang="en-US" sz="22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Planning the Report (4 of 5)</a:t>
            </a:r>
            <a:endParaRPr lang="en-US" dirty="0"/>
          </a:p>
        </p:txBody>
      </p:sp>
      <p:sp>
        <p:nvSpPr>
          <p:cNvPr id="3" name="Content Placeholder 2"/>
          <p:cNvSpPr>
            <a:spLocks noGrp="1"/>
          </p:cNvSpPr>
          <p:nvPr>
            <p:ph idx="1"/>
          </p:nvPr>
        </p:nvSpPr>
        <p:spPr>
          <a:xfrm>
            <a:off x="480446" y="1243519"/>
            <a:ext cx="11241915" cy="4808937"/>
          </a:xfrm>
        </p:spPr>
        <p:txBody>
          <a:bodyPr/>
          <a:lstStyle/>
          <a:p>
            <a:pPr marL="0" indent="0">
              <a:buNone/>
            </a:pPr>
            <a:r>
              <a:rPr lang="en-US" sz="2400" b="1" dirty="0"/>
              <a:t>Organizing a Report</a:t>
            </a:r>
            <a:endParaRPr lang="en-US" sz="2400" b="1" dirty="0"/>
          </a:p>
          <a:p>
            <a:r>
              <a:rPr lang="en-US" sz="2400" b="1" dirty="0"/>
              <a:t>Findings, Conclusions, and Recommendations</a:t>
            </a:r>
            <a:endParaRPr lang="en-US" sz="2400" b="1" dirty="0">
              <a:effectLst/>
            </a:endParaRPr>
          </a:p>
          <a:p>
            <a:pPr lvl="1"/>
            <a:r>
              <a:rPr lang="en-US" sz="2200" dirty="0"/>
              <a:t>Findings are e</a:t>
            </a:r>
            <a:r>
              <a:rPr lang="en-US" sz="2000" dirty="0"/>
              <a:t>vidence based and states information collected</a:t>
            </a:r>
            <a:endParaRPr lang="en-US" sz="2000" dirty="0"/>
          </a:p>
          <a:p>
            <a:pPr lvl="1"/>
            <a:r>
              <a:rPr lang="en-US" sz="2200" dirty="0"/>
              <a:t>Conclusions are d</a:t>
            </a:r>
            <a:r>
              <a:rPr lang="en-US" sz="2000" dirty="0"/>
              <a:t>rawn from findings and answers research question raised in the introduction</a:t>
            </a:r>
            <a:endParaRPr lang="en-US" sz="2000" dirty="0"/>
          </a:p>
          <a:p>
            <a:pPr lvl="1"/>
            <a:r>
              <a:rPr lang="en-US" sz="2200" dirty="0"/>
              <a:t>Recommendations are s</a:t>
            </a:r>
            <a:r>
              <a:rPr lang="en-US" sz="2000" dirty="0"/>
              <a:t>olutions or plans of action to address the problem, based on findings and conclusions</a:t>
            </a:r>
            <a:endParaRPr lang="en-US" sz="2000" dirty="0"/>
          </a:p>
          <a:p>
            <a:pPr lvl="2">
              <a:spcBef>
                <a:spcPts val="400"/>
              </a:spcBef>
            </a:pPr>
            <a:endParaRPr lang="en-US" sz="2000" dirty="0"/>
          </a:p>
        </p:txBody>
      </p:sp>
    </p:spTree>
  </p:cSld>
  <p:clrMapOvr>
    <a:masterClrMapping/>
  </p:clrMapOvr>
</p:sld>
</file>

<file path=ppt/tags/tag1.xml><?xml version="1.0" encoding="utf-8"?>
<p:tagLst xmlns:p="http://schemas.openxmlformats.org/presentationml/2006/main">
  <p:tag name="ARTICULATE_SLIDE_THUMBNAIL_REFRESH" val="1"/>
</p:tagLst>
</file>

<file path=ppt/tags/tag2.xml><?xml version="1.0" encoding="utf-8"?>
<p:tagLst xmlns:p="http://schemas.openxmlformats.org/presentationml/2006/main">
  <p:tag name="ARTICULATE_SLIDE_THUMBNAIL_REFRESH" val="1"/>
</p:tagLst>
</file>

<file path=ppt/tags/tag6.xml><?xml version="1.0" encoding="utf-8"?>
<p:tagLst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MediaLengthInSeconds xmlns="0f302c04-584d-4df5-8948-8b6dd1f3c1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1" ma:contentTypeDescription="Create a new document." ma:contentTypeScope="" ma:versionID="afc94808d253e98d3444cee179475dcc">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4594977375ca095135751677a27ebc1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element name="MediaLengthInSeconds" ma:index="1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3.xml><?xml version="1.0" encoding="utf-8"?>
<ds:datastoreItem xmlns:ds="http://schemas.openxmlformats.org/officeDocument/2006/customXml" ds:itemID="{BA9BA192-EF86-48DF-982C-2C526A268392}">
  <ds:schemaRefs/>
</ds:datastoreItem>
</file>

<file path=customXml/itemProps4.xml><?xml version="1.0" encoding="utf-8"?>
<ds:datastoreItem xmlns:ds="http://schemas.openxmlformats.org/officeDocument/2006/customXml" ds:itemID="{E32CFAA7-E308-4DCB-89CD-C84C20E90241}">
  <ds:schemaRefs/>
</ds:datastoreItem>
</file>

<file path=customXml/itemProps5.xml><?xml version="1.0" encoding="utf-8"?>
<ds:datastoreItem xmlns:ds="http://schemas.openxmlformats.org/officeDocument/2006/customXml" ds:itemID="{07AF011A-2EC0-4E38-9DE2-F9363B8996EA}">
  <ds:schemaRefs/>
</ds:datastoreItem>
</file>

<file path=docProps/app.xml><?xml version="1.0" encoding="utf-8"?>
<Properties xmlns="http://schemas.openxmlformats.org/officeDocument/2006/extended-properties" xmlns:vt="http://schemas.openxmlformats.org/officeDocument/2006/docPropsVTypes">
  <Template>Optimized Template Master</Template>
  <TotalTime>0</TotalTime>
  <Words>16088</Words>
  <Application>WPS Presentation</Application>
  <PresentationFormat>Widescreen</PresentationFormat>
  <Paragraphs>482</Paragraphs>
  <Slides>55</Slides>
  <Notes>46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55</vt:i4>
      </vt:variant>
    </vt:vector>
  </HeadingPairs>
  <TitlesOfParts>
    <vt:vector size="68" baseType="lpstr">
      <vt:lpstr>Arial</vt:lpstr>
      <vt:lpstr>SimSun</vt:lpstr>
      <vt:lpstr>Wingdings</vt:lpstr>
      <vt:lpstr>Calibri</vt:lpstr>
      <vt:lpstr>Courier New</vt:lpstr>
      <vt:lpstr>Open Sans</vt:lpstr>
      <vt:lpstr>Segoe Print</vt:lpstr>
      <vt:lpstr>Work Sans</vt:lpstr>
      <vt:lpstr>Siyam Rupali</vt:lpstr>
      <vt:lpstr>Work Sans </vt:lpstr>
      <vt:lpstr>Microsoft YaHei</vt:lpstr>
      <vt:lpstr>Arial Unicode MS</vt:lpstr>
      <vt:lpstr>Optimized Template Master</vt:lpstr>
      <vt:lpstr> Chapter 10</vt:lpstr>
      <vt:lpstr>Icebreaker Discussion</vt:lpstr>
      <vt:lpstr>Learning Objectives</vt:lpstr>
      <vt:lpstr>10-1</vt:lpstr>
      <vt:lpstr>10-1 Planning the Report (1 of 5)</vt:lpstr>
      <vt:lpstr>Figure 1: Criteria for a Business Report</vt:lpstr>
      <vt:lpstr>10-1 Planning the Report (2 of 5)</vt:lpstr>
      <vt:lpstr>10-1 Planning the Report (3 of 5)</vt:lpstr>
      <vt:lpstr>10-1 Planning the Report (4 of 5)</vt:lpstr>
      <vt:lpstr>Figure 4 Examples of Findings, Conclusions, and Recommendations</vt:lpstr>
      <vt:lpstr>10-1 Planning the Report (5 of 5)</vt:lpstr>
      <vt:lpstr>Class Discussion 1</vt:lpstr>
      <vt:lpstr>Class Discussion Debrief</vt:lpstr>
      <vt:lpstr>10-2</vt:lpstr>
      <vt:lpstr>10-2 Drafting the Report (1 of 4)</vt:lpstr>
      <vt:lpstr>10-2 Drafting the Report (2 of 4)</vt:lpstr>
      <vt:lpstr>10-2 Drafting the Report (3 of 4) </vt:lpstr>
      <vt:lpstr>10-2 Drafting the Report (4 of 4)</vt:lpstr>
      <vt:lpstr>Figure 8: Summary Page for the Tuition Assistance Deck</vt:lpstr>
      <vt:lpstr>Figure 9: Executive Summary of the Tuition Assistance Deck</vt:lpstr>
      <vt:lpstr>Figure 10: Reference Page for the Tuition Assistance Deck </vt:lpstr>
      <vt:lpstr>Class Discussion Activity 2</vt:lpstr>
      <vt:lpstr>Class Discussion Activity 2 Debrief</vt:lpstr>
      <vt:lpstr>10-3</vt:lpstr>
      <vt:lpstr>10-3 Developing an Effective Writing  Style (1 of 2)</vt:lpstr>
      <vt:lpstr>10-3 Developing an Effective Writing  Style (2 of 2)</vt:lpstr>
      <vt:lpstr>Figure 11: How Authors Use Emphasis and Subordination</vt:lpstr>
      <vt:lpstr>Figure 12: Avoiding Stacked Headings with Section Overview</vt:lpstr>
      <vt:lpstr>Class Discussion 3</vt:lpstr>
      <vt:lpstr>Class Discussion 3 Debrief</vt:lpstr>
      <vt:lpstr>10-4</vt:lpstr>
      <vt:lpstr>10-4 Documenting Your Sources (1 of 2)</vt:lpstr>
      <vt:lpstr>Figure 13: Poorly Paraphrased Text from an Online Tool</vt:lpstr>
      <vt:lpstr>10-4 Documenting Your Sources (2 of 2)</vt:lpstr>
      <vt:lpstr>Figure 15: Distortions of an  Interview Statement</vt:lpstr>
      <vt:lpstr>Group Activity </vt:lpstr>
      <vt:lpstr>Group Activity Debrief</vt:lpstr>
      <vt:lpstr>10-5</vt:lpstr>
      <vt:lpstr>10-5 Designing, Formatting, and Refining the Report (1 of 6)</vt:lpstr>
      <vt:lpstr>10-5 Designing, Formatting, and Refining the Report (2 of 6)</vt:lpstr>
      <vt:lpstr>10-5 Designing, Formatting, and Refining the Report (3 of 6)</vt:lpstr>
      <vt:lpstr>10-5 Designing, Formatting, and Refining the Report (4 of 6)</vt:lpstr>
      <vt:lpstr>Figure 16: Deck Density for Different Purposes and Audiences (1 of 3)</vt:lpstr>
      <vt:lpstr>Figure 16: Deck Density for Different Purposes and Audiences (2 of 3)</vt:lpstr>
      <vt:lpstr>Figure 16: Deck Density for Different Purposes and Audiences (3 of 3)</vt:lpstr>
      <vt:lpstr>10-5 Designing, Formatting, and Refining the Report (5 of 6)</vt:lpstr>
      <vt:lpstr>10-5 Designing, Formatting, and Refining the Report (6 of 6)</vt:lpstr>
      <vt:lpstr>Figure 18: Steps for Revising</vt:lpstr>
      <vt:lpstr>Class Discussion Activity 4</vt:lpstr>
      <vt:lpstr>Class Discussion 4 Debrief</vt:lpstr>
      <vt:lpstr>Checklist for Reviewing Your Report Draft (1 of 3)</vt:lpstr>
      <vt:lpstr>Checklist for Reviewing Your Report Draft (2 of 3)</vt:lpstr>
      <vt:lpstr>Checklist for Reviewing Your Report Draft (3 of 3)</vt:lpstr>
      <vt:lpstr>Knowledge Check</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catedonald@mac.com</dc:creator>
  <cp:lastModifiedBy>Samdani</cp:lastModifiedBy>
  <cp:revision>99</cp:revision>
  <cp:lastPrinted>2016-10-03T15:29:00Z</cp:lastPrinted>
  <dcterms:created xsi:type="dcterms:W3CDTF">2022-02-03T22:38:00Z</dcterms:created>
  <dcterms:modified xsi:type="dcterms:W3CDTF">2025-02-11T12:47:10Z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y fmtid="{D5CDD505-2E9C-101B-9397-08002B2CF9AE}" pid="17" name="ICV">
    <vt:lpwstr>723BCEAE4F294B47A7023E196D8015DA_12</vt:lpwstr>
  </property>
  <property fmtid="{D5CDD505-2E9C-101B-9397-08002B2CF9AE}" pid="18" name="KSOProductBuildVer">
    <vt:lpwstr>1033-12.2.0.19805</vt:lpwstr>
  </property>
</Properties>
</file>