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0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3" r:id="rId11"/>
    <p:sldId id="261" r:id="rId12"/>
    <p:sldId id="264" r:id="rId13"/>
    <p:sldId id="307" r:id="rId14"/>
    <p:sldId id="257" r:id="rId15"/>
    <p:sldId id="259" r:id="rId16"/>
    <p:sldId id="308" r:id="rId17"/>
    <p:sldId id="304" r:id="rId18"/>
    <p:sldId id="262" r:id="rId19"/>
    <p:sldId id="263" r:id="rId20"/>
    <p:sldId id="305" r:id="rId21"/>
    <p:sldId id="306" r:id="rId22"/>
    <p:sldId id="274" r:id="rId23"/>
    <p:sldId id="265" r:id="rId24"/>
    <p:sldId id="309" r:id="rId25"/>
    <p:sldId id="266" r:id="rId26"/>
    <p:sldId id="310" r:id="rId27"/>
    <p:sldId id="293" r:id="rId28"/>
    <p:sldId id="271" r:id="rId29"/>
    <p:sldId id="27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53B2A-649C-47D2-B149-313A8222923C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3E89F-D0F4-4845-90C4-681A2176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B59C50-C19C-D676-ADCC-D39CDD228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3D5FB-27E4-4B64-B3DE-E199B3EFD4C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0FDD3D1-DF56-2495-D554-1C9EB5B133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0B4617C-8E72-089F-4D2B-682175A14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6A45F8B-C758-0D02-52EE-889DAE6716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434E7C-FE37-4348-BAB0-7A13D6A8168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88FA833-D531-557B-9C9B-9FB73E7BEF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E7F97DC-83CB-B79C-8629-8F6C19138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6A79E52-D630-8B16-34DA-55E9E5900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118C46-8A45-42E2-83B6-0BC10E95DAE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98C611C9-BD02-92A3-DD59-C4A776A330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0148D66-5C89-0585-2536-5739F0226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E73D19-E6D7-5F1D-2F60-0EA986D56F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76AB41-329A-4FC0-911B-308C86741E7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6D12F79F-E63F-0A67-07A7-C1E5B83ABCB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F68EADE-A5C3-374E-27FB-9828590DA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EA83-B123-B348-623C-99A9C8249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7BDDB-CC5F-C462-45DA-B31AF985E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08136-2926-7EAC-6709-CB6F6B90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DADE2353-34E2-4DBF-AFB1-31497BAECD2D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FF8F6-7B2D-2501-5AE4-C7643DC4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85867-F3D5-2506-FFFC-38DEF19B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8170D8CF-7E31-4249-BDB4-34EBE6CF33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2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10B2-EA5B-981F-94FC-2D646EAD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A106F-7F89-F47E-17EA-668B446A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C11E-85E7-6A0C-085F-36A62E6E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3A187-F559-1562-1E40-852905CE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DE776-7656-020E-6498-FD01094E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1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40EEC-D70E-0844-EF99-95A4CC263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AC71F-C6F3-8EAE-BCAD-8E8A3DA44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25F2-EBCC-F04C-FF8C-ADA9B022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8C89F-3F70-48FA-D722-C07F224A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D372A-8E0E-6F0C-1625-2E5A32F6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6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8EBC-77B7-5541-D05B-C0FFB571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A5B2-8878-4CF3-235D-2E4DA7AE3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DA52E-A09B-6BBB-0E0B-64382854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3CAA4-028F-8789-1672-F67A9308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46198-031F-4A77-B121-612492FE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2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764A-AFDE-6C65-0399-86E094B4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015BA-9872-EB93-DF18-E312DAD8E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E1158-C4EE-164E-5236-299A7F35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1F21B-38AF-5D67-5BD7-95FB9005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564-BFC7-AF2C-F528-1411B52D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3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EF2F-C0C8-F4B7-AC9F-0603498C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DFC6-91C0-2E02-4DF5-FFCAE9D73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AF2D9-BB3D-2B57-1C79-3C614660D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89D1C-DE7A-F3D2-BBD8-2212007C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498EA-AFFA-7930-38AD-80128E1A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B5B4F-6EFF-B061-8AF1-8E8B533D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7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2DDE-1663-177E-8BD7-8BEC80D2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99556-AE83-E79F-2D3C-772B56BA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A90DF-E452-316F-79B9-BD362BF25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413A0-B263-09D1-A818-28153CD11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343CC-E13C-44AE-FFB0-17F77AD01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35E32-B3ED-220C-9668-725A95C4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9B67F-C847-C91A-2378-95BC4DC6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BC0CF-7F11-81A8-9DE7-C0020765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9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E68C-E983-2625-8934-F05ABA04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3005A-3552-A4BA-7ED5-C0B65245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FD07F-1E0A-BB39-D500-943046E3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F57A9-C6E5-178B-69A6-2F933F7B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AEDF5-6B80-553D-1D72-5FC88922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4D675-7E04-BF12-E83D-66063E51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C55B-FF10-A9BC-7A01-320746F2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1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EAE0-596B-69E2-8B33-A6710ACA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4BFB-0A58-BFAB-6A5A-36C1C73A5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E2E35-7E9E-B3E9-EB5B-E908D7E90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AF7D8-83AE-8FAD-D27F-9B1F0C40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3D02B-BC93-B132-5356-786E6D6B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55FA3-E63F-F867-683E-F1B4839F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B282-822B-43D1-AD6D-C3C4AD3B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A5E38-E64E-BF7D-AE8B-3B67FCD42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DFBFC-96B2-169D-EE47-D15510C7C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5B041-516D-D4A0-53AC-A15CC4DE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CB22D-A2EE-F043-E84F-873FC44C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5EFEA-E4B3-9109-8B92-790A4EB8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39076-86F1-BF96-5F1C-E0277019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D6091-9A2B-FD71-4279-2B59B29F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A7DB-A213-4889-8665-C38ED1E11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E2353-34E2-4DBF-AFB1-31497BAECD2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A2211-1479-F897-C505-D1C571BD7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0501B-5298-2352-229F-4D7E94A5D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91A9-48A0-8AA1-90B9-3D1E136E7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601: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E9863-D6E1-F1B2-EC0A-B6FC55B7E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Toukir Ahammed</a:t>
            </a:r>
          </a:p>
        </p:txBody>
      </p:sp>
    </p:spTree>
    <p:extLst>
      <p:ext uri="{BB962C8B-B14F-4D97-AF65-F5344CB8AC3E}">
        <p14:creationId xmlns:p14="http://schemas.microsoft.com/office/powerpoint/2010/main" val="40845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162C9-C732-32C6-718E-77347A37B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D617-9DFF-45F7-C9E6-3A69C06A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8553A9F-D32D-4F69-8D9A-3A2A71763B2C}"/>
              </a:ext>
            </a:extLst>
          </p:cNvPr>
          <p:cNvSpPr txBox="1"/>
          <p:nvPr/>
        </p:nvSpPr>
        <p:spPr>
          <a:xfrm>
            <a:off x="838200" y="2774430"/>
            <a:ext cx="10190871" cy="1309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368"/>
              </a:lnSpc>
            </a:pP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A distributed system is one in which the failure of a computer you didn't even know existed can render your own computer unusable.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477BAC81-DC3E-2FF2-621E-A0015E5870F6}"/>
              </a:ext>
            </a:extLst>
          </p:cNvPr>
          <p:cNvSpPr txBox="1"/>
          <p:nvPr/>
        </p:nvSpPr>
        <p:spPr>
          <a:xfrm>
            <a:off x="4515729" y="4389273"/>
            <a:ext cx="6513342" cy="437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68"/>
              </a:lnSpc>
            </a:pPr>
            <a:r>
              <a:rPr lang="en-US" sz="3600" i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- Leslie Lamport</a:t>
            </a:r>
          </a:p>
        </p:txBody>
      </p:sp>
    </p:spTree>
    <p:extLst>
      <p:ext uri="{BB962C8B-B14F-4D97-AF65-F5344CB8AC3E}">
        <p14:creationId xmlns:p14="http://schemas.microsoft.com/office/powerpoint/2010/main" val="911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CFCC9F-2D3E-B2BA-CC26-324AE03F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B80E5-4BB7-C2B0-0DA6-2F93F9FF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4000" u="sng" dirty="0"/>
              <a:t>More definitions</a:t>
            </a:r>
            <a:r>
              <a:rPr lang="en-US" altLang="en-US" sz="4000" dirty="0"/>
              <a:t>: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altLang="en-US" sz="4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n-US" sz="4000" dirty="0"/>
              <a:t>“A collection of independent computers that appears to its users as a single coherent system.”</a:t>
            </a:r>
          </a:p>
          <a:p>
            <a:pPr marL="0" indent="0" algn="ctr">
              <a:lnSpc>
                <a:spcPct val="90000"/>
              </a:lnSpc>
              <a:buNone/>
            </a:pPr>
            <a:endParaRPr lang="en-US" altLang="en-US" sz="400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n-US" sz="4000" dirty="0"/>
              <a:t>“A computing environment in which various components are spread across multiple nodes (</a:t>
            </a:r>
            <a:r>
              <a:rPr lang="en-US" altLang="en-US" sz="4000" i="1" dirty="0"/>
              <a:t>computer, phone, car, robot or other computing devices</a:t>
            </a:r>
            <a:r>
              <a:rPr lang="en-US" altLang="en-US" sz="4000" dirty="0"/>
              <a:t>) on a network trying to achieve some task together.”</a:t>
            </a:r>
          </a:p>
        </p:txBody>
      </p:sp>
    </p:spTree>
    <p:extLst>
      <p:ext uri="{BB962C8B-B14F-4D97-AF65-F5344CB8AC3E}">
        <p14:creationId xmlns:p14="http://schemas.microsoft.com/office/powerpoint/2010/main" val="168266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A8AF-C3EF-C778-FFF3-5540C501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1A597-B71C-EB63-0645-806C50BD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(for compute)</a:t>
            </a:r>
          </a:p>
          <a:p>
            <a:r>
              <a:rPr lang="en-US" dirty="0"/>
              <a:t>P2P file sharing (high availability, share large files, piracy)</a:t>
            </a:r>
          </a:p>
          <a:p>
            <a:r>
              <a:rPr lang="en-US" dirty="0"/>
              <a:t>Google search engine (for storage and bandwidth)</a:t>
            </a:r>
          </a:p>
          <a:p>
            <a:r>
              <a:rPr lang="en-US" dirty="0"/>
              <a:t>Facebook (for storage and bandwidth)</a:t>
            </a:r>
          </a:p>
          <a:p>
            <a:r>
              <a:rPr lang="en-US" dirty="0"/>
              <a:t>Black hole image (distributed observation)</a:t>
            </a:r>
          </a:p>
          <a:p>
            <a:r>
              <a:rPr lang="en-US" dirty="0"/>
              <a:t>IOT (Sensors on a network)</a:t>
            </a:r>
          </a:p>
          <a:p>
            <a:r>
              <a:rPr lang="en-US" dirty="0"/>
              <a:t>Blockchain (decentralized record of transactions) etc.</a:t>
            </a:r>
          </a:p>
        </p:txBody>
      </p:sp>
    </p:spTree>
    <p:extLst>
      <p:ext uri="{BB962C8B-B14F-4D97-AF65-F5344CB8AC3E}">
        <p14:creationId xmlns:p14="http://schemas.microsoft.com/office/powerpoint/2010/main" val="391841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CA41C-FA17-0651-E803-05764F09F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0A04-7CBE-7BF5-3BDD-4D52F44E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31162-8419-7416-4B20-AE1726486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World Wide Web</a:t>
            </a:r>
          </a:p>
          <a:p>
            <a:r>
              <a:rPr lang="en-US" dirty="0"/>
              <a:t>A cluster of nodes on the cloud (AWS, Azure, GCP)</a:t>
            </a:r>
          </a:p>
          <a:p>
            <a:r>
              <a:rPr lang="en-US" dirty="0"/>
              <a:t>Multi-player games</a:t>
            </a:r>
          </a:p>
          <a:p>
            <a:r>
              <a:rPr lang="en-US" dirty="0"/>
              <a:t>BitTorrent</a:t>
            </a:r>
          </a:p>
          <a:p>
            <a:r>
              <a:rPr lang="en-US" dirty="0"/>
              <a:t>Online banking</a:t>
            </a:r>
          </a:p>
          <a:p>
            <a:r>
              <a:rPr lang="en-US" dirty="0"/>
              <a:t>…………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1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CAC98C6D-192E-4B53-4AA1-1AEF6360E413}"/>
              </a:ext>
            </a:extLst>
          </p:cNvPr>
          <p:cNvSpPr>
            <a:spLocks/>
          </p:cNvSpPr>
          <p:nvPr/>
        </p:nvSpPr>
        <p:spPr bwMode="auto">
          <a:xfrm>
            <a:off x="3292475" y="6330950"/>
            <a:ext cx="6032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b"/>
          <a:lstStyle>
            <a:lvl1pPr marL="39688"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en-US" altLang="en-US" sz="800">
                <a:cs typeface="Times" panose="02020603050405020304" pitchFamily="18" charset="0"/>
              </a:rPr>
              <a:t>Instructor’s Guide for  Coulouris, Dollimore, Kindberg and Blair,  Distributed Systems: Concepts and Design   Edn. 5   </a:t>
            </a:r>
            <a:br>
              <a:rPr lang="en-US" altLang="en-US" sz="800">
                <a:cs typeface="Times" panose="02020603050405020304" pitchFamily="18" charset="0"/>
              </a:rPr>
            </a:br>
            <a:r>
              <a:rPr lang="en-US" altLang="en-US" sz="800">
                <a:cs typeface="Times" panose="02020603050405020304" pitchFamily="18" charset="0"/>
              </a:rPr>
              <a:t>©  Pearson Education 2012 </a:t>
            </a:r>
          </a:p>
        </p:txBody>
      </p:sp>
      <p:grpSp>
        <p:nvGrpSpPr>
          <p:cNvPr id="6147" name="Group 3">
            <a:extLst>
              <a:ext uri="{FF2B5EF4-FFF2-40B4-BE49-F238E27FC236}">
                <a16:creationId xmlns:a16="http://schemas.microsoft.com/office/drawing/2014/main" id="{434B075C-2BAB-D003-3C6F-8A97FDD81C12}"/>
              </a:ext>
            </a:extLst>
          </p:cNvPr>
          <p:cNvGrpSpPr>
            <a:grpSpLocks/>
          </p:cNvGrpSpPr>
          <p:nvPr/>
        </p:nvGrpSpPr>
        <p:grpSpPr bwMode="auto">
          <a:xfrm>
            <a:off x="1844676" y="1404939"/>
            <a:ext cx="8323263" cy="4314825"/>
            <a:chOff x="0" y="0"/>
            <a:chExt cx="5243" cy="2718"/>
          </a:xfrm>
        </p:grpSpPr>
        <p:grpSp>
          <p:nvGrpSpPr>
            <p:cNvPr id="6148" name="Group 4">
              <a:extLst>
                <a:ext uri="{FF2B5EF4-FFF2-40B4-BE49-F238E27FC236}">
                  <a16:creationId xmlns:a16="http://schemas.microsoft.com/office/drawing/2014/main" id="{61B3EE78-5FB4-477F-5481-D39AB19E36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243" cy="2525"/>
              <a:chOff x="0" y="0"/>
              <a:chExt cx="5243" cy="2525"/>
            </a:xfrm>
          </p:grpSpPr>
          <p:sp>
            <p:nvSpPr>
              <p:cNvPr id="6149" name="Freeform 5">
                <a:extLst>
                  <a:ext uri="{FF2B5EF4-FFF2-40B4-BE49-F238E27FC236}">
                    <a16:creationId xmlns:a16="http://schemas.microsoft.com/office/drawing/2014/main" id="{D51A8E5B-D7A8-CF48-91A2-B1B868D90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" y="676"/>
                <a:ext cx="359" cy="207"/>
              </a:xfrm>
              <a:custGeom>
                <a:avLst/>
                <a:gdLst>
                  <a:gd name="T0" fmla="*/ 21600 w 21600"/>
                  <a:gd name="T1" fmla="*/ 0 h 21600"/>
                  <a:gd name="T2" fmla="*/ 20758 w 21600"/>
                  <a:gd name="T3" fmla="*/ 4278 h 21600"/>
                  <a:gd name="T4" fmla="*/ 17448 w 21600"/>
                  <a:gd name="T5" fmla="*/ 8661 h 21600"/>
                  <a:gd name="T6" fmla="*/ 9928 w 21600"/>
                  <a:gd name="T7" fmla="*/ 14400 h 21600"/>
                  <a:gd name="T8" fmla="*/ 4152 w 21600"/>
                  <a:gd name="T9" fmla="*/ 20139 h 21600"/>
                  <a:gd name="T10" fmla="*/ 0 w 21600"/>
                  <a:gd name="T11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20758" y="4278"/>
                    </a:lnTo>
                    <a:lnTo>
                      <a:pt x="17448" y="8661"/>
                    </a:lnTo>
                    <a:lnTo>
                      <a:pt x="9928" y="14400"/>
                    </a:lnTo>
                    <a:lnTo>
                      <a:pt x="4152" y="20139"/>
                    </a:lnTo>
                    <a:lnTo>
                      <a:pt x="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50" name="Freeform 6">
                <a:extLst>
                  <a:ext uri="{FF2B5EF4-FFF2-40B4-BE49-F238E27FC236}">
                    <a16:creationId xmlns:a16="http://schemas.microsoft.com/office/drawing/2014/main" id="{3DCF3D65-1807-BE37-D641-5D211961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" y="731"/>
                <a:ext cx="235" cy="442"/>
              </a:xfrm>
              <a:custGeom>
                <a:avLst/>
                <a:gdLst>
                  <a:gd name="T0" fmla="*/ 21600 w 21600"/>
                  <a:gd name="T1" fmla="*/ 0 h 21600"/>
                  <a:gd name="T2" fmla="*/ 17831 w 21600"/>
                  <a:gd name="T3" fmla="*/ 8112 h 21600"/>
                  <a:gd name="T4" fmla="*/ 10203 w 21600"/>
                  <a:gd name="T5" fmla="*/ 14172 h 21600"/>
                  <a:gd name="T6" fmla="*/ 3860 w 21600"/>
                  <a:gd name="T7" fmla="*/ 19548 h 21600"/>
                  <a:gd name="T8" fmla="*/ 2574 w 21600"/>
                  <a:gd name="T9" fmla="*/ 21600 h 21600"/>
                  <a:gd name="T10" fmla="*/ 0 w 21600"/>
                  <a:gd name="T11" fmla="*/ 2023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17831" y="8112"/>
                    </a:lnTo>
                    <a:lnTo>
                      <a:pt x="10203" y="14172"/>
                    </a:lnTo>
                    <a:lnTo>
                      <a:pt x="3860" y="19548"/>
                    </a:lnTo>
                    <a:lnTo>
                      <a:pt x="2574" y="21600"/>
                    </a:lnTo>
                    <a:lnTo>
                      <a:pt x="0" y="20232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51" name="Freeform 7">
                <a:extLst>
                  <a:ext uri="{FF2B5EF4-FFF2-40B4-BE49-F238E27FC236}">
                    <a16:creationId xmlns:a16="http://schemas.microsoft.com/office/drawing/2014/main" id="{587BE79A-E641-373E-0220-38999A3B1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" y="635"/>
                <a:ext cx="69" cy="496"/>
              </a:xfrm>
              <a:custGeom>
                <a:avLst/>
                <a:gdLst>
                  <a:gd name="T0" fmla="*/ 0 w 21600"/>
                  <a:gd name="T1" fmla="*/ 0 h 21600"/>
                  <a:gd name="T2" fmla="*/ 4070 w 21600"/>
                  <a:gd name="T3" fmla="*/ 8405 h 21600"/>
                  <a:gd name="T4" fmla="*/ 12835 w 21600"/>
                  <a:gd name="T5" fmla="*/ 14415 h 21600"/>
                  <a:gd name="T6" fmla="*/ 17217 w 21600"/>
                  <a:gd name="T7" fmla="*/ 19815 h 21600"/>
                  <a:gd name="T8" fmla="*/ 21600 w 21600"/>
                  <a:gd name="T9" fmla="*/ 21600 h 21600"/>
                  <a:gd name="T10" fmla="*/ 21600 w 21600"/>
                  <a:gd name="T11" fmla="*/ 2042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4070" y="8405"/>
                    </a:lnTo>
                    <a:lnTo>
                      <a:pt x="12835" y="14415"/>
                    </a:lnTo>
                    <a:lnTo>
                      <a:pt x="17217" y="19815"/>
                    </a:lnTo>
                    <a:lnTo>
                      <a:pt x="21600" y="21600"/>
                    </a:lnTo>
                    <a:lnTo>
                      <a:pt x="21600" y="20424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52" name="Freeform 8">
                <a:extLst>
                  <a:ext uri="{FF2B5EF4-FFF2-40B4-BE49-F238E27FC236}">
                    <a16:creationId xmlns:a16="http://schemas.microsoft.com/office/drawing/2014/main" id="{C0A617B7-5BA1-233D-6921-45861AB07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" y="703"/>
                <a:ext cx="97" cy="483"/>
              </a:xfrm>
              <a:custGeom>
                <a:avLst/>
                <a:gdLst>
                  <a:gd name="T0" fmla="*/ 21600 w 21600"/>
                  <a:gd name="T1" fmla="*/ 0 h 21600"/>
                  <a:gd name="T2" fmla="*/ 15365 w 21600"/>
                  <a:gd name="T3" fmla="*/ 8050 h 21600"/>
                  <a:gd name="T4" fmla="*/ 9353 w 21600"/>
                  <a:gd name="T5" fmla="*/ 14221 h 21600"/>
                  <a:gd name="T6" fmla="*/ 3118 w 21600"/>
                  <a:gd name="T7" fmla="*/ 19766 h 21600"/>
                  <a:gd name="T8" fmla="*/ 3118 w 21600"/>
                  <a:gd name="T9" fmla="*/ 21600 h 21600"/>
                  <a:gd name="T10" fmla="*/ 0 w 21600"/>
                  <a:gd name="T11" fmla="*/ 2039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15365" y="8050"/>
                    </a:lnTo>
                    <a:lnTo>
                      <a:pt x="9353" y="14221"/>
                    </a:lnTo>
                    <a:lnTo>
                      <a:pt x="3118" y="19766"/>
                    </a:lnTo>
                    <a:lnTo>
                      <a:pt x="3118" y="21600"/>
                    </a:lnTo>
                    <a:lnTo>
                      <a:pt x="0" y="20393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53" name="Freeform 9">
                <a:extLst>
                  <a:ext uri="{FF2B5EF4-FFF2-40B4-BE49-F238E27FC236}">
                    <a16:creationId xmlns:a16="http://schemas.microsoft.com/office/drawing/2014/main" id="{B44EC0F2-8CDC-4021-DC6B-1B28144C2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" y="359"/>
                <a:ext cx="165" cy="496"/>
              </a:xfrm>
              <a:custGeom>
                <a:avLst/>
                <a:gdLst>
                  <a:gd name="T0" fmla="*/ 21600 w 21600"/>
                  <a:gd name="T1" fmla="*/ 0 h 21600"/>
                  <a:gd name="T2" fmla="*/ 17935 w 21600"/>
                  <a:gd name="T3" fmla="*/ 8405 h 21600"/>
                  <a:gd name="T4" fmla="*/ 10735 w 21600"/>
                  <a:gd name="T5" fmla="*/ 14415 h 21600"/>
                  <a:gd name="T6" fmla="*/ 3535 w 21600"/>
                  <a:gd name="T7" fmla="*/ 19815 h 21600"/>
                  <a:gd name="T8" fmla="*/ 1702 w 21600"/>
                  <a:gd name="T9" fmla="*/ 21600 h 21600"/>
                  <a:gd name="T10" fmla="*/ 0 w 21600"/>
                  <a:gd name="T11" fmla="*/ 2042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17935" y="8405"/>
                    </a:lnTo>
                    <a:lnTo>
                      <a:pt x="10735" y="14415"/>
                    </a:lnTo>
                    <a:lnTo>
                      <a:pt x="3535" y="19815"/>
                    </a:lnTo>
                    <a:lnTo>
                      <a:pt x="1702" y="21600"/>
                    </a:lnTo>
                    <a:lnTo>
                      <a:pt x="0" y="20424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54" name="Freeform 10">
                <a:extLst>
                  <a:ext uri="{FF2B5EF4-FFF2-40B4-BE49-F238E27FC236}">
                    <a16:creationId xmlns:a16="http://schemas.microsoft.com/office/drawing/2014/main" id="{A08BBE22-B0C0-E309-CCEB-B42AA023C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3" y="372"/>
                <a:ext cx="165" cy="497"/>
              </a:xfrm>
              <a:custGeom>
                <a:avLst/>
                <a:gdLst>
                  <a:gd name="T0" fmla="*/ 21600 w 21600"/>
                  <a:gd name="T1" fmla="*/ 0 h 21600"/>
                  <a:gd name="T2" fmla="*/ 18065 w 21600"/>
                  <a:gd name="T3" fmla="*/ 8431 h 21600"/>
                  <a:gd name="T4" fmla="*/ 10735 w 21600"/>
                  <a:gd name="T5" fmla="*/ 14994 h 21600"/>
                  <a:gd name="T6" fmla="*/ 3535 w 21600"/>
                  <a:gd name="T7" fmla="*/ 20383 h 21600"/>
                  <a:gd name="T8" fmla="*/ 1702 w 21600"/>
                  <a:gd name="T9" fmla="*/ 21600 h 21600"/>
                  <a:gd name="T10" fmla="*/ 0 w 21600"/>
                  <a:gd name="T11" fmla="*/ 2099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18065" y="8431"/>
                    </a:lnTo>
                    <a:lnTo>
                      <a:pt x="10735" y="14994"/>
                    </a:lnTo>
                    <a:lnTo>
                      <a:pt x="3535" y="20383"/>
                    </a:lnTo>
                    <a:lnTo>
                      <a:pt x="1702" y="21600"/>
                    </a:lnTo>
                    <a:lnTo>
                      <a:pt x="0" y="20992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55" name="Freeform 11">
                <a:extLst>
                  <a:ext uri="{FF2B5EF4-FFF2-40B4-BE49-F238E27FC236}">
                    <a16:creationId xmlns:a16="http://schemas.microsoft.com/office/drawing/2014/main" id="{D39EFCC2-C9A5-A413-AB1F-4434DA787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" y="1297"/>
                <a:ext cx="373" cy="69"/>
              </a:xfrm>
              <a:custGeom>
                <a:avLst/>
                <a:gdLst>
                  <a:gd name="T0" fmla="*/ 21600 w 21600"/>
                  <a:gd name="T1" fmla="*/ 0 h 21600"/>
                  <a:gd name="T2" fmla="*/ 16794 w 21600"/>
                  <a:gd name="T3" fmla="*/ 8452 h 21600"/>
                  <a:gd name="T4" fmla="*/ 8802 w 21600"/>
                  <a:gd name="T5" fmla="*/ 17217 h 21600"/>
                  <a:gd name="T6" fmla="*/ 3243 w 21600"/>
                  <a:gd name="T7" fmla="*/ 21600 h 21600"/>
                  <a:gd name="T8" fmla="*/ 0 w 21600"/>
                  <a:gd name="T9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16794" y="8452"/>
                    </a:lnTo>
                    <a:lnTo>
                      <a:pt x="8802" y="17217"/>
                    </a:lnTo>
                    <a:lnTo>
                      <a:pt x="3243" y="21600"/>
                    </a:lnTo>
                    <a:lnTo>
                      <a:pt x="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56" name="Freeform 12">
                <a:extLst>
                  <a:ext uri="{FF2B5EF4-FFF2-40B4-BE49-F238E27FC236}">
                    <a16:creationId xmlns:a16="http://schemas.microsoft.com/office/drawing/2014/main" id="{25EDFB3C-703E-B3C7-A52B-BB135B942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" y="979"/>
                <a:ext cx="373" cy="318"/>
              </a:xfrm>
              <a:custGeom>
                <a:avLst/>
                <a:gdLst>
                  <a:gd name="T0" fmla="*/ 21600 w 21600"/>
                  <a:gd name="T1" fmla="*/ 0 h 21600"/>
                  <a:gd name="T2" fmla="*/ 19979 w 21600"/>
                  <a:gd name="T3" fmla="*/ 3804 h 21600"/>
                  <a:gd name="T4" fmla="*/ 17604 w 21600"/>
                  <a:gd name="T5" fmla="*/ 8491 h 21600"/>
                  <a:gd name="T6" fmla="*/ 9613 w 21600"/>
                  <a:gd name="T7" fmla="*/ 14060 h 21600"/>
                  <a:gd name="T8" fmla="*/ 3996 w 21600"/>
                  <a:gd name="T9" fmla="*/ 19698 h 21600"/>
                  <a:gd name="T10" fmla="*/ 1621 w 21600"/>
                  <a:gd name="T11" fmla="*/ 21600 h 21600"/>
                  <a:gd name="T12" fmla="*/ 0 w 21600"/>
                  <a:gd name="T13" fmla="*/ 2064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19979" y="3804"/>
                    </a:lnTo>
                    <a:lnTo>
                      <a:pt x="17604" y="8491"/>
                    </a:lnTo>
                    <a:lnTo>
                      <a:pt x="9613" y="14060"/>
                    </a:lnTo>
                    <a:lnTo>
                      <a:pt x="3996" y="19698"/>
                    </a:lnTo>
                    <a:lnTo>
                      <a:pt x="1621" y="21600"/>
                    </a:lnTo>
                    <a:lnTo>
                      <a:pt x="0" y="20649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57" name="Freeform 13">
                <a:extLst>
                  <a:ext uri="{FF2B5EF4-FFF2-40B4-BE49-F238E27FC236}">
                    <a16:creationId xmlns:a16="http://schemas.microsoft.com/office/drawing/2014/main" id="{050E970A-21DA-5BDE-0D25-9668F6715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6" y="883"/>
                <a:ext cx="165" cy="497"/>
              </a:xfrm>
              <a:custGeom>
                <a:avLst/>
                <a:gdLst>
                  <a:gd name="T0" fmla="*/ 21600 w 21600"/>
                  <a:gd name="T1" fmla="*/ 0 h 21600"/>
                  <a:gd name="T2" fmla="*/ 18065 w 21600"/>
                  <a:gd name="T3" fmla="*/ 8388 h 21600"/>
                  <a:gd name="T4" fmla="*/ 10865 w 21600"/>
                  <a:gd name="T5" fmla="*/ 14386 h 21600"/>
                  <a:gd name="T6" fmla="*/ 3665 w 21600"/>
                  <a:gd name="T7" fmla="*/ 19775 h 21600"/>
                  <a:gd name="T8" fmla="*/ 1833 w 21600"/>
                  <a:gd name="T9" fmla="*/ 21600 h 21600"/>
                  <a:gd name="T10" fmla="*/ 0 w 21600"/>
                  <a:gd name="T11" fmla="*/ 2038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0"/>
                    </a:moveTo>
                    <a:lnTo>
                      <a:pt x="18065" y="8388"/>
                    </a:lnTo>
                    <a:lnTo>
                      <a:pt x="10865" y="14386"/>
                    </a:lnTo>
                    <a:lnTo>
                      <a:pt x="3665" y="19775"/>
                    </a:lnTo>
                    <a:lnTo>
                      <a:pt x="1833" y="21600"/>
                    </a:lnTo>
                    <a:lnTo>
                      <a:pt x="0" y="20383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58" name="Freeform 14">
                <a:extLst>
                  <a:ext uri="{FF2B5EF4-FFF2-40B4-BE49-F238E27FC236}">
                    <a16:creationId xmlns:a16="http://schemas.microsoft.com/office/drawing/2014/main" id="{4D8A869F-842B-6226-5E04-6ED139099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" y="124"/>
                <a:ext cx="663" cy="538"/>
              </a:xfrm>
              <a:custGeom>
                <a:avLst/>
                <a:gdLst>
                  <a:gd name="T0" fmla="*/ 912 w 21600"/>
                  <a:gd name="T1" fmla="*/ 4978 h 21600"/>
                  <a:gd name="T2" fmla="*/ 912 w 21600"/>
                  <a:gd name="T3" fmla="*/ 3894 h 21600"/>
                  <a:gd name="T4" fmla="*/ 2248 w 21600"/>
                  <a:gd name="T5" fmla="*/ 2208 h 21600"/>
                  <a:gd name="T6" fmla="*/ 3616 w 21600"/>
                  <a:gd name="T7" fmla="*/ 1124 h 21600"/>
                  <a:gd name="T8" fmla="*/ 4496 w 21600"/>
                  <a:gd name="T9" fmla="*/ 1646 h 21600"/>
                  <a:gd name="T10" fmla="*/ 4952 w 21600"/>
                  <a:gd name="T11" fmla="*/ 1124 h 21600"/>
                  <a:gd name="T12" fmla="*/ 6288 w 21600"/>
                  <a:gd name="T13" fmla="*/ 1124 h 21600"/>
                  <a:gd name="T14" fmla="*/ 8112 w 21600"/>
                  <a:gd name="T15" fmla="*/ 1646 h 21600"/>
                  <a:gd name="T16" fmla="*/ 9904 w 21600"/>
                  <a:gd name="T17" fmla="*/ 1646 h 21600"/>
                  <a:gd name="T18" fmla="*/ 11240 w 21600"/>
                  <a:gd name="T19" fmla="*/ 2208 h 21600"/>
                  <a:gd name="T20" fmla="*/ 12152 w 21600"/>
                  <a:gd name="T21" fmla="*/ 1124 h 21600"/>
                  <a:gd name="T22" fmla="*/ 13032 w 21600"/>
                  <a:gd name="T23" fmla="*/ 0 h 21600"/>
                  <a:gd name="T24" fmla="*/ 14400 w 21600"/>
                  <a:gd name="T25" fmla="*/ 0 h 21600"/>
                  <a:gd name="T26" fmla="*/ 15280 w 21600"/>
                  <a:gd name="T27" fmla="*/ 0 h 21600"/>
                  <a:gd name="T28" fmla="*/ 16648 w 21600"/>
                  <a:gd name="T29" fmla="*/ 0 h 21600"/>
                  <a:gd name="T30" fmla="*/ 17528 w 21600"/>
                  <a:gd name="T31" fmla="*/ 562 h 21600"/>
                  <a:gd name="T32" fmla="*/ 17984 w 21600"/>
                  <a:gd name="T33" fmla="*/ 1124 h 21600"/>
                  <a:gd name="T34" fmla="*/ 18896 w 21600"/>
                  <a:gd name="T35" fmla="*/ 1646 h 21600"/>
                  <a:gd name="T36" fmla="*/ 19776 w 21600"/>
                  <a:gd name="T37" fmla="*/ 3894 h 21600"/>
                  <a:gd name="T38" fmla="*/ 21144 w 21600"/>
                  <a:gd name="T39" fmla="*/ 6665 h 21600"/>
                  <a:gd name="T40" fmla="*/ 21600 w 21600"/>
                  <a:gd name="T41" fmla="*/ 10519 h 21600"/>
                  <a:gd name="T42" fmla="*/ 21600 w 21600"/>
                  <a:gd name="T43" fmla="*/ 13289 h 21600"/>
                  <a:gd name="T44" fmla="*/ 21144 w 21600"/>
                  <a:gd name="T45" fmla="*/ 15497 h 21600"/>
                  <a:gd name="T46" fmla="*/ 20688 w 21600"/>
                  <a:gd name="T47" fmla="*/ 18830 h 21600"/>
                  <a:gd name="T48" fmla="*/ 19776 w 21600"/>
                  <a:gd name="T49" fmla="*/ 21038 h 21600"/>
                  <a:gd name="T50" fmla="*/ 17984 w 21600"/>
                  <a:gd name="T51" fmla="*/ 21600 h 21600"/>
                  <a:gd name="T52" fmla="*/ 16648 w 21600"/>
                  <a:gd name="T53" fmla="*/ 21600 h 21600"/>
                  <a:gd name="T54" fmla="*/ 14856 w 21600"/>
                  <a:gd name="T55" fmla="*/ 21038 h 21600"/>
                  <a:gd name="T56" fmla="*/ 13488 w 21600"/>
                  <a:gd name="T57" fmla="*/ 20516 h 21600"/>
                  <a:gd name="T58" fmla="*/ 12152 w 21600"/>
                  <a:gd name="T59" fmla="*/ 19954 h 21600"/>
                  <a:gd name="T60" fmla="*/ 10784 w 21600"/>
                  <a:gd name="T61" fmla="*/ 19954 h 21600"/>
                  <a:gd name="T62" fmla="*/ 9448 w 21600"/>
                  <a:gd name="T63" fmla="*/ 19954 h 21600"/>
                  <a:gd name="T64" fmla="*/ 8536 w 21600"/>
                  <a:gd name="T65" fmla="*/ 20516 h 21600"/>
                  <a:gd name="T66" fmla="*/ 7200 w 21600"/>
                  <a:gd name="T67" fmla="*/ 20516 h 21600"/>
                  <a:gd name="T68" fmla="*/ 6288 w 21600"/>
                  <a:gd name="T69" fmla="*/ 21038 h 21600"/>
                  <a:gd name="T70" fmla="*/ 5408 w 21600"/>
                  <a:gd name="T71" fmla="*/ 21038 h 21600"/>
                  <a:gd name="T72" fmla="*/ 4040 w 21600"/>
                  <a:gd name="T73" fmla="*/ 21038 h 21600"/>
                  <a:gd name="T74" fmla="*/ 3160 w 21600"/>
                  <a:gd name="T75" fmla="*/ 21038 h 21600"/>
                  <a:gd name="T76" fmla="*/ 2704 w 21600"/>
                  <a:gd name="T77" fmla="*/ 20516 h 21600"/>
                  <a:gd name="T78" fmla="*/ 1792 w 21600"/>
                  <a:gd name="T79" fmla="*/ 19954 h 21600"/>
                  <a:gd name="T80" fmla="*/ 1792 w 21600"/>
                  <a:gd name="T81" fmla="*/ 19392 h 21600"/>
                  <a:gd name="T82" fmla="*/ 1368 w 21600"/>
                  <a:gd name="T83" fmla="*/ 18830 h 21600"/>
                  <a:gd name="T84" fmla="*/ 912 w 21600"/>
                  <a:gd name="T85" fmla="*/ 17184 h 21600"/>
                  <a:gd name="T86" fmla="*/ 456 w 21600"/>
                  <a:gd name="T87" fmla="*/ 14413 h 21600"/>
                  <a:gd name="T88" fmla="*/ 0 w 21600"/>
                  <a:gd name="T89" fmla="*/ 12727 h 21600"/>
                  <a:gd name="T90" fmla="*/ 0 w 21600"/>
                  <a:gd name="T91" fmla="*/ 10519 h 21600"/>
                  <a:gd name="T92" fmla="*/ 456 w 21600"/>
                  <a:gd name="T93" fmla="*/ 8311 h 21600"/>
                  <a:gd name="T94" fmla="*/ 456 w 21600"/>
                  <a:gd name="T95" fmla="*/ 6103 h 21600"/>
                  <a:gd name="T96" fmla="*/ 912 w 21600"/>
                  <a:gd name="T97" fmla="*/ 4978 h 21600"/>
                  <a:gd name="T98" fmla="*/ 912 w 21600"/>
                  <a:gd name="T99" fmla="*/ 4978 h 21600"/>
                  <a:gd name="T100" fmla="*/ 912 w 21600"/>
                  <a:gd name="T101" fmla="*/ 497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912" y="4978"/>
                    </a:moveTo>
                    <a:lnTo>
                      <a:pt x="912" y="3894"/>
                    </a:lnTo>
                    <a:lnTo>
                      <a:pt x="2248" y="2208"/>
                    </a:lnTo>
                    <a:lnTo>
                      <a:pt x="3616" y="1124"/>
                    </a:lnTo>
                    <a:lnTo>
                      <a:pt x="4496" y="1646"/>
                    </a:lnTo>
                    <a:lnTo>
                      <a:pt x="4952" y="1124"/>
                    </a:lnTo>
                    <a:lnTo>
                      <a:pt x="6288" y="1124"/>
                    </a:lnTo>
                    <a:lnTo>
                      <a:pt x="8112" y="1646"/>
                    </a:lnTo>
                    <a:lnTo>
                      <a:pt x="9904" y="1646"/>
                    </a:lnTo>
                    <a:lnTo>
                      <a:pt x="11240" y="2208"/>
                    </a:lnTo>
                    <a:lnTo>
                      <a:pt x="12152" y="1124"/>
                    </a:lnTo>
                    <a:lnTo>
                      <a:pt x="13032" y="0"/>
                    </a:lnTo>
                    <a:lnTo>
                      <a:pt x="14400" y="0"/>
                    </a:lnTo>
                    <a:lnTo>
                      <a:pt x="15280" y="0"/>
                    </a:lnTo>
                    <a:lnTo>
                      <a:pt x="16648" y="0"/>
                    </a:lnTo>
                    <a:lnTo>
                      <a:pt x="17528" y="562"/>
                    </a:lnTo>
                    <a:lnTo>
                      <a:pt x="17984" y="1124"/>
                    </a:lnTo>
                    <a:lnTo>
                      <a:pt x="18896" y="1646"/>
                    </a:lnTo>
                    <a:lnTo>
                      <a:pt x="19776" y="3894"/>
                    </a:lnTo>
                    <a:lnTo>
                      <a:pt x="21144" y="6665"/>
                    </a:lnTo>
                    <a:lnTo>
                      <a:pt x="21600" y="10519"/>
                    </a:lnTo>
                    <a:lnTo>
                      <a:pt x="21600" y="13289"/>
                    </a:lnTo>
                    <a:lnTo>
                      <a:pt x="21144" y="15497"/>
                    </a:lnTo>
                    <a:lnTo>
                      <a:pt x="20688" y="18830"/>
                    </a:lnTo>
                    <a:lnTo>
                      <a:pt x="19776" y="21038"/>
                    </a:lnTo>
                    <a:lnTo>
                      <a:pt x="17984" y="21600"/>
                    </a:lnTo>
                    <a:lnTo>
                      <a:pt x="16648" y="21600"/>
                    </a:lnTo>
                    <a:lnTo>
                      <a:pt x="14856" y="21038"/>
                    </a:lnTo>
                    <a:lnTo>
                      <a:pt x="13488" y="20516"/>
                    </a:lnTo>
                    <a:lnTo>
                      <a:pt x="12152" y="19954"/>
                    </a:lnTo>
                    <a:lnTo>
                      <a:pt x="10784" y="19954"/>
                    </a:lnTo>
                    <a:lnTo>
                      <a:pt x="9448" y="19954"/>
                    </a:lnTo>
                    <a:lnTo>
                      <a:pt x="8536" y="20516"/>
                    </a:lnTo>
                    <a:lnTo>
                      <a:pt x="7200" y="20516"/>
                    </a:lnTo>
                    <a:lnTo>
                      <a:pt x="6288" y="21038"/>
                    </a:lnTo>
                    <a:lnTo>
                      <a:pt x="5408" y="21038"/>
                    </a:lnTo>
                    <a:lnTo>
                      <a:pt x="4040" y="21038"/>
                    </a:lnTo>
                    <a:lnTo>
                      <a:pt x="3160" y="21038"/>
                    </a:lnTo>
                    <a:lnTo>
                      <a:pt x="2704" y="20516"/>
                    </a:lnTo>
                    <a:lnTo>
                      <a:pt x="1792" y="19954"/>
                    </a:lnTo>
                    <a:lnTo>
                      <a:pt x="1792" y="19392"/>
                    </a:lnTo>
                    <a:lnTo>
                      <a:pt x="1368" y="18830"/>
                    </a:lnTo>
                    <a:lnTo>
                      <a:pt x="912" y="17184"/>
                    </a:lnTo>
                    <a:lnTo>
                      <a:pt x="456" y="14413"/>
                    </a:lnTo>
                    <a:lnTo>
                      <a:pt x="0" y="12727"/>
                    </a:lnTo>
                    <a:lnTo>
                      <a:pt x="0" y="10519"/>
                    </a:lnTo>
                    <a:lnTo>
                      <a:pt x="456" y="8311"/>
                    </a:lnTo>
                    <a:lnTo>
                      <a:pt x="456" y="6103"/>
                    </a:lnTo>
                    <a:lnTo>
                      <a:pt x="912" y="4978"/>
                    </a:lnTo>
                    <a:close/>
                    <a:moveTo>
                      <a:pt x="912" y="4978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59" name="Rectangle 15">
                <a:extLst>
                  <a:ext uri="{FF2B5EF4-FFF2-40B4-BE49-F238E27FC236}">
                    <a16:creationId xmlns:a16="http://schemas.microsoft.com/office/drawing/2014/main" id="{F667C69B-193C-6BA0-3CB9-CD208A37B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5" y="406"/>
                <a:ext cx="3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intranet</a:t>
                </a:r>
              </a:p>
            </p:txBody>
          </p:sp>
          <p:sp>
            <p:nvSpPr>
              <p:cNvPr id="6160" name="Freeform 16">
                <a:extLst>
                  <a:ext uri="{FF2B5EF4-FFF2-40B4-BE49-F238E27FC236}">
                    <a16:creationId xmlns:a16="http://schemas.microsoft.com/office/drawing/2014/main" id="{78E9D3EC-F2B2-CFAE-D4EF-FD5562E51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8" y="497"/>
                <a:ext cx="359" cy="358"/>
              </a:xfrm>
              <a:custGeom>
                <a:avLst/>
                <a:gdLst>
                  <a:gd name="T0" fmla="*/ 21600 w 21600"/>
                  <a:gd name="T1" fmla="*/ 19971 h 21600"/>
                  <a:gd name="T2" fmla="*/ 19915 w 21600"/>
                  <a:gd name="T3" fmla="*/ 21600 h 21600"/>
                  <a:gd name="T4" fmla="*/ 0 w 21600"/>
                  <a:gd name="T5" fmla="*/ 1629 h 21600"/>
                  <a:gd name="T6" fmla="*/ 1685 w 21600"/>
                  <a:gd name="T7" fmla="*/ 0 h 21600"/>
                  <a:gd name="T8" fmla="*/ 21600 w 21600"/>
                  <a:gd name="T9" fmla="*/ 19971 h 21600"/>
                  <a:gd name="T10" fmla="*/ 21600 w 21600"/>
                  <a:gd name="T11" fmla="*/ 1997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9971"/>
                    </a:moveTo>
                    <a:lnTo>
                      <a:pt x="19915" y="21600"/>
                    </a:lnTo>
                    <a:lnTo>
                      <a:pt x="0" y="1629"/>
                    </a:lnTo>
                    <a:lnTo>
                      <a:pt x="1685" y="0"/>
                    </a:lnTo>
                    <a:lnTo>
                      <a:pt x="21600" y="19971"/>
                    </a:lnTo>
                    <a:close/>
                    <a:moveTo>
                      <a:pt x="21600" y="19971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61" name="Freeform 17">
                <a:extLst>
                  <a:ext uri="{FF2B5EF4-FFF2-40B4-BE49-F238E27FC236}">
                    <a16:creationId xmlns:a16="http://schemas.microsoft.com/office/drawing/2014/main" id="{3ADCB574-5C85-3118-D45E-C420D5CF9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414"/>
                <a:ext cx="2469" cy="2083"/>
              </a:xfrm>
              <a:custGeom>
                <a:avLst/>
                <a:gdLst>
                  <a:gd name="T0" fmla="*/ 21241 w 21600"/>
                  <a:gd name="T1" fmla="*/ 0 h 21600"/>
                  <a:gd name="T2" fmla="*/ 21600 w 21600"/>
                  <a:gd name="T3" fmla="*/ 570 h 21600"/>
                  <a:gd name="T4" fmla="*/ 359 w 21600"/>
                  <a:gd name="T5" fmla="*/ 21600 h 21600"/>
                  <a:gd name="T6" fmla="*/ 0 w 21600"/>
                  <a:gd name="T7" fmla="*/ 21175 h 21600"/>
                  <a:gd name="T8" fmla="*/ 21241 w 21600"/>
                  <a:gd name="T9" fmla="*/ 0 h 21600"/>
                  <a:gd name="T10" fmla="*/ 21241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241" y="0"/>
                    </a:moveTo>
                    <a:lnTo>
                      <a:pt x="21600" y="570"/>
                    </a:lnTo>
                    <a:lnTo>
                      <a:pt x="359" y="21600"/>
                    </a:lnTo>
                    <a:lnTo>
                      <a:pt x="0" y="21175"/>
                    </a:lnTo>
                    <a:lnTo>
                      <a:pt x="21241" y="0"/>
                    </a:lnTo>
                    <a:close/>
                    <a:moveTo>
                      <a:pt x="21241" y="0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62" name="Freeform 18">
                <a:extLst>
                  <a:ext uri="{FF2B5EF4-FFF2-40B4-BE49-F238E27FC236}">
                    <a16:creationId xmlns:a16="http://schemas.microsoft.com/office/drawing/2014/main" id="{77902E01-1EAD-391E-6669-FB2904767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8" y="0"/>
                <a:ext cx="855" cy="510"/>
              </a:xfrm>
              <a:custGeom>
                <a:avLst/>
                <a:gdLst>
                  <a:gd name="T0" fmla="*/ 682 w 21600"/>
                  <a:gd name="T1" fmla="*/ 5252 h 21600"/>
                  <a:gd name="T2" fmla="*/ 1036 w 21600"/>
                  <a:gd name="T3" fmla="*/ 3515 h 21600"/>
                  <a:gd name="T4" fmla="*/ 2072 w 21600"/>
                  <a:gd name="T5" fmla="*/ 2329 h 21600"/>
                  <a:gd name="T6" fmla="*/ 3486 w 21600"/>
                  <a:gd name="T7" fmla="*/ 1144 h 21600"/>
                  <a:gd name="T8" fmla="*/ 4522 w 21600"/>
                  <a:gd name="T9" fmla="*/ 1736 h 21600"/>
                  <a:gd name="T10" fmla="*/ 5229 w 21600"/>
                  <a:gd name="T11" fmla="*/ 1144 h 21600"/>
                  <a:gd name="T12" fmla="*/ 6619 w 21600"/>
                  <a:gd name="T13" fmla="*/ 1144 h 21600"/>
                  <a:gd name="T14" fmla="*/ 8008 w 21600"/>
                  <a:gd name="T15" fmla="*/ 1736 h 21600"/>
                  <a:gd name="T16" fmla="*/ 9752 w 21600"/>
                  <a:gd name="T17" fmla="*/ 1736 h 21600"/>
                  <a:gd name="T18" fmla="*/ 11495 w 21600"/>
                  <a:gd name="T19" fmla="*/ 1736 h 21600"/>
                  <a:gd name="T20" fmla="*/ 12202 w 21600"/>
                  <a:gd name="T21" fmla="*/ 1144 h 21600"/>
                  <a:gd name="T22" fmla="*/ 12884 w 21600"/>
                  <a:gd name="T23" fmla="*/ 593 h 21600"/>
                  <a:gd name="T24" fmla="*/ 14274 w 21600"/>
                  <a:gd name="T25" fmla="*/ 0 h 21600"/>
                  <a:gd name="T26" fmla="*/ 15335 w 21600"/>
                  <a:gd name="T27" fmla="*/ 0 h 21600"/>
                  <a:gd name="T28" fmla="*/ 16371 w 21600"/>
                  <a:gd name="T29" fmla="*/ 0 h 21600"/>
                  <a:gd name="T30" fmla="*/ 17432 w 21600"/>
                  <a:gd name="T31" fmla="*/ 593 h 21600"/>
                  <a:gd name="T32" fmla="*/ 17760 w 21600"/>
                  <a:gd name="T33" fmla="*/ 1144 h 21600"/>
                  <a:gd name="T34" fmla="*/ 18821 w 21600"/>
                  <a:gd name="T35" fmla="*/ 1736 h 21600"/>
                  <a:gd name="T36" fmla="*/ 19857 w 21600"/>
                  <a:gd name="T37" fmla="*/ 3515 h 21600"/>
                  <a:gd name="T38" fmla="*/ 21246 w 21600"/>
                  <a:gd name="T39" fmla="*/ 6988 h 21600"/>
                  <a:gd name="T40" fmla="*/ 21600 w 21600"/>
                  <a:gd name="T41" fmla="*/ 10504 h 21600"/>
                  <a:gd name="T42" fmla="*/ 21600 w 21600"/>
                  <a:gd name="T43" fmla="*/ 13426 h 21600"/>
                  <a:gd name="T44" fmla="*/ 21246 w 21600"/>
                  <a:gd name="T45" fmla="*/ 15205 h 21600"/>
                  <a:gd name="T46" fmla="*/ 20918 w 21600"/>
                  <a:gd name="T47" fmla="*/ 19271 h 21600"/>
                  <a:gd name="T48" fmla="*/ 19503 w 21600"/>
                  <a:gd name="T49" fmla="*/ 21049 h 21600"/>
                  <a:gd name="T50" fmla="*/ 18114 w 21600"/>
                  <a:gd name="T51" fmla="*/ 21600 h 21600"/>
                  <a:gd name="T52" fmla="*/ 16724 w 21600"/>
                  <a:gd name="T53" fmla="*/ 21049 h 21600"/>
                  <a:gd name="T54" fmla="*/ 14981 w 21600"/>
                  <a:gd name="T55" fmla="*/ 21049 h 21600"/>
                  <a:gd name="T56" fmla="*/ 13592 w 21600"/>
                  <a:gd name="T57" fmla="*/ 20456 h 21600"/>
                  <a:gd name="T58" fmla="*/ 12202 w 21600"/>
                  <a:gd name="T59" fmla="*/ 19864 h 21600"/>
                  <a:gd name="T60" fmla="*/ 10787 w 21600"/>
                  <a:gd name="T61" fmla="*/ 19864 h 21600"/>
                  <a:gd name="T62" fmla="*/ 9398 w 21600"/>
                  <a:gd name="T63" fmla="*/ 19864 h 21600"/>
                  <a:gd name="T64" fmla="*/ 8362 w 21600"/>
                  <a:gd name="T65" fmla="*/ 20456 h 21600"/>
                  <a:gd name="T66" fmla="*/ 7301 w 21600"/>
                  <a:gd name="T67" fmla="*/ 20456 h 21600"/>
                  <a:gd name="T68" fmla="*/ 6265 w 21600"/>
                  <a:gd name="T69" fmla="*/ 21049 h 21600"/>
                  <a:gd name="T70" fmla="*/ 5229 w 21600"/>
                  <a:gd name="T71" fmla="*/ 21049 h 21600"/>
                  <a:gd name="T72" fmla="*/ 4168 w 21600"/>
                  <a:gd name="T73" fmla="*/ 21049 h 21600"/>
                  <a:gd name="T74" fmla="*/ 3486 w 21600"/>
                  <a:gd name="T75" fmla="*/ 21049 h 21600"/>
                  <a:gd name="T76" fmla="*/ 2425 w 21600"/>
                  <a:gd name="T77" fmla="*/ 20456 h 21600"/>
                  <a:gd name="T78" fmla="*/ 2072 w 21600"/>
                  <a:gd name="T79" fmla="*/ 19864 h 21600"/>
                  <a:gd name="T80" fmla="*/ 1743 w 21600"/>
                  <a:gd name="T81" fmla="*/ 19271 h 21600"/>
                  <a:gd name="T82" fmla="*/ 1389 w 21600"/>
                  <a:gd name="T83" fmla="*/ 18678 h 21600"/>
                  <a:gd name="T84" fmla="*/ 1036 w 21600"/>
                  <a:gd name="T85" fmla="*/ 16941 h 21600"/>
                  <a:gd name="T86" fmla="*/ 328 w 21600"/>
                  <a:gd name="T87" fmla="*/ 14612 h 21600"/>
                  <a:gd name="T88" fmla="*/ 328 w 21600"/>
                  <a:gd name="T89" fmla="*/ 12282 h 21600"/>
                  <a:gd name="T90" fmla="*/ 0 w 21600"/>
                  <a:gd name="T91" fmla="*/ 10504 h 21600"/>
                  <a:gd name="T92" fmla="*/ 328 w 21600"/>
                  <a:gd name="T93" fmla="*/ 8174 h 21600"/>
                  <a:gd name="T94" fmla="*/ 328 w 21600"/>
                  <a:gd name="T95" fmla="*/ 6438 h 21600"/>
                  <a:gd name="T96" fmla="*/ 682 w 21600"/>
                  <a:gd name="T97" fmla="*/ 5252 h 21600"/>
                  <a:gd name="T98" fmla="*/ 682 w 21600"/>
                  <a:gd name="T99" fmla="*/ 5252 h 21600"/>
                  <a:gd name="T100" fmla="*/ 682 w 21600"/>
                  <a:gd name="T101" fmla="*/ 525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682" y="5252"/>
                    </a:moveTo>
                    <a:lnTo>
                      <a:pt x="1036" y="3515"/>
                    </a:lnTo>
                    <a:lnTo>
                      <a:pt x="2072" y="2329"/>
                    </a:lnTo>
                    <a:lnTo>
                      <a:pt x="3486" y="1144"/>
                    </a:lnTo>
                    <a:lnTo>
                      <a:pt x="4522" y="1736"/>
                    </a:lnTo>
                    <a:lnTo>
                      <a:pt x="5229" y="1144"/>
                    </a:lnTo>
                    <a:lnTo>
                      <a:pt x="6619" y="1144"/>
                    </a:lnTo>
                    <a:lnTo>
                      <a:pt x="8008" y="1736"/>
                    </a:lnTo>
                    <a:lnTo>
                      <a:pt x="9752" y="1736"/>
                    </a:lnTo>
                    <a:lnTo>
                      <a:pt x="11495" y="1736"/>
                    </a:lnTo>
                    <a:lnTo>
                      <a:pt x="12202" y="1144"/>
                    </a:lnTo>
                    <a:lnTo>
                      <a:pt x="12884" y="593"/>
                    </a:lnTo>
                    <a:lnTo>
                      <a:pt x="14274" y="0"/>
                    </a:lnTo>
                    <a:lnTo>
                      <a:pt x="15335" y="0"/>
                    </a:lnTo>
                    <a:lnTo>
                      <a:pt x="16371" y="0"/>
                    </a:lnTo>
                    <a:lnTo>
                      <a:pt x="17432" y="593"/>
                    </a:lnTo>
                    <a:lnTo>
                      <a:pt x="17760" y="1144"/>
                    </a:lnTo>
                    <a:lnTo>
                      <a:pt x="18821" y="1736"/>
                    </a:lnTo>
                    <a:lnTo>
                      <a:pt x="19857" y="3515"/>
                    </a:lnTo>
                    <a:lnTo>
                      <a:pt x="21246" y="6988"/>
                    </a:lnTo>
                    <a:lnTo>
                      <a:pt x="21600" y="10504"/>
                    </a:lnTo>
                    <a:lnTo>
                      <a:pt x="21600" y="13426"/>
                    </a:lnTo>
                    <a:lnTo>
                      <a:pt x="21246" y="15205"/>
                    </a:lnTo>
                    <a:lnTo>
                      <a:pt x="20918" y="19271"/>
                    </a:lnTo>
                    <a:lnTo>
                      <a:pt x="19503" y="21049"/>
                    </a:lnTo>
                    <a:lnTo>
                      <a:pt x="18114" y="21600"/>
                    </a:lnTo>
                    <a:lnTo>
                      <a:pt x="16724" y="21049"/>
                    </a:lnTo>
                    <a:lnTo>
                      <a:pt x="14981" y="21049"/>
                    </a:lnTo>
                    <a:lnTo>
                      <a:pt x="13592" y="20456"/>
                    </a:lnTo>
                    <a:lnTo>
                      <a:pt x="12202" y="19864"/>
                    </a:lnTo>
                    <a:lnTo>
                      <a:pt x="10787" y="19864"/>
                    </a:lnTo>
                    <a:lnTo>
                      <a:pt x="9398" y="19864"/>
                    </a:lnTo>
                    <a:lnTo>
                      <a:pt x="8362" y="20456"/>
                    </a:lnTo>
                    <a:lnTo>
                      <a:pt x="7301" y="20456"/>
                    </a:lnTo>
                    <a:lnTo>
                      <a:pt x="6265" y="21049"/>
                    </a:lnTo>
                    <a:lnTo>
                      <a:pt x="5229" y="21049"/>
                    </a:lnTo>
                    <a:lnTo>
                      <a:pt x="4168" y="21049"/>
                    </a:lnTo>
                    <a:lnTo>
                      <a:pt x="3486" y="21049"/>
                    </a:lnTo>
                    <a:lnTo>
                      <a:pt x="2425" y="20456"/>
                    </a:lnTo>
                    <a:lnTo>
                      <a:pt x="2072" y="19864"/>
                    </a:lnTo>
                    <a:lnTo>
                      <a:pt x="1743" y="19271"/>
                    </a:lnTo>
                    <a:lnTo>
                      <a:pt x="1389" y="18678"/>
                    </a:lnTo>
                    <a:lnTo>
                      <a:pt x="1036" y="16941"/>
                    </a:lnTo>
                    <a:lnTo>
                      <a:pt x="328" y="14612"/>
                    </a:lnTo>
                    <a:lnTo>
                      <a:pt x="328" y="12282"/>
                    </a:lnTo>
                    <a:lnTo>
                      <a:pt x="0" y="10504"/>
                    </a:lnTo>
                    <a:lnTo>
                      <a:pt x="328" y="8174"/>
                    </a:lnTo>
                    <a:lnTo>
                      <a:pt x="328" y="6438"/>
                    </a:lnTo>
                    <a:lnTo>
                      <a:pt x="682" y="5252"/>
                    </a:lnTo>
                    <a:close/>
                    <a:moveTo>
                      <a:pt x="682" y="5252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63" name="Freeform 19">
                <a:extLst>
                  <a:ext uri="{FF2B5EF4-FFF2-40B4-BE49-F238E27FC236}">
                    <a16:creationId xmlns:a16="http://schemas.microsoft.com/office/drawing/2014/main" id="{0C29E4EB-EABA-16CC-7DC9-3F5C14ED4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" y="676"/>
                <a:ext cx="662" cy="400"/>
              </a:xfrm>
              <a:custGeom>
                <a:avLst/>
                <a:gdLst>
                  <a:gd name="T0" fmla="*/ 881 w 21600"/>
                  <a:gd name="T1" fmla="*/ 5184 h 21600"/>
                  <a:gd name="T2" fmla="*/ 1338 w 21600"/>
                  <a:gd name="T3" fmla="*/ 3726 h 21600"/>
                  <a:gd name="T4" fmla="*/ 2251 w 21600"/>
                  <a:gd name="T5" fmla="*/ 2214 h 21600"/>
                  <a:gd name="T6" fmla="*/ 3589 w 21600"/>
                  <a:gd name="T7" fmla="*/ 1458 h 21600"/>
                  <a:gd name="T8" fmla="*/ 4503 w 21600"/>
                  <a:gd name="T9" fmla="*/ 1458 h 21600"/>
                  <a:gd name="T10" fmla="*/ 5384 w 21600"/>
                  <a:gd name="T11" fmla="*/ 1458 h 21600"/>
                  <a:gd name="T12" fmla="*/ 6297 w 21600"/>
                  <a:gd name="T13" fmla="*/ 1458 h 21600"/>
                  <a:gd name="T14" fmla="*/ 8092 w 21600"/>
                  <a:gd name="T15" fmla="*/ 2214 h 21600"/>
                  <a:gd name="T16" fmla="*/ 9886 w 21600"/>
                  <a:gd name="T17" fmla="*/ 2214 h 21600"/>
                  <a:gd name="T18" fmla="*/ 11257 w 21600"/>
                  <a:gd name="T19" fmla="*/ 2214 h 21600"/>
                  <a:gd name="T20" fmla="*/ 12138 w 21600"/>
                  <a:gd name="T21" fmla="*/ 1458 h 21600"/>
                  <a:gd name="T22" fmla="*/ 13051 w 21600"/>
                  <a:gd name="T23" fmla="*/ 756 h 21600"/>
                  <a:gd name="T24" fmla="*/ 14389 w 21600"/>
                  <a:gd name="T25" fmla="*/ 0 h 21600"/>
                  <a:gd name="T26" fmla="*/ 15760 w 21600"/>
                  <a:gd name="T27" fmla="*/ 0 h 21600"/>
                  <a:gd name="T28" fmla="*/ 16640 w 21600"/>
                  <a:gd name="T29" fmla="*/ 756 h 21600"/>
                  <a:gd name="T30" fmla="*/ 17554 w 21600"/>
                  <a:gd name="T31" fmla="*/ 756 h 21600"/>
                  <a:gd name="T32" fmla="*/ 18011 w 21600"/>
                  <a:gd name="T33" fmla="*/ 1458 h 21600"/>
                  <a:gd name="T34" fmla="*/ 18892 w 21600"/>
                  <a:gd name="T35" fmla="*/ 2214 h 21600"/>
                  <a:gd name="T36" fmla="*/ 20262 w 21600"/>
                  <a:gd name="T37" fmla="*/ 3726 h 21600"/>
                  <a:gd name="T38" fmla="*/ 21143 w 21600"/>
                  <a:gd name="T39" fmla="*/ 6696 h 21600"/>
                  <a:gd name="T40" fmla="*/ 21600 w 21600"/>
                  <a:gd name="T41" fmla="*/ 11178 h 21600"/>
                  <a:gd name="T42" fmla="*/ 21600 w 21600"/>
                  <a:gd name="T43" fmla="*/ 13392 h 21600"/>
                  <a:gd name="T44" fmla="*/ 21600 w 21600"/>
                  <a:gd name="T45" fmla="*/ 15660 h 21600"/>
                  <a:gd name="T46" fmla="*/ 20686 w 21600"/>
                  <a:gd name="T47" fmla="*/ 19386 h 21600"/>
                  <a:gd name="T48" fmla="*/ 19805 w 21600"/>
                  <a:gd name="T49" fmla="*/ 20844 h 21600"/>
                  <a:gd name="T50" fmla="*/ 18435 w 21600"/>
                  <a:gd name="T51" fmla="*/ 21600 h 21600"/>
                  <a:gd name="T52" fmla="*/ 16640 w 21600"/>
                  <a:gd name="T53" fmla="*/ 21600 h 21600"/>
                  <a:gd name="T54" fmla="*/ 15303 w 21600"/>
                  <a:gd name="T55" fmla="*/ 20844 h 21600"/>
                  <a:gd name="T56" fmla="*/ 13508 w 21600"/>
                  <a:gd name="T57" fmla="*/ 20844 h 21600"/>
                  <a:gd name="T58" fmla="*/ 12138 w 21600"/>
                  <a:gd name="T59" fmla="*/ 20088 h 21600"/>
                  <a:gd name="T60" fmla="*/ 10800 w 21600"/>
                  <a:gd name="T61" fmla="*/ 20088 h 21600"/>
                  <a:gd name="T62" fmla="*/ 9430 w 21600"/>
                  <a:gd name="T63" fmla="*/ 20088 h 21600"/>
                  <a:gd name="T64" fmla="*/ 8549 w 21600"/>
                  <a:gd name="T65" fmla="*/ 20088 h 21600"/>
                  <a:gd name="T66" fmla="*/ 7211 w 21600"/>
                  <a:gd name="T67" fmla="*/ 20844 h 21600"/>
                  <a:gd name="T68" fmla="*/ 6297 w 21600"/>
                  <a:gd name="T69" fmla="*/ 20844 h 21600"/>
                  <a:gd name="T70" fmla="*/ 5384 w 21600"/>
                  <a:gd name="T71" fmla="*/ 20844 h 21600"/>
                  <a:gd name="T72" fmla="*/ 4503 w 21600"/>
                  <a:gd name="T73" fmla="*/ 20844 h 21600"/>
                  <a:gd name="T74" fmla="*/ 3589 w 21600"/>
                  <a:gd name="T75" fmla="*/ 20844 h 21600"/>
                  <a:gd name="T76" fmla="*/ 2708 w 21600"/>
                  <a:gd name="T77" fmla="*/ 20844 h 21600"/>
                  <a:gd name="T78" fmla="*/ 1795 w 21600"/>
                  <a:gd name="T79" fmla="*/ 20088 h 21600"/>
                  <a:gd name="T80" fmla="*/ 1795 w 21600"/>
                  <a:gd name="T81" fmla="*/ 19386 h 21600"/>
                  <a:gd name="T82" fmla="*/ 1338 w 21600"/>
                  <a:gd name="T83" fmla="*/ 18630 h 21600"/>
                  <a:gd name="T84" fmla="*/ 881 w 21600"/>
                  <a:gd name="T85" fmla="*/ 17118 h 21600"/>
                  <a:gd name="T86" fmla="*/ 457 w 21600"/>
                  <a:gd name="T87" fmla="*/ 14904 h 21600"/>
                  <a:gd name="T88" fmla="*/ 457 w 21600"/>
                  <a:gd name="T89" fmla="*/ 12636 h 21600"/>
                  <a:gd name="T90" fmla="*/ 0 w 21600"/>
                  <a:gd name="T91" fmla="*/ 10422 h 21600"/>
                  <a:gd name="T92" fmla="*/ 457 w 21600"/>
                  <a:gd name="T93" fmla="*/ 8910 h 21600"/>
                  <a:gd name="T94" fmla="*/ 457 w 21600"/>
                  <a:gd name="T95" fmla="*/ 6696 h 21600"/>
                  <a:gd name="T96" fmla="*/ 881 w 21600"/>
                  <a:gd name="T97" fmla="*/ 5184 h 21600"/>
                  <a:gd name="T98" fmla="*/ 881 w 21600"/>
                  <a:gd name="T99" fmla="*/ 5184 h 21600"/>
                  <a:gd name="T100" fmla="*/ 881 w 21600"/>
                  <a:gd name="T101" fmla="*/ 518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881" y="5184"/>
                    </a:moveTo>
                    <a:lnTo>
                      <a:pt x="1338" y="3726"/>
                    </a:lnTo>
                    <a:lnTo>
                      <a:pt x="2251" y="2214"/>
                    </a:lnTo>
                    <a:lnTo>
                      <a:pt x="3589" y="1458"/>
                    </a:lnTo>
                    <a:lnTo>
                      <a:pt x="4503" y="1458"/>
                    </a:lnTo>
                    <a:lnTo>
                      <a:pt x="5384" y="1458"/>
                    </a:lnTo>
                    <a:lnTo>
                      <a:pt x="6297" y="1458"/>
                    </a:lnTo>
                    <a:lnTo>
                      <a:pt x="8092" y="2214"/>
                    </a:lnTo>
                    <a:lnTo>
                      <a:pt x="9886" y="2214"/>
                    </a:lnTo>
                    <a:lnTo>
                      <a:pt x="11257" y="2214"/>
                    </a:lnTo>
                    <a:lnTo>
                      <a:pt x="12138" y="1458"/>
                    </a:lnTo>
                    <a:lnTo>
                      <a:pt x="13051" y="756"/>
                    </a:lnTo>
                    <a:lnTo>
                      <a:pt x="14389" y="0"/>
                    </a:lnTo>
                    <a:lnTo>
                      <a:pt x="15760" y="0"/>
                    </a:lnTo>
                    <a:lnTo>
                      <a:pt x="16640" y="756"/>
                    </a:lnTo>
                    <a:lnTo>
                      <a:pt x="17554" y="756"/>
                    </a:lnTo>
                    <a:lnTo>
                      <a:pt x="18011" y="1458"/>
                    </a:lnTo>
                    <a:lnTo>
                      <a:pt x="18892" y="2214"/>
                    </a:lnTo>
                    <a:lnTo>
                      <a:pt x="20262" y="3726"/>
                    </a:lnTo>
                    <a:lnTo>
                      <a:pt x="21143" y="6696"/>
                    </a:lnTo>
                    <a:lnTo>
                      <a:pt x="21600" y="11178"/>
                    </a:lnTo>
                    <a:lnTo>
                      <a:pt x="21600" y="13392"/>
                    </a:lnTo>
                    <a:lnTo>
                      <a:pt x="21600" y="15660"/>
                    </a:lnTo>
                    <a:lnTo>
                      <a:pt x="20686" y="19386"/>
                    </a:lnTo>
                    <a:lnTo>
                      <a:pt x="19805" y="20844"/>
                    </a:lnTo>
                    <a:lnTo>
                      <a:pt x="18435" y="21600"/>
                    </a:lnTo>
                    <a:lnTo>
                      <a:pt x="16640" y="21600"/>
                    </a:lnTo>
                    <a:lnTo>
                      <a:pt x="15303" y="20844"/>
                    </a:lnTo>
                    <a:lnTo>
                      <a:pt x="13508" y="20844"/>
                    </a:lnTo>
                    <a:lnTo>
                      <a:pt x="12138" y="20088"/>
                    </a:lnTo>
                    <a:lnTo>
                      <a:pt x="10800" y="20088"/>
                    </a:lnTo>
                    <a:lnTo>
                      <a:pt x="9430" y="20088"/>
                    </a:lnTo>
                    <a:lnTo>
                      <a:pt x="8549" y="20088"/>
                    </a:lnTo>
                    <a:lnTo>
                      <a:pt x="7211" y="20844"/>
                    </a:lnTo>
                    <a:lnTo>
                      <a:pt x="6297" y="20844"/>
                    </a:lnTo>
                    <a:lnTo>
                      <a:pt x="5384" y="20844"/>
                    </a:lnTo>
                    <a:lnTo>
                      <a:pt x="4503" y="20844"/>
                    </a:lnTo>
                    <a:lnTo>
                      <a:pt x="3589" y="20844"/>
                    </a:lnTo>
                    <a:lnTo>
                      <a:pt x="2708" y="20844"/>
                    </a:lnTo>
                    <a:lnTo>
                      <a:pt x="1795" y="20088"/>
                    </a:lnTo>
                    <a:lnTo>
                      <a:pt x="1795" y="19386"/>
                    </a:lnTo>
                    <a:lnTo>
                      <a:pt x="1338" y="18630"/>
                    </a:lnTo>
                    <a:lnTo>
                      <a:pt x="881" y="17118"/>
                    </a:lnTo>
                    <a:lnTo>
                      <a:pt x="457" y="14904"/>
                    </a:lnTo>
                    <a:lnTo>
                      <a:pt x="457" y="12636"/>
                    </a:lnTo>
                    <a:lnTo>
                      <a:pt x="0" y="10422"/>
                    </a:lnTo>
                    <a:lnTo>
                      <a:pt x="457" y="8910"/>
                    </a:lnTo>
                    <a:lnTo>
                      <a:pt x="457" y="6696"/>
                    </a:lnTo>
                    <a:lnTo>
                      <a:pt x="881" y="5184"/>
                    </a:lnTo>
                    <a:close/>
                    <a:moveTo>
                      <a:pt x="881" y="5184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64" name="Freeform 20">
                <a:extLst>
                  <a:ext uri="{FF2B5EF4-FFF2-40B4-BE49-F238E27FC236}">
                    <a16:creationId xmlns:a16="http://schemas.microsoft.com/office/drawing/2014/main" id="{B7DFC968-D148-F2F8-E5BA-C26D86DFE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" y="1117"/>
                <a:ext cx="649" cy="401"/>
              </a:xfrm>
              <a:custGeom>
                <a:avLst/>
                <a:gdLst>
                  <a:gd name="T0" fmla="*/ 466 w 21600"/>
                  <a:gd name="T1" fmla="*/ 5225 h 21600"/>
                  <a:gd name="T2" fmla="*/ 932 w 21600"/>
                  <a:gd name="T3" fmla="*/ 3717 h 21600"/>
                  <a:gd name="T4" fmla="*/ 1831 w 21600"/>
                  <a:gd name="T5" fmla="*/ 2262 h 21600"/>
                  <a:gd name="T6" fmla="*/ 3228 w 21600"/>
                  <a:gd name="T7" fmla="*/ 1508 h 21600"/>
                  <a:gd name="T8" fmla="*/ 4127 w 21600"/>
                  <a:gd name="T9" fmla="*/ 1508 h 21600"/>
                  <a:gd name="T10" fmla="*/ 5059 w 21600"/>
                  <a:gd name="T11" fmla="*/ 1508 h 21600"/>
                  <a:gd name="T12" fmla="*/ 6423 w 21600"/>
                  <a:gd name="T13" fmla="*/ 1508 h 21600"/>
                  <a:gd name="T14" fmla="*/ 7821 w 21600"/>
                  <a:gd name="T15" fmla="*/ 1508 h 21600"/>
                  <a:gd name="T16" fmla="*/ 9652 w 21600"/>
                  <a:gd name="T17" fmla="*/ 2262 h 21600"/>
                  <a:gd name="T18" fmla="*/ 11482 w 21600"/>
                  <a:gd name="T19" fmla="*/ 2262 h 21600"/>
                  <a:gd name="T20" fmla="*/ 12414 w 21600"/>
                  <a:gd name="T21" fmla="*/ 1508 h 21600"/>
                  <a:gd name="T22" fmla="*/ 12880 w 21600"/>
                  <a:gd name="T23" fmla="*/ 0 h 21600"/>
                  <a:gd name="T24" fmla="*/ 14245 w 21600"/>
                  <a:gd name="T25" fmla="*/ 0 h 21600"/>
                  <a:gd name="T26" fmla="*/ 15609 w 21600"/>
                  <a:gd name="T27" fmla="*/ 0 h 21600"/>
                  <a:gd name="T28" fmla="*/ 16541 w 21600"/>
                  <a:gd name="T29" fmla="*/ 0 h 21600"/>
                  <a:gd name="T30" fmla="*/ 17473 w 21600"/>
                  <a:gd name="T31" fmla="*/ 754 h 21600"/>
                  <a:gd name="T32" fmla="*/ 17906 w 21600"/>
                  <a:gd name="T33" fmla="*/ 1508 h 21600"/>
                  <a:gd name="T34" fmla="*/ 18838 w 21600"/>
                  <a:gd name="T35" fmla="*/ 2262 h 21600"/>
                  <a:gd name="T36" fmla="*/ 20202 w 21600"/>
                  <a:gd name="T37" fmla="*/ 3717 h 21600"/>
                  <a:gd name="T38" fmla="*/ 21134 w 21600"/>
                  <a:gd name="T39" fmla="*/ 6733 h 21600"/>
                  <a:gd name="T40" fmla="*/ 21600 w 21600"/>
                  <a:gd name="T41" fmla="*/ 10450 h 21600"/>
                  <a:gd name="T42" fmla="*/ 21600 w 21600"/>
                  <a:gd name="T43" fmla="*/ 13412 h 21600"/>
                  <a:gd name="T44" fmla="*/ 21600 w 21600"/>
                  <a:gd name="T45" fmla="*/ 14867 h 21600"/>
                  <a:gd name="T46" fmla="*/ 21134 w 21600"/>
                  <a:gd name="T47" fmla="*/ 18584 h 21600"/>
                  <a:gd name="T48" fmla="*/ 19769 w 21600"/>
                  <a:gd name="T49" fmla="*/ 20846 h 21600"/>
                  <a:gd name="T50" fmla="*/ 18372 w 21600"/>
                  <a:gd name="T51" fmla="*/ 21600 h 21600"/>
                  <a:gd name="T52" fmla="*/ 16541 w 21600"/>
                  <a:gd name="T53" fmla="*/ 20846 h 21600"/>
                  <a:gd name="T54" fmla="*/ 15177 w 21600"/>
                  <a:gd name="T55" fmla="*/ 20846 h 21600"/>
                  <a:gd name="T56" fmla="*/ 13779 w 21600"/>
                  <a:gd name="T57" fmla="*/ 20092 h 21600"/>
                  <a:gd name="T58" fmla="*/ 12414 w 21600"/>
                  <a:gd name="T59" fmla="*/ 20092 h 21600"/>
                  <a:gd name="T60" fmla="*/ 10584 w 21600"/>
                  <a:gd name="T61" fmla="*/ 20092 h 21600"/>
                  <a:gd name="T62" fmla="*/ 9186 w 21600"/>
                  <a:gd name="T63" fmla="*/ 20092 h 21600"/>
                  <a:gd name="T64" fmla="*/ 8287 w 21600"/>
                  <a:gd name="T65" fmla="*/ 20092 h 21600"/>
                  <a:gd name="T66" fmla="*/ 7355 w 21600"/>
                  <a:gd name="T67" fmla="*/ 20092 h 21600"/>
                  <a:gd name="T68" fmla="*/ 5991 w 21600"/>
                  <a:gd name="T69" fmla="*/ 20846 h 21600"/>
                  <a:gd name="T70" fmla="*/ 5059 w 21600"/>
                  <a:gd name="T71" fmla="*/ 20846 h 21600"/>
                  <a:gd name="T72" fmla="*/ 4127 w 21600"/>
                  <a:gd name="T73" fmla="*/ 20846 h 21600"/>
                  <a:gd name="T74" fmla="*/ 3228 w 21600"/>
                  <a:gd name="T75" fmla="*/ 20846 h 21600"/>
                  <a:gd name="T76" fmla="*/ 2296 w 21600"/>
                  <a:gd name="T77" fmla="*/ 20092 h 21600"/>
                  <a:gd name="T78" fmla="*/ 1831 w 21600"/>
                  <a:gd name="T79" fmla="*/ 20092 h 21600"/>
                  <a:gd name="T80" fmla="*/ 1398 w 21600"/>
                  <a:gd name="T81" fmla="*/ 19338 h 21600"/>
                  <a:gd name="T82" fmla="*/ 1398 w 21600"/>
                  <a:gd name="T83" fmla="*/ 18584 h 21600"/>
                  <a:gd name="T84" fmla="*/ 932 w 21600"/>
                  <a:gd name="T85" fmla="*/ 17129 h 21600"/>
                  <a:gd name="T86" fmla="*/ 0 w 21600"/>
                  <a:gd name="T87" fmla="*/ 14167 h 21600"/>
                  <a:gd name="T88" fmla="*/ 0 w 21600"/>
                  <a:gd name="T89" fmla="*/ 12658 h 21600"/>
                  <a:gd name="T90" fmla="*/ 0 w 21600"/>
                  <a:gd name="T91" fmla="*/ 10450 h 21600"/>
                  <a:gd name="T92" fmla="*/ 0 w 21600"/>
                  <a:gd name="T93" fmla="*/ 8188 h 21600"/>
                  <a:gd name="T94" fmla="*/ 0 w 21600"/>
                  <a:gd name="T95" fmla="*/ 5979 h 21600"/>
                  <a:gd name="T96" fmla="*/ 466 w 21600"/>
                  <a:gd name="T97" fmla="*/ 5225 h 21600"/>
                  <a:gd name="T98" fmla="*/ 466 w 21600"/>
                  <a:gd name="T99" fmla="*/ 5225 h 21600"/>
                  <a:gd name="T100" fmla="*/ 466 w 21600"/>
                  <a:gd name="T101" fmla="*/ 522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466" y="5225"/>
                    </a:moveTo>
                    <a:lnTo>
                      <a:pt x="932" y="3717"/>
                    </a:lnTo>
                    <a:lnTo>
                      <a:pt x="1831" y="2262"/>
                    </a:lnTo>
                    <a:lnTo>
                      <a:pt x="3228" y="1508"/>
                    </a:lnTo>
                    <a:lnTo>
                      <a:pt x="4127" y="1508"/>
                    </a:lnTo>
                    <a:lnTo>
                      <a:pt x="5059" y="1508"/>
                    </a:lnTo>
                    <a:lnTo>
                      <a:pt x="6423" y="1508"/>
                    </a:lnTo>
                    <a:lnTo>
                      <a:pt x="7821" y="1508"/>
                    </a:lnTo>
                    <a:lnTo>
                      <a:pt x="9652" y="2262"/>
                    </a:lnTo>
                    <a:lnTo>
                      <a:pt x="11482" y="2262"/>
                    </a:lnTo>
                    <a:lnTo>
                      <a:pt x="12414" y="1508"/>
                    </a:lnTo>
                    <a:lnTo>
                      <a:pt x="12880" y="0"/>
                    </a:lnTo>
                    <a:lnTo>
                      <a:pt x="14245" y="0"/>
                    </a:lnTo>
                    <a:lnTo>
                      <a:pt x="15609" y="0"/>
                    </a:lnTo>
                    <a:lnTo>
                      <a:pt x="16541" y="0"/>
                    </a:lnTo>
                    <a:lnTo>
                      <a:pt x="17473" y="754"/>
                    </a:lnTo>
                    <a:lnTo>
                      <a:pt x="17906" y="1508"/>
                    </a:lnTo>
                    <a:lnTo>
                      <a:pt x="18838" y="2262"/>
                    </a:lnTo>
                    <a:lnTo>
                      <a:pt x="20202" y="3717"/>
                    </a:lnTo>
                    <a:lnTo>
                      <a:pt x="21134" y="6733"/>
                    </a:lnTo>
                    <a:lnTo>
                      <a:pt x="21600" y="10450"/>
                    </a:lnTo>
                    <a:lnTo>
                      <a:pt x="21600" y="13412"/>
                    </a:lnTo>
                    <a:lnTo>
                      <a:pt x="21600" y="14867"/>
                    </a:lnTo>
                    <a:lnTo>
                      <a:pt x="21134" y="18584"/>
                    </a:lnTo>
                    <a:lnTo>
                      <a:pt x="19769" y="20846"/>
                    </a:lnTo>
                    <a:lnTo>
                      <a:pt x="18372" y="21600"/>
                    </a:lnTo>
                    <a:lnTo>
                      <a:pt x="16541" y="20846"/>
                    </a:lnTo>
                    <a:lnTo>
                      <a:pt x="15177" y="20846"/>
                    </a:lnTo>
                    <a:lnTo>
                      <a:pt x="13779" y="20092"/>
                    </a:lnTo>
                    <a:lnTo>
                      <a:pt x="12414" y="20092"/>
                    </a:lnTo>
                    <a:lnTo>
                      <a:pt x="10584" y="20092"/>
                    </a:lnTo>
                    <a:lnTo>
                      <a:pt x="9186" y="20092"/>
                    </a:lnTo>
                    <a:lnTo>
                      <a:pt x="8287" y="20092"/>
                    </a:lnTo>
                    <a:lnTo>
                      <a:pt x="7355" y="20092"/>
                    </a:lnTo>
                    <a:lnTo>
                      <a:pt x="5991" y="20846"/>
                    </a:lnTo>
                    <a:lnTo>
                      <a:pt x="5059" y="20846"/>
                    </a:lnTo>
                    <a:lnTo>
                      <a:pt x="4127" y="20846"/>
                    </a:lnTo>
                    <a:lnTo>
                      <a:pt x="3228" y="20846"/>
                    </a:lnTo>
                    <a:lnTo>
                      <a:pt x="2296" y="20092"/>
                    </a:lnTo>
                    <a:lnTo>
                      <a:pt x="1831" y="20092"/>
                    </a:lnTo>
                    <a:lnTo>
                      <a:pt x="1398" y="19338"/>
                    </a:lnTo>
                    <a:lnTo>
                      <a:pt x="1398" y="18584"/>
                    </a:lnTo>
                    <a:lnTo>
                      <a:pt x="932" y="17129"/>
                    </a:lnTo>
                    <a:lnTo>
                      <a:pt x="0" y="14167"/>
                    </a:lnTo>
                    <a:lnTo>
                      <a:pt x="0" y="12658"/>
                    </a:lnTo>
                    <a:lnTo>
                      <a:pt x="0" y="10450"/>
                    </a:lnTo>
                    <a:lnTo>
                      <a:pt x="0" y="8188"/>
                    </a:lnTo>
                    <a:lnTo>
                      <a:pt x="0" y="5979"/>
                    </a:lnTo>
                    <a:lnTo>
                      <a:pt x="466" y="5225"/>
                    </a:lnTo>
                    <a:close/>
                    <a:moveTo>
                      <a:pt x="466" y="5225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65" name="Freeform 21">
                <a:extLst>
                  <a:ext uri="{FF2B5EF4-FFF2-40B4-BE49-F238E27FC236}">
                    <a16:creationId xmlns:a16="http://schemas.microsoft.com/office/drawing/2014/main" id="{C887886C-19C3-2B97-3ABF-86560D4E2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1766"/>
                <a:ext cx="855" cy="524"/>
              </a:xfrm>
              <a:custGeom>
                <a:avLst/>
                <a:gdLst>
                  <a:gd name="T0" fmla="*/ 707 w 21600"/>
                  <a:gd name="T1" fmla="*/ 5111 h 21600"/>
                  <a:gd name="T2" fmla="*/ 1036 w 21600"/>
                  <a:gd name="T3" fmla="*/ 3998 h 21600"/>
                  <a:gd name="T4" fmla="*/ 2451 w 21600"/>
                  <a:gd name="T5" fmla="*/ 2267 h 21600"/>
                  <a:gd name="T6" fmla="*/ 3486 w 21600"/>
                  <a:gd name="T7" fmla="*/ 1690 h 21600"/>
                  <a:gd name="T8" fmla="*/ 4522 w 21600"/>
                  <a:gd name="T9" fmla="*/ 1690 h 21600"/>
                  <a:gd name="T10" fmla="*/ 5229 w 21600"/>
                  <a:gd name="T11" fmla="*/ 1690 h 21600"/>
                  <a:gd name="T12" fmla="*/ 6619 w 21600"/>
                  <a:gd name="T13" fmla="*/ 1690 h 21600"/>
                  <a:gd name="T14" fmla="*/ 8008 w 21600"/>
                  <a:gd name="T15" fmla="*/ 1690 h 21600"/>
                  <a:gd name="T16" fmla="*/ 9752 w 21600"/>
                  <a:gd name="T17" fmla="*/ 2267 h 21600"/>
                  <a:gd name="T18" fmla="*/ 11495 w 21600"/>
                  <a:gd name="T19" fmla="*/ 2267 h 21600"/>
                  <a:gd name="T20" fmla="*/ 12202 w 21600"/>
                  <a:gd name="T21" fmla="*/ 1154 h 21600"/>
                  <a:gd name="T22" fmla="*/ 12884 w 21600"/>
                  <a:gd name="T23" fmla="*/ 577 h 21600"/>
                  <a:gd name="T24" fmla="*/ 14299 w 21600"/>
                  <a:gd name="T25" fmla="*/ 0 h 21600"/>
                  <a:gd name="T26" fmla="*/ 15688 w 21600"/>
                  <a:gd name="T27" fmla="*/ 0 h 21600"/>
                  <a:gd name="T28" fmla="*/ 16371 w 21600"/>
                  <a:gd name="T29" fmla="*/ 577 h 21600"/>
                  <a:gd name="T30" fmla="*/ 17432 w 21600"/>
                  <a:gd name="T31" fmla="*/ 1154 h 21600"/>
                  <a:gd name="T32" fmla="*/ 17785 w 21600"/>
                  <a:gd name="T33" fmla="*/ 1690 h 21600"/>
                  <a:gd name="T34" fmla="*/ 18821 w 21600"/>
                  <a:gd name="T35" fmla="*/ 2267 h 21600"/>
                  <a:gd name="T36" fmla="*/ 19857 w 21600"/>
                  <a:gd name="T37" fmla="*/ 3998 h 21600"/>
                  <a:gd name="T38" fmla="*/ 21272 w 21600"/>
                  <a:gd name="T39" fmla="*/ 6843 h 21600"/>
                  <a:gd name="T40" fmla="*/ 21600 w 21600"/>
                  <a:gd name="T41" fmla="*/ 10800 h 21600"/>
                  <a:gd name="T42" fmla="*/ 21600 w 21600"/>
                  <a:gd name="T43" fmla="*/ 13067 h 21600"/>
                  <a:gd name="T44" fmla="*/ 21272 w 21600"/>
                  <a:gd name="T45" fmla="*/ 15334 h 21600"/>
                  <a:gd name="T46" fmla="*/ 20918 w 21600"/>
                  <a:gd name="T47" fmla="*/ 18756 h 21600"/>
                  <a:gd name="T48" fmla="*/ 19528 w 21600"/>
                  <a:gd name="T49" fmla="*/ 20487 h 21600"/>
                  <a:gd name="T50" fmla="*/ 18114 w 21600"/>
                  <a:gd name="T51" fmla="*/ 21600 h 21600"/>
                  <a:gd name="T52" fmla="*/ 16724 w 21600"/>
                  <a:gd name="T53" fmla="*/ 21023 h 21600"/>
                  <a:gd name="T54" fmla="*/ 14981 w 21600"/>
                  <a:gd name="T55" fmla="*/ 20487 h 21600"/>
                  <a:gd name="T56" fmla="*/ 13592 w 21600"/>
                  <a:gd name="T57" fmla="*/ 19910 h 21600"/>
                  <a:gd name="T58" fmla="*/ 12202 w 21600"/>
                  <a:gd name="T59" fmla="*/ 19910 h 21600"/>
                  <a:gd name="T60" fmla="*/ 10813 w 21600"/>
                  <a:gd name="T61" fmla="*/ 19910 h 21600"/>
                  <a:gd name="T62" fmla="*/ 9398 w 21600"/>
                  <a:gd name="T63" fmla="*/ 19910 h 21600"/>
                  <a:gd name="T64" fmla="*/ 8362 w 21600"/>
                  <a:gd name="T65" fmla="*/ 19910 h 21600"/>
                  <a:gd name="T66" fmla="*/ 7326 w 21600"/>
                  <a:gd name="T67" fmla="*/ 20487 h 21600"/>
                  <a:gd name="T68" fmla="*/ 6265 w 21600"/>
                  <a:gd name="T69" fmla="*/ 20487 h 21600"/>
                  <a:gd name="T70" fmla="*/ 5229 w 21600"/>
                  <a:gd name="T71" fmla="*/ 21023 h 21600"/>
                  <a:gd name="T72" fmla="*/ 4194 w 21600"/>
                  <a:gd name="T73" fmla="*/ 21023 h 21600"/>
                  <a:gd name="T74" fmla="*/ 3486 w 21600"/>
                  <a:gd name="T75" fmla="*/ 20487 h 21600"/>
                  <a:gd name="T76" fmla="*/ 2779 w 21600"/>
                  <a:gd name="T77" fmla="*/ 20487 h 21600"/>
                  <a:gd name="T78" fmla="*/ 2097 w 21600"/>
                  <a:gd name="T79" fmla="*/ 19333 h 21600"/>
                  <a:gd name="T80" fmla="*/ 1743 w 21600"/>
                  <a:gd name="T81" fmla="*/ 19333 h 21600"/>
                  <a:gd name="T82" fmla="*/ 1389 w 21600"/>
                  <a:gd name="T83" fmla="*/ 18756 h 21600"/>
                  <a:gd name="T84" fmla="*/ 1036 w 21600"/>
                  <a:gd name="T85" fmla="*/ 16489 h 21600"/>
                  <a:gd name="T86" fmla="*/ 354 w 21600"/>
                  <a:gd name="T87" fmla="*/ 14221 h 21600"/>
                  <a:gd name="T88" fmla="*/ 354 w 21600"/>
                  <a:gd name="T89" fmla="*/ 12490 h 21600"/>
                  <a:gd name="T90" fmla="*/ 0 w 21600"/>
                  <a:gd name="T91" fmla="*/ 10800 h 21600"/>
                  <a:gd name="T92" fmla="*/ 354 w 21600"/>
                  <a:gd name="T93" fmla="*/ 8533 h 21600"/>
                  <a:gd name="T94" fmla="*/ 354 w 21600"/>
                  <a:gd name="T95" fmla="*/ 6266 h 21600"/>
                  <a:gd name="T96" fmla="*/ 707 w 21600"/>
                  <a:gd name="T97" fmla="*/ 5111 h 21600"/>
                  <a:gd name="T98" fmla="*/ 707 w 21600"/>
                  <a:gd name="T99" fmla="*/ 5111 h 21600"/>
                  <a:gd name="T100" fmla="*/ 707 w 21600"/>
                  <a:gd name="T101" fmla="*/ 511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707" y="5111"/>
                    </a:moveTo>
                    <a:lnTo>
                      <a:pt x="1036" y="3998"/>
                    </a:lnTo>
                    <a:lnTo>
                      <a:pt x="2451" y="2267"/>
                    </a:lnTo>
                    <a:lnTo>
                      <a:pt x="3486" y="1690"/>
                    </a:lnTo>
                    <a:lnTo>
                      <a:pt x="4522" y="1690"/>
                    </a:lnTo>
                    <a:lnTo>
                      <a:pt x="5229" y="1690"/>
                    </a:lnTo>
                    <a:lnTo>
                      <a:pt x="6619" y="1690"/>
                    </a:lnTo>
                    <a:lnTo>
                      <a:pt x="8008" y="1690"/>
                    </a:lnTo>
                    <a:lnTo>
                      <a:pt x="9752" y="2267"/>
                    </a:lnTo>
                    <a:lnTo>
                      <a:pt x="11495" y="2267"/>
                    </a:lnTo>
                    <a:lnTo>
                      <a:pt x="12202" y="1154"/>
                    </a:lnTo>
                    <a:lnTo>
                      <a:pt x="12884" y="577"/>
                    </a:lnTo>
                    <a:lnTo>
                      <a:pt x="14299" y="0"/>
                    </a:lnTo>
                    <a:lnTo>
                      <a:pt x="15688" y="0"/>
                    </a:lnTo>
                    <a:lnTo>
                      <a:pt x="16371" y="577"/>
                    </a:lnTo>
                    <a:lnTo>
                      <a:pt x="17432" y="1154"/>
                    </a:lnTo>
                    <a:lnTo>
                      <a:pt x="17785" y="1690"/>
                    </a:lnTo>
                    <a:lnTo>
                      <a:pt x="18821" y="2267"/>
                    </a:lnTo>
                    <a:lnTo>
                      <a:pt x="19857" y="3998"/>
                    </a:lnTo>
                    <a:lnTo>
                      <a:pt x="21272" y="6843"/>
                    </a:lnTo>
                    <a:lnTo>
                      <a:pt x="21600" y="10800"/>
                    </a:lnTo>
                    <a:lnTo>
                      <a:pt x="21600" y="13067"/>
                    </a:lnTo>
                    <a:lnTo>
                      <a:pt x="21272" y="15334"/>
                    </a:lnTo>
                    <a:lnTo>
                      <a:pt x="20918" y="18756"/>
                    </a:lnTo>
                    <a:lnTo>
                      <a:pt x="19528" y="20487"/>
                    </a:lnTo>
                    <a:lnTo>
                      <a:pt x="18114" y="21600"/>
                    </a:lnTo>
                    <a:lnTo>
                      <a:pt x="16724" y="21023"/>
                    </a:lnTo>
                    <a:lnTo>
                      <a:pt x="14981" y="20487"/>
                    </a:lnTo>
                    <a:lnTo>
                      <a:pt x="13592" y="19910"/>
                    </a:lnTo>
                    <a:lnTo>
                      <a:pt x="12202" y="19910"/>
                    </a:lnTo>
                    <a:lnTo>
                      <a:pt x="10813" y="19910"/>
                    </a:lnTo>
                    <a:lnTo>
                      <a:pt x="9398" y="19910"/>
                    </a:lnTo>
                    <a:lnTo>
                      <a:pt x="8362" y="19910"/>
                    </a:lnTo>
                    <a:lnTo>
                      <a:pt x="7326" y="20487"/>
                    </a:lnTo>
                    <a:lnTo>
                      <a:pt x="6265" y="20487"/>
                    </a:lnTo>
                    <a:lnTo>
                      <a:pt x="5229" y="21023"/>
                    </a:lnTo>
                    <a:lnTo>
                      <a:pt x="4194" y="21023"/>
                    </a:lnTo>
                    <a:lnTo>
                      <a:pt x="3486" y="20487"/>
                    </a:lnTo>
                    <a:lnTo>
                      <a:pt x="2779" y="20487"/>
                    </a:lnTo>
                    <a:lnTo>
                      <a:pt x="2097" y="19333"/>
                    </a:lnTo>
                    <a:lnTo>
                      <a:pt x="1743" y="19333"/>
                    </a:lnTo>
                    <a:lnTo>
                      <a:pt x="1389" y="18756"/>
                    </a:lnTo>
                    <a:lnTo>
                      <a:pt x="1036" y="16489"/>
                    </a:lnTo>
                    <a:lnTo>
                      <a:pt x="354" y="14221"/>
                    </a:lnTo>
                    <a:lnTo>
                      <a:pt x="354" y="12490"/>
                    </a:lnTo>
                    <a:lnTo>
                      <a:pt x="0" y="10800"/>
                    </a:lnTo>
                    <a:lnTo>
                      <a:pt x="354" y="8533"/>
                    </a:lnTo>
                    <a:lnTo>
                      <a:pt x="354" y="6266"/>
                    </a:lnTo>
                    <a:lnTo>
                      <a:pt x="707" y="5111"/>
                    </a:lnTo>
                    <a:close/>
                    <a:moveTo>
                      <a:pt x="707" y="5111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66" name="Freeform 22">
                <a:extLst>
                  <a:ext uri="{FF2B5EF4-FFF2-40B4-BE49-F238E27FC236}">
                    <a16:creationId xmlns:a16="http://schemas.microsoft.com/office/drawing/2014/main" id="{A24E308F-7749-B94B-854E-7114C93C2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7" y="1173"/>
                <a:ext cx="496" cy="427"/>
              </a:xfrm>
              <a:custGeom>
                <a:avLst/>
                <a:gdLst>
                  <a:gd name="T0" fmla="*/ 566 w 21600"/>
                  <a:gd name="T1" fmla="*/ 4856 h 21600"/>
                  <a:gd name="T2" fmla="*/ 566 w 21600"/>
                  <a:gd name="T3" fmla="*/ 4148 h 21600"/>
                  <a:gd name="T4" fmla="*/ 1785 w 21600"/>
                  <a:gd name="T5" fmla="*/ 2074 h 21600"/>
                  <a:gd name="T6" fmla="*/ 3005 w 21600"/>
                  <a:gd name="T7" fmla="*/ 1366 h 21600"/>
                  <a:gd name="T8" fmla="*/ 4181 w 21600"/>
                  <a:gd name="T9" fmla="*/ 1366 h 21600"/>
                  <a:gd name="T10" fmla="*/ 4790 w 21600"/>
                  <a:gd name="T11" fmla="*/ 1366 h 21600"/>
                  <a:gd name="T12" fmla="*/ 6010 w 21600"/>
                  <a:gd name="T13" fmla="*/ 1366 h 21600"/>
                  <a:gd name="T14" fmla="*/ 7795 w 21600"/>
                  <a:gd name="T15" fmla="*/ 2074 h 21600"/>
                  <a:gd name="T16" fmla="*/ 9581 w 21600"/>
                  <a:gd name="T17" fmla="*/ 2074 h 21600"/>
                  <a:gd name="T18" fmla="*/ 10800 w 21600"/>
                  <a:gd name="T19" fmla="*/ 2074 h 21600"/>
                  <a:gd name="T20" fmla="*/ 11976 w 21600"/>
                  <a:gd name="T21" fmla="*/ 1366 h 21600"/>
                  <a:gd name="T22" fmla="*/ 12585 w 21600"/>
                  <a:gd name="T23" fmla="*/ 658 h 21600"/>
                  <a:gd name="T24" fmla="*/ 13805 w 21600"/>
                  <a:gd name="T25" fmla="*/ 0 h 21600"/>
                  <a:gd name="T26" fmla="*/ 14981 w 21600"/>
                  <a:gd name="T27" fmla="*/ 0 h 21600"/>
                  <a:gd name="T28" fmla="*/ 16200 w 21600"/>
                  <a:gd name="T29" fmla="*/ 0 h 21600"/>
                  <a:gd name="T30" fmla="*/ 17419 w 21600"/>
                  <a:gd name="T31" fmla="*/ 658 h 21600"/>
                  <a:gd name="T32" fmla="*/ 17985 w 21600"/>
                  <a:gd name="T33" fmla="*/ 1366 h 21600"/>
                  <a:gd name="T34" fmla="*/ 18595 w 21600"/>
                  <a:gd name="T35" fmla="*/ 2074 h 21600"/>
                  <a:gd name="T36" fmla="*/ 19815 w 21600"/>
                  <a:gd name="T37" fmla="*/ 4148 h 21600"/>
                  <a:gd name="T38" fmla="*/ 20990 w 21600"/>
                  <a:gd name="T39" fmla="*/ 6981 h 21600"/>
                  <a:gd name="T40" fmla="*/ 20990 w 21600"/>
                  <a:gd name="T41" fmla="*/ 11129 h 21600"/>
                  <a:gd name="T42" fmla="*/ 21600 w 21600"/>
                  <a:gd name="T43" fmla="*/ 13253 h 21600"/>
                  <a:gd name="T44" fmla="*/ 20990 w 21600"/>
                  <a:gd name="T45" fmla="*/ 15327 h 21600"/>
                  <a:gd name="T46" fmla="*/ 20424 w 21600"/>
                  <a:gd name="T47" fmla="*/ 18818 h 21600"/>
                  <a:gd name="T48" fmla="*/ 19205 w 21600"/>
                  <a:gd name="T49" fmla="*/ 20942 h 21600"/>
                  <a:gd name="T50" fmla="*/ 17985 w 21600"/>
                  <a:gd name="T51" fmla="*/ 21600 h 21600"/>
                  <a:gd name="T52" fmla="*/ 16200 w 21600"/>
                  <a:gd name="T53" fmla="*/ 21600 h 21600"/>
                  <a:gd name="T54" fmla="*/ 14981 w 21600"/>
                  <a:gd name="T55" fmla="*/ 20942 h 21600"/>
                  <a:gd name="T56" fmla="*/ 13195 w 21600"/>
                  <a:gd name="T57" fmla="*/ 20234 h 21600"/>
                  <a:gd name="T58" fmla="*/ 11976 w 21600"/>
                  <a:gd name="T59" fmla="*/ 20234 h 21600"/>
                  <a:gd name="T60" fmla="*/ 10800 w 21600"/>
                  <a:gd name="T61" fmla="*/ 20234 h 21600"/>
                  <a:gd name="T62" fmla="*/ 9015 w 21600"/>
                  <a:gd name="T63" fmla="*/ 20234 h 21600"/>
                  <a:gd name="T64" fmla="*/ 7795 w 21600"/>
                  <a:gd name="T65" fmla="*/ 20234 h 21600"/>
                  <a:gd name="T66" fmla="*/ 7185 w 21600"/>
                  <a:gd name="T67" fmla="*/ 20942 h 21600"/>
                  <a:gd name="T68" fmla="*/ 6010 w 21600"/>
                  <a:gd name="T69" fmla="*/ 20942 h 21600"/>
                  <a:gd name="T70" fmla="*/ 4790 w 21600"/>
                  <a:gd name="T71" fmla="*/ 20942 h 21600"/>
                  <a:gd name="T72" fmla="*/ 4181 w 21600"/>
                  <a:gd name="T73" fmla="*/ 20942 h 21600"/>
                  <a:gd name="T74" fmla="*/ 3005 w 21600"/>
                  <a:gd name="T75" fmla="*/ 20942 h 21600"/>
                  <a:gd name="T76" fmla="*/ 2395 w 21600"/>
                  <a:gd name="T77" fmla="*/ 20942 h 21600"/>
                  <a:gd name="T78" fmla="*/ 1785 w 21600"/>
                  <a:gd name="T79" fmla="*/ 20234 h 21600"/>
                  <a:gd name="T80" fmla="*/ 1176 w 21600"/>
                  <a:gd name="T81" fmla="*/ 19526 h 21600"/>
                  <a:gd name="T82" fmla="*/ 1176 w 21600"/>
                  <a:gd name="T83" fmla="*/ 18818 h 21600"/>
                  <a:gd name="T84" fmla="*/ 566 w 21600"/>
                  <a:gd name="T85" fmla="*/ 17452 h 21600"/>
                  <a:gd name="T86" fmla="*/ 0 w 21600"/>
                  <a:gd name="T87" fmla="*/ 14619 h 21600"/>
                  <a:gd name="T88" fmla="*/ 0 w 21600"/>
                  <a:gd name="T89" fmla="*/ 12545 h 21600"/>
                  <a:gd name="T90" fmla="*/ 0 w 21600"/>
                  <a:gd name="T91" fmla="*/ 10471 h 21600"/>
                  <a:gd name="T92" fmla="*/ 0 w 21600"/>
                  <a:gd name="T93" fmla="*/ 8347 h 21600"/>
                  <a:gd name="T94" fmla="*/ 0 w 21600"/>
                  <a:gd name="T95" fmla="*/ 6273 h 21600"/>
                  <a:gd name="T96" fmla="*/ 566 w 21600"/>
                  <a:gd name="T97" fmla="*/ 4856 h 21600"/>
                  <a:gd name="T98" fmla="*/ 566 w 21600"/>
                  <a:gd name="T99" fmla="*/ 4856 h 21600"/>
                  <a:gd name="T100" fmla="*/ 566 w 21600"/>
                  <a:gd name="T101" fmla="*/ 485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566" y="4856"/>
                    </a:moveTo>
                    <a:lnTo>
                      <a:pt x="566" y="4148"/>
                    </a:lnTo>
                    <a:lnTo>
                      <a:pt x="1785" y="2074"/>
                    </a:lnTo>
                    <a:lnTo>
                      <a:pt x="3005" y="1366"/>
                    </a:lnTo>
                    <a:lnTo>
                      <a:pt x="4181" y="1366"/>
                    </a:lnTo>
                    <a:lnTo>
                      <a:pt x="4790" y="1366"/>
                    </a:lnTo>
                    <a:lnTo>
                      <a:pt x="6010" y="1366"/>
                    </a:lnTo>
                    <a:lnTo>
                      <a:pt x="7795" y="2074"/>
                    </a:lnTo>
                    <a:lnTo>
                      <a:pt x="9581" y="2074"/>
                    </a:lnTo>
                    <a:lnTo>
                      <a:pt x="10800" y="2074"/>
                    </a:lnTo>
                    <a:lnTo>
                      <a:pt x="11976" y="1366"/>
                    </a:lnTo>
                    <a:lnTo>
                      <a:pt x="12585" y="658"/>
                    </a:lnTo>
                    <a:lnTo>
                      <a:pt x="13805" y="0"/>
                    </a:lnTo>
                    <a:lnTo>
                      <a:pt x="14981" y="0"/>
                    </a:lnTo>
                    <a:lnTo>
                      <a:pt x="16200" y="0"/>
                    </a:lnTo>
                    <a:lnTo>
                      <a:pt x="17419" y="658"/>
                    </a:lnTo>
                    <a:lnTo>
                      <a:pt x="17985" y="1366"/>
                    </a:lnTo>
                    <a:lnTo>
                      <a:pt x="18595" y="2074"/>
                    </a:lnTo>
                    <a:lnTo>
                      <a:pt x="19815" y="4148"/>
                    </a:lnTo>
                    <a:lnTo>
                      <a:pt x="20990" y="6981"/>
                    </a:lnTo>
                    <a:lnTo>
                      <a:pt x="20990" y="11129"/>
                    </a:lnTo>
                    <a:lnTo>
                      <a:pt x="21600" y="13253"/>
                    </a:lnTo>
                    <a:lnTo>
                      <a:pt x="20990" y="15327"/>
                    </a:lnTo>
                    <a:lnTo>
                      <a:pt x="20424" y="18818"/>
                    </a:lnTo>
                    <a:lnTo>
                      <a:pt x="19205" y="20942"/>
                    </a:lnTo>
                    <a:lnTo>
                      <a:pt x="17985" y="21600"/>
                    </a:lnTo>
                    <a:lnTo>
                      <a:pt x="16200" y="21600"/>
                    </a:lnTo>
                    <a:lnTo>
                      <a:pt x="14981" y="20942"/>
                    </a:lnTo>
                    <a:lnTo>
                      <a:pt x="13195" y="20234"/>
                    </a:lnTo>
                    <a:lnTo>
                      <a:pt x="11976" y="20234"/>
                    </a:lnTo>
                    <a:lnTo>
                      <a:pt x="10800" y="20234"/>
                    </a:lnTo>
                    <a:lnTo>
                      <a:pt x="9015" y="20234"/>
                    </a:lnTo>
                    <a:lnTo>
                      <a:pt x="7795" y="20234"/>
                    </a:lnTo>
                    <a:lnTo>
                      <a:pt x="7185" y="20942"/>
                    </a:lnTo>
                    <a:lnTo>
                      <a:pt x="6010" y="20942"/>
                    </a:lnTo>
                    <a:lnTo>
                      <a:pt x="4790" y="20942"/>
                    </a:lnTo>
                    <a:lnTo>
                      <a:pt x="4181" y="20942"/>
                    </a:lnTo>
                    <a:lnTo>
                      <a:pt x="3005" y="20942"/>
                    </a:lnTo>
                    <a:lnTo>
                      <a:pt x="2395" y="20942"/>
                    </a:lnTo>
                    <a:lnTo>
                      <a:pt x="1785" y="20234"/>
                    </a:lnTo>
                    <a:lnTo>
                      <a:pt x="1176" y="19526"/>
                    </a:lnTo>
                    <a:lnTo>
                      <a:pt x="1176" y="18818"/>
                    </a:lnTo>
                    <a:lnTo>
                      <a:pt x="566" y="17452"/>
                    </a:lnTo>
                    <a:lnTo>
                      <a:pt x="0" y="14619"/>
                    </a:lnTo>
                    <a:lnTo>
                      <a:pt x="0" y="12545"/>
                    </a:lnTo>
                    <a:lnTo>
                      <a:pt x="0" y="10471"/>
                    </a:lnTo>
                    <a:lnTo>
                      <a:pt x="0" y="8347"/>
                    </a:lnTo>
                    <a:lnTo>
                      <a:pt x="0" y="6273"/>
                    </a:lnTo>
                    <a:lnTo>
                      <a:pt x="566" y="4856"/>
                    </a:lnTo>
                    <a:close/>
                    <a:moveTo>
                      <a:pt x="566" y="4856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67" name="Freeform 23">
                <a:extLst>
                  <a:ext uri="{FF2B5EF4-FFF2-40B4-BE49-F238E27FC236}">
                    <a16:creationId xmlns:a16="http://schemas.microsoft.com/office/drawing/2014/main" id="{F2FD8C80-21A0-D1B8-ED53-638C08F83B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" y="483"/>
                <a:ext cx="386" cy="331"/>
              </a:xfrm>
              <a:custGeom>
                <a:avLst/>
                <a:gdLst>
                  <a:gd name="T0" fmla="*/ 0 w 21600"/>
                  <a:gd name="T1" fmla="*/ 5416 h 21600"/>
                  <a:gd name="T2" fmla="*/ 783 w 21600"/>
                  <a:gd name="T3" fmla="*/ 3589 h 21600"/>
                  <a:gd name="T4" fmla="*/ 1567 w 21600"/>
                  <a:gd name="T5" fmla="*/ 1762 h 21600"/>
                  <a:gd name="T6" fmla="*/ 3078 w 21600"/>
                  <a:gd name="T7" fmla="*/ 1762 h 21600"/>
                  <a:gd name="T8" fmla="*/ 3861 w 21600"/>
                  <a:gd name="T9" fmla="*/ 1762 h 21600"/>
                  <a:gd name="T10" fmla="*/ 4645 w 21600"/>
                  <a:gd name="T11" fmla="*/ 1762 h 21600"/>
                  <a:gd name="T12" fmla="*/ 6211 w 21600"/>
                  <a:gd name="T13" fmla="*/ 1762 h 21600"/>
                  <a:gd name="T14" fmla="*/ 7722 w 21600"/>
                  <a:gd name="T15" fmla="*/ 1762 h 21600"/>
                  <a:gd name="T16" fmla="*/ 9289 w 21600"/>
                  <a:gd name="T17" fmla="*/ 1762 h 21600"/>
                  <a:gd name="T18" fmla="*/ 10800 w 21600"/>
                  <a:gd name="T19" fmla="*/ 1762 h 21600"/>
                  <a:gd name="T20" fmla="*/ 11583 w 21600"/>
                  <a:gd name="T21" fmla="*/ 914 h 21600"/>
                  <a:gd name="T22" fmla="*/ 12367 w 21600"/>
                  <a:gd name="T23" fmla="*/ 0 h 21600"/>
                  <a:gd name="T24" fmla="*/ 13934 w 21600"/>
                  <a:gd name="T25" fmla="*/ 0 h 21600"/>
                  <a:gd name="T26" fmla="*/ 15445 w 21600"/>
                  <a:gd name="T27" fmla="*/ 0 h 21600"/>
                  <a:gd name="T28" fmla="*/ 16228 w 21600"/>
                  <a:gd name="T29" fmla="*/ 0 h 21600"/>
                  <a:gd name="T30" fmla="*/ 17011 w 21600"/>
                  <a:gd name="T31" fmla="*/ 914 h 21600"/>
                  <a:gd name="T32" fmla="*/ 17739 w 21600"/>
                  <a:gd name="T33" fmla="*/ 914 h 21600"/>
                  <a:gd name="T34" fmla="*/ 18522 w 21600"/>
                  <a:gd name="T35" fmla="*/ 1762 h 21600"/>
                  <a:gd name="T36" fmla="*/ 20089 w 21600"/>
                  <a:gd name="T37" fmla="*/ 3589 h 21600"/>
                  <a:gd name="T38" fmla="*/ 20873 w 21600"/>
                  <a:gd name="T39" fmla="*/ 7178 h 21600"/>
                  <a:gd name="T40" fmla="*/ 21600 w 21600"/>
                  <a:gd name="T41" fmla="*/ 10767 h 21600"/>
                  <a:gd name="T42" fmla="*/ 21600 w 21600"/>
                  <a:gd name="T43" fmla="*/ 13508 h 21600"/>
                  <a:gd name="T44" fmla="*/ 20873 w 21600"/>
                  <a:gd name="T45" fmla="*/ 15270 h 21600"/>
                  <a:gd name="T46" fmla="*/ 20873 w 21600"/>
                  <a:gd name="T47" fmla="*/ 18859 h 21600"/>
                  <a:gd name="T48" fmla="*/ 19306 w 21600"/>
                  <a:gd name="T49" fmla="*/ 20686 h 21600"/>
                  <a:gd name="T50" fmla="*/ 17739 w 21600"/>
                  <a:gd name="T51" fmla="*/ 21600 h 21600"/>
                  <a:gd name="T52" fmla="*/ 16228 w 21600"/>
                  <a:gd name="T53" fmla="*/ 21600 h 21600"/>
                  <a:gd name="T54" fmla="*/ 14661 w 21600"/>
                  <a:gd name="T55" fmla="*/ 20686 h 21600"/>
                  <a:gd name="T56" fmla="*/ 13150 w 21600"/>
                  <a:gd name="T57" fmla="*/ 20686 h 21600"/>
                  <a:gd name="T58" fmla="*/ 11583 w 21600"/>
                  <a:gd name="T59" fmla="*/ 19773 h 21600"/>
                  <a:gd name="T60" fmla="*/ 10800 w 21600"/>
                  <a:gd name="T61" fmla="*/ 19773 h 21600"/>
                  <a:gd name="T62" fmla="*/ 9289 w 21600"/>
                  <a:gd name="T63" fmla="*/ 19773 h 21600"/>
                  <a:gd name="T64" fmla="*/ 7722 w 21600"/>
                  <a:gd name="T65" fmla="*/ 20686 h 21600"/>
                  <a:gd name="T66" fmla="*/ 6939 w 21600"/>
                  <a:gd name="T67" fmla="*/ 20686 h 21600"/>
                  <a:gd name="T68" fmla="*/ 6211 w 21600"/>
                  <a:gd name="T69" fmla="*/ 20686 h 21600"/>
                  <a:gd name="T70" fmla="*/ 4645 w 21600"/>
                  <a:gd name="T71" fmla="*/ 20686 h 21600"/>
                  <a:gd name="T72" fmla="*/ 3861 w 21600"/>
                  <a:gd name="T73" fmla="*/ 21600 h 21600"/>
                  <a:gd name="T74" fmla="*/ 3078 w 21600"/>
                  <a:gd name="T75" fmla="*/ 20686 h 21600"/>
                  <a:gd name="T76" fmla="*/ 2350 w 21600"/>
                  <a:gd name="T77" fmla="*/ 20686 h 21600"/>
                  <a:gd name="T78" fmla="*/ 1567 w 21600"/>
                  <a:gd name="T79" fmla="*/ 19773 h 21600"/>
                  <a:gd name="T80" fmla="*/ 1567 w 21600"/>
                  <a:gd name="T81" fmla="*/ 19773 h 21600"/>
                  <a:gd name="T82" fmla="*/ 783 w 21600"/>
                  <a:gd name="T83" fmla="*/ 18859 h 21600"/>
                  <a:gd name="T84" fmla="*/ 783 w 21600"/>
                  <a:gd name="T85" fmla="*/ 17097 h 21600"/>
                  <a:gd name="T86" fmla="*/ 0 w 21600"/>
                  <a:gd name="T87" fmla="*/ 14356 h 21600"/>
                  <a:gd name="T88" fmla="*/ 0 w 21600"/>
                  <a:gd name="T89" fmla="*/ 12595 h 21600"/>
                  <a:gd name="T90" fmla="*/ 0 w 21600"/>
                  <a:gd name="T91" fmla="*/ 10767 h 21600"/>
                  <a:gd name="T92" fmla="*/ 0 w 21600"/>
                  <a:gd name="T93" fmla="*/ 8092 h 21600"/>
                  <a:gd name="T94" fmla="*/ 0 w 21600"/>
                  <a:gd name="T95" fmla="*/ 6265 h 21600"/>
                  <a:gd name="T96" fmla="*/ 0 w 21600"/>
                  <a:gd name="T97" fmla="*/ 5416 h 21600"/>
                  <a:gd name="T98" fmla="*/ 0 w 21600"/>
                  <a:gd name="T99" fmla="*/ 5416 h 21600"/>
                  <a:gd name="T100" fmla="*/ 0 w 21600"/>
                  <a:gd name="T101" fmla="*/ 541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600" h="21600">
                    <a:moveTo>
                      <a:pt x="0" y="5416"/>
                    </a:moveTo>
                    <a:lnTo>
                      <a:pt x="783" y="3589"/>
                    </a:lnTo>
                    <a:lnTo>
                      <a:pt x="1567" y="1762"/>
                    </a:lnTo>
                    <a:lnTo>
                      <a:pt x="3078" y="1762"/>
                    </a:lnTo>
                    <a:lnTo>
                      <a:pt x="3861" y="1762"/>
                    </a:lnTo>
                    <a:lnTo>
                      <a:pt x="4645" y="1762"/>
                    </a:lnTo>
                    <a:lnTo>
                      <a:pt x="6211" y="1762"/>
                    </a:lnTo>
                    <a:lnTo>
                      <a:pt x="7722" y="1762"/>
                    </a:lnTo>
                    <a:lnTo>
                      <a:pt x="9289" y="1762"/>
                    </a:lnTo>
                    <a:lnTo>
                      <a:pt x="10800" y="1762"/>
                    </a:lnTo>
                    <a:lnTo>
                      <a:pt x="11583" y="914"/>
                    </a:lnTo>
                    <a:lnTo>
                      <a:pt x="12367" y="0"/>
                    </a:lnTo>
                    <a:lnTo>
                      <a:pt x="13934" y="0"/>
                    </a:lnTo>
                    <a:lnTo>
                      <a:pt x="15445" y="0"/>
                    </a:lnTo>
                    <a:lnTo>
                      <a:pt x="16228" y="0"/>
                    </a:lnTo>
                    <a:lnTo>
                      <a:pt x="17011" y="914"/>
                    </a:lnTo>
                    <a:lnTo>
                      <a:pt x="17739" y="914"/>
                    </a:lnTo>
                    <a:lnTo>
                      <a:pt x="18522" y="1762"/>
                    </a:lnTo>
                    <a:lnTo>
                      <a:pt x="20089" y="3589"/>
                    </a:lnTo>
                    <a:lnTo>
                      <a:pt x="20873" y="7178"/>
                    </a:lnTo>
                    <a:lnTo>
                      <a:pt x="21600" y="10767"/>
                    </a:lnTo>
                    <a:lnTo>
                      <a:pt x="21600" y="13508"/>
                    </a:lnTo>
                    <a:lnTo>
                      <a:pt x="20873" y="15270"/>
                    </a:lnTo>
                    <a:lnTo>
                      <a:pt x="20873" y="18859"/>
                    </a:lnTo>
                    <a:lnTo>
                      <a:pt x="19306" y="20686"/>
                    </a:lnTo>
                    <a:lnTo>
                      <a:pt x="17739" y="21600"/>
                    </a:lnTo>
                    <a:lnTo>
                      <a:pt x="16228" y="21600"/>
                    </a:lnTo>
                    <a:lnTo>
                      <a:pt x="14661" y="20686"/>
                    </a:lnTo>
                    <a:lnTo>
                      <a:pt x="13150" y="20686"/>
                    </a:lnTo>
                    <a:lnTo>
                      <a:pt x="11583" y="19773"/>
                    </a:lnTo>
                    <a:lnTo>
                      <a:pt x="10800" y="19773"/>
                    </a:lnTo>
                    <a:lnTo>
                      <a:pt x="9289" y="19773"/>
                    </a:lnTo>
                    <a:lnTo>
                      <a:pt x="7722" y="20686"/>
                    </a:lnTo>
                    <a:lnTo>
                      <a:pt x="6939" y="20686"/>
                    </a:lnTo>
                    <a:lnTo>
                      <a:pt x="6211" y="20686"/>
                    </a:lnTo>
                    <a:lnTo>
                      <a:pt x="4645" y="20686"/>
                    </a:lnTo>
                    <a:lnTo>
                      <a:pt x="3861" y="21600"/>
                    </a:lnTo>
                    <a:lnTo>
                      <a:pt x="3078" y="20686"/>
                    </a:lnTo>
                    <a:lnTo>
                      <a:pt x="2350" y="20686"/>
                    </a:lnTo>
                    <a:lnTo>
                      <a:pt x="1567" y="19773"/>
                    </a:lnTo>
                    <a:lnTo>
                      <a:pt x="783" y="18859"/>
                    </a:lnTo>
                    <a:lnTo>
                      <a:pt x="783" y="17097"/>
                    </a:lnTo>
                    <a:lnTo>
                      <a:pt x="0" y="14356"/>
                    </a:lnTo>
                    <a:lnTo>
                      <a:pt x="0" y="12595"/>
                    </a:lnTo>
                    <a:lnTo>
                      <a:pt x="0" y="10767"/>
                    </a:lnTo>
                    <a:lnTo>
                      <a:pt x="0" y="8092"/>
                    </a:lnTo>
                    <a:lnTo>
                      <a:pt x="0" y="6265"/>
                    </a:lnTo>
                    <a:lnTo>
                      <a:pt x="0" y="5416"/>
                    </a:lnTo>
                    <a:close/>
                    <a:moveTo>
                      <a:pt x="0" y="5416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68" name="Rectangle 24">
                <a:extLst>
                  <a:ext uri="{FF2B5EF4-FFF2-40B4-BE49-F238E27FC236}">
                    <a16:creationId xmlns:a16="http://schemas.microsoft.com/office/drawing/2014/main" id="{E0D02C51-5F9C-D7D1-41DC-923C0FA7A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" y="613"/>
                <a:ext cx="18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ISP</a:t>
                </a:r>
              </a:p>
            </p:txBody>
          </p:sp>
          <p:sp>
            <p:nvSpPr>
              <p:cNvPr id="6169" name="Rectangle 25">
                <a:extLst>
                  <a:ext uri="{FF2B5EF4-FFF2-40B4-BE49-F238E27FC236}">
                    <a16:creationId xmlns:a16="http://schemas.microsoft.com/office/drawing/2014/main" id="{47720E5F-E420-4DCA-F4EB-CAE742B94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3" y="648"/>
                <a:ext cx="28" cy="594"/>
              </a:xfrm>
              <a:prstGeom prst="rect">
                <a:avLst/>
              </a:prstGeom>
              <a:solidFill>
                <a:srgbClr val="FFD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70" name="Rectangle 26">
                <a:extLst>
                  <a:ext uri="{FF2B5EF4-FFF2-40B4-BE49-F238E27FC236}">
                    <a16:creationId xmlns:a16="http://schemas.microsoft.com/office/drawing/2014/main" id="{2176BD93-4AA4-5F29-00D6-306B680B3F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3" y="648"/>
                <a:ext cx="42" cy="607"/>
              </a:xfrm>
              <a:prstGeom prst="rect">
                <a:avLst/>
              </a:prstGeom>
              <a:noFill/>
              <a:ln w="31750">
                <a:solidFill>
                  <a:srgbClr val="FFD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71" name="Freeform 27">
                <a:extLst>
                  <a:ext uri="{FF2B5EF4-FFF2-40B4-BE49-F238E27FC236}">
                    <a16:creationId xmlns:a16="http://schemas.microsoft.com/office/drawing/2014/main" id="{5951BF1C-7B83-45C3-EABD-B5061D348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1" y="1573"/>
                <a:ext cx="1021" cy="496"/>
              </a:xfrm>
              <a:custGeom>
                <a:avLst/>
                <a:gdLst>
                  <a:gd name="T0" fmla="*/ 21600 w 21600"/>
                  <a:gd name="T1" fmla="*/ 20424 h 21600"/>
                  <a:gd name="T2" fmla="*/ 21304 w 21600"/>
                  <a:gd name="T3" fmla="*/ 21600 h 21600"/>
                  <a:gd name="T4" fmla="*/ 0 w 21600"/>
                  <a:gd name="T5" fmla="*/ 1176 h 21600"/>
                  <a:gd name="T6" fmla="*/ 275 w 21600"/>
                  <a:gd name="T7" fmla="*/ 0 h 21600"/>
                  <a:gd name="T8" fmla="*/ 21600 w 21600"/>
                  <a:gd name="T9" fmla="*/ 20424 h 21600"/>
                  <a:gd name="T10" fmla="*/ 21600 w 21600"/>
                  <a:gd name="T11" fmla="*/ 2042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20424"/>
                    </a:moveTo>
                    <a:lnTo>
                      <a:pt x="21304" y="21600"/>
                    </a:lnTo>
                    <a:lnTo>
                      <a:pt x="0" y="1176"/>
                    </a:lnTo>
                    <a:lnTo>
                      <a:pt x="275" y="0"/>
                    </a:lnTo>
                    <a:lnTo>
                      <a:pt x="21600" y="20424"/>
                    </a:lnTo>
                    <a:close/>
                    <a:moveTo>
                      <a:pt x="21600" y="20424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72" name="Freeform 28">
                <a:extLst>
                  <a:ext uri="{FF2B5EF4-FFF2-40B4-BE49-F238E27FC236}">
                    <a16:creationId xmlns:a16="http://schemas.microsoft.com/office/drawing/2014/main" id="{70671395-A53B-E5C5-8787-0E2CE6492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1159"/>
                <a:ext cx="663" cy="317"/>
              </a:xfrm>
              <a:custGeom>
                <a:avLst/>
                <a:gdLst>
                  <a:gd name="T0" fmla="*/ 21600 w 21600"/>
                  <a:gd name="T1" fmla="*/ 19760 h 21600"/>
                  <a:gd name="T2" fmla="*/ 21144 w 21600"/>
                  <a:gd name="T3" fmla="*/ 21600 h 21600"/>
                  <a:gd name="T4" fmla="*/ 0 w 21600"/>
                  <a:gd name="T5" fmla="*/ 1840 h 21600"/>
                  <a:gd name="T6" fmla="*/ 912 w 21600"/>
                  <a:gd name="T7" fmla="*/ 0 h 21600"/>
                  <a:gd name="T8" fmla="*/ 21600 w 21600"/>
                  <a:gd name="T9" fmla="*/ 19760 h 21600"/>
                  <a:gd name="T10" fmla="*/ 21600 w 21600"/>
                  <a:gd name="T11" fmla="*/ 1976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9760"/>
                    </a:moveTo>
                    <a:lnTo>
                      <a:pt x="21144" y="21600"/>
                    </a:lnTo>
                    <a:lnTo>
                      <a:pt x="0" y="1840"/>
                    </a:lnTo>
                    <a:lnTo>
                      <a:pt x="912" y="0"/>
                    </a:lnTo>
                    <a:lnTo>
                      <a:pt x="21600" y="19760"/>
                    </a:lnTo>
                    <a:close/>
                    <a:moveTo>
                      <a:pt x="21600" y="19760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73" name="Freeform 29">
                <a:extLst>
                  <a:ext uri="{FF2B5EF4-FFF2-40B4-BE49-F238E27FC236}">
                    <a16:creationId xmlns:a16="http://schemas.microsoft.com/office/drawing/2014/main" id="{35C82A68-2B76-C57A-F1D5-C28956194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9" y="1338"/>
                <a:ext cx="497" cy="262"/>
              </a:xfrm>
              <a:custGeom>
                <a:avLst/>
                <a:gdLst>
                  <a:gd name="T0" fmla="*/ 21600 w 21600"/>
                  <a:gd name="T1" fmla="*/ 19374 h 21600"/>
                  <a:gd name="T2" fmla="*/ 20992 w 21600"/>
                  <a:gd name="T3" fmla="*/ 21600 h 21600"/>
                  <a:gd name="T4" fmla="*/ 0 w 21600"/>
                  <a:gd name="T5" fmla="*/ 2308 h 21600"/>
                  <a:gd name="T6" fmla="*/ 608 w 21600"/>
                  <a:gd name="T7" fmla="*/ 0 h 21600"/>
                  <a:gd name="T8" fmla="*/ 21600 w 21600"/>
                  <a:gd name="T9" fmla="*/ 19374 h 21600"/>
                  <a:gd name="T10" fmla="*/ 21600 w 21600"/>
                  <a:gd name="T11" fmla="*/ 19374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9374"/>
                    </a:moveTo>
                    <a:lnTo>
                      <a:pt x="20992" y="21600"/>
                    </a:lnTo>
                    <a:lnTo>
                      <a:pt x="0" y="2308"/>
                    </a:lnTo>
                    <a:lnTo>
                      <a:pt x="608" y="0"/>
                    </a:lnTo>
                    <a:lnTo>
                      <a:pt x="21600" y="19374"/>
                    </a:lnTo>
                    <a:close/>
                    <a:moveTo>
                      <a:pt x="21600" y="19374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74" name="Freeform 30">
                <a:extLst>
                  <a:ext uri="{FF2B5EF4-FFF2-40B4-BE49-F238E27FC236}">
                    <a16:creationId xmlns:a16="http://schemas.microsoft.com/office/drawing/2014/main" id="{C5567B6C-C429-D9FE-23AB-DFECF3E10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" y="648"/>
                <a:ext cx="621" cy="318"/>
              </a:xfrm>
              <a:custGeom>
                <a:avLst/>
                <a:gdLst>
                  <a:gd name="T0" fmla="*/ 21600 w 21600"/>
                  <a:gd name="T1" fmla="*/ 19698 h 21600"/>
                  <a:gd name="T2" fmla="*/ 21600 w 21600"/>
                  <a:gd name="T3" fmla="*/ 21600 h 21600"/>
                  <a:gd name="T4" fmla="*/ 0 w 21600"/>
                  <a:gd name="T5" fmla="*/ 1902 h 21600"/>
                  <a:gd name="T6" fmla="*/ 487 w 21600"/>
                  <a:gd name="T7" fmla="*/ 0 h 21600"/>
                  <a:gd name="T8" fmla="*/ 21600 w 21600"/>
                  <a:gd name="T9" fmla="*/ 19698 h 21600"/>
                  <a:gd name="T10" fmla="*/ 21600 w 21600"/>
                  <a:gd name="T11" fmla="*/ 1969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9698"/>
                    </a:moveTo>
                    <a:lnTo>
                      <a:pt x="21600" y="21600"/>
                    </a:lnTo>
                    <a:lnTo>
                      <a:pt x="0" y="1902"/>
                    </a:lnTo>
                    <a:lnTo>
                      <a:pt x="487" y="0"/>
                    </a:lnTo>
                    <a:lnTo>
                      <a:pt x="21600" y="19698"/>
                    </a:lnTo>
                    <a:close/>
                    <a:moveTo>
                      <a:pt x="21600" y="19698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75" name="Freeform 31">
                <a:extLst>
                  <a:ext uri="{FF2B5EF4-FFF2-40B4-BE49-F238E27FC236}">
                    <a16:creationId xmlns:a16="http://schemas.microsoft.com/office/drawing/2014/main" id="{E7FA73CD-C82E-2C0D-EAC3-B7E8CD6C6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4" y="386"/>
                <a:ext cx="248" cy="593"/>
              </a:xfrm>
              <a:custGeom>
                <a:avLst/>
                <a:gdLst>
                  <a:gd name="T0" fmla="*/ 21600 w 21600"/>
                  <a:gd name="T1" fmla="*/ 21126 h 21600"/>
                  <a:gd name="T2" fmla="*/ 19161 w 21600"/>
                  <a:gd name="T3" fmla="*/ 21600 h 21600"/>
                  <a:gd name="T4" fmla="*/ 0 w 21600"/>
                  <a:gd name="T5" fmla="*/ 510 h 21600"/>
                  <a:gd name="T6" fmla="*/ 2352 w 21600"/>
                  <a:gd name="T7" fmla="*/ 0 h 21600"/>
                  <a:gd name="T8" fmla="*/ 21600 w 21600"/>
                  <a:gd name="T9" fmla="*/ 21126 h 21600"/>
                  <a:gd name="T10" fmla="*/ 21600 w 21600"/>
                  <a:gd name="T11" fmla="*/ 2112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21126"/>
                    </a:moveTo>
                    <a:lnTo>
                      <a:pt x="19161" y="21600"/>
                    </a:lnTo>
                    <a:lnTo>
                      <a:pt x="0" y="510"/>
                    </a:lnTo>
                    <a:lnTo>
                      <a:pt x="2352" y="0"/>
                    </a:lnTo>
                    <a:lnTo>
                      <a:pt x="21600" y="21126"/>
                    </a:lnTo>
                    <a:close/>
                    <a:moveTo>
                      <a:pt x="21600" y="21126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76" name="Rectangle 32">
                <a:extLst>
                  <a:ext uri="{FF2B5EF4-FFF2-40B4-BE49-F238E27FC236}">
                    <a16:creationId xmlns:a16="http://schemas.microsoft.com/office/drawing/2014/main" id="{8799AA25-2DF2-135F-7FBA-9721C3C13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" y="2186"/>
                <a:ext cx="92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desktop computer:</a:t>
                </a:r>
              </a:p>
            </p:txBody>
          </p:sp>
          <p:sp>
            <p:nvSpPr>
              <p:cNvPr id="6177" name="Freeform 33">
                <a:extLst>
                  <a:ext uri="{FF2B5EF4-FFF2-40B4-BE49-F238E27FC236}">
                    <a16:creationId xmlns:a16="http://schemas.microsoft.com/office/drawing/2014/main" id="{F7831B21-BC92-B21A-A5A3-BDEEBA1A35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" y="897"/>
                <a:ext cx="41" cy="6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407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4070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78" name="AutoShape 34">
                <a:extLst>
                  <a:ext uri="{FF2B5EF4-FFF2-40B4-BE49-F238E27FC236}">
                    <a16:creationId xmlns:a16="http://schemas.microsoft.com/office/drawing/2014/main" id="{12B4E123-151B-F286-CE04-41F065491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" y="800"/>
                <a:ext cx="110" cy="8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79" name="AutoShape 35">
                <a:extLst>
                  <a:ext uri="{FF2B5EF4-FFF2-40B4-BE49-F238E27FC236}">
                    <a16:creationId xmlns:a16="http://schemas.microsoft.com/office/drawing/2014/main" id="{04FF34D8-D6E3-654D-CDB6-D8768FC84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786"/>
                <a:ext cx="138" cy="111"/>
              </a:xfrm>
              <a:prstGeom prst="roundRect">
                <a:avLst>
                  <a:gd name="adj" fmla="val 40083"/>
                </a:avLst>
              </a:prstGeom>
              <a:noFill/>
              <a:ln w="53975">
                <a:solidFill>
                  <a:srgbClr val="99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80" name="Rectangle 36">
                <a:extLst>
                  <a:ext uri="{FF2B5EF4-FFF2-40B4-BE49-F238E27FC236}">
                    <a16:creationId xmlns:a16="http://schemas.microsoft.com/office/drawing/2014/main" id="{69409A79-A59F-41BF-D897-A256B4A95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" y="828"/>
                <a:ext cx="83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81" name="Rectangle 37">
                <a:extLst>
                  <a:ext uri="{FF2B5EF4-FFF2-40B4-BE49-F238E27FC236}">
                    <a16:creationId xmlns:a16="http://schemas.microsoft.com/office/drawing/2014/main" id="{C77B3DC0-99D4-EF16-8D67-31FF846CCA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" y="828"/>
                <a:ext cx="96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82" name="Freeform 38">
                <a:extLst>
                  <a:ext uri="{FF2B5EF4-FFF2-40B4-BE49-F238E27FC236}">
                    <a16:creationId xmlns:a16="http://schemas.microsoft.com/office/drawing/2014/main" id="{31412667-1223-3D6B-4C7D-43C62EE0B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" y="952"/>
                <a:ext cx="28" cy="27"/>
              </a:xfrm>
              <a:custGeom>
                <a:avLst/>
                <a:gdLst>
                  <a:gd name="T0" fmla="*/ 1080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11200 h 21600"/>
                  <a:gd name="T6" fmla="*/ 21600 w 21600"/>
                  <a:gd name="T7" fmla="*/ 21600 h 21600"/>
                  <a:gd name="T8" fmla="*/ 108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0 w 21600"/>
                  <a:gd name="T15" fmla="*/ 11200 h 21600"/>
                  <a:gd name="T16" fmla="*/ 0 w 21600"/>
                  <a:gd name="T17" fmla="*/ 0 h 21600"/>
                  <a:gd name="T18" fmla="*/ 10800 w 21600"/>
                  <a:gd name="T19" fmla="*/ 0 h 21600"/>
                  <a:gd name="T20" fmla="*/ 10800 w 21600"/>
                  <a:gd name="T2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10800" y="0"/>
                    </a:lnTo>
                    <a:lnTo>
                      <a:pt x="21600" y="11200"/>
                    </a:lnTo>
                    <a:lnTo>
                      <a:pt x="21600" y="21600"/>
                    </a:lnTo>
                    <a:lnTo>
                      <a:pt x="10800" y="21600"/>
                    </a:lnTo>
                    <a:lnTo>
                      <a:pt x="0" y="21600"/>
                    </a:lnTo>
                    <a:lnTo>
                      <a:pt x="0" y="11200"/>
                    </a:lnTo>
                    <a:lnTo>
                      <a:pt x="0" y="0"/>
                    </a:lnTo>
                    <a:lnTo>
                      <a:pt x="10800" y="0"/>
                    </a:ln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999999"/>
              </a:solidFill>
              <a:ln w="31750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pic>
            <p:nvPicPr>
              <p:cNvPr id="6183" name="Picture 39">
                <a:extLst>
                  <a:ext uri="{FF2B5EF4-FFF2-40B4-BE49-F238E27FC236}">
                    <a16:creationId xmlns:a16="http://schemas.microsoft.com/office/drawing/2014/main" id="{9EBE6177-2A27-F194-6191-EF2517ED8DDE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" y="828"/>
                <a:ext cx="83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84" name="Rectangle 40">
                <a:extLst>
                  <a:ext uri="{FF2B5EF4-FFF2-40B4-BE49-F238E27FC236}">
                    <a16:creationId xmlns:a16="http://schemas.microsoft.com/office/drawing/2014/main" id="{B48999C3-7BD9-3B42-5247-FB7DD3E47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" y="883"/>
                <a:ext cx="97" cy="27"/>
              </a:xfrm>
              <a:prstGeom prst="rect">
                <a:avLst/>
              </a:prstGeom>
              <a:solidFill>
                <a:srgbClr val="D9AA73"/>
              </a:solidFill>
              <a:ln w="31750">
                <a:solidFill>
                  <a:srgbClr val="D9AA73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85" name="Freeform 41">
                <a:extLst>
                  <a:ext uri="{FF2B5EF4-FFF2-40B4-BE49-F238E27FC236}">
                    <a16:creationId xmlns:a16="http://schemas.microsoft.com/office/drawing/2014/main" id="{8FD75D48-E2E2-2C34-B1BE-5A12BB487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910"/>
                <a:ext cx="138" cy="14"/>
              </a:xfrm>
              <a:custGeom>
                <a:avLst/>
                <a:gdLst>
                  <a:gd name="T0" fmla="*/ 2191 w 21600"/>
                  <a:gd name="T1" fmla="*/ 0 h 21600"/>
                  <a:gd name="T2" fmla="*/ 0 w 21600"/>
                  <a:gd name="T3" fmla="*/ 21600 h 21600"/>
                  <a:gd name="T4" fmla="*/ 21600 w 21600"/>
                  <a:gd name="T5" fmla="*/ 21600 h 21600"/>
                  <a:gd name="T6" fmla="*/ 19409 w 21600"/>
                  <a:gd name="T7" fmla="*/ 0 h 21600"/>
                  <a:gd name="T8" fmla="*/ 2191 w 21600"/>
                  <a:gd name="T9" fmla="*/ 0 h 21600"/>
                  <a:gd name="T10" fmla="*/ 2191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91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409" y="0"/>
                    </a:lnTo>
                    <a:lnTo>
                      <a:pt x="2191" y="0"/>
                    </a:lnTo>
                    <a:close/>
                    <a:moveTo>
                      <a:pt x="2191" y="0"/>
                    </a:moveTo>
                  </a:path>
                </a:pathLst>
              </a:custGeom>
              <a:noFill/>
              <a:ln w="31750" cap="flat">
                <a:solidFill>
                  <a:srgbClr val="D9AA73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86" name="Line 42">
                <a:extLst>
                  <a:ext uri="{FF2B5EF4-FFF2-40B4-BE49-F238E27FC236}">
                    <a16:creationId xmlns:a16="http://schemas.microsoft.com/office/drawing/2014/main" id="{85DE3EEF-3671-F0C5-9172-869428C3B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" y="924"/>
                <a:ext cx="2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87" name="Line 43">
                <a:extLst>
                  <a:ext uri="{FF2B5EF4-FFF2-40B4-BE49-F238E27FC236}">
                    <a16:creationId xmlns:a16="http://schemas.microsoft.com/office/drawing/2014/main" id="{DD43D196-1AA2-3A59-4D4A-3C2A74289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" y="910"/>
                <a:ext cx="83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88" name="Line 44">
                <a:extLst>
                  <a:ext uri="{FF2B5EF4-FFF2-40B4-BE49-F238E27FC236}">
                    <a16:creationId xmlns:a16="http://schemas.microsoft.com/office/drawing/2014/main" id="{CEF50672-9B16-540A-2AFE-EB9A90A15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" y="910"/>
                <a:ext cx="69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89" name="Line 45">
                <a:extLst>
                  <a:ext uri="{FF2B5EF4-FFF2-40B4-BE49-F238E27FC236}">
                    <a16:creationId xmlns:a16="http://schemas.microsoft.com/office/drawing/2014/main" id="{2B1A0E6D-3340-A6EA-2473-1005566EC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" y="924"/>
                <a:ext cx="55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90" name="Line 46">
                <a:extLst>
                  <a:ext uri="{FF2B5EF4-FFF2-40B4-BE49-F238E27FC236}">
                    <a16:creationId xmlns:a16="http://schemas.microsoft.com/office/drawing/2014/main" id="{4EA3FE93-25B9-FE83-BF78-24281FF69A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" y="910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91" name="Line 47">
                <a:extLst>
                  <a:ext uri="{FF2B5EF4-FFF2-40B4-BE49-F238E27FC236}">
                    <a16:creationId xmlns:a16="http://schemas.microsoft.com/office/drawing/2014/main" id="{4CB05075-5E2D-F7CE-8418-D38579F28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" y="924"/>
                <a:ext cx="13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92" name="Rectangle 48">
                <a:extLst>
                  <a:ext uri="{FF2B5EF4-FFF2-40B4-BE49-F238E27FC236}">
                    <a16:creationId xmlns:a16="http://schemas.microsoft.com/office/drawing/2014/main" id="{432CB1BA-5F48-D232-64D7-22D7894EB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" y="814"/>
                <a:ext cx="42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93" name="Rectangle 49">
                <a:extLst>
                  <a:ext uri="{FF2B5EF4-FFF2-40B4-BE49-F238E27FC236}">
                    <a16:creationId xmlns:a16="http://schemas.microsoft.com/office/drawing/2014/main" id="{7C530C6A-0E08-3720-B4D3-584D64313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" y="814"/>
                <a:ext cx="56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94" name="Freeform 50">
                <a:extLst>
                  <a:ext uri="{FF2B5EF4-FFF2-40B4-BE49-F238E27FC236}">
                    <a16:creationId xmlns:a16="http://schemas.microsoft.com/office/drawing/2014/main" id="{DCA43C13-F896-3C7A-E4B3-A66313F74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1" y="414"/>
                <a:ext cx="1738" cy="1476"/>
              </a:xfrm>
              <a:custGeom>
                <a:avLst/>
                <a:gdLst>
                  <a:gd name="T0" fmla="*/ 20916 w 21600"/>
                  <a:gd name="T1" fmla="*/ 0 h 21600"/>
                  <a:gd name="T2" fmla="*/ 21600 w 21600"/>
                  <a:gd name="T3" fmla="*/ 805 h 21600"/>
                  <a:gd name="T4" fmla="*/ 510 w 21600"/>
                  <a:gd name="T5" fmla="*/ 21600 h 21600"/>
                  <a:gd name="T6" fmla="*/ 0 w 21600"/>
                  <a:gd name="T7" fmla="*/ 20795 h 21600"/>
                  <a:gd name="T8" fmla="*/ 20916 w 21600"/>
                  <a:gd name="T9" fmla="*/ 0 h 21600"/>
                  <a:gd name="T10" fmla="*/ 20916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0916" y="0"/>
                    </a:moveTo>
                    <a:lnTo>
                      <a:pt x="21600" y="805"/>
                    </a:lnTo>
                    <a:lnTo>
                      <a:pt x="510" y="21600"/>
                    </a:lnTo>
                    <a:lnTo>
                      <a:pt x="0" y="20795"/>
                    </a:lnTo>
                    <a:lnTo>
                      <a:pt x="20916" y="0"/>
                    </a:lnTo>
                    <a:close/>
                    <a:moveTo>
                      <a:pt x="20916" y="0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95" name="Freeform 51">
                <a:extLst>
                  <a:ext uri="{FF2B5EF4-FFF2-40B4-BE49-F238E27FC236}">
                    <a16:creationId xmlns:a16="http://schemas.microsoft.com/office/drawing/2014/main" id="{6BCC6BD2-1A14-0EB0-F219-559520B64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1352"/>
                <a:ext cx="649" cy="759"/>
              </a:xfrm>
              <a:custGeom>
                <a:avLst/>
                <a:gdLst>
                  <a:gd name="T0" fmla="*/ 21600 w 21600"/>
                  <a:gd name="T1" fmla="*/ 20405 h 21600"/>
                  <a:gd name="T2" fmla="*/ 19769 w 21600"/>
                  <a:gd name="T3" fmla="*/ 21600 h 21600"/>
                  <a:gd name="T4" fmla="*/ 0 w 21600"/>
                  <a:gd name="T5" fmla="*/ 1167 h 21600"/>
                  <a:gd name="T6" fmla="*/ 1398 w 21600"/>
                  <a:gd name="T7" fmla="*/ 0 h 21600"/>
                  <a:gd name="T8" fmla="*/ 21600 w 21600"/>
                  <a:gd name="T9" fmla="*/ 20405 h 21600"/>
                  <a:gd name="T10" fmla="*/ 21600 w 21600"/>
                  <a:gd name="T11" fmla="*/ 2040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20405"/>
                    </a:moveTo>
                    <a:lnTo>
                      <a:pt x="19769" y="21600"/>
                    </a:lnTo>
                    <a:lnTo>
                      <a:pt x="0" y="1167"/>
                    </a:lnTo>
                    <a:lnTo>
                      <a:pt x="1398" y="0"/>
                    </a:lnTo>
                    <a:lnTo>
                      <a:pt x="21600" y="20405"/>
                    </a:lnTo>
                    <a:close/>
                    <a:moveTo>
                      <a:pt x="21600" y="20405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96" name="Freeform 52">
                <a:extLst>
                  <a:ext uri="{FF2B5EF4-FFF2-40B4-BE49-F238E27FC236}">
                    <a16:creationId xmlns:a16="http://schemas.microsoft.com/office/drawing/2014/main" id="{5F55AB81-09BA-0B3C-B638-9C09DAA74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" y="2166"/>
                <a:ext cx="704" cy="359"/>
              </a:xfrm>
              <a:custGeom>
                <a:avLst/>
                <a:gdLst>
                  <a:gd name="T0" fmla="*/ 21600 w 21600"/>
                  <a:gd name="T1" fmla="*/ 19073 h 21600"/>
                  <a:gd name="T2" fmla="*/ 21170 w 21600"/>
                  <a:gd name="T3" fmla="*/ 21600 h 21600"/>
                  <a:gd name="T4" fmla="*/ 0 w 21600"/>
                  <a:gd name="T5" fmla="*/ 1685 h 21600"/>
                  <a:gd name="T6" fmla="*/ 430 w 21600"/>
                  <a:gd name="T7" fmla="*/ 0 h 21600"/>
                  <a:gd name="T8" fmla="*/ 21600 w 21600"/>
                  <a:gd name="T9" fmla="*/ 19073 h 21600"/>
                  <a:gd name="T10" fmla="*/ 21600 w 21600"/>
                  <a:gd name="T11" fmla="*/ 1907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9073"/>
                    </a:moveTo>
                    <a:lnTo>
                      <a:pt x="21170" y="21600"/>
                    </a:lnTo>
                    <a:lnTo>
                      <a:pt x="0" y="1685"/>
                    </a:lnTo>
                    <a:lnTo>
                      <a:pt x="430" y="0"/>
                    </a:lnTo>
                    <a:lnTo>
                      <a:pt x="21600" y="19073"/>
                    </a:lnTo>
                    <a:close/>
                    <a:moveTo>
                      <a:pt x="21600" y="19073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97" name="Freeform 53">
                <a:extLst>
                  <a:ext uri="{FF2B5EF4-FFF2-40B4-BE49-F238E27FC236}">
                    <a16:creationId xmlns:a16="http://schemas.microsoft.com/office/drawing/2014/main" id="{350E6816-4AFD-D47E-8BD9-44DD49465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" y="814"/>
                <a:ext cx="359" cy="359"/>
              </a:xfrm>
              <a:custGeom>
                <a:avLst/>
                <a:gdLst>
                  <a:gd name="T0" fmla="*/ 21600 w 21600"/>
                  <a:gd name="T1" fmla="*/ 19915 h 21600"/>
                  <a:gd name="T2" fmla="*/ 19915 w 21600"/>
                  <a:gd name="T3" fmla="*/ 21600 h 21600"/>
                  <a:gd name="T4" fmla="*/ 0 w 21600"/>
                  <a:gd name="T5" fmla="*/ 842 h 21600"/>
                  <a:gd name="T6" fmla="*/ 842 w 21600"/>
                  <a:gd name="T7" fmla="*/ 0 h 21600"/>
                  <a:gd name="T8" fmla="*/ 21600 w 21600"/>
                  <a:gd name="T9" fmla="*/ 19915 h 21600"/>
                  <a:gd name="T10" fmla="*/ 21600 w 21600"/>
                  <a:gd name="T11" fmla="*/ 1991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600" y="19915"/>
                    </a:moveTo>
                    <a:lnTo>
                      <a:pt x="19915" y="21600"/>
                    </a:lnTo>
                    <a:lnTo>
                      <a:pt x="0" y="842"/>
                    </a:lnTo>
                    <a:lnTo>
                      <a:pt x="842" y="0"/>
                    </a:lnTo>
                    <a:lnTo>
                      <a:pt x="21600" y="19915"/>
                    </a:lnTo>
                    <a:close/>
                    <a:moveTo>
                      <a:pt x="21600" y="19915"/>
                    </a:moveTo>
                  </a:path>
                </a:pathLst>
              </a:custGeom>
              <a:solidFill>
                <a:srgbClr val="FFDC99"/>
              </a:solidFill>
              <a:ln w="31750" cap="flat">
                <a:solidFill>
                  <a:srgbClr val="FFDC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98" name="Freeform 54">
                <a:extLst>
                  <a:ext uri="{FF2B5EF4-FFF2-40B4-BE49-F238E27FC236}">
                    <a16:creationId xmlns:a16="http://schemas.microsoft.com/office/drawing/2014/main" id="{D4A933BB-4D33-D6AE-636C-A091DDAD9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" y="1131"/>
                <a:ext cx="42" cy="6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4383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4383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99" name="AutoShape 55">
                <a:extLst>
                  <a:ext uri="{FF2B5EF4-FFF2-40B4-BE49-F238E27FC236}">
                    <a16:creationId xmlns:a16="http://schemas.microsoft.com/office/drawing/2014/main" id="{1843425D-7FA4-EE81-F6AB-BB872E561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" y="1048"/>
                <a:ext cx="110" cy="8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00" name="AutoShape 56">
                <a:extLst>
                  <a:ext uri="{FF2B5EF4-FFF2-40B4-BE49-F238E27FC236}">
                    <a16:creationId xmlns:a16="http://schemas.microsoft.com/office/drawing/2014/main" id="{DE9DD5EE-20F6-009A-8C03-CDF52E888F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" y="1035"/>
                <a:ext cx="138" cy="110"/>
              </a:xfrm>
              <a:prstGeom prst="roundRect">
                <a:avLst>
                  <a:gd name="adj" fmla="val 40449"/>
                </a:avLst>
              </a:prstGeom>
              <a:noFill/>
              <a:ln w="53975">
                <a:solidFill>
                  <a:srgbClr val="99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01" name="Rectangle 57">
                <a:extLst>
                  <a:ext uri="{FF2B5EF4-FFF2-40B4-BE49-F238E27FC236}">
                    <a16:creationId xmlns:a16="http://schemas.microsoft.com/office/drawing/2014/main" id="{149803CE-2010-B3B4-3915-3761408F8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" y="1062"/>
                <a:ext cx="83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02" name="Rectangle 58">
                <a:extLst>
                  <a:ext uri="{FF2B5EF4-FFF2-40B4-BE49-F238E27FC236}">
                    <a16:creationId xmlns:a16="http://schemas.microsoft.com/office/drawing/2014/main" id="{D014D120-3A92-0C14-3091-48756B7AB5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" y="1062"/>
                <a:ext cx="96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03" name="Freeform 59">
                <a:extLst>
                  <a:ext uri="{FF2B5EF4-FFF2-40B4-BE49-F238E27FC236}">
                    <a16:creationId xmlns:a16="http://schemas.microsoft.com/office/drawing/2014/main" id="{464015F6-DC2E-DEBD-97C4-DF58E9D9D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" y="1186"/>
                <a:ext cx="28" cy="42"/>
              </a:xfrm>
              <a:custGeom>
                <a:avLst/>
                <a:gdLst>
                  <a:gd name="T0" fmla="*/ 1080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7200 h 21600"/>
                  <a:gd name="T6" fmla="*/ 21600 w 21600"/>
                  <a:gd name="T7" fmla="*/ 14400 h 21600"/>
                  <a:gd name="T8" fmla="*/ 108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14400 h 21600"/>
                  <a:gd name="T14" fmla="*/ 0 w 21600"/>
                  <a:gd name="T15" fmla="*/ 7200 h 21600"/>
                  <a:gd name="T16" fmla="*/ 0 w 21600"/>
                  <a:gd name="T17" fmla="*/ 0 h 21600"/>
                  <a:gd name="T18" fmla="*/ 10800 w 21600"/>
                  <a:gd name="T19" fmla="*/ 0 h 21600"/>
                  <a:gd name="T20" fmla="*/ 10800 w 21600"/>
                  <a:gd name="T2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10800" y="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10800" y="21600"/>
                    </a:lnTo>
                    <a:lnTo>
                      <a:pt x="0" y="14400"/>
                    </a:lnTo>
                    <a:lnTo>
                      <a:pt x="0" y="7200"/>
                    </a:lnTo>
                    <a:lnTo>
                      <a:pt x="0" y="0"/>
                    </a:lnTo>
                    <a:lnTo>
                      <a:pt x="10800" y="0"/>
                    </a:ln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999999"/>
              </a:solidFill>
              <a:ln w="31750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pic>
            <p:nvPicPr>
              <p:cNvPr id="6204" name="Picture 60">
                <a:extLst>
                  <a:ext uri="{FF2B5EF4-FFF2-40B4-BE49-F238E27FC236}">
                    <a16:creationId xmlns:a16="http://schemas.microsoft.com/office/drawing/2014/main" id="{2FF64171-8C79-3309-F17E-B0B3E6B6DC6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" y="1076"/>
                <a:ext cx="69" cy="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05" name="Line 61">
                <a:extLst>
                  <a:ext uri="{FF2B5EF4-FFF2-40B4-BE49-F238E27FC236}">
                    <a16:creationId xmlns:a16="http://schemas.microsoft.com/office/drawing/2014/main" id="{0E82E466-1772-DDF7-4331-AE0700603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" y="1200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06" name="Line 62">
                <a:extLst>
                  <a:ext uri="{FF2B5EF4-FFF2-40B4-BE49-F238E27FC236}">
                    <a16:creationId xmlns:a16="http://schemas.microsoft.com/office/drawing/2014/main" id="{1E6CDF61-69C8-1671-95A6-D45F6AE69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" y="1200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07" name="Line 63">
                <a:extLst>
                  <a:ext uri="{FF2B5EF4-FFF2-40B4-BE49-F238E27FC236}">
                    <a16:creationId xmlns:a16="http://schemas.microsoft.com/office/drawing/2014/main" id="{D2540932-5C5D-5FC7-382B-B31925F75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" y="1200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08" name="Rectangle 64">
                <a:extLst>
                  <a:ext uri="{FF2B5EF4-FFF2-40B4-BE49-F238E27FC236}">
                    <a16:creationId xmlns:a16="http://schemas.microsoft.com/office/drawing/2014/main" id="{7FC995B3-BBA0-E038-778B-7F815D4FE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" y="1131"/>
                <a:ext cx="96" cy="14"/>
              </a:xfrm>
              <a:prstGeom prst="rect">
                <a:avLst/>
              </a:prstGeom>
              <a:solidFill>
                <a:srgbClr val="D9AA73"/>
              </a:solidFill>
              <a:ln w="31750">
                <a:solidFill>
                  <a:srgbClr val="D9AA73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09" name="Freeform 65">
                <a:extLst>
                  <a:ext uri="{FF2B5EF4-FFF2-40B4-BE49-F238E27FC236}">
                    <a16:creationId xmlns:a16="http://schemas.microsoft.com/office/drawing/2014/main" id="{7CFFA6F5-FC16-5452-4A69-2C4059D40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" y="1145"/>
                <a:ext cx="124" cy="28"/>
              </a:xfrm>
              <a:custGeom>
                <a:avLst/>
                <a:gdLst>
                  <a:gd name="T0" fmla="*/ 2439 w 21600"/>
                  <a:gd name="T1" fmla="*/ 0 h 21600"/>
                  <a:gd name="T2" fmla="*/ 0 w 21600"/>
                  <a:gd name="T3" fmla="*/ 21600 h 21600"/>
                  <a:gd name="T4" fmla="*/ 21600 w 21600"/>
                  <a:gd name="T5" fmla="*/ 21600 h 21600"/>
                  <a:gd name="T6" fmla="*/ 19161 w 21600"/>
                  <a:gd name="T7" fmla="*/ 0 h 21600"/>
                  <a:gd name="T8" fmla="*/ 2439 w 21600"/>
                  <a:gd name="T9" fmla="*/ 0 h 21600"/>
                  <a:gd name="T10" fmla="*/ 2439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439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161" y="0"/>
                    </a:lnTo>
                    <a:lnTo>
                      <a:pt x="2439" y="0"/>
                    </a:lnTo>
                    <a:close/>
                    <a:moveTo>
                      <a:pt x="2439" y="0"/>
                    </a:moveTo>
                  </a:path>
                </a:pathLst>
              </a:custGeom>
              <a:noFill/>
              <a:ln w="31750" cap="flat">
                <a:solidFill>
                  <a:srgbClr val="D9AA73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10" name="Line 66">
                <a:extLst>
                  <a:ext uri="{FF2B5EF4-FFF2-40B4-BE49-F238E27FC236}">
                    <a16:creationId xmlns:a16="http://schemas.microsoft.com/office/drawing/2014/main" id="{B5E305A2-B038-6CDA-87DF-524E0CFFF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" y="1159"/>
                <a:ext cx="14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11" name="Line 67">
                <a:extLst>
                  <a:ext uri="{FF2B5EF4-FFF2-40B4-BE49-F238E27FC236}">
                    <a16:creationId xmlns:a16="http://schemas.microsoft.com/office/drawing/2014/main" id="{62EB81C0-11B2-7D2F-CD55-B923E320D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" y="1145"/>
                <a:ext cx="96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12" name="Line 68">
                <a:extLst>
                  <a:ext uri="{FF2B5EF4-FFF2-40B4-BE49-F238E27FC236}">
                    <a16:creationId xmlns:a16="http://schemas.microsoft.com/office/drawing/2014/main" id="{FD706C56-72C8-B066-DD83-F6F87C5F3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" y="1159"/>
                <a:ext cx="55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13" name="Line 69">
                <a:extLst>
                  <a:ext uri="{FF2B5EF4-FFF2-40B4-BE49-F238E27FC236}">
                    <a16:creationId xmlns:a16="http://schemas.microsoft.com/office/drawing/2014/main" id="{B0BAA747-181B-4704-C41A-8ACC8F9D3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" y="1159"/>
                <a:ext cx="56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14" name="Line 70">
                <a:extLst>
                  <a:ext uri="{FF2B5EF4-FFF2-40B4-BE49-F238E27FC236}">
                    <a16:creationId xmlns:a16="http://schemas.microsoft.com/office/drawing/2014/main" id="{57F34AC2-E528-4C4A-14D6-30A4125B8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" y="1159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15" name="Line 71">
                <a:extLst>
                  <a:ext uri="{FF2B5EF4-FFF2-40B4-BE49-F238E27FC236}">
                    <a16:creationId xmlns:a16="http://schemas.microsoft.com/office/drawing/2014/main" id="{8042E3F8-CB50-4338-EBD5-16C37FAD6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" y="1159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16" name="Rectangle 72">
                <a:extLst>
                  <a:ext uri="{FF2B5EF4-FFF2-40B4-BE49-F238E27FC236}">
                    <a16:creationId xmlns:a16="http://schemas.microsoft.com/office/drawing/2014/main" id="{8087775A-840F-E05D-505B-35DE7BBB6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" y="1048"/>
                <a:ext cx="28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17" name="Rectangle 73">
                <a:extLst>
                  <a:ext uri="{FF2B5EF4-FFF2-40B4-BE49-F238E27FC236}">
                    <a16:creationId xmlns:a16="http://schemas.microsoft.com/office/drawing/2014/main" id="{409938B1-1345-2FFF-42BB-AF050372E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" y="1048"/>
                <a:ext cx="42" cy="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18" name="Freeform 74">
                <a:extLst>
                  <a:ext uri="{FF2B5EF4-FFF2-40B4-BE49-F238E27FC236}">
                    <a16:creationId xmlns:a16="http://schemas.microsoft.com/office/drawing/2014/main" id="{DD32291E-0288-6333-0F46-F81E2082F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" y="1104"/>
                <a:ext cx="42" cy="6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407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4070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19" name="AutoShape 75">
                <a:extLst>
                  <a:ext uri="{FF2B5EF4-FFF2-40B4-BE49-F238E27FC236}">
                    <a16:creationId xmlns:a16="http://schemas.microsoft.com/office/drawing/2014/main" id="{B26B1E9B-8B7F-8F8D-B968-73D54C104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" y="1021"/>
                <a:ext cx="110" cy="8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20" name="AutoShape 76">
                <a:extLst>
                  <a:ext uri="{FF2B5EF4-FFF2-40B4-BE49-F238E27FC236}">
                    <a16:creationId xmlns:a16="http://schemas.microsoft.com/office/drawing/2014/main" id="{FA454C17-EFEA-EC73-1DFF-5C9C1976D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" y="1007"/>
                <a:ext cx="138" cy="110"/>
              </a:xfrm>
              <a:prstGeom prst="roundRect">
                <a:avLst>
                  <a:gd name="adj" fmla="val 40449"/>
                </a:avLst>
              </a:prstGeom>
              <a:noFill/>
              <a:ln w="53975">
                <a:solidFill>
                  <a:srgbClr val="99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21" name="Rectangle 77">
                <a:extLst>
                  <a:ext uri="{FF2B5EF4-FFF2-40B4-BE49-F238E27FC236}">
                    <a16:creationId xmlns:a16="http://schemas.microsoft.com/office/drawing/2014/main" id="{EC3A45DF-E1F4-D929-9CA6-376D9F52B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" y="1035"/>
                <a:ext cx="82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22" name="Rectangle 78">
                <a:extLst>
                  <a:ext uri="{FF2B5EF4-FFF2-40B4-BE49-F238E27FC236}">
                    <a16:creationId xmlns:a16="http://schemas.microsoft.com/office/drawing/2014/main" id="{4BD4FA60-8161-5932-81F4-1EC420D70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" y="1035"/>
                <a:ext cx="96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23" name="Freeform 79">
                <a:extLst>
                  <a:ext uri="{FF2B5EF4-FFF2-40B4-BE49-F238E27FC236}">
                    <a16:creationId xmlns:a16="http://schemas.microsoft.com/office/drawing/2014/main" id="{08197E52-9F55-7821-AB55-A07F025B4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" y="1159"/>
                <a:ext cx="27" cy="41"/>
              </a:xfrm>
              <a:custGeom>
                <a:avLst/>
                <a:gdLst>
                  <a:gd name="T0" fmla="*/ 11200 w 21600"/>
                  <a:gd name="T1" fmla="*/ 0 h 21600"/>
                  <a:gd name="T2" fmla="*/ 11200 w 21600"/>
                  <a:gd name="T3" fmla="*/ 0 h 21600"/>
                  <a:gd name="T4" fmla="*/ 21600 w 21600"/>
                  <a:gd name="T5" fmla="*/ 7376 h 21600"/>
                  <a:gd name="T6" fmla="*/ 21600 w 21600"/>
                  <a:gd name="T7" fmla="*/ 14224 h 21600"/>
                  <a:gd name="T8" fmla="*/ 11200 w 21600"/>
                  <a:gd name="T9" fmla="*/ 21600 h 21600"/>
                  <a:gd name="T10" fmla="*/ 11200 w 21600"/>
                  <a:gd name="T11" fmla="*/ 21600 h 21600"/>
                  <a:gd name="T12" fmla="*/ 0 w 21600"/>
                  <a:gd name="T13" fmla="*/ 14224 h 21600"/>
                  <a:gd name="T14" fmla="*/ 0 w 21600"/>
                  <a:gd name="T15" fmla="*/ 7376 h 21600"/>
                  <a:gd name="T16" fmla="*/ 0 w 21600"/>
                  <a:gd name="T17" fmla="*/ 0 h 21600"/>
                  <a:gd name="T18" fmla="*/ 11200 w 21600"/>
                  <a:gd name="T19" fmla="*/ 0 h 21600"/>
                  <a:gd name="T20" fmla="*/ 11200 w 21600"/>
                  <a:gd name="T2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1200" y="0"/>
                    </a:moveTo>
                    <a:lnTo>
                      <a:pt x="11200" y="0"/>
                    </a:lnTo>
                    <a:lnTo>
                      <a:pt x="21600" y="7376"/>
                    </a:lnTo>
                    <a:lnTo>
                      <a:pt x="21600" y="14224"/>
                    </a:lnTo>
                    <a:lnTo>
                      <a:pt x="11200" y="21600"/>
                    </a:lnTo>
                    <a:lnTo>
                      <a:pt x="0" y="14224"/>
                    </a:lnTo>
                    <a:lnTo>
                      <a:pt x="0" y="7376"/>
                    </a:lnTo>
                    <a:lnTo>
                      <a:pt x="0" y="0"/>
                    </a:lnTo>
                    <a:lnTo>
                      <a:pt x="11200" y="0"/>
                    </a:lnTo>
                    <a:close/>
                    <a:moveTo>
                      <a:pt x="11200" y="0"/>
                    </a:moveTo>
                  </a:path>
                </a:pathLst>
              </a:custGeom>
              <a:solidFill>
                <a:srgbClr val="999999"/>
              </a:solidFill>
              <a:ln w="31750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pic>
            <p:nvPicPr>
              <p:cNvPr id="6224" name="Picture 80">
                <a:extLst>
                  <a:ext uri="{FF2B5EF4-FFF2-40B4-BE49-F238E27FC236}">
                    <a16:creationId xmlns:a16="http://schemas.microsoft.com/office/drawing/2014/main" id="{2CEB8603-E93B-725F-CA0A-E83AA890515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" y="1048"/>
                <a:ext cx="69" cy="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25" name="Line 81">
                <a:extLst>
                  <a:ext uri="{FF2B5EF4-FFF2-40B4-BE49-F238E27FC236}">
                    <a16:creationId xmlns:a16="http://schemas.microsoft.com/office/drawing/2014/main" id="{5FE110B1-2D49-B2F5-90EC-1B6871D46D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" y="1173"/>
                <a:ext cx="1" cy="1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26" name="Line 82">
                <a:extLst>
                  <a:ext uri="{FF2B5EF4-FFF2-40B4-BE49-F238E27FC236}">
                    <a16:creationId xmlns:a16="http://schemas.microsoft.com/office/drawing/2014/main" id="{2BAD3669-7DBA-AE49-C743-F87C06986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6" y="1173"/>
                <a:ext cx="1" cy="1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27" name="Line 83">
                <a:extLst>
                  <a:ext uri="{FF2B5EF4-FFF2-40B4-BE49-F238E27FC236}">
                    <a16:creationId xmlns:a16="http://schemas.microsoft.com/office/drawing/2014/main" id="{39C5EA76-E3D9-CB62-D38B-A32F04433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6" y="1173"/>
                <a:ext cx="1" cy="1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28" name="Rectangle 84">
                <a:extLst>
                  <a:ext uri="{FF2B5EF4-FFF2-40B4-BE49-F238E27FC236}">
                    <a16:creationId xmlns:a16="http://schemas.microsoft.com/office/drawing/2014/main" id="{C5C30F71-5241-40D3-D55C-F255D0E24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" y="1104"/>
                <a:ext cx="96" cy="13"/>
              </a:xfrm>
              <a:prstGeom prst="rect">
                <a:avLst/>
              </a:prstGeom>
              <a:solidFill>
                <a:srgbClr val="D9AA73"/>
              </a:solidFill>
              <a:ln w="31750">
                <a:solidFill>
                  <a:srgbClr val="D9AA73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29" name="Freeform 85">
                <a:extLst>
                  <a:ext uri="{FF2B5EF4-FFF2-40B4-BE49-F238E27FC236}">
                    <a16:creationId xmlns:a16="http://schemas.microsoft.com/office/drawing/2014/main" id="{26378124-B3FD-93B8-E3A9-B88944C8AC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" y="1117"/>
                <a:ext cx="124" cy="28"/>
              </a:xfrm>
              <a:custGeom>
                <a:avLst/>
                <a:gdLst>
                  <a:gd name="T0" fmla="*/ 2439 w 21600"/>
                  <a:gd name="T1" fmla="*/ 0 h 21600"/>
                  <a:gd name="T2" fmla="*/ 0 w 21600"/>
                  <a:gd name="T3" fmla="*/ 21600 h 21600"/>
                  <a:gd name="T4" fmla="*/ 21600 w 21600"/>
                  <a:gd name="T5" fmla="*/ 21600 h 21600"/>
                  <a:gd name="T6" fmla="*/ 19161 w 21600"/>
                  <a:gd name="T7" fmla="*/ 0 h 21600"/>
                  <a:gd name="T8" fmla="*/ 2439 w 21600"/>
                  <a:gd name="T9" fmla="*/ 0 h 21600"/>
                  <a:gd name="T10" fmla="*/ 2439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439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161" y="0"/>
                    </a:lnTo>
                    <a:lnTo>
                      <a:pt x="2439" y="0"/>
                    </a:lnTo>
                    <a:close/>
                    <a:moveTo>
                      <a:pt x="2439" y="0"/>
                    </a:moveTo>
                  </a:path>
                </a:pathLst>
              </a:custGeom>
              <a:noFill/>
              <a:ln w="31750" cap="flat">
                <a:solidFill>
                  <a:srgbClr val="D9AA73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30" name="Line 86">
                <a:extLst>
                  <a:ext uri="{FF2B5EF4-FFF2-40B4-BE49-F238E27FC236}">
                    <a16:creationId xmlns:a16="http://schemas.microsoft.com/office/drawing/2014/main" id="{EFE97265-31F8-693A-1526-A62E5B3587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8" y="1131"/>
                <a:ext cx="13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31" name="Line 87">
                <a:extLst>
                  <a:ext uri="{FF2B5EF4-FFF2-40B4-BE49-F238E27FC236}">
                    <a16:creationId xmlns:a16="http://schemas.microsoft.com/office/drawing/2014/main" id="{3D1C1B8B-2F66-6DCD-4423-20F945C78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8" y="1117"/>
                <a:ext cx="96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32" name="Line 88">
                <a:extLst>
                  <a:ext uri="{FF2B5EF4-FFF2-40B4-BE49-F238E27FC236}">
                    <a16:creationId xmlns:a16="http://schemas.microsoft.com/office/drawing/2014/main" id="{89C2344D-B7B2-C58B-E40F-758480B88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8" y="1131"/>
                <a:ext cx="55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33" name="Line 89">
                <a:extLst>
                  <a:ext uri="{FF2B5EF4-FFF2-40B4-BE49-F238E27FC236}">
                    <a16:creationId xmlns:a16="http://schemas.microsoft.com/office/drawing/2014/main" id="{6B7DEC55-1530-E98E-7F97-C4DC49F074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5" y="1131"/>
                <a:ext cx="55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34" name="Line 90">
                <a:extLst>
                  <a:ext uri="{FF2B5EF4-FFF2-40B4-BE49-F238E27FC236}">
                    <a16:creationId xmlns:a16="http://schemas.microsoft.com/office/drawing/2014/main" id="{F018FEE4-4303-ECD3-FBCB-2381C20A4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7" y="1131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35" name="Line 91">
                <a:extLst>
                  <a:ext uri="{FF2B5EF4-FFF2-40B4-BE49-F238E27FC236}">
                    <a16:creationId xmlns:a16="http://schemas.microsoft.com/office/drawing/2014/main" id="{B8AD4FB8-68CB-9268-2D1A-9ABA3FEA7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0" y="1131"/>
                <a:ext cx="2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36" name="Rectangle 92">
                <a:extLst>
                  <a:ext uri="{FF2B5EF4-FFF2-40B4-BE49-F238E27FC236}">
                    <a16:creationId xmlns:a16="http://schemas.microsoft.com/office/drawing/2014/main" id="{52400703-98A4-7B7B-70E1-09F2764480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" y="1021"/>
                <a:ext cx="28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37" name="Rectangle 93">
                <a:extLst>
                  <a:ext uri="{FF2B5EF4-FFF2-40B4-BE49-F238E27FC236}">
                    <a16:creationId xmlns:a16="http://schemas.microsoft.com/office/drawing/2014/main" id="{2DDBE109-4A3B-B4AD-1E11-2C14A0645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" y="1021"/>
                <a:ext cx="41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38" name="Freeform 94">
                <a:extLst>
                  <a:ext uri="{FF2B5EF4-FFF2-40B4-BE49-F238E27FC236}">
                    <a16:creationId xmlns:a16="http://schemas.microsoft.com/office/drawing/2014/main" id="{ECD58322-074E-873A-1C59-D89F79C37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" y="1186"/>
                <a:ext cx="56" cy="69"/>
              </a:xfrm>
              <a:custGeom>
                <a:avLst/>
                <a:gdLst>
                  <a:gd name="T0" fmla="*/ 0 w 21600"/>
                  <a:gd name="T1" fmla="*/ 0 h 21600"/>
                  <a:gd name="T2" fmla="*/ 16200 w 21600"/>
                  <a:gd name="T3" fmla="*/ 4383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6200" y="4383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39" name="AutoShape 95">
                <a:extLst>
                  <a:ext uri="{FF2B5EF4-FFF2-40B4-BE49-F238E27FC236}">
                    <a16:creationId xmlns:a16="http://schemas.microsoft.com/office/drawing/2014/main" id="{46F9023E-89C2-0145-6C78-E9E2F6140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" y="1104"/>
                <a:ext cx="110" cy="82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40" name="AutoShape 96">
                <a:extLst>
                  <a:ext uri="{FF2B5EF4-FFF2-40B4-BE49-F238E27FC236}">
                    <a16:creationId xmlns:a16="http://schemas.microsoft.com/office/drawing/2014/main" id="{C3F0D10F-181A-0563-2187-AB3E2460E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" y="1090"/>
                <a:ext cx="138" cy="110"/>
              </a:xfrm>
              <a:prstGeom prst="roundRect">
                <a:avLst>
                  <a:gd name="adj" fmla="val 40449"/>
                </a:avLst>
              </a:prstGeom>
              <a:noFill/>
              <a:ln w="53975">
                <a:solidFill>
                  <a:srgbClr val="99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41" name="Rectangle 97">
                <a:extLst>
                  <a:ext uri="{FF2B5EF4-FFF2-40B4-BE49-F238E27FC236}">
                    <a16:creationId xmlns:a16="http://schemas.microsoft.com/office/drawing/2014/main" id="{EA398065-4F1E-1780-9151-0B9DF67B9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" y="1117"/>
                <a:ext cx="82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42" name="Rectangle 98">
                <a:extLst>
                  <a:ext uri="{FF2B5EF4-FFF2-40B4-BE49-F238E27FC236}">
                    <a16:creationId xmlns:a16="http://schemas.microsoft.com/office/drawing/2014/main" id="{B76E1B71-39CE-DA2D-FC36-C7B9D8D2F2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" y="1117"/>
                <a:ext cx="96" cy="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43" name="Freeform 99">
                <a:extLst>
                  <a:ext uri="{FF2B5EF4-FFF2-40B4-BE49-F238E27FC236}">
                    <a16:creationId xmlns:a16="http://schemas.microsoft.com/office/drawing/2014/main" id="{9AF46F24-16F3-B720-2534-5CB61A88A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" y="1242"/>
                <a:ext cx="14" cy="41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0 h 21600"/>
                  <a:gd name="T4" fmla="*/ 21600 w 21600"/>
                  <a:gd name="T5" fmla="*/ 6849 h 21600"/>
                  <a:gd name="T6" fmla="*/ 21600 w 21600"/>
                  <a:gd name="T7" fmla="*/ 14224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0 w 21600"/>
                  <a:gd name="T13" fmla="*/ 14224 h 21600"/>
                  <a:gd name="T14" fmla="*/ 0 w 21600"/>
                  <a:gd name="T15" fmla="*/ 6849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6849"/>
                    </a:lnTo>
                    <a:lnTo>
                      <a:pt x="21600" y="14224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4224"/>
                    </a:lnTo>
                    <a:lnTo>
                      <a:pt x="0" y="6849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999999"/>
              </a:solidFill>
              <a:ln w="31750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pic>
            <p:nvPicPr>
              <p:cNvPr id="6244" name="Picture 100">
                <a:extLst>
                  <a:ext uri="{FF2B5EF4-FFF2-40B4-BE49-F238E27FC236}">
                    <a16:creationId xmlns:a16="http://schemas.microsoft.com/office/drawing/2014/main" id="{99DDC99A-7DDD-D85D-44A4-F7EDE7333FA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" y="1131"/>
                <a:ext cx="69" cy="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45" name="Line 101">
                <a:extLst>
                  <a:ext uri="{FF2B5EF4-FFF2-40B4-BE49-F238E27FC236}">
                    <a16:creationId xmlns:a16="http://schemas.microsoft.com/office/drawing/2014/main" id="{57AA26BE-C286-A928-6CBA-04CAE7BDF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" y="1255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46" name="Line 102">
                <a:extLst>
                  <a:ext uri="{FF2B5EF4-FFF2-40B4-BE49-F238E27FC236}">
                    <a16:creationId xmlns:a16="http://schemas.microsoft.com/office/drawing/2014/main" id="{18603CCC-F80E-51A1-91A5-7A2D06403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" y="1255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47" name="Line 103">
                <a:extLst>
                  <a:ext uri="{FF2B5EF4-FFF2-40B4-BE49-F238E27FC236}">
                    <a16:creationId xmlns:a16="http://schemas.microsoft.com/office/drawing/2014/main" id="{641258FB-54BF-E4F8-7C2F-B2D78B55C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" y="1255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48" name="Rectangle 104">
                <a:extLst>
                  <a:ext uri="{FF2B5EF4-FFF2-40B4-BE49-F238E27FC236}">
                    <a16:creationId xmlns:a16="http://schemas.microsoft.com/office/drawing/2014/main" id="{BD97A716-6687-970C-6754-A88940417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" y="1186"/>
                <a:ext cx="110" cy="14"/>
              </a:xfrm>
              <a:prstGeom prst="rect">
                <a:avLst/>
              </a:prstGeom>
              <a:solidFill>
                <a:srgbClr val="D9AA73"/>
              </a:solidFill>
              <a:ln w="31750">
                <a:solidFill>
                  <a:srgbClr val="D9AA73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49" name="Freeform 105">
                <a:extLst>
                  <a:ext uri="{FF2B5EF4-FFF2-40B4-BE49-F238E27FC236}">
                    <a16:creationId xmlns:a16="http://schemas.microsoft.com/office/drawing/2014/main" id="{6EC1E0E0-C527-A8B1-8901-481EF62B69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" y="1200"/>
                <a:ext cx="138" cy="28"/>
              </a:xfrm>
              <a:custGeom>
                <a:avLst/>
                <a:gdLst>
                  <a:gd name="T0" fmla="*/ 2191 w 21600"/>
                  <a:gd name="T1" fmla="*/ 0 h 21600"/>
                  <a:gd name="T2" fmla="*/ 0 w 21600"/>
                  <a:gd name="T3" fmla="*/ 21600 h 21600"/>
                  <a:gd name="T4" fmla="*/ 21600 w 21600"/>
                  <a:gd name="T5" fmla="*/ 21600 h 21600"/>
                  <a:gd name="T6" fmla="*/ 19409 w 21600"/>
                  <a:gd name="T7" fmla="*/ 0 h 21600"/>
                  <a:gd name="T8" fmla="*/ 2191 w 21600"/>
                  <a:gd name="T9" fmla="*/ 0 h 21600"/>
                  <a:gd name="T10" fmla="*/ 2191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91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409" y="0"/>
                    </a:lnTo>
                    <a:lnTo>
                      <a:pt x="2191" y="0"/>
                    </a:lnTo>
                    <a:close/>
                    <a:moveTo>
                      <a:pt x="2191" y="0"/>
                    </a:moveTo>
                  </a:path>
                </a:pathLst>
              </a:custGeom>
              <a:noFill/>
              <a:ln w="31750" cap="flat">
                <a:solidFill>
                  <a:srgbClr val="D9AA73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50" name="Line 106">
                <a:extLst>
                  <a:ext uri="{FF2B5EF4-FFF2-40B4-BE49-F238E27FC236}">
                    <a16:creationId xmlns:a16="http://schemas.microsoft.com/office/drawing/2014/main" id="{54A0AE64-66F9-D843-5ED3-AD55C2985E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" y="1214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51" name="Line 107">
                <a:extLst>
                  <a:ext uri="{FF2B5EF4-FFF2-40B4-BE49-F238E27FC236}">
                    <a16:creationId xmlns:a16="http://schemas.microsoft.com/office/drawing/2014/main" id="{0BFF7852-62DA-1A7F-2988-A58BFC44C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" y="1200"/>
                <a:ext cx="82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52" name="Line 108">
                <a:extLst>
                  <a:ext uri="{FF2B5EF4-FFF2-40B4-BE49-F238E27FC236}">
                    <a16:creationId xmlns:a16="http://schemas.microsoft.com/office/drawing/2014/main" id="{0A45372A-4B56-3DC0-B3A7-13D6EC4072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" y="1214"/>
                <a:ext cx="69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53" name="Freeform 109">
                <a:extLst>
                  <a:ext uri="{FF2B5EF4-FFF2-40B4-BE49-F238E27FC236}">
                    <a16:creationId xmlns:a16="http://schemas.microsoft.com/office/drawing/2014/main" id="{643AD979-EFDE-8AF1-9638-293E7C975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" y="1214"/>
                <a:ext cx="69" cy="0"/>
              </a:xfrm>
              <a:custGeom>
                <a:avLst/>
                <a:gdLst>
                  <a:gd name="T0" fmla="*/ 0 w 21600"/>
                  <a:gd name="T1" fmla="*/ 0 h 21600"/>
                  <a:gd name="T2" fmla="*/ 13148 w 21600"/>
                  <a:gd name="T3" fmla="*/ 13148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3148" y="13148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54" name="Line 110">
                <a:extLst>
                  <a:ext uri="{FF2B5EF4-FFF2-40B4-BE49-F238E27FC236}">
                    <a16:creationId xmlns:a16="http://schemas.microsoft.com/office/drawing/2014/main" id="{5689D0FC-7073-831E-88BA-FAAE9A397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" y="1214"/>
                <a:ext cx="14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55" name="Rectangle 111">
                <a:extLst>
                  <a:ext uri="{FF2B5EF4-FFF2-40B4-BE49-F238E27FC236}">
                    <a16:creationId xmlns:a16="http://schemas.microsoft.com/office/drawing/2014/main" id="{F6A24EA3-472E-EBFC-3700-CEE94444A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" y="1104"/>
                <a:ext cx="28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56" name="Rectangle 112">
                <a:extLst>
                  <a:ext uri="{FF2B5EF4-FFF2-40B4-BE49-F238E27FC236}">
                    <a16:creationId xmlns:a16="http://schemas.microsoft.com/office/drawing/2014/main" id="{5921C070-E5F5-7C50-4915-EBCA2EEE8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" y="1104"/>
                <a:ext cx="41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57" name="Freeform 113">
                <a:extLst>
                  <a:ext uri="{FF2B5EF4-FFF2-40B4-BE49-F238E27FC236}">
                    <a16:creationId xmlns:a16="http://schemas.microsoft.com/office/drawing/2014/main" id="{2F500FDB-90B2-04EA-7E43-4C9634802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" y="359"/>
                <a:ext cx="42" cy="55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58" name="AutoShape 114">
                <a:extLst>
                  <a:ext uri="{FF2B5EF4-FFF2-40B4-BE49-F238E27FC236}">
                    <a16:creationId xmlns:a16="http://schemas.microsoft.com/office/drawing/2014/main" id="{9FB2CD85-0B72-CFB9-16B1-14E470391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62"/>
                <a:ext cx="110" cy="8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59" name="AutoShape 115">
                <a:extLst>
                  <a:ext uri="{FF2B5EF4-FFF2-40B4-BE49-F238E27FC236}">
                    <a16:creationId xmlns:a16="http://schemas.microsoft.com/office/drawing/2014/main" id="{FE734653-B068-8F91-0C23-578DAD51E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2" y="248"/>
                <a:ext cx="138" cy="111"/>
              </a:xfrm>
              <a:prstGeom prst="roundRect">
                <a:avLst>
                  <a:gd name="adj" fmla="val 40083"/>
                </a:avLst>
              </a:prstGeom>
              <a:noFill/>
              <a:ln w="53975">
                <a:solidFill>
                  <a:srgbClr val="99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60" name="Rectangle 116">
                <a:extLst>
                  <a:ext uri="{FF2B5EF4-FFF2-40B4-BE49-F238E27FC236}">
                    <a16:creationId xmlns:a16="http://schemas.microsoft.com/office/drawing/2014/main" id="{33FA8032-B717-1603-DE8D-6A2AB817D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9" y="290"/>
                <a:ext cx="83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61" name="Rectangle 117">
                <a:extLst>
                  <a:ext uri="{FF2B5EF4-FFF2-40B4-BE49-F238E27FC236}">
                    <a16:creationId xmlns:a16="http://schemas.microsoft.com/office/drawing/2014/main" id="{4CF07096-107D-967E-3F37-58B49EB3A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9" y="290"/>
                <a:ext cx="97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62" name="Freeform 118">
                <a:extLst>
                  <a:ext uri="{FF2B5EF4-FFF2-40B4-BE49-F238E27FC236}">
                    <a16:creationId xmlns:a16="http://schemas.microsoft.com/office/drawing/2014/main" id="{9FA2D149-9CD5-E3EE-4FBE-ABB8DD3C5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0" y="414"/>
                <a:ext cx="27" cy="27"/>
              </a:xfrm>
              <a:custGeom>
                <a:avLst/>
                <a:gdLst>
                  <a:gd name="T0" fmla="*/ 11200 w 21600"/>
                  <a:gd name="T1" fmla="*/ 0 h 21600"/>
                  <a:gd name="T2" fmla="*/ 112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1200 h 21600"/>
                  <a:gd name="T8" fmla="*/ 11200 w 21600"/>
                  <a:gd name="T9" fmla="*/ 21600 h 21600"/>
                  <a:gd name="T10" fmla="*/ 11200 w 21600"/>
                  <a:gd name="T11" fmla="*/ 21600 h 21600"/>
                  <a:gd name="T12" fmla="*/ 0 w 21600"/>
                  <a:gd name="T13" fmla="*/ 1120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11200 w 21600"/>
                  <a:gd name="T19" fmla="*/ 0 h 21600"/>
                  <a:gd name="T20" fmla="*/ 11200 w 21600"/>
                  <a:gd name="T2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1200" y="0"/>
                    </a:moveTo>
                    <a:lnTo>
                      <a:pt x="11200" y="0"/>
                    </a:lnTo>
                    <a:lnTo>
                      <a:pt x="21600" y="0"/>
                    </a:lnTo>
                    <a:lnTo>
                      <a:pt x="21600" y="11200"/>
                    </a:lnTo>
                    <a:lnTo>
                      <a:pt x="11200" y="21600"/>
                    </a:lnTo>
                    <a:lnTo>
                      <a:pt x="0" y="11200"/>
                    </a:lnTo>
                    <a:lnTo>
                      <a:pt x="0" y="0"/>
                    </a:lnTo>
                    <a:lnTo>
                      <a:pt x="11200" y="0"/>
                    </a:lnTo>
                    <a:close/>
                    <a:moveTo>
                      <a:pt x="11200" y="0"/>
                    </a:moveTo>
                  </a:path>
                </a:pathLst>
              </a:custGeom>
              <a:solidFill>
                <a:srgbClr val="999999"/>
              </a:solidFill>
              <a:ln w="31750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pic>
            <p:nvPicPr>
              <p:cNvPr id="6263" name="Picture 119">
                <a:extLst>
                  <a:ext uri="{FF2B5EF4-FFF2-40B4-BE49-F238E27FC236}">
                    <a16:creationId xmlns:a16="http://schemas.microsoft.com/office/drawing/2014/main" id="{88812442-C942-3514-FB1B-C6B22B146F27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9" y="290"/>
                <a:ext cx="83" cy="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64" name="Line 120">
                <a:extLst>
                  <a:ext uri="{FF2B5EF4-FFF2-40B4-BE49-F238E27FC236}">
                    <a16:creationId xmlns:a16="http://schemas.microsoft.com/office/drawing/2014/main" id="{401903B6-C4FC-C64A-F9B3-F664098D7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4" y="414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65" name="Line 121">
                <a:extLst>
                  <a:ext uri="{FF2B5EF4-FFF2-40B4-BE49-F238E27FC236}">
                    <a16:creationId xmlns:a16="http://schemas.microsoft.com/office/drawing/2014/main" id="{4E5D7FD7-0761-3229-83B7-DF82757DB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4" y="414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66" name="Line 122">
                <a:extLst>
                  <a:ext uri="{FF2B5EF4-FFF2-40B4-BE49-F238E27FC236}">
                    <a16:creationId xmlns:a16="http://schemas.microsoft.com/office/drawing/2014/main" id="{F2732FB9-8EF2-FCEE-530A-6F9621CD86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414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67" name="Rectangle 123">
                <a:extLst>
                  <a:ext uri="{FF2B5EF4-FFF2-40B4-BE49-F238E27FC236}">
                    <a16:creationId xmlns:a16="http://schemas.microsoft.com/office/drawing/2014/main" id="{B2E78E7D-C7CE-481A-BCC3-F40607978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345"/>
                <a:ext cx="96" cy="14"/>
              </a:xfrm>
              <a:prstGeom prst="rect">
                <a:avLst/>
              </a:prstGeom>
              <a:solidFill>
                <a:srgbClr val="D9AA73"/>
              </a:solidFill>
              <a:ln w="31750">
                <a:solidFill>
                  <a:srgbClr val="D9AA73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68" name="Freeform 124">
                <a:extLst>
                  <a:ext uri="{FF2B5EF4-FFF2-40B4-BE49-F238E27FC236}">
                    <a16:creationId xmlns:a16="http://schemas.microsoft.com/office/drawing/2014/main" id="{5F082F59-E020-E19E-6A1E-D99B4149BD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2" y="359"/>
                <a:ext cx="138" cy="27"/>
              </a:xfrm>
              <a:custGeom>
                <a:avLst/>
                <a:gdLst>
                  <a:gd name="T0" fmla="*/ 2191 w 21600"/>
                  <a:gd name="T1" fmla="*/ 0 h 21600"/>
                  <a:gd name="T2" fmla="*/ 0 w 21600"/>
                  <a:gd name="T3" fmla="*/ 21600 h 21600"/>
                  <a:gd name="T4" fmla="*/ 21600 w 21600"/>
                  <a:gd name="T5" fmla="*/ 21600 h 21600"/>
                  <a:gd name="T6" fmla="*/ 19409 w 21600"/>
                  <a:gd name="T7" fmla="*/ 0 h 21600"/>
                  <a:gd name="T8" fmla="*/ 2191 w 21600"/>
                  <a:gd name="T9" fmla="*/ 0 h 21600"/>
                  <a:gd name="T10" fmla="*/ 2191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91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409" y="0"/>
                    </a:lnTo>
                    <a:lnTo>
                      <a:pt x="2191" y="0"/>
                    </a:lnTo>
                    <a:close/>
                    <a:moveTo>
                      <a:pt x="2191" y="0"/>
                    </a:moveTo>
                  </a:path>
                </a:pathLst>
              </a:custGeom>
              <a:noFill/>
              <a:ln w="31750" cap="flat">
                <a:solidFill>
                  <a:srgbClr val="D9AA73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69" name="Line 125">
                <a:extLst>
                  <a:ext uri="{FF2B5EF4-FFF2-40B4-BE49-F238E27FC236}">
                    <a16:creationId xmlns:a16="http://schemas.microsoft.com/office/drawing/2014/main" id="{B12102B0-BADE-3E08-69FD-FCA08A164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6" y="386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70" name="Line 126">
                <a:extLst>
                  <a:ext uri="{FF2B5EF4-FFF2-40B4-BE49-F238E27FC236}">
                    <a16:creationId xmlns:a16="http://schemas.microsoft.com/office/drawing/2014/main" id="{95E3173F-ACDB-DD74-81D8-9C7B5BA74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9" y="372"/>
                <a:ext cx="83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71" name="Line 127">
                <a:extLst>
                  <a:ext uri="{FF2B5EF4-FFF2-40B4-BE49-F238E27FC236}">
                    <a16:creationId xmlns:a16="http://schemas.microsoft.com/office/drawing/2014/main" id="{91F37389-26C8-FA89-08D3-F11553224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6" y="372"/>
                <a:ext cx="69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72" name="Freeform 128">
                <a:extLst>
                  <a:ext uri="{FF2B5EF4-FFF2-40B4-BE49-F238E27FC236}">
                    <a16:creationId xmlns:a16="http://schemas.microsoft.com/office/drawing/2014/main" id="{F0CE542F-C008-A3AC-9829-1254ACCB9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372"/>
                <a:ext cx="83" cy="0"/>
              </a:xfrm>
              <a:custGeom>
                <a:avLst/>
                <a:gdLst>
                  <a:gd name="T0" fmla="*/ 0 w 21600"/>
                  <a:gd name="T1" fmla="*/ 0 h 21600"/>
                  <a:gd name="T2" fmla="*/ 14313 w 21600"/>
                  <a:gd name="T3" fmla="*/ 14313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4313" y="14313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73" name="Line 129">
                <a:extLst>
                  <a:ext uri="{FF2B5EF4-FFF2-40B4-BE49-F238E27FC236}">
                    <a16:creationId xmlns:a16="http://schemas.microsoft.com/office/drawing/2014/main" id="{3535E619-D4E7-DCE9-BB3A-8B0BB16D4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2" y="372"/>
                <a:ext cx="14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74" name="Rectangle 130">
                <a:extLst>
                  <a:ext uri="{FF2B5EF4-FFF2-40B4-BE49-F238E27FC236}">
                    <a16:creationId xmlns:a16="http://schemas.microsoft.com/office/drawing/2014/main" id="{4FD1AE4A-913A-8AF9-03A8-DE80AA487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7" y="276"/>
                <a:ext cx="41" cy="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75" name="Rectangle 131">
                <a:extLst>
                  <a:ext uri="{FF2B5EF4-FFF2-40B4-BE49-F238E27FC236}">
                    <a16:creationId xmlns:a16="http://schemas.microsoft.com/office/drawing/2014/main" id="{5F4CDEB3-10E3-46AA-3823-874DCE99D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7" y="276"/>
                <a:ext cx="55" cy="41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76" name="Freeform 132">
                <a:extLst>
                  <a:ext uri="{FF2B5EF4-FFF2-40B4-BE49-F238E27FC236}">
                    <a16:creationId xmlns:a16="http://schemas.microsoft.com/office/drawing/2014/main" id="{19631977-AFF7-931D-BAE4-C70E07E93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" y="428"/>
                <a:ext cx="42" cy="6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407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4070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77" name="AutoShape 133">
                <a:extLst>
                  <a:ext uri="{FF2B5EF4-FFF2-40B4-BE49-F238E27FC236}">
                    <a16:creationId xmlns:a16="http://schemas.microsoft.com/office/drawing/2014/main" id="{3699D5C9-9AEE-F90B-1DA1-77F2D8DE7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" y="331"/>
                <a:ext cx="110" cy="8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78" name="AutoShape 134">
                <a:extLst>
                  <a:ext uri="{FF2B5EF4-FFF2-40B4-BE49-F238E27FC236}">
                    <a16:creationId xmlns:a16="http://schemas.microsoft.com/office/drawing/2014/main" id="{9DC3F76E-7859-6E75-04D8-84B59D04D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3" y="317"/>
                <a:ext cx="138" cy="111"/>
              </a:xfrm>
              <a:prstGeom prst="roundRect">
                <a:avLst>
                  <a:gd name="adj" fmla="val 40083"/>
                </a:avLst>
              </a:prstGeom>
              <a:noFill/>
              <a:ln w="53975">
                <a:solidFill>
                  <a:srgbClr val="99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79" name="Rectangle 135">
                <a:extLst>
                  <a:ext uri="{FF2B5EF4-FFF2-40B4-BE49-F238E27FC236}">
                    <a16:creationId xmlns:a16="http://schemas.microsoft.com/office/drawing/2014/main" id="{1864BAAE-3D94-2641-A118-968302984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359"/>
                <a:ext cx="82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80" name="Rectangle 136">
                <a:extLst>
                  <a:ext uri="{FF2B5EF4-FFF2-40B4-BE49-F238E27FC236}">
                    <a16:creationId xmlns:a16="http://schemas.microsoft.com/office/drawing/2014/main" id="{BEE65148-7664-A859-F1F0-A145A77F9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1" y="359"/>
                <a:ext cx="96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81" name="Freeform 137">
                <a:extLst>
                  <a:ext uri="{FF2B5EF4-FFF2-40B4-BE49-F238E27FC236}">
                    <a16:creationId xmlns:a16="http://schemas.microsoft.com/office/drawing/2014/main" id="{8BE3E8BB-0969-D66C-DCD9-4EABF62DD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" y="483"/>
                <a:ext cx="28" cy="27"/>
              </a:xfrm>
              <a:custGeom>
                <a:avLst/>
                <a:gdLst>
                  <a:gd name="T0" fmla="*/ 1080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11200 h 21600"/>
                  <a:gd name="T6" fmla="*/ 21600 w 21600"/>
                  <a:gd name="T7" fmla="*/ 21600 h 21600"/>
                  <a:gd name="T8" fmla="*/ 108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0 w 21600"/>
                  <a:gd name="T15" fmla="*/ 11200 h 21600"/>
                  <a:gd name="T16" fmla="*/ 0 w 21600"/>
                  <a:gd name="T17" fmla="*/ 0 h 21600"/>
                  <a:gd name="T18" fmla="*/ 10800 w 21600"/>
                  <a:gd name="T19" fmla="*/ 0 h 21600"/>
                  <a:gd name="T20" fmla="*/ 10800 w 21600"/>
                  <a:gd name="T2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10800" y="0"/>
                    </a:lnTo>
                    <a:lnTo>
                      <a:pt x="21600" y="11200"/>
                    </a:lnTo>
                    <a:lnTo>
                      <a:pt x="21600" y="21600"/>
                    </a:lnTo>
                    <a:lnTo>
                      <a:pt x="10800" y="21600"/>
                    </a:lnTo>
                    <a:lnTo>
                      <a:pt x="0" y="21600"/>
                    </a:lnTo>
                    <a:lnTo>
                      <a:pt x="0" y="11200"/>
                    </a:lnTo>
                    <a:lnTo>
                      <a:pt x="0" y="0"/>
                    </a:lnTo>
                    <a:lnTo>
                      <a:pt x="10800" y="0"/>
                    </a:ln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999999"/>
              </a:solidFill>
              <a:ln w="31750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pic>
            <p:nvPicPr>
              <p:cNvPr id="6282" name="Picture 138">
                <a:extLst>
                  <a:ext uri="{FF2B5EF4-FFF2-40B4-BE49-F238E27FC236}">
                    <a16:creationId xmlns:a16="http://schemas.microsoft.com/office/drawing/2014/main" id="{687B3BB5-F17B-6F01-AA27-16D0DA4FAD97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1" y="359"/>
                <a:ext cx="82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83" name="Rectangle 139">
                <a:extLst>
                  <a:ext uri="{FF2B5EF4-FFF2-40B4-BE49-F238E27FC236}">
                    <a16:creationId xmlns:a16="http://schemas.microsoft.com/office/drawing/2014/main" id="{A85CAD60-53F0-C7B0-FA7D-E2BFD08BD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" y="414"/>
                <a:ext cx="96" cy="27"/>
              </a:xfrm>
              <a:prstGeom prst="rect">
                <a:avLst/>
              </a:prstGeom>
              <a:solidFill>
                <a:srgbClr val="D9AA73"/>
              </a:solidFill>
              <a:ln w="31750">
                <a:solidFill>
                  <a:srgbClr val="D9AA73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84" name="Freeform 140">
                <a:extLst>
                  <a:ext uri="{FF2B5EF4-FFF2-40B4-BE49-F238E27FC236}">
                    <a16:creationId xmlns:a16="http://schemas.microsoft.com/office/drawing/2014/main" id="{7215791B-037F-2A03-3F29-909939499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3" y="441"/>
                <a:ext cx="138" cy="14"/>
              </a:xfrm>
              <a:custGeom>
                <a:avLst/>
                <a:gdLst>
                  <a:gd name="T0" fmla="*/ 2191 w 21600"/>
                  <a:gd name="T1" fmla="*/ 0 h 21600"/>
                  <a:gd name="T2" fmla="*/ 0 w 21600"/>
                  <a:gd name="T3" fmla="*/ 21600 h 21600"/>
                  <a:gd name="T4" fmla="*/ 21600 w 21600"/>
                  <a:gd name="T5" fmla="*/ 21600 h 21600"/>
                  <a:gd name="T6" fmla="*/ 19409 w 21600"/>
                  <a:gd name="T7" fmla="*/ 0 h 21600"/>
                  <a:gd name="T8" fmla="*/ 2191 w 21600"/>
                  <a:gd name="T9" fmla="*/ 0 h 21600"/>
                  <a:gd name="T10" fmla="*/ 2191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91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409" y="0"/>
                    </a:lnTo>
                    <a:lnTo>
                      <a:pt x="2191" y="0"/>
                    </a:lnTo>
                    <a:close/>
                    <a:moveTo>
                      <a:pt x="2191" y="0"/>
                    </a:moveTo>
                  </a:path>
                </a:pathLst>
              </a:custGeom>
              <a:noFill/>
              <a:ln w="31750" cap="flat">
                <a:solidFill>
                  <a:srgbClr val="D9AA73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85" name="Line 141">
                <a:extLst>
                  <a:ext uri="{FF2B5EF4-FFF2-40B4-BE49-F238E27FC236}">
                    <a16:creationId xmlns:a16="http://schemas.microsoft.com/office/drawing/2014/main" id="{38D5A0DA-D15C-0A8D-DF16-30541B45E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455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86" name="Line 142">
                <a:extLst>
                  <a:ext uri="{FF2B5EF4-FFF2-40B4-BE49-F238E27FC236}">
                    <a16:creationId xmlns:a16="http://schemas.microsoft.com/office/drawing/2014/main" id="{46591D47-50B3-C155-E214-22F0CD158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1" y="441"/>
                <a:ext cx="82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87" name="Line 143">
                <a:extLst>
                  <a:ext uri="{FF2B5EF4-FFF2-40B4-BE49-F238E27FC236}">
                    <a16:creationId xmlns:a16="http://schemas.microsoft.com/office/drawing/2014/main" id="{A3937952-F81C-E7BF-C968-712E329FD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441"/>
                <a:ext cx="69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88" name="Line 144">
                <a:extLst>
                  <a:ext uri="{FF2B5EF4-FFF2-40B4-BE49-F238E27FC236}">
                    <a16:creationId xmlns:a16="http://schemas.microsoft.com/office/drawing/2014/main" id="{32108936-A292-9DAA-7370-D2EEEF769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455"/>
                <a:ext cx="56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89" name="Line 145">
                <a:extLst>
                  <a:ext uri="{FF2B5EF4-FFF2-40B4-BE49-F238E27FC236}">
                    <a16:creationId xmlns:a16="http://schemas.microsoft.com/office/drawing/2014/main" id="{969B56C2-104A-8FDA-C127-01745518A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0" y="441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90" name="Line 146">
                <a:extLst>
                  <a:ext uri="{FF2B5EF4-FFF2-40B4-BE49-F238E27FC236}">
                    <a16:creationId xmlns:a16="http://schemas.microsoft.com/office/drawing/2014/main" id="{95C52FDB-5875-4F81-84B6-26557FA1F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3" y="455"/>
                <a:ext cx="14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91" name="Rectangle 147">
                <a:extLst>
                  <a:ext uri="{FF2B5EF4-FFF2-40B4-BE49-F238E27FC236}">
                    <a16:creationId xmlns:a16="http://schemas.microsoft.com/office/drawing/2014/main" id="{E0047BED-A409-05B3-30CC-28BD2350A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8" y="345"/>
                <a:ext cx="42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92" name="Rectangle 148">
                <a:extLst>
                  <a:ext uri="{FF2B5EF4-FFF2-40B4-BE49-F238E27FC236}">
                    <a16:creationId xmlns:a16="http://schemas.microsoft.com/office/drawing/2014/main" id="{8A555038-E553-ED87-1D13-770AD4403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8" y="345"/>
                <a:ext cx="55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93" name="Rectangle 149">
                <a:extLst>
                  <a:ext uri="{FF2B5EF4-FFF2-40B4-BE49-F238E27FC236}">
                    <a16:creationId xmlns:a16="http://schemas.microsoft.com/office/drawing/2014/main" id="{5DA303A0-0497-2082-110B-574316039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1" y="1344"/>
                <a:ext cx="48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backbone</a:t>
                </a:r>
              </a:p>
            </p:txBody>
          </p:sp>
          <p:sp>
            <p:nvSpPr>
              <p:cNvPr id="6294" name="Rectangle 150">
                <a:extLst>
                  <a:ext uri="{FF2B5EF4-FFF2-40B4-BE49-F238E27FC236}">
                    <a16:creationId xmlns:a16="http://schemas.microsoft.com/office/drawing/2014/main" id="{C3B5B252-085F-B43E-DD51-855BB291D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1" y="1924"/>
                <a:ext cx="58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40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satellite link</a:t>
                </a:r>
              </a:p>
            </p:txBody>
          </p:sp>
          <p:sp>
            <p:nvSpPr>
              <p:cNvPr id="6295" name="Rectangle 151">
                <a:extLst>
                  <a:ext uri="{FF2B5EF4-FFF2-40B4-BE49-F238E27FC236}">
                    <a16:creationId xmlns:a16="http://schemas.microsoft.com/office/drawing/2014/main" id="{D0E686C9-5F5E-4C6D-81FD-B2A0152F5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" y="786"/>
                <a:ext cx="82" cy="69"/>
              </a:xfrm>
              <a:prstGeom prst="rect">
                <a:avLst/>
              </a:prstGeom>
              <a:solidFill>
                <a:srgbClr val="CF9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96" name="Rectangle 152">
                <a:extLst>
                  <a:ext uri="{FF2B5EF4-FFF2-40B4-BE49-F238E27FC236}">
                    <a16:creationId xmlns:a16="http://schemas.microsoft.com/office/drawing/2014/main" id="{C4B06735-7C60-925F-D1FC-3BBF9468A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" y="786"/>
                <a:ext cx="96" cy="83"/>
              </a:xfrm>
              <a:prstGeom prst="rect">
                <a:avLst/>
              </a:prstGeom>
              <a:noFill/>
              <a:ln w="31750">
                <a:solidFill>
                  <a:srgbClr val="CF924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97" name="Rectangle 153">
                <a:extLst>
                  <a:ext uri="{FF2B5EF4-FFF2-40B4-BE49-F238E27FC236}">
                    <a16:creationId xmlns:a16="http://schemas.microsoft.com/office/drawing/2014/main" id="{BA75D004-1189-3DF0-BF7E-223406D22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5" y="910"/>
                <a:ext cx="83" cy="83"/>
              </a:xfrm>
              <a:prstGeom prst="rect">
                <a:avLst/>
              </a:prstGeom>
              <a:solidFill>
                <a:srgbClr val="CF9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98" name="Rectangle 154">
                <a:extLst>
                  <a:ext uri="{FF2B5EF4-FFF2-40B4-BE49-F238E27FC236}">
                    <a16:creationId xmlns:a16="http://schemas.microsoft.com/office/drawing/2014/main" id="{2BD4E07A-176F-B745-BF4D-C00F16974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5" y="910"/>
                <a:ext cx="97" cy="97"/>
              </a:xfrm>
              <a:prstGeom prst="rect">
                <a:avLst/>
              </a:prstGeom>
              <a:noFill/>
              <a:ln w="31750">
                <a:solidFill>
                  <a:srgbClr val="CF924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99" name="Rectangle 155">
                <a:extLst>
                  <a:ext uri="{FF2B5EF4-FFF2-40B4-BE49-F238E27FC236}">
                    <a16:creationId xmlns:a16="http://schemas.microsoft.com/office/drawing/2014/main" id="{7E3D9D0A-2718-F482-3CBD-14528143B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" y="910"/>
                <a:ext cx="82" cy="83"/>
              </a:xfrm>
              <a:prstGeom prst="rect">
                <a:avLst/>
              </a:prstGeom>
              <a:solidFill>
                <a:srgbClr val="CF9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00" name="Rectangle 156">
                <a:extLst>
                  <a:ext uri="{FF2B5EF4-FFF2-40B4-BE49-F238E27FC236}">
                    <a16:creationId xmlns:a16="http://schemas.microsoft.com/office/drawing/2014/main" id="{95C03EED-9F4B-017F-FC55-11372017B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" y="910"/>
                <a:ext cx="96" cy="97"/>
              </a:xfrm>
              <a:prstGeom prst="rect">
                <a:avLst/>
              </a:prstGeom>
              <a:noFill/>
              <a:ln w="31750">
                <a:solidFill>
                  <a:srgbClr val="CF924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01" name="Rectangle 157">
                <a:extLst>
                  <a:ext uri="{FF2B5EF4-FFF2-40B4-BE49-F238E27FC236}">
                    <a16:creationId xmlns:a16="http://schemas.microsoft.com/office/drawing/2014/main" id="{31BE2000-49BF-3CC9-EED5-57B1004752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" y="524"/>
                <a:ext cx="83" cy="69"/>
              </a:xfrm>
              <a:prstGeom prst="rect">
                <a:avLst/>
              </a:prstGeom>
              <a:solidFill>
                <a:srgbClr val="CF9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02" name="Rectangle 158">
                <a:extLst>
                  <a:ext uri="{FF2B5EF4-FFF2-40B4-BE49-F238E27FC236}">
                    <a16:creationId xmlns:a16="http://schemas.microsoft.com/office/drawing/2014/main" id="{F4EE2B12-8CC8-2F05-4238-BDB0AD5E7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" y="524"/>
                <a:ext cx="97" cy="83"/>
              </a:xfrm>
              <a:prstGeom prst="rect">
                <a:avLst/>
              </a:prstGeom>
              <a:noFill/>
              <a:ln w="31750">
                <a:solidFill>
                  <a:srgbClr val="CF924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03" name="Rectangle 159">
                <a:extLst>
                  <a:ext uri="{FF2B5EF4-FFF2-40B4-BE49-F238E27FC236}">
                    <a16:creationId xmlns:a16="http://schemas.microsoft.com/office/drawing/2014/main" id="{784B8C66-BC7F-1C0F-8F17-9A39D5CCE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524"/>
                <a:ext cx="83" cy="69"/>
              </a:xfrm>
              <a:prstGeom prst="rect">
                <a:avLst/>
              </a:prstGeom>
              <a:solidFill>
                <a:srgbClr val="CF9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04" name="Rectangle 160">
                <a:extLst>
                  <a:ext uri="{FF2B5EF4-FFF2-40B4-BE49-F238E27FC236}">
                    <a16:creationId xmlns:a16="http://schemas.microsoft.com/office/drawing/2014/main" id="{01AD5CC5-FE59-598E-5B92-EEA69D068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524"/>
                <a:ext cx="96" cy="83"/>
              </a:xfrm>
              <a:prstGeom prst="rect">
                <a:avLst/>
              </a:prstGeom>
              <a:noFill/>
              <a:ln w="31750">
                <a:solidFill>
                  <a:srgbClr val="CF924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05" name="Freeform 161">
                <a:extLst>
                  <a:ext uri="{FF2B5EF4-FFF2-40B4-BE49-F238E27FC236}">
                    <a16:creationId xmlns:a16="http://schemas.microsoft.com/office/drawing/2014/main" id="{469D71AC-37B1-0E51-7BFB-EED421065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0" y="869"/>
                <a:ext cx="56" cy="69"/>
              </a:xfrm>
              <a:custGeom>
                <a:avLst/>
                <a:gdLst>
                  <a:gd name="T0" fmla="*/ 0 w 21600"/>
                  <a:gd name="T1" fmla="*/ 0 h 21600"/>
                  <a:gd name="T2" fmla="*/ 16200 w 21600"/>
                  <a:gd name="T3" fmla="*/ 4383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16200" y="4383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06" name="AutoShape 162">
                <a:extLst>
                  <a:ext uri="{FF2B5EF4-FFF2-40B4-BE49-F238E27FC236}">
                    <a16:creationId xmlns:a16="http://schemas.microsoft.com/office/drawing/2014/main" id="{E959167D-352E-45D5-2A45-78F03C788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4" y="772"/>
                <a:ext cx="110" cy="8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07" name="AutoShape 163">
                <a:extLst>
                  <a:ext uri="{FF2B5EF4-FFF2-40B4-BE49-F238E27FC236}">
                    <a16:creationId xmlns:a16="http://schemas.microsoft.com/office/drawing/2014/main" id="{43D2F08E-A403-CD5B-668F-23F1A1301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0" y="759"/>
                <a:ext cx="138" cy="110"/>
              </a:xfrm>
              <a:prstGeom prst="roundRect">
                <a:avLst>
                  <a:gd name="adj" fmla="val 40449"/>
                </a:avLst>
              </a:prstGeom>
              <a:noFill/>
              <a:ln w="53975">
                <a:solidFill>
                  <a:srgbClr val="99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08" name="Rectangle 164">
                <a:extLst>
                  <a:ext uri="{FF2B5EF4-FFF2-40B4-BE49-F238E27FC236}">
                    <a16:creationId xmlns:a16="http://schemas.microsoft.com/office/drawing/2014/main" id="{62F34BE3-6F9B-40A9-F510-E552414E8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" y="800"/>
                <a:ext cx="82" cy="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09" name="Rectangle 165">
                <a:extLst>
                  <a:ext uri="{FF2B5EF4-FFF2-40B4-BE49-F238E27FC236}">
                    <a16:creationId xmlns:a16="http://schemas.microsoft.com/office/drawing/2014/main" id="{17F5DAAD-1235-075B-0E8A-211422044F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" y="800"/>
                <a:ext cx="96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10" name="Freeform 166">
                <a:extLst>
                  <a:ext uri="{FF2B5EF4-FFF2-40B4-BE49-F238E27FC236}">
                    <a16:creationId xmlns:a16="http://schemas.microsoft.com/office/drawing/2014/main" id="{33CC73AC-57BF-9DB9-43E9-DDE8CBB57E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2" y="924"/>
                <a:ext cx="14" cy="28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0 h 21600"/>
                  <a:gd name="T4" fmla="*/ 21600 w 21600"/>
                  <a:gd name="T5" fmla="*/ 10800 h 21600"/>
                  <a:gd name="T6" fmla="*/ 21600 w 21600"/>
                  <a:gd name="T7" fmla="*/ 21600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0 w 21600"/>
                  <a:gd name="T13" fmla="*/ 21600 h 21600"/>
                  <a:gd name="T14" fmla="*/ 0 w 21600"/>
                  <a:gd name="T15" fmla="*/ 1080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080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10800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</a:path>
                </a:pathLst>
              </a:custGeom>
              <a:solidFill>
                <a:srgbClr val="999999"/>
              </a:solidFill>
              <a:ln w="31750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pic>
            <p:nvPicPr>
              <p:cNvPr id="6311" name="Picture 167">
                <a:extLst>
                  <a:ext uri="{FF2B5EF4-FFF2-40B4-BE49-F238E27FC236}">
                    <a16:creationId xmlns:a16="http://schemas.microsoft.com/office/drawing/2014/main" id="{52B2F0BD-D0C5-CC76-8390-F3F3A68AD49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1" y="800"/>
                <a:ext cx="69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12" name="Rectangle 168">
                <a:extLst>
                  <a:ext uri="{FF2B5EF4-FFF2-40B4-BE49-F238E27FC236}">
                    <a16:creationId xmlns:a16="http://schemas.microsoft.com/office/drawing/2014/main" id="{69B2ED95-8AAD-6E8E-FFBA-C2A7080E2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4" y="855"/>
                <a:ext cx="110" cy="28"/>
              </a:xfrm>
              <a:prstGeom prst="rect">
                <a:avLst/>
              </a:prstGeom>
              <a:solidFill>
                <a:srgbClr val="D9AA73"/>
              </a:solidFill>
              <a:ln w="31750">
                <a:solidFill>
                  <a:srgbClr val="D9AA73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13" name="Freeform 169">
                <a:extLst>
                  <a:ext uri="{FF2B5EF4-FFF2-40B4-BE49-F238E27FC236}">
                    <a16:creationId xmlns:a16="http://schemas.microsoft.com/office/drawing/2014/main" id="{B419DD65-D5C5-85F2-D383-FEBFC3710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0" y="883"/>
                <a:ext cx="138" cy="14"/>
              </a:xfrm>
              <a:custGeom>
                <a:avLst/>
                <a:gdLst>
                  <a:gd name="T0" fmla="*/ 2191 w 21600"/>
                  <a:gd name="T1" fmla="*/ 0 h 21600"/>
                  <a:gd name="T2" fmla="*/ 0 w 21600"/>
                  <a:gd name="T3" fmla="*/ 21600 h 21600"/>
                  <a:gd name="T4" fmla="*/ 21600 w 21600"/>
                  <a:gd name="T5" fmla="*/ 21600 h 21600"/>
                  <a:gd name="T6" fmla="*/ 19409 w 21600"/>
                  <a:gd name="T7" fmla="*/ 0 h 21600"/>
                  <a:gd name="T8" fmla="*/ 2191 w 21600"/>
                  <a:gd name="T9" fmla="*/ 0 h 21600"/>
                  <a:gd name="T10" fmla="*/ 2191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191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409" y="0"/>
                    </a:lnTo>
                    <a:lnTo>
                      <a:pt x="2191" y="0"/>
                    </a:lnTo>
                    <a:close/>
                    <a:moveTo>
                      <a:pt x="2191" y="0"/>
                    </a:moveTo>
                  </a:path>
                </a:pathLst>
              </a:custGeom>
              <a:noFill/>
              <a:ln w="31750" cap="flat">
                <a:solidFill>
                  <a:srgbClr val="D9AA73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14" name="Line 170">
                <a:extLst>
                  <a:ext uri="{FF2B5EF4-FFF2-40B4-BE49-F238E27FC236}">
                    <a16:creationId xmlns:a16="http://schemas.microsoft.com/office/drawing/2014/main" id="{01D5FF08-5B9E-55E1-ABAB-39E7B8B72B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4" y="897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15" name="Line 171">
                <a:extLst>
                  <a:ext uri="{FF2B5EF4-FFF2-40B4-BE49-F238E27FC236}">
                    <a16:creationId xmlns:a16="http://schemas.microsoft.com/office/drawing/2014/main" id="{4A8A94F1-5BDE-8392-D895-8A82231BD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8" y="883"/>
                <a:ext cx="82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16" name="Line 172">
                <a:extLst>
                  <a:ext uri="{FF2B5EF4-FFF2-40B4-BE49-F238E27FC236}">
                    <a16:creationId xmlns:a16="http://schemas.microsoft.com/office/drawing/2014/main" id="{1D8EA0A3-826A-F055-6F61-0B792680E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4" y="883"/>
                <a:ext cx="69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17" name="Line 173">
                <a:extLst>
                  <a:ext uri="{FF2B5EF4-FFF2-40B4-BE49-F238E27FC236}">
                    <a16:creationId xmlns:a16="http://schemas.microsoft.com/office/drawing/2014/main" id="{BE937188-3D78-4348-C193-C751FC3BC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5" y="897"/>
                <a:ext cx="42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18" name="Line 174">
                <a:extLst>
                  <a:ext uri="{FF2B5EF4-FFF2-40B4-BE49-F238E27FC236}">
                    <a16:creationId xmlns:a16="http://schemas.microsoft.com/office/drawing/2014/main" id="{3CBD2B09-1DDF-C6DF-8716-E2FD927473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7" y="883"/>
                <a:ext cx="2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19" name="Line 175">
                <a:extLst>
                  <a:ext uri="{FF2B5EF4-FFF2-40B4-BE49-F238E27FC236}">
                    <a16:creationId xmlns:a16="http://schemas.microsoft.com/office/drawing/2014/main" id="{D2EE8711-4E50-6803-E5E9-B8DD11BFF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0" y="897"/>
                <a:ext cx="14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20" name="Rectangle 176">
                <a:extLst>
                  <a:ext uri="{FF2B5EF4-FFF2-40B4-BE49-F238E27FC236}">
                    <a16:creationId xmlns:a16="http://schemas.microsoft.com/office/drawing/2014/main" id="{095D9636-FF82-A065-30AB-6F482A117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9" y="786"/>
                <a:ext cx="28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21" name="Rectangle 177">
                <a:extLst>
                  <a:ext uri="{FF2B5EF4-FFF2-40B4-BE49-F238E27FC236}">
                    <a16:creationId xmlns:a16="http://schemas.microsoft.com/office/drawing/2014/main" id="{CCE66A2A-8973-9889-7190-7C6F7B64AF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9" y="786"/>
                <a:ext cx="41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22" name="Freeform 178">
                <a:extLst>
                  <a:ext uri="{FF2B5EF4-FFF2-40B4-BE49-F238E27FC236}">
                    <a16:creationId xmlns:a16="http://schemas.microsoft.com/office/drawing/2014/main" id="{FA4A5C7D-DA4A-893E-4163-269962E34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7" y="993"/>
                <a:ext cx="41" cy="69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4383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4383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23" name="AutoShape 179">
                <a:extLst>
                  <a:ext uri="{FF2B5EF4-FFF2-40B4-BE49-F238E27FC236}">
                    <a16:creationId xmlns:a16="http://schemas.microsoft.com/office/drawing/2014/main" id="{75AC4EFB-DADB-3DC8-51C2-AB6ADCE697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6" y="910"/>
                <a:ext cx="111" cy="8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24" name="AutoShape 180">
                <a:extLst>
                  <a:ext uri="{FF2B5EF4-FFF2-40B4-BE49-F238E27FC236}">
                    <a16:creationId xmlns:a16="http://schemas.microsoft.com/office/drawing/2014/main" id="{9EC88DF3-87F6-39EC-E4B4-1D9AD19C60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3" y="897"/>
                <a:ext cx="138" cy="110"/>
              </a:xfrm>
              <a:prstGeom prst="roundRect">
                <a:avLst>
                  <a:gd name="adj" fmla="val 40449"/>
                </a:avLst>
              </a:prstGeom>
              <a:noFill/>
              <a:ln w="53975">
                <a:solidFill>
                  <a:srgbClr val="9999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25" name="Rectangle 181">
                <a:extLst>
                  <a:ext uri="{FF2B5EF4-FFF2-40B4-BE49-F238E27FC236}">
                    <a16:creationId xmlns:a16="http://schemas.microsoft.com/office/drawing/2014/main" id="{5D70787A-9F69-F00C-A119-4DB8963D6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0" y="924"/>
                <a:ext cx="83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26" name="Rectangle 182">
                <a:extLst>
                  <a:ext uri="{FF2B5EF4-FFF2-40B4-BE49-F238E27FC236}">
                    <a16:creationId xmlns:a16="http://schemas.microsoft.com/office/drawing/2014/main" id="{EA5732F6-D48E-2975-6676-F11BD723E8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0" y="924"/>
                <a:ext cx="97" cy="55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27" name="Freeform 183">
                <a:extLst>
                  <a:ext uri="{FF2B5EF4-FFF2-40B4-BE49-F238E27FC236}">
                    <a16:creationId xmlns:a16="http://schemas.microsoft.com/office/drawing/2014/main" id="{AA127C70-6D5C-B292-7779-D3DC38D7F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4" y="1048"/>
                <a:ext cx="28" cy="42"/>
              </a:xfrm>
              <a:custGeom>
                <a:avLst/>
                <a:gdLst>
                  <a:gd name="T0" fmla="*/ 1080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7200 h 21600"/>
                  <a:gd name="T6" fmla="*/ 21600 w 21600"/>
                  <a:gd name="T7" fmla="*/ 14400 h 21600"/>
                  <a:gd name="T8" fmla="*/ 108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14400 h 21600"/>
                  <a:gd name="T14" fmla="*/ 0 w 21600"/>
                  <a:gd name="T15" fmla="*/ 7200 h 21600"/>
                  <a:gd name="T16" fmla="*/ 0 w 21600"/>
                  <a:gd name="T17" fmla="*/ 0 h 21600"/>
                  <a:gd name="T18" fmla="*/ 10800 w 21600"/>
                  <a:gd name="T19" fmla="*/ 0 h 21600"/>
                  <a:gd name="T20" fmla="*/ 10800 w 21600"/>
                  <a:gd name="T2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10800" y="0"/>
                    </a:lnTo>
                    <a:lnTo>
                      <a:pt x="21600" y="7200"/>
                    </a:lnTo>
                    <a:lnTo>
                      <a:pt x="21600" y="14400"/>
                    </a:lnTo>
                    <a:lnTo>
                      <a:pt x="10800" y="21600"/>
                    </a:lnTo>
                    <a:lnTo>
                      <a:pt x="0" y="14400"/>
                    </a:lnTo>
                    <a:lnTo>
                      <a:pt x="0" y="7200"/>
                    </a:lnTo>
                    <a:lnTo>
                      <a:pt x="0" y="0"/>
                    </a:lnTo>
                    <a:lnTo>
                      <a:pt x="10800" y="0"/>
                    </a:ln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999999"/>
              </a:solidFill>
              <a:ln w="31750" cap="flat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pic>
            <p:nvPicPr>
              <p:cNvPr id="6328" name="Picture 184">
                <a:extLst>
                  <a:ext uri="{FF2B5EF4-FFF2-40B4-BE49-F238E27FC236}">
                    <a16:creationId xmlns:a16="http://schemas.microsoft.com/office/drawing/2014/main" id="{FA454D26-ECF7-C7AE-2758-52B42F44160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4" y="938"/>
                <a:ext cx="69" cy="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29" name="Line 185">
                <a:extLst>
                  <a:ext uri="{FF2B5EF4-FFF2-40B4-BE49-F238E27FC236}">
                    <a16:creationId xmlns:a16="http://schemas.microsoft.com/office/drawing/2014/main" id="{8B2B077F-35FA-09D9-3385-3B90A1922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4" y="1062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30" name="Line 186">
                <a:extLst>
                  <a:ext uri="{FF2B5EF4-FFF2-40B4-BE49-F238E27FC236}">
                    <a16:creationId xmlns:a16="http://schemas.microsoft.com/office/drawing/2014/main" id="{8212FA32-A549-EA5D-D7A8-F3337066C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8" y="1062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31" name="Line 187">
                <a:extLst>
                  <a:ext uri="{FF2B5EF4-FFF2-40B4-BE49-F238E27FC236}">
                    <a16:creationId xmlns:a16="http://schemas.microsoft.com/office/drawing/2014/main" id="{9F6067BD-C849-B5E4-815F-43146B089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8" y="1062"/>
                <a:ext cx="1" cy="1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32" name="Rectangle 188">
                <a:extLst>
                  <a:ext uri="{FF2B5EF4-FFF2-40B4-BE49-F238E27FC236}">
                    <a16:creationId xmlns:a16="http://schemas.microsoft.com/office/drawing/2014/main" id="{56BB270D-4B9F-549B-EF07-C5D305E2A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0" y="993"/>
                <a:ext cx="97" cy="14"/>
              </a:xfrm>
              <a:prstGeom prst="rect">
                <a:avLst/>
              </a:prstGeom>
              <a:solidFill>
                <a:srgbClr val="D9AA73"/>
              </a:solidFill>
              <a:ln w="31750">
                <a:solidFill>
                  <a:srgbClr val="D9AA73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33" name="Freeform 189">
                <a:extLst>
                  <a:ext uri="{FF2B5EF4-FFF2-40B4-BE49-F238E27FC236}">
                    <a16:creationId xmlns:a16="http://schemas.microsoft.com/office/drawing/2014/main" id="{5A63F63F-3F33-CDA8-779E-94A98AABFC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6" y="1007"/>
                <a:ext cx="125" cy="28"/>
              </a:xfrm>
              <a:custGeom>
                <a:avLst/>
                <a:gdLst>
                  <a:gd name="T0" fmla="*/ 2419 w 21600"/>
                  <a:gd name="T1" fmla="*/ 0 h 21600"/>
                  <a:gd name="T2" fmla="*/ 0 w 21600"/>
                  <a:gd name="T3" fmla="*/ 21600 h 21600"/>
                  <a:gd name="T4" fmla="*/ 21600 w 21600"/>
                  <a:gd name="T5" fmla="*/ 21600 h 21600"/>
                  <a:gd name="T6" fmla="*/ 19181 w 21600"/>
                  <a:gd name="T7" fmla="*/ 0 h 21600"/>
                  <a:gd name="T8" fmla="*/ 2419 w 21600"/>
                  <a:gd name="T9" fmla="*/ 0 h 21600"/>
                  <a:gd name="T10" fmla="*/ 2419 w 21600"/>
                  <a:gd name="T1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2419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19181" y="0"/>
                    </a:lnTo>
                    <a:lnTo>
                      <a:pt x="2419" y="0"/>
                    </a:lnTo>
                    <a:close/>
                    <a:moveTo>
                      <a:pt x="2419" y="0"/>
                    </a:moveTo>
                  </a:path>
                </a:pathLst>
              </a:custGeom>
              <a:noFill/>
              <a:ln w="31750" cap="flat">
                <a:solidFill>
                  <a:srgbClr val="D9AA73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34" name="Line 190">
                <a:extLst>
                  <a:ext uri="{FF2B5EF4-FFF2-40B4-BE49-F238E27FC236}">
                    <a16:creationId xmlns:a16="http://schemas.microsoft.com/office/drawing/2014/main" id="{4F6E6E63-C205-8148-36E2-9E65F9CD00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0" y="1021"/>
                <a:ext cx="14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35" name="Line 191">
                <a:extLst>
                  <a:ext uri="{FF2B5EF4-FFF2-40B4-BE49-F238E27FC236}">
                    <a16:creationId xmlns:a16="http://schemas.microsoft.com/office/drawing/2014/main" id="{5804EFF9-7EF1-485E-A94F-CEBEC6E4D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0" y="1007"/>
                <a:ext cx="97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36" name="Line 192">
                <a:extLst>
                  <a:ext uri="{FF2B5EF4-FFF2-40B4-BE49-F238E27FC236}">
                    <a16:creationId xmlns:a16="http://schemas.microsoft.com/office/drawing/2014/main" id="{FD53E431-1369-7D75-BB90-2D28AE676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0" y="1021"/>
                <a:ext cx="55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37" name="Line 193">
                <a:extLst>
                  <a:ext uri="{FF2B5EF4-FFF2-40B4-BE49-F238E27FC236}">
                    <a16:creationId xmlns:a16="http://schemas.microsoft.com/office/drawing/2014/main" id="{91757A0C-F7AD-0467-51DE-25F506BE7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8" y="1021"/>
                <a:ext cx="55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38" name="Line 194">
                <a:extLst>
                  <a:ext uri="{FF2B5EF4-FFF2-40B4-BE49-F238E27FC236}">
                    <a16:creationId xmlns:a16="http://schemas.microsoft.com/office/drawing/2014/main" id="{5CBE52DB-A58A-0959-ED91-0CA713423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9" y="1021"/>
                <a:ext cx="2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39" name="Line 195">
                <a:extLst>
                  <a:ext uri="{FF2B5EF4-FFF2-40B4-BE49-F238E27FC236}">
                    <a16:creationId xmlns:a16="http://schemas.microsoft.com/office/drawing/2014/main" id="{C4E95B8F-2730-718E-6867-50D91FFB8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3" y="1021"/>
                <a:ext cx="2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40" name="Rectangle 196">
                <a:extLst>
                  <a:ext uri="{FF2B5EF4-FFF2-40B4-BE49-F238E27FC236}">
                    <a16:creationId xmlns:a16="http://schemas.microsoft.com/office/drawing/2014/main" id="{2B85C5F7-D2E8-713E-AE3B-650C9D8D8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2" y="910"/>
                <a:ext cx="27" cy="4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41" name="Rectangle 197">
                <a:extLst>
                  <a:ext uri="{FF2B5EF4-FFF2-40B4-BE49-F238E27FC236}">
                    <a16:creationId xmlns:a16="http://schemas.microsoft.com/office/drawing/2014/main" id="{ED45E748-9BF5-6413-9C0C-E6C361304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2" y="910"/>
                <a:ext cx="41" cy="56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42" name="Freeform 198">
                <a:extLst>
                  <a:ext uri="{FF2B5EF4-FFF2-40B4-BE49-F238E27FC236}">
                    <a16:creationId xmlns:a16="http://schemas.microsoft.com/office/drawing/2014/main" id="{3B18A057-5604-A48A-91D9-9C331EC92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5" y="1352"/>
                <a:ext cx="42" cy="55"/>
              </a:xfrm>
              <a:custGeom>
                <a:avLst/>
                <a:gdLst>
                  <a:gd name="T0" fmla="*/ 0 w 21600"/>
                  <a:gd name="T1" fmla="*/ 0 h 21600"/>
                  <a:gd name="T2" fmla="*/ 21600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6343" name="AutoShape 199">
              <a:extLst>
                <a:ext uri="{FF2B5EF4-FFF2-40B4-BE49-F238E27FC236}">
                  <a16:creationId xmlns:a16="http://schemas.microsoft.com/office/drawing/2014/main" id="{A5FF5716-CDC3-CE09-D429-28D8489B4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" y="1255"/>
              <a:ext cx="110" cy="8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44" name="AutoShape 200">
              <a:extLst>
                <a:ext uri="{FF2B5EF4-FFF2-40B4-BE49-F238E27FC236}">
                  <a16:creationId xmlns:a16="http://schemas.microsoft.com/office/drawing/2014/main" id="{B87F9F06-52B3-1471-45B3-0B48EE70A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" y="1242"/>
              <a:ext cx="138" cy="110"/>
            </a:xfrm>
            <a:prstGeom prst="roundRect">
              <a:avLst>
                <a:gd name="adj" fmla="val 40449"/>
              </a:avLst>
            </a:prstGeom>
            <a:noFill/>
            <a:ln w="53975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45" name="Rectangle 201">
              <a:extLst>
                <a:ext uri="{FF2B5EF4-FFF2-40B4-BE49-F238E27FC236}">
                  <a16:creationId xmlns:a16="http://schemas.microsoft.com/office/drawing/2014/main" id="{7B387434-9C92-D51B-EEC1-D01FE46A7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1283"/>
              <a:ext cx="82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46" name="Rectangle 202">
              <a:extLst>
                <a:ext uri="{FF2B5EF4-FFF2-40B4-BE49-F238E27FC236}">
                  <a16:creationId xmlns:a16="http://schemas.microsoft.com/office/drawing/2014/main" id="{7ED1741B-30F6-94F6-D392-6CECAE0E5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1283"/>
              <a:ext cx="96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47" name="Freeform 203">
              <a:extLst>
                <a:ext uri="{FF2B5EF4-FFF2-40B4-BE49-F238E27FC236}">
                  <a16:creationId xmlns:a16="http://schemas.microsoft.com/office/drawing/2014/main" id="{133B74A3-DFCA-7453-E94A-FB80FC904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3" y="1407"/>
              <a:ext cx="28" cy="28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108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0800 h 21600"/>
                <a:gd name="T14" fmla="*/ 0 w 21600"/>
                <a:gd name="T15" fmla="*/ 0 h 21600"/>
                <a:gd name="T16" fmla="*/ 0 w 21600"/>
                <a:gd name="T17" fmla="*/ 0 h 21600"/>
                <a:gd name="T18" fmla="*/ 10800 w 21600"/>
                <a:gd name="T19" fmla="*/ 0 h 21600"/>
                <a:gd name="T20" fmla="*/ 108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999999"/>
            </a:solidFill>
            <a:ln w="31750" cap="flat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348" name="Picture 204">
              <a:extLst>
                <a:ext uri="{FF2B5EF4-FFF2-40B4-BE49-F238E27FC236}">
                  <a16:creationId xmlns:a16="http://schemas.microsoft.com/office/drawing/2014/main" id="{F6BEA8D7-2E08-132B-0CAB-9FD97A59250F}"/>
                </a:ext>
              </a:extLst>
            </p:cNvPr>
            <p:cNvPicPr>
              <a:picLocks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" y="1283"/>
              <a:ext cx="82" cy="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49" name="Line 205">
              <a:extLst>
                <a:ext uri="{FF2B5EF4-FFF2-40B4-BE49-F238E27FC236}">
                  <a16:creationId xmlns:a16="http://schemas.microsoft.com/office/drawing/2014/main" id="{C53735B0-CDED-61F6-D459-B88D44E42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7" y="1407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0" name="Line 206">
              <a:extLst>
                <a:ext uri="{FF2B5EF4-FFF2-40B4-BE49-F238E27FC236}">
                  <a16:creationId xmlns:a16="http://schemas.microsoft.com/office/drawing/2014/main" id="{E07D82B5-8B56-ABFC-B7BE-EC10CF549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7" y="1407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1" name="Line 207">
              <a:extLst>
                <a:ext uri="{FF2B5EF4-FFF2-40B4-BE49-F238E27FC236}">
                  <a16:creationId xmlns:a16="http://schemas.microsoft.com/office/drawing/2014/main" id="{2E10F073-708E-68CC-5001-A56522F8E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1" y="1407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2" name="Rectangle 208">
              <a:extLst>
                <a:ext uri="{FF2B5EF4-FFF2-40B4-BE49-F238E27FC236}">
                  <a16:creationId xmlns:a16="http://schemas.microsoft.com/office/drawing/2014/main" id="{C6081BF4-0763-8022-2A8E-276B9CD7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" y="1338"/>
              <a:ext cx="96" cy="14"/>
            </a:xfrm>
            <a:prstGeom prst="rect">
              <a:avLst/>
            </a:prstGeom>
            <a:solidFill>
              <a:srgbClr val="D9AA73"/>
            </a:solidFill>
            <a:ln w="31750">
              <a:solidFill>
                <a:srgbClr val="D9AA73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3" name="Freeform 209">
              <a:extLst>
                <a:ext uri="{FF2B5EF4-FFF2-40B4-BE49-F238E27FC236}">
                  <a16:creationId xmlns:a16="http://schemas.microsoft.com/office/drawing/2014/main" id="{B378F7E0-6007-2C7D-AB83-272A2E42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" y="1352"/>
              <a:ext cx="138" cy="28"/>
            </a:xfrm>
            <a:custGeom>
              <a:avLst/>
              <a:gdLst>
                <a:gd name="T0" fmla="*/ 2191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19409 w 21600"/>
                <a:gd name="T7" fmla="*/ 0 h 21600"/>
                <a:gd name="T8" fmla="*/ 2191 w 21600"/>
                <a:gd name="T9" fmla="*/ 0 h 21600"/>
                <a:gd name="T10" fmla="*/ 219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91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09" y="0"/>
                  </a:lnTo>
                  <a:lnTo>
                    <a:pt x="2191" y="0"/>
                  </a:lnTo>
                  <a:close/>
                  <a:moveTo>
                    <a:pt x="2191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4" name="Line 210">
              <a:extLst>
                <a:ext uri="{FF2B5EF4-FFF2-40B4-BE49-F238E27FC236}">
                  <a16:creationId xmlns:a16="http://schemas.microsoft.com/office/drawing/2014/main" id="{3FC7AF35-B558-3461-8097-0C81048E8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9" y="1380"/>
              <a:ext cx="27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5" name="Line 211">
              <a:extLst>
                <a:ext uri="{FF2B5EF4-FFF2-40B4-BE49-F238E27FC236}">
                  <a16:creationId xmlns:a16="http://schemas.microsoft.com/office/drawing/2014/main" id="{1F8AA5DC-51C2-F5C8-20D2-8AA8A2735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3" y="1366"/>
              <a:ext cx="82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6" name="Line 212">
              <a:extLst>
                <a:ext uri="{FF2B5EF4-FFF2-40B4-BE49-F238E27FC236}">
                  <a16:creationId xmlns:a16="http://schemas.microsoft.com/office/drawing/2014/main" id="{AEE6F3B0-5C24-174C-C4E2-882BF0FAF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9" y="1366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7" name="Freeform 213">
              <a:extLst>
                <a:ext uri="{FF2B5EF4-FFF2-40B4-BE49-F238E27FC236}">
                  <a16:creationId xmlns:a16="http://schemas.microsoft.com/office/drawing/2014/main" id="{57180FE1-6A21-7505-C660-F0EF4D1F7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1366"/>
              <a:ext cx="83" cy="0"/>
            </a:xfrm>
            <a:custGeom>
              <a:avLst/>
              <a:gdLst>
                <a:gd name="T0" fmla="*/ 0 w 21600"/>
                <a:gd name="T1" fmla="*/ 0 h 21600"/>
                <a:gd name="T2" fmla="*/ 14573 w 21600"/>
                <a:gd name="T3" fmla="*/ 14573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573" y="14573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8" name="Line 214">
              <a:extLst>
                <a:ext uri="{FF2B5EF4-FFF2-40B4-BE49-F238E27FC236}">
                  <a16:creationId xmlns:a16="http://schemas.microsoft.com/office/drawing/2014/main" id="{443DE94B-CE00-08F0-DAF7-4A3FD3373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" y="1366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59" name="Rectangle 215">
              <a:extLst>
                <a:ext uri="{FF2B5EF4-FFF2-40B4-BE49-F238E27FC236}">
                  <a16:creationId xmlns:a16="http://schemas.microsoft.com/office/drawing/2014/main" id="{39E1AB04-AB6F-6E5A-76AA-287CD4310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0" y="1269"/>
              <a:ext cx="42" cy="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60" name="Rectangle 216">
              <a:extLst>
                <a:ext uri="{FF2B5EF4-FFF2-40B4-BE49-F238E27FC236}">
                  <a16:creationId xmlns:a16="http://schemas.microsoft.com/office/drawing/2014/main" id="{9CD174C8-1850-BADF-C39F-72ED4697E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0" y="1269"/>
              <a:ext cx="55" cy="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61" name="Rectangle 217">
              <a:extLst>
                <a:ext uri="{FF2B5EF4-FFF2-40B4-BE49-F238E27FC236}">
                  <a16:creationId xmlns:a16="http://schemas.microsoft.com/office/drawing/2014/main" id="{6CCD0806-D996-59E8-7BD9-8C0C4A40D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3" y="303"/>
              <a:ext cx="83" cy="83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62" name="Rectangle 218">
              <a:extLst>
                <a:ext uri="{FF2B5EF4-FFF2-40B4-BE49-F238E27FC236}">
                  <a16:creationId xmlns:a16="http://schemas.microsoft.com/office/drawing/2014/main" id="{00C3A237-19E1-8D7A-F8D1-8B9DB5547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3" y="303"/>
              <a:ext cx="97" cy="97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63" name="Rectangle 219">
              <a:extLst>
                <a:ext uri="{FF2B5EF4-FFF2-40B4-BE49-F238E27FC236}">
                  <a16:creationId xmlns:a16="http://schemas.microsoft.com/office/drawing/2014/main" id="{05A120BE-E8C1-F6ED-1171-42AB8BF13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331"/>
              <a:ext cx="83" cy="69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64" name="Rectangle 220">
              <a:extLst>
                <a:ext uri="{FF2B5EF4-FFF2-40B4-BE49-F238E27FC236}">
                  <a16:creationId xmlns:a16="http://schemas.microsoft.com/office/drawing/2014/main" id="{3B3F7613-8EB1-70D0-1C6E-F2A830186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331"/>
              <a:ext cx="97" cy="83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65" name="Rectangle 221">
              <a:extLst>
                <a:ext uri="{FF2B5EF4-FFF2-40B4-BE49-F238E27FC236}">
                  <a16:creationId xmlns:a16="http://schemas.microsoft.com/office/drawing/2014/main" id="{BB58CC73-7823-3E11-0EB8-EC3B9F87C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" y="345"/>
              <a:ext cx="83" cy="69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66" name="Rectangle 222">
              <a:extLst>
                <a:ext uri="{FF2B5EF4-FFF2-40B4-BE49-F238E27FC236}">
                  <a16:creationId xmlns:a16="http://schemas.microsoft.com/office/drawing/2014/main" id="{C3772892-472E-A131-A3D0-D1E6DCE7E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" y="345"/>
              <a:ext cx="97" cy="83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67" name="Rectangle 223">
              <a:extLst>
                <a:ext uri="{FF2B5EF4-FFF2-40B4-BE49-F238E27FC236}">
                  <a16:creationId xmlns:a16="http://schemas.microsoft.com/office/drawing/2014/main" id="{A1785FCB-1719-21FB-9D4B-F92E5BD9D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" y="1380"/>
              <a:ext cx="83" cy="69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68" name="Rectangle 224">
              <a:extLst>
                <a:ext uri="{FF2B5EF4-FFF2-40B4-BE49-F238E27FC236}">
                  <a16:creationId xmlns:a16="http://schemas.microsoft.com/office/drawing/2014/main" id="{AA4583DF-BD0E-2DFD-E28F-867349468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" y="1380"/>
              <a:ext cx="97" cy="82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69" name="Rectangle 225">
              <a:extLst>
                <a:ext uri="{FF2B5EF4-FFF2-40B4-BE49-F238E27FC236}">
                  <a16:creationId xmlns:a16="http://schemas.microsoft.com/office/drawing/2014/main" id="{7EF5D11D-75AD-14D6-F5CE-F53AF5150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1380"/>
              <a:ext cx="83" cy="82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70" name="Rectangle 226">
              <a:extLst>
                <a:ext uri="{FF2B5EF4-FFF2-40B4-BE49-F238E27FC236}">
                  <a16:creationId xmlns:a16="http://schemas.microsoft.com/office/drawing/2014/main" id="{4D614EC2-18F8-81A6-4C55-E9586ED7F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1380"/>
              <a:ext cx="97" cy="96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71" name="Rectangle 227">
              <a:extLst>
                <a:ext uri="{FF2B5EF4-FFF2-40B4-BE49-F238E27FC236}">
                  <a16:creationId xmlns:a16="http://schemas.microsoft.com/office/drawing/2014/main" id="{9CD4455F-1747-5039-12F9-604B5715C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" y="2125"/>
              <a:ext cx="83" cy="69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72" name="Rectangle 228">
              <a:extLst>
                <a:ext uri="{FF2B5EF4-FFF2-40B4-BE49-F238E27FC236}">
                  <a16:creationId xmlns:a16="http://schemas.microsoft.com/office/drawing/2014/main" id="{6AC37246-E473-01C1-3A4A-AAF9AE70C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" y="2125"/>
              <a:ext cx="97" cy="82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73" name="Rectangle 229">
              <a:extLst>
                <a:ext uri="{FF2B5EF4-FFF2-40B4-BE49-F238E27FC236}">
                  <a16:creationId xmlns:a16="http://schemas.microsoft.com/office/drawing/2014/main" id="{300613C9-0B8C-9538-5F45-A53E823D9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" y="2097"/>
              <a:ext cx="83" cy="83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74" name="Rectangle 230">
              <a:extLst>
                <a:ext uri="{FF2B5EF4-FFF2-40B4-BE49-F238E27FC236}">
                  <a16:creationId xmlns:a16="http://schemas.microsoft.com/office/drawing/2014/main" id="{5C7B1E62-B058-68F5-2257-111A23F02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" y="2097"/>
              <a:ext cx="97" cy="97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75" name="Rectangle 231">
              <a:extLst>
                <a:ext uri="{FF2B5EF4-FFF2-40B4-BE49-F238E27FC236}">
                  <a16:creationId xmlns:a16="http://schemas.microsoft.com/office/drawing/2014/main" id="{76090E49-6387-B5B8-7B82-08E0D379C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" y="2069"/>
              <a:ext cx="83" cy="69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76" name="Rectangle 232">
              <a:extLst>
                <a:ext uri="{FF2B5EF4-FFF2-40B4-BE49-F238E27FC236}">
                  <a16:creationId xmlns:a16="http://schemas.microsoft.com/office/drawing/2014/main" id="{1AD28DC0-E867-2072-02B5-F7AAA0315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" y="2069"/>
              <a:ext cx="97" cy="83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77" name="Rectangle 233">
              <a:extLst>
                <a:ext uri="{FF2B5EF4-FFF2-40B4-BE49-F238E27FC236}">
                  <a16:creationId xmlns:a16="http://schemas.microsoft.com/office/drawing/2014/main" id="{7C53877B-BED6-8166-042C-FA1860303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2097"/>
              <a:ext cx="83" cy="83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78" name="Rectangle 234">
              <a:extLst>
                <a:ext uri="{FF2B5EF4-FFF2-40B4-BE49-F238E27FC236}">
                  <a16:creationId xmlns:a16="http://schemas.microsoft.com/office/drawing/2014/main" id="{0706E695-6E80-AF3D-8076-F26FD9181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2097"/>
              <a:ext cx="97" cy="97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79" name="Rectangle 235">
              <a:extLst>
                <a:ext uri="{FF2B5EF4-FFF2-40B4-BE49-F238E27FC236}">
                  <a16:creationId xmlns:a16="http://schemas.microsoft.com/office/drawing/2014/main" id="{FD8439F6-7126-EF87-33CA-E5F0701D1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1" y="2365"/>
              <a:ext cx="3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server:</a:t>
              </a:r>
            </a:p>
          </p:txBody>
        </p:sp>
        <p:sp>
          <p:nvSpPr>
            <p:cNvPr id="6380" name="Freeform 236">
              <a:extLst>
                <a:ext uri="{FF2B5EF4-FFF2-40B4-BE49-F238E27FC236}">
                  <a16:creationId xmlns:a16="http://schemas.microsoft.com/office/drawing/2014/main" id="{B7FE7901-9039-57C2-F730-A95456B31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5" y="2235"/>
              <a:ext cx="41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383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383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81" name="AutoShape 237">
              <a:extLst>
                <a:ext uri="{FF2B5EF4-FFF2-40B4-BE49-F238E27FC236}">
                  <a16:creationId xmlns:a16="http://schemas.microsoft.com/office/drawing/2014/main" id="{6B5F6F75-87C8-E630-1BEA-45F1112C0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" y="2152"/>
              <a:ext cx="111" cy="8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82" name="AutoShape 238">
              <a:extLst>
                <a:ext uri="{FF2B5EF4-FFF2-40B4-BE49-F238E27FC236}">
                  <a16:creationId xmlns:a16="http://schemas.microsoft.com/office/drawing/2014/main" id="{CBF4A063-2E92-996E-01AC-030449E80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5" y="2138"/>
              <a:ext cx="138" cy="111"/>
            </a:xfrm>
            <a:prstGeom prst="roundRect">
              <a:avLst>
                <a:gd name="adj" fmla="val 40083"/>
              </a:avLst>
            </a:prstGeom>
            <a:noFill/>
            <a:ln w="53975">
              <a:solidFill>
                <a:srgbClr val="99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83" name="Rectangle 239">
              <a:extLst>
                <a:ext uri="{FF2B5EF4-FFF2-40B4-BE49-F238E27FC236}">
                  <a16:creationId xmlns:a16="http://schemas.microsoft.com/office/drawing/2014/main" id="{3B01F151-D290-42C0-0399-ACDEE5156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" y="2166"/>
              <a:ext cx="83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84" name="Rectangle 240">
              <a:extLst>
                <a:ext uri="{FF2B5EF4-FFF2-40B4-BE49-F238E27FC236}">
                  <a16:creationId xmlns:a16="http://schemas.microsoft.com/office/drawing/2014/main" id="{44D21FB5-D259-C2C4-2693-02B0AC969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" y="2166"/>
              <a:ext cx="97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85" name="Freeform 241">
              <a:extLst>
                <a:ext uri="{FF2B5EF4-FFF2-40B4-BE49-F238E27FC236}">
                  <a16:creationId xmlns:a16="http://schemas.microsoft.com/office/drawing/2014/main" id="{5C8F1164-D385-A063-31EC-CD9572544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2304"/>
              <a:ext cx="27" cy="28"/>
            </a:xfrm>
            <a:custGeom>
              <a:avLst/>
              <a:gdLst>
                <a:gd name="T0" fmla="*/ 10400 w 21600"/>
                <a:gd name="T1" fmla="*/ 0 h 21600"/>
                <a:gd name="T2" fmla="*/ 216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400 w 21600"/>
                <a:gd name="T11" fmla="*/ 21600 h 21600"/>
                <a:gd name="T12" fmla="*/ 0 w 21600"/>
                <a:gd name="T13" fmla="*/ 10800 h 21600"/>
                <a:gd name="T14" fmla="*/ 0 w 21600"/>
                <a:gd name="T15" fmla="*/ 0 h 21600"/>
                <a:gd name="T16" fmla="*/ 0 w 21600"/>
                <a:gd name="T17" fmla="*/ 0 h 21600"/>
                <a:gd name="T18" fmla="*/ 10400 w 21600"/>
                <a:gd name="T19" fmla="*/ 0 h 21600"/>
                <a:gd name="T20" fmla="*/ 104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400" y="0"/>
                  </a:moveTo>
                  <a:lnTo>
                    <a:pt x="21600" y="0"/>
                  </a:lnTo>
                  <a:lnTo>
                    <a:pt x="21600" y="10800"/>
                  </a:lnTo>
                  <a:lnTo>
                    <a:pt x="21600" y="21600"/>
                  </a:lnTo>
                  <a:lnTo>
                    <a:pt x="10400" y="21600"/>
                  </a:lnTo>
                  <a:lnTo>
                    <a:pt x="0" y="10800"/>
                  </a:lnTo>
                  <a:lnTo>
                    <a:pt x="0" y="0"/>
                  </a:lnTo>
                  <a:lnTo>
                    <a:pt x="10400" y="0"/>
                  </a:lnTo>
                  <a:close/>
                  <a:moveTo>
                    <a:pt x="10400" y="0"/>
                  </a:moveTo>
                </a:path>
              </a:pathLst>
            </a:custGeom>
            <a:solidFill>
              <a:srgbClr val="999999"/>
            </a:solidFill>
            <a:ln w="31750" cap="flat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386" name="Picture 242">
              <a:extLst>
                <a:ext uri="{FF2B5EF4-FFF2-40B4-BE49-F238E27FC236}">
                  <a16:creationId xmlns:a16="http://schemas.microsoft.com/office/drawing/2014/main" id="{BF6ACD8A-C2C0-A710-AA6E-20461B74A4EA}"/>
                </a:ext>
              </a:extLst>
            </p:cNvPr>
            <p:cNvPicPr>
              <a:picLocks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" y="2180"/>
              <a:ext cx="83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87" name="Line 243">
              <a:extLst>
                <a:ext uri="{FF2B5EF4-FFF2-40B4-BE49-F238E27FC236}">
                  <a16:creationId xmlns:a16="http://schemas.microsoft.com/office/drawing/2014/main" id="{70FF3210-4811-562A-B5FC-1E3E081A1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04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88" name="Line 244">
              <a:extLst>
                <a:ext uri="{FF2B5EF4-FFF2-40B4-BE49-F238E27FC236}">
                  <a16:creationId xmlns:a16="http://schemas.microsoft.com/office/drawing/2014/main" id="{3271696E-1D44-3ECC-0389-B94334500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04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89" name="Line 245">
              <a:extLst>
                <a:ext uri="{FF2B5EF4-FFF2-40B4-BE49-F238E27FC236}">
                  <a16:creationId xmlns:a16="http://schemas.microsoft.com/office/drawing/2014/main" id="{C5FC4E16-0D09-44A7-AD0A-AA768CCD6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0" y="2304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90" name="Rectangle 246">
              <a:extLst>
                <a:ext uri="{FF2B5EF4-FFF2-40B4-BE49-F238E27FC236}">
                  <a16:creationId xmlns:a16="http://schemas.microsoft.com/office/drawing/2014/main" id="{753D02FA-4792-C200-9BE9-21109B258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" y="2235"/>
              <a:ext cx="97" cy="14"/>
            </a:xfrm>
            <a:prstGeom prst="rect">
              <a:avLst/>
            </a:prstGeom>
            <a:solidFill>
              <a:srgbClr val="D9AA73"/>
            </a:solidFill>
            <a:ln w="31750">
              <a:solidFill>
                <a:srgbClr val="D9AA73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91" name="Freeform 247">
              <a:extLst>
                <a:ext uri="{FF2B5EF4-FFF2-40B4-BE49-F238E27FC236}">
                  <a16:creationId xmlns:a16="http://schemas.microsoft.com/office/drawing/2014/main" id="{11C927C3-555E-DC5A-54B5-5AA007F47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5" y="2249"/>
              <a:ext cx="138" cy="27"/>
            </a:xfrm>
            <a:custGeom>
              <a:avLst/>
              <a:gdLst>
                <a:gd name="T0" fmla="*/ 2035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19409 w 21600"/>
                <a:gd name="T7" fmla="*/ 0 h 21600"/>
                <a:gd name="T8" fmla="*/ 2035 w 21600"/>
                <a:gd name="T9" fmla="*/ 0 h 21600"/>
                <a:gd name="T10" fmla="*/ 2035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03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09" y="0"/>
                  </a:lnTo>
                  <a:lnTo>
                    <a:pt x="2035" y="0"/>
                  </a:lnTo>
                  <a:close/>
                  <a:moveTo>
                    <a:pt x="2035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92" name="Line 248">
              <a:extLst>
                <a:ext uri="{FF2B5EF4-FFF2-40B4-BE49-F238E27FC236}">
                  <a16:creationId xmlns:a16="http://schemas.microsoft.com/office/drawing/2014/main" id="{EB235D78-EE18-0729-B25F-F34FD42C3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8" y="2263"/>
              <a:ext cx="28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93" name="Line 249">
              <a:extLst>
                <a:ext uri="{FF2B5EF4-FFF2-40B4-BE49-F238E27FC236}">
                  <a16:creationId xmlns:a16="http://schemas.microsoft.com/office/drawing/2014/main" id="{5C68D5EC-D8E3-123C-36EE-3E6E3D978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2" y="2249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94" name="Line 250">
              <a:extLst>
                <a:ext uri="{FF2B5EF4-FFF2-40B4-BE49-F238E27FC236}">
                  <a16:creationId xmlns:a16="http://schemas.microsoft.com/office/drawing/2014/main" id="{B14408DC-163A-2001-C498-942E5AEDB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8" y="2263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95" name="Freeform 251">
              <a:extLst>
                <a:ext uri="{FF2B5EF4-FFF2-40B4-BE49-F238E27FC236}">
                  <a16:creationId xmlns:a16="http://schemas.microsoft.com/office/drawing/2014/main" id="{48D1ED1F-A94A-26F2-3699-7446C242D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2263"/>
              <a:ext cx="83" cy="0"/>
            </a:xfrm>
            <a:custGeom>
              <a:avLst/>
              <a:gdLst>
                <a:gd name="T0" fmla="*/ 0 w 21600"/>
                <a:gd name="T1" fmla="*/ 0 h 21600"/>
                <a:gd name="T2" fmla="*/ 14313 w 21600"/>
                <a:gd name="T3" fmla="*/ 14313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313" y="14313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96" name="Line 252">
              <a:extLst>
                <a:ext uri="{FF2B5EF4-FFF2-40B4-BE49-F238E27FC236}">
                  <a16:creationId xmlns:a16="http://schemas.microsoft.com/office/drawing/2014/main" id="{01F18F72-BD28-1A60-E407-45015C8A4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5" y="2263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97" name="Rectangle 253">
              <a:extLst>
                <a:ext uri="{FF2B5EF4-FFF2-40B4-BE49-F238E27FC236}">
                  <a16:creationId xmlns:a16="http://schemas.microsoft.com/office/drawing/2014/main" id="{6E43D0EB-30AE-C3E4-C7AD-197FD146B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" y="2152"/>
              <a:ext cx="27" cy="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98" name="Rectangle 254">
              <a:extLst>
                <a:ext uri="{FF2B5EF4-FFF2-40B4-BE49-F238E27FC236}">
                  <a16:creationId xmlns:a16="http://schemas.microsoft.com/office/drawing/2014/main" id="{46B10B8C-C25F-5A11-6146-80F9430CD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" y="2152"/>
              <a:ext cx="41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399" name="Rectangle 255">
              <a:extLst>
                <a:ext uri="{FF2B5EF4-FFF2-40B4-BE49-F238E27FC236}">
                  <a16:creationId xmlns:a16="http://schemas.microsoft.com/office/drawing/2014/main" id="{5C9D98BC-E819-5444-B538-7C45C367B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380"/>
              <a:ext cx="82" cy="82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00" name="Rectangle 256">
              <a:extLst>
                <a:ext uri="{FF2B5EF4-FFF2-40B4-BE49-F238E27FC236}">
                  <a16:creationId xmlns:a16="http://schemas.microsoft.com/office/drawing/2014/main" id="{23AD3A3D-388A-8A12-560D-494919983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380"/>
              <a:ext cx="96" cy="96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01" name="Rectangle 257">
              <a:extLst>
                <a:ext uri="{FF2B5EF4-FFF2-40B4-BE49-F238E27FC236}">
                  <a16:creationId xmlns:a16="http://schemas.microsoft.com/office/drawing/2014/main" id="{7CF3A9BE-3E24-ACD5-BBCF-4DB8599B2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" y="1393"/>
              <a:ext cx="83" cy="69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02" name="Rectangle 258">
              <a:extLst>
                <a:ext uri="{FF2B5EF4-FFF2-40B4-BE49-F238E27FC236}">
                  <a16:creationId xmlns:a16="http://schemas.microsoft.com/office/drawing/2014/main" id="{CA75EE60-A146-4472-8244-138B13C66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" y="1393"/>
              <a:ext cx="96" cy="83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03" name="Rectangle 259">
              <a:extLst>
                <a:ext uri="{FF2B5EF4-FFF2-40B4-BE49-F238E27FC236}">
                  <a16:creationId xmlns:a16="http://schemas.microsoft.com/office/drawing/2014/main" id="{B063BD16-645E-A44C-F714-96CE156B5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" y="2359"/>
              <a:ext cx="83" cy="83"/>
            </a:xfrm>
            <a:prstGeom prst="rect">
              <a:avLst/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04" name="Rectangle 260">
              <a:extLst>
                <a:ext uri="{FF2B5EF4-FFF2-40B4-BE49-F238E27FC236}">
                  <a16:creationId xmlns:a16="http://schemas.microsoft.com/office/drawing/2014/main" id="{0B60A68C-A85D-5442-2848-1DB528817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" y="2359"/>
              <a:ext cx="97" cy="97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05" name="Rectangle 261">
              <a:extLst>
                <a:ext uri="{FF2B5EF4-FFF2-40B4-BE49-F238E27FC236}">
                  <a16:creationId xmlns:a16="http://schemas.microsoft.com/office/drawing/2014/main" id="{169A6B17-FC2A-0274-D158-4FE715824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" y="531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latin typeface="Zapf Dingbats" pitchFamily="60" charset="2"/>
                  <a:ea typeface="Zapf Dingbats" pitchFamily="60" charset="2"/>
                  <a:cs typeface="Zapf Dingbats" pitchFamily="60" charset="2"/>
                  <a:sym typeface="Zapf Dingbats" pitchFamily="60" charset="2"/>
                </a:rPr>
                <a:t>☎</a:t>
              </a:r>
            </a:p>
          </p:txBody>
        </p:sp>
        <p:sp>
          <p:nvSpPr>
            <p:cNvPr id="6406" name="Rectangle 262">
              <a:extLst>
                <a:ext uri="{FF2B5EF4-FFF2-40B4-BE49-F238E27FC236}">
                  <a16:creationId xmlns:a16="http://schemas.microsoft.com/office/drawing/2014/main" id="{D7BA3E43-86BA-DB8E-FE6B-1EE1324BD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" y="2111"/>
              <a:ext cx="1365" cy="607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07" name="Freeform 263">
              <a:extLst>
                <a:ext uri="{FF2B5EF4-FFF2-40B4-BE49-F238E27FC236}">
                  <a16:creationId xmlns:a16="http://schemas.microsoft.com/office/drawing/2014/main" id="{0BFDC351-4D87-5D92-56AE-3DF739682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828"/>
              <a:ext cx="55" cy="55"/>
            </a:xfrm>
            <a:custGeom>
              <a:avLst/>
              <a:gdLst>
                <a:gd name="T0" fmla="*/ 0 w 21600"/>
                <a:gd name="T1" fmla="*/ 0 h 21600"/>
                <a:gd name="T2" fmla="*/ 16102 w 21600"/>
                <a:gd name="T3" fmla="*/ 5105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6102" y="5105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08" name="AutoShape 264">
              <a:extLst>
                <a:ext uri="{FF2B5EF4-FFF2-40B4-BE49-F238E27FC236}">
                  <a16:creationId xmlns:a16="http://schemas.microsoft.com/office/drawing/2014/main" id="{05B9182C-BE87-FC0D-8F48-A7FEAB46F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" y="731"/>
              <a:ext cx="111" cy="83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09" name="AutoShape 265">
              <a:extLst>
                <a:ext uri="{FF2B5EF4-FFF2-40B4-BE49-F238E27FC236}">
                  <a16:creationId xmlns:a16="http://schemas.microsoft.com/office/drawing/2014/main" id="{96D9F47D-4E95-E191-13D8-9A6C3C492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" y="717"/>
              <a:ext cx="138" cy="111"/>
            </a:xfrm>
            <a:prstGeom prst="roundRect">
              <a:avLst>
                <a:gd name="adj" fmla="val 40083"/>
              </a:avLst>
            </a:prstGeom>
            <a:noFill/>
            <a:ln w="53975">
              <a:solidFill>
                <a:srgbClr val="CF92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10" name="Rectangle 266">
              <a:extLst>
                <a:ext uri="{FF2B5EF4-FFF2-40B4-BE49-F238E27FC236}">
                  <a16:creationId xmlns:a16="http://schemas.microsoft.com/office/drawing/2014/main" id="{27741FB3-AB1C-1DB1-6AF0-DC5578DDC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759"/>
              <a:ext cx="83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11" name="Rectangle 267">
              <a:extLst>
                <a:ext uri="{FF2B5EF4-FFF2-40B4-BE49-F238E27FC236}">
                  <a16:creationId xmlns:a16="http://schemas.microsoft.com/office/drawing/2014/main" id="{A2C1A4A6-1278-B9F9-E282-EBA126E2C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759"/>
              <a:ext cx="97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12" name="Freeform 268">
              <a:extLst>
                <a:ext uri="{FF2B5EF4-FFF2-40B4-BE49-F238E27FC236}">
                  <a16:creationId xmlns:a16="http://schemas.microsoft.com/office/drawing/2014/main" id="{AB0A61C3-0F1B-98B5-5191-47CCC153D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9" y="883"/>
              <a:ext cx="14" cy="27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1200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0 w 21600"/>
                <a:gd name="T13" fmla="*/ 1120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112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12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413" name="Picture 269">
              <a:extLst>
                <a:ext uri="{FF2B5EF4-FFF2-40B4-BE49-F238E27FC236}">
                  <a16:creationId xmlns:a16="http://schemas.microsoft.com/office/drawing/2014/main" id="{7D82B389-D9C4-E69F-EFDA-E00BDD34111A}"/>
                </a:ext>
              </a:extLst>
            </p:cNvPr>
            <p:cNvPicPr>
              <a:picLocks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9" y="759"/>
              <a:ext cx="69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14" name="Line 270">
              <a:extLst>
                <a:ext uri="{FF2B5EF4-FFF2-40B4-BE49-F238E27FC236}">
                  <a16:creationId xmlns:a16="http://schemas.microsoft.com/office/drawing/2014/main" id="{0F2EF3E7-ACD5-1F84-D490-DC3F01831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9" y="883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15" name="Line 271">
              <a:extLst>
                <a:ext uri="{FF2B5EF4-FFF2-40B4-BE49-F238E27FC236}">
                  <a16:creationId xmlns:a16="http://schemas.microsoft.com/office/drawing/2014/main" id="{27340005-28D5-F2A6-802B-982E50076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9" y="883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16" name="Line 272">
              <a:extLst>
                <a:ext uri="{FF2B5EF4-FFF2-40B4-BE49-F238E27FC236}">
                  <a16:creationId xmlns:a16="http://schemas.microsoft.com/office/drawing/2014/main" id="{11305F7F-402B-A00F-5309-9D5892228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3" y="883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17" name="Rectangle 273">
              <a:extLst>
                <a:ext uri="{FF2B5EF4-FFF2-40B4-BE49-F238E27FC236}">
                  <a16:creationId xmlns:a16="http://schemas.microsoft.com/office/drawing/2014/main" id="{1CF51DF6-469F-FC70-93ED-583403D2A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" y="814"/>
              <a:ext cx="111" cy="14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18" name="Freeform 274">
              <a:extLst>
                <a:ext uri="{FF2B5EF4-FFF2-40B4-BE49-F238E27FC236}">
                  <a16:creationId xmlns:a16="http://schemas.microsoft.com/office/drawing/2014/main" id="{12FD97FB-1C95-09B1-853D-3BC6F3F77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" y="841"/>
              <a:ext cx="138" cy="14"/>
            </a:xfrm>
            <a:custGeom>
              <a:avLst/>
              <a:gdLst>
                <a:gd name="T0" fmla="*/ 2191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19565 w 21600"/>
                <a:gd name="T7" fmla="*/ 0 h 21600"/>
                <a:gd name="T8" fmla="*/ 2191 w 21600"/>
                <a:gd name="T9" fmla="*/ 0 h 21600"/>
                <a:gd name="T10" fmla="*/ 2191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91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565" y="0"/>
                  </a:lnTo>
                  <a:lnTo>
                    <a:pt x="2191" y="0"/>
                  </a:lnTo>
                  <a:close/>
                  <a:moveTo>
                    <a:pt x="2191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19" name="Line 275">
              <a:extLst>
                <a:ext uri="{FF2B5EF4-FFF2-40B4-BE49-F238E27FC236}">
                  <a16:creationId xmlns:a16="http://schemas.microsoft.com/office/drawing/2014/main" id="{15315EED-92C7-1FAC-396F-7A892658F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855"/>
              <a:ext cx="28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20" name="Line 276">
              <a:extLst>
                <a:ext uri="{FF2B5EF4-FFF2-40B4-BE49-F238E27FC236}">
                  <a16:creationId xmlns:a16="http://schemas.microsoft.com/office/drawing/2014/main" id="{01A1CC10-479E-C647-88C0-BC0B14EDA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841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21" name="Line 277">
              <a:extLst>
                <a:ext uri="{FF2B5EF4-FFF2-40B4-BE49-F238E27FC236}">
                  <a16:creationId xmlns:a16="http://schemas.microsoft.com/office/drawing/2014/main" id="{3D8BA623-F192-A660-8841-4969A0765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841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22" name="Line 278">
              <a:extLst>
                <a:ext uri="{FF2B5EF4-FFF2-40B4-BE49-F238E27FC236}">
                  <a16:creationId xmlns:a16="http://schemas.microsoft.com/office/drawing/2014/main" id="{32976BA6-53C1-02FA-1467-80D0C2B66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3" y="855"/>
              <a:ext cx="41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23" name="Line 279">
              <a:extLst>
                <a:ext uri="{FF2B5EF4-FFF2-40B4-BE49-F238E27FC236}">
                  <a16:creationId xmlns:a16="http://schemas.microsoft.com/office/drawing/2014/main" id="{A21EA1CA-677E-662F-841A-7EEB6E80E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4" y="841"/>
              <a:ext cx="28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24" name="Line 280">
              <a:extLst>
                <a:ext uri="{FF2B5EF4-FFF2-40B4-BE49-F238E27FC236}">
                  <a16:creationId xmlns:a16="http://schemas.microsoft.com/office/drawing/2014/main" id="{947F655E-CD2D-8951-56DA-ADB018873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855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25" name="Rectangle 281">
              <a:extLst>
                <a:ext uri="{FF2B5EF4-FFF2-40B4-BE49-F238E27FC236}">
                  <a16:creationId xmlns:a16="http://schemas.microsoft.com/office/drawing/2014/main" id="{463F3AB7-9B95-97CA-DF0E-2AE948867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" y="745"/>
              <a:ext cx="28" cy="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26" name="Rectangle 282">
              <a:extLst>
                <a:ext uri="{FF2B5EF4-FFF2-40B4-BE49-F238E27FC236}">
                  <a16:creationId xmlns:a16="http://schemas.microsoft.com/office/drawing/2014/main" id="{017AD0A9-5608-8F22-427B-8E493B9F3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" y="745"/>
              <a:ext cx="42" cy="41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27" name="Freeform 283">
              <a:extLst>
                <a:ext uri="{FF2B5EF4-FFF2-40B4-BE49-F238E27FC236}">
                  <a16:creationId xmlns:a16="http://schemas.microsoft.com/office/drawing/2014/main" id="{1833F1E9-FD15-005D-D795-9D35425B0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" y="290"/>
              <a:ext cx="42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07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070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28" name="AutoShape 284">
              <a:extLst>
                <a:ext uri="{FF2B5EF4-FFF2-40B4-BE49-F238E27FC236}">
                  <a16:creationId xmlns:a16="http://schemas.microsoft.com/office/drawing/2014/main" id="{2B6971FA-E642-73DB-E333-83E9D9822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207"/>
              <a:ext cx="124" cy="69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29" name="AutoShape 285">
              <a:extLst>
                <a:ext uri="{FF2B5EF4-FFF2-40B4-BE49-F238E27FC236}">
                  <a16:creationId xmlns:a16="http://schemas.microsoft.com/office/drawing/2014/main" id="{3564EB20-BA3D-B320-4E95-28A26A6E4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" y="193"/>
              <a:ext cx="152" cy="97"/>
            </a:xfrm>
            <a:prstGeom prst="roundRect">
              <a:avLst>
                <a:gd name="adj" fmla="val 38657"/>
              </a:avLst>
            </a:prstGeom>
            <a:noFill/>
            <a:ln w="53975">
              <a:solidFill>
                <a:srgbClr val="CF92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30" name="Rectangle 286">
              <a:extLst>
                <a:ext uri="{FF2B5EF4-FFF2-40B4-BE49-F238E27FC236}">
                  <a16:creationId xmlns:a16="http://schemas.microsoft.com/office/drawing/2014/main" id="{5F6090A5-3174-768E-CB59-F0DCFA30D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" y="221"/>
              <a:ext cx="82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31" name="Rectangle 287">
              <a:extLst>
                <a:ext uri="{FF2B5EF4-FFF2-40B4-BE49-F238E27FC236}">
                  <a16:creationId xmlns:a16="http://schemas.microsoft.com/office/drawing/2014/main" id="{30CB5255-E1E3-F411-6349-94CE6B5E0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" y="221"/>
              <a:ext cx="96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32" name="Freeform 288">
              <a:extLst>
                <a:ext uri="{FF2B5EF4-FFF2-40B4-BE49-F238E27FC236}">
                  <a16:creationId xmlns:a16="http://schemas.microsoft.com/office/drawing/2014/main" id="{7EE654F0-AFD4-6D43-6308-710E63E78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" y="345"/>
              <a:ext cx="28" cy="41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0 h 21600"/>
                <a:gd name="T4" fmla="*/ 21600 w 21600"/>
                <a:gd name="T5" fmla="*/ 7376 h 21600"/>
                <a:gd name="T6" fmla="*/ 21600 w 21600"/>
                <a:gd name="T7" fmla="*/ 14224 h 21600"/>
                <a:gd name="T8" fmla="*/ 108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4224 h 21600"/>
                <a:gd name="T14" fmla="*/ 0 w 21600"/>
                <a:gd name="T15" fmla="*/ 7376 h 21600"/>
                <a:gd name="T16" fmla="*/ 0 w 21600"/>
                <a:gd name="T17" fmla="*/ 0 h 21600"/>
                <a:gd name="T18" fmla="*/ 10800 w 21600"/>
                <a:gd name="T19" fmla="*/ 0 h 21600"/>
                <a:gd name="T20" fmla="*/ 108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10800" y="0"/>
                  </a:lnTo>
                  <a:lnTo>
                    <a:pt x="21600" y="7376"/>
                  </a:lnTo>
                  <a:lnTo>
                    <a:pt x="21600" y="14224"/>
                  </a:lnTo>
                  <a:lnTo>
                    <a:pt x="10800" y="21600"/>
                  </a:lnTo>
                  <a:lnTo>
                    <a:pt x="0" y="14224"/>
                  </a:lnTo>
                  <a:lnTo>
                    <a:pt x="0" y="7376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433" name="Picture 289">
              <a:extLst>
                <a:ext uri="{FF2B5EF4-FFF2-40B4-BE49-F238E27FC236}">
                  <a16:creationId xmlns:a16="http://schemas.microsoft.com/office/drawing/2014/main" id="{3A5BC6F8-EEC2-B0B0-650A-CFCC3C00DDDA}"/>
                </a:ext>
              </a:extLst>
            </p:cNvPr>
            <p:cNvPicPr>
              <a:picLocks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" y="221"/>
              <a:ext cx="69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34" name="Rectangle 290">
              <a:extLst>
                <a:ext uri="{FF2B5EF4-FFF2-40B4-BE49-F238E27FC236}">
                  <a16:creationId xmlns:a16="http://schemas.microsoft.com/office/drawing/2014/main" id="{2FFE5DF6-0177-9EC5-D16C-2CC471B2F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" y="276"/>
              <a:ext cx="96" cy="27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35" name="Freeform 291">
              <a:extLst>
                <a:ext uri="{FF2B5EF4-FFF2-40B4-BE49-F238E27FC236}">
                  <a16:creationId xmlns:a16="http://schemas.microsoft.com/office/drawing/2014/main" id="{0CD1C573-1E37-A3A6-741D-44649456F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303"/>
              <a:ext cx="124" cy="28"/>
            </a:xfrm>
            <a:custGeom>
              <a:avLst/>
              <a:gdLst>
                <a:gd name="T0" fmla="*/ 243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39 w 21600"/>
                <a:gd name="T9" fmla="*/ 0 h 21600"/>
                <a:gd name="T10" fmla="*/ 243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3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39" y="0"/>
                  </a:lnTo>
                  <a:close/>
                  <a:moveTo>
                    <a:pt x="243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36" name="Line 292">
              <a:extLst>
                <a:ext uri="{FF2B5EF4-FFF2-40B4-BE49-F238E27FC236}">
                  <a16:creationId xmlns:a16="http://schemas.microsoft.com/office/drawing/2014/main" id="{DD5638B7-744F-8562-B851-A1F6AE19B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" y="317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37" name="Line 293">
              <a:extLst>
                <a:ext uri="{FF2B5EF4-FFF2-40B4-BE49-F238E27FC236}">
                  <a16:creationId xmlns:a16="http://schemas.microsoft.com/office/drawing/2014/main" id="{BACBBE3F-30E0-65C1-3C57-AB5F41F60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2" y="303"/>
              <a:ext cx="82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38" name="Line 294">
              <a:extLst>
                <a:ext uri="{FF2B5EF4-FFF2-40B4-BE49-F238E27FC236}">
                  <a16:creationId xmlns:a16="http://schemas.microsoft.com/office/drawing/2014/main" id="{75F8DBC1-6BF6-BC22-769B-72A2F42CA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" y="317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39" name="Line 295">
              <a:extLst>
                <a:ext uri="{FF2B5EF4-FFF2-40B4-BE49-F238E27FC236}">
                  <a16:creationId xmlns:a16="http://schemas.microsoft.com/office/drawing/2014/main" id="{84CA5D2F-6433-9FF0-4C68-005131231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5" y="317"/>
              <a:ext cx="56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40" name="Freeform 296">
              <a:extLst>
                <a:ext uri="{FF2B5EF4-FFF2-40B4-BE49-F238E27FC236}">
                  <a16:creationId xmlns:a16="http://schemas.microsoft.com/office/drawing/2014/main" id="{B6E30E0D-5DDA-DC9B-3E36-1A542E8B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" y="317"/>
              <a:ext cx="41" cy="0"/>
            </a:xfrm>
            <a:custGeom>
              <a:avLst/>
              <a:gdLst>
                <a:gd name="T0" fmla="*/ 0 w 21600"/>
                <a:gd name="T1" fmla="*/ 0 h 21600"/>
                <a:gd name="T2" fmla="*/ 14224 w 21600"/>
                <a:gd name="T3" fmla="*/ 14224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224" y="14224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41" name="Rectangle 297">
              <a:extLst>
                <a:ext uri="{FF2B5EF4-FFF2-40B4-BE49-F238E27FC236}">
                  <a16:creationId xmlns:a16="http://schemas.microsoft.com/office/drawing/2014/main" id="{2B0385D7-510E-0F22-C284-53E817688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" y="207"/>
              <a:ext cx="28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42" name="Rectangle 298">
              <a:extLst>
                <a:ext uri="{FF2B5EF4-FFF2-40B4-BE49-F238E27FC236}">
                  <a16:creationId xmlns:a16="http://schemas.microsoft.com/office/drawing/2014/main" id="{7AE94A07-231F-0523-A1D9-121BA551F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" y="207"/>
              <a:ext cx="42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43" name="Freeform 299">
              <a:extLst>
                <a:ext uri="{FF2B5EF4-FFF2-40B4-BE49-F238E27FC236}">
                  <a16:creationId xmlns:a16="http://schemas.microsoft.com/office/drawing/2014/main" id="{7CE3BD5B-01B8-592C-6310-16825997E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4" y="290"/>
              <a:ext cx="41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07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070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44" name="AutoShape 300">
              <a:extLst>
                <a:ext uri="{FF2B5EF4-FFF2-40B4-BE49-F238E27FC236}">
                  <a16:creationId xmlns:a16="http://schemas.microsoft.com/office/drawing/2014/main" id="{1C61AECF-1BD9-F703-BFBD-D8DAE40F3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" y="207"/>
              <a:ext cx="125" cy="69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45" name="AutoShape 301">
              <a:extLst>
                <a:ext uri="{FF2B5EF4-FFF2-40B4-BE49-F238E27FC236}">
                  <a16:creationId xmlns:a16="http://schemas.microsoft.com/office/drawing/2014/main" id="{BB78AA03-2911-8D95-B92C-475D3F03E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" y="193"/>
              <a:ext cx="151" cy="97"/>
            </a:xfrm>
            <a:prstGeom prst="roundRect">
              <a:avLst>
                <a:gd name="adj" fmla="val 38657"/>
              </a:avLst>
            </a:prstGeom>
            <a:noFill/>
            <a:ln w="53975">
              <a:solidFill>
                <a:srgbClr val="CF92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46" name="Rectangle 302">
              <a:extLst>
                <a:ext uri="{FF2B5EF4-FFF2-40B4-BE49-F238E27FC236}">
                  <a16:creationId xmlns:a16="http://schemas.microsoft.com/office/drawing/2014/main" id="{072B7A8E-F34A-0A0A-91B3-6A26F153C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" y="221"/>
              <a:ext cx="83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47" name="Rectangle 303">
              <a:extLst>
                <a:ext uri="{FF2B5EF4-FFF2-40B4-BE49-F238E27FC236}">
                  <a16:creationId xmlns:a16="http://schemas.microsoft.com/office/drawing/2014/main" id="{4A3299E5-16C2-8CF5-7B07-90B25CBFC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" y="221"/>
              <a:ext cx="97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48" name="Freeform 304">
              <a:extLst>
                <a:ext uri="{FF2B5EF4-FFF2-40B4-BE49-F238E27FC236}">
                  <a16:creationId xmlns:a16="http://schemas.microsoft.com/office/drawing/2014/main" id="{5B3ADDE6-D647-E1A6-ABAA-35D555389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" y="345"/>
              <a:ext cx="28" cy="41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0 h 21600"/>
                <a:gd name="T4" fmla="*/ 21600 w 21600"/>
                <a:gd name="T5" fmla="*/ 7376 h 21600"/>
                <a:gd name="T6" fmla="*/ 21600 w 21600"/>
                <a:gd name="T7" fmla="*/ 14224 h 21600"/>
                <a:gd name="T8" fmla="*/ 108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4224 h 21600"/>
                <a:gd name="T14" fmla="*/ 0 w 21600"/>
                <a:gd name="T15" fmla="*/ 7376 h 21600"/>
                <a:gd name="T16" fmla="*/ 0 w 21600"/>
                <a:gd name="T17" fmla="*/ 0 h 21600"/>
                <a:gd name="T18" fmla="*/ 10800 w 21600"/>
                <a:gd name="T19" fmla="*/ 0 h 21600"/>
                <a:gd name="T20" fmla="*/ 108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10800" y="0"/>
                  </a:lnTo>
                  <a:lnTo>
                    <a:pt x="21600" y="7376"/>
                  </a:lnTo>
                  <a:lnTo>
                    <a:pt x="21600" y="14224"/>
                  </a:lnTo>
                  <a:lnTo>
                    <a:pt x="10800" y="21600"/>
                  </a:lnTo>
                  <a:lnTo>
                    <a:pt x="0" y="14224"/>
                  </a:lnTo>
                  <a:lnTo>
                    <a:pt x="0" y="7376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449" name="Picture 305">
              <a:extLst>
                <a:ext uri="{FF2B5EF4-FFF2-40B4-BE49-F238E27FC236}">
                  <a16:creationId xmlns:a16="http://schemas.microsoft.com/office/drawing/2014/main" id="{9095E9EA-8B6F-8B4F-7675-F03AC8F1BDCF}"/>
                </a:ext>
              </a:extLst>
            </p:cNvPr>
            <p:cNvPicPr>
              <a:picLocks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" y="221"/>
              <a:ext cx="69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50" name="Rectangle 306">
              <a:extLst>
                <a:ext uri="{FF2B5EF4-FFF2-40B4-BE49-F238E27FC236}">
                  <a16:creationId xmlns:a16="http://schemas.microsoft.com/office/drawing/2014/main" id="{B562B045-06A7-B1F9-D82D-2D135BF85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7" y="276"/>
              <a:ext cx="97" cy="27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51" name="Freeform 307">
              <a:extLst>
                <a:ext uri="{FF2B5EF4-FFF2-40B4-BE49-F238E27FC236}">
                  <a16:creationId xmlns:a16="http://schemas.microsoft.com/office/drawing/2014/main" id="{63BC93BE-9036-46D4-2803-A604972EC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" y="303"/>
              <a:ext cx="125" cy="28"/>
            </a:xfrm>
            <a:custGeom>
              <a:avLst/>
              <a:gdLst>
                <a:gd name="T0" fmla="*/ 241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19 w 21600"/>
                <a:gd name="T9" fmla="*/ 0 h 21600"/>
                <a:gd name="T10" fmla="*/ 241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1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19" y="0"/>
                  </a:lnTo>
                  <a:close/>
                  <a:moveTo>
                    <a:pt x="241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52" name="Line 308">
              <a:extLst>
                <a:ext uri="{FF2B5EF4-FFF2-40B4-BE49-F238E27FC236}">
                  <a16:creationId xmlns:a16="http://schemas.microsoft.com/office/drawing/2014/main" id="{203E7303-88E5-BCA4-D47A-A1ED5451B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317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53" name="Line 309">
              <a:extLst>
                <a:ext uri="{FF2B5EF4-FFF2-40B4-BE49-F238E27FC236}">
                  <a16:creationId xmlns:a16="http://schemas.microsoft.com/office/drawing/2014/main" id="{1EF5B1CF-E74A-A84B-2581-55D47B731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303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54" name="Line 310">
              <a:extLst>
                <a:ext uri="{FF2B5EF4-FFF2-40B4-BE49-F238E27FC236}">
                  <a16:creationId xmlns:a16="http://schemas.microsoft.com/office/drawing/2014/main" id="{C07E1A37-283D-2FEC-F618-E7D7534D2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317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55" name="Line 311">
              <a:extLst>
                <a:ext uri="{FF2B5EF4-FFF2-40B4-BE49-F238E27FC236}">
                  <a16:creationId xmlns:a16="http://schemas.microsoft.com/office/drawing/2014/main" id="{A8053D5E-38F6-A5FE-CFE6-7F80A8720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5" y="317"/>
              <a:ext cx="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56" name="Freeform 312">
              <a:extLst>
                <a:ext uri="{FF2B5EF4-FFF2-40B4-BE49-F238E27FC236}">
                  <a16:creationId xmlns:a16="http://schemas.microsoft.com/office/drawing/2014/main" id="{07D7D128-520D-8E39-C421-203D07E8B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" y="317"/>
              <a:ext cx="42" cy="0"/>
            </a:xfrm>
            <a:custGeom>
              <a:avLst/>
              <a:gdLst>
                <a:gd name="T0" fmla="*/ 0 w 21600"/>
                <a:gd name="T1" fmla="*/ 0 h 21600"/>
                <a:gd name="T2" fmla="*/ 14400 w 21600"/>
                <a:gd name="T3" fmla="*/ 1440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400" y="14400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57" name="Rectangle 313">
              <a:extLst>
                <a:ext uri="{FF2B5EF4-FFF2-40B4-BE49-F238E27FC236}">
                  <a16:creationId xmlns:a16="http://schemas.microsoft.com/office/drawing/2014/main" id="{6259A57E-6731-34DE-A664-327419085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9" y="207"/>
              <a:ext cx="27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58" name="Rectangle 314">
              <a:extLst>
                <a:ext uri="{FF2B5EF4-FFF2-40B4-BE49-F238E27FC236}">
                  <a16:creationId xmlns:a16="http://schemas.microsoft.com/office/drawing/2014/main" id="{365D382F-BDC4-F7D5-4658-1CF3F9E05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9" y="207"/>
              <a:ext cx="41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59" name="Freeform 315">
              <a:extLst>
                <a:ext uri="{FF2B5EF4-FFF2-40B4-BE49-F238E27FC236}">
                  <a16:creationId xmlns:a16="http://schemas.microsoft.com/office/drawing/2014/main" id="{C4D6A2A3-7B21-EC32-5AFA-B1382017C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290"/>
              <a:ext cx="42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07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070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60" name="AutoShape 316">
              <a:extLst>
                <a:ext uri="{FF2B5EF4-FFF2-40B4-BE49-F238E27FC236}">
                  <a16:creationId xmlns:a16="http://schemas.microsoft.com/office/drawing/2014/main" id="{C2DBBB89-DB15-8190-4EB2-588BF1C68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" y="207"/>
              <a:ext cx="124" cy="69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61" name="AutoShape 317">
              <a:extLst>
                <a:ext uri="{FF2B5EF4-FFF2-40B4-BE49-F238E27FC236}">
                  <a16:creationId xmlns:a16="http://schemas.microsoft.com/office/drawing/2014/main" id="{84B74FE0-228D-9A2B-0D75-5CF84646E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" y="193"/>
              <a:ext cx="152" cy="97"/>
            </a:xfrm>
            <a:prstGeom prst="roundRect">
              <a:avLst>
                <a:gd name="adj" fmla="val 38657"/>
              </a:avLst>
            </a:prstGeom>
            <a:noFill/>
            <a:ln w="53975">
              <a:solidFill>
                <a:srgbClr val="CF92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62" name="Rectangle 318">
              <a:extLst>
                <a:ext uri="{FF2B5EF4-FFF2-40B4-BE49-F238E27FC236}">
                  <a16:creationId xmlns:a16="http://schemas.microsoft.com/office/drawing/2014/main" id="{132E85A2-CA66-A164-1B3F-C3ABDDB88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221"/>
              <a:ext cx="83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63" name="Rectangle 319">
              <a:extLst>
                <a:ext uri="{FF2B5EF4-FFF2-40B4-BE49-F238E27FC236}">
                  <a16:creationId xmlns:a16="http://schemas.microsoft.com/office/drawing/2014/main" id="{01A431DF-C5DB-B243-CBEB-203F94A87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221"/>
              <a:ext cx="97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64" name="Freeform 320">
              <a:extLst>
                <a:ext uri="{FF2B5EF4-FFF2-40B4-BE49-F238E27FC236}">
                  <a16:creationId xmlns:a16="http://schemas.microsoft.com/office/drawing/2014/main" id="{52E120F3-43D8-7D6E-CD95-116E2327A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345"/>
              <a:ext cx="27" cy="41"/>
            </a:xfrm>
            <a:custGeom>
              <a:avLst/>
              <a:gdLst>
                <a:gd name="T0" fmla="*/ 11200 w 21600"/>
                <a:gd name="T1" fmla="*/ 0 h 21600"/>
                <a:gd name="T2" fmla="*/ 11200 w 21600"/>
                <a:gd name="T3" fmla="*/ 0 h 21600"/>
                <a:gd name="T4" fmla="*/ 21600 w 21600"/>
                <a:gd name="T5" fmla="*/ 7376 h 21600"/>
                <a:gd name="T6" fmla="*/ 21600 w 21600"/>
                <a:gd name="T7" fmla="*/ 14224 h 21600"/>
                <a:gd name="T8" fmla="*/ 11200 w 21600"/>
                <a:gd name="T9" fmla="*/ 21600 h 21600"/>
                <a:gd name="T10" fmla="*/ 11200 w 21600"/>
                <a:gd name="T11" fmla="*/ 21600 h 21600"/>
                <a:gd name="T12" fmla="*/ 0 w 21600"/>
                <a:gd name="T13" fmla="*/ 14224 h 21600"/>
                <a:gd name="T14" fmla="*/ 0 w 21600"/>
                <a:gd name="T15" fmla="*/ 7376 h 21600"/>
                <a:gd name="T16" fmla="*/ 0 w 21600"/>
                <a:gd name="T17" fmla="*/ 0 h 21600"/>
                <a:gd name="T18" fmla="*/ 11200 w 21600"/>
                <a:gd name="T19" fmla="*/ 0 h 21600"/>
                <a:gd name="T20" fmla="*/ 112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1200" y="0"/>
                  </a:moveTo>
                  <a:lnTo>
                    <a:pt x="11200" y="0"/>
                  </a:lnTo>
                  <a:lnTo>
                    <a:pt x="21600" y="7376"/>
                  </a:lnTo>
                  <a:lnTo>
                    <a:pt x="21600" y="14224"/>
                  </a:lnTo>
                  <a:lnTo>
                    <a:pt x="11200" y="21600"/>
                  </a:lnTo>
                  <a:lnTo>
                    <a:pt x="0" y="14224"/>
                  </a:lnTo>
                  <a:lnTo>
                    <a:pt x="0" y="7376"/>
                  </a:lnTo>
                  <a:lnTo>
                    <a:pt x="0" y="0"/>
                  </a:lnTo>
                  <a:lnTo>
                    <a:pt x="11200" y="0"/>
                  </a:lnTo>
                  <a:close/>
                  <a:moveTo>
                    <a:pt x="112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465" name="Picture 321">
              <a:extLst>
                <a:ext uri="{FF2B5EF4-FFF2-40B4-BE49-F238E27FC236}">
                  <a16:creationId xmlns:a16="http://schemas.microsoft.com/office/drawing/2014/main" id="{94E5E8F9-FD66-C1F1-FC66-AE8BD0472C86}"/>
                </a:ext>
              </a:extLst>
            </p:cNvPr>
            <p:cNvPicPr>
              <a:picLocks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" y="221"/>
              <a:ext cx="69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66" name="Rectangle 322">
              <a:extLst>
                <a:ext uri="{FF2B5EF4-FFF2-40B4-BE49-F238E27FC236}">
                  <a16:creationId xmlns:a16="http://schemas.microsoft.com/office/drawing/2014/main" id="{0BCBBE50-ED64-6FD1-DF1D-F4E72F01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276"/>
              <a:ext cx="96" cy="27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67" name="Freeform 323">
              <a:extLst>
                <a:ext uri="{FF2B5EF4-FFF2-40B4-BE49-F238E27FC236}">
                  <a16:creationId xmlns:a16="http://schemas.microsoft.com/office/drawing/2014/main" id="{18BC796C-E9C3-208B-507A-91DE5CE22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" y="303"/>
              <a:ext cx="124" cy="28"/>
            </a:xfrm>
            <a:custGeom>
              <a:avLst/>
              <a:gdLst>
                <a:gd name="T0" fmla="*/ 243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39 w 21600"/>
                <a:gd name="T9" fmla="*/ 0 h 21600"/>
                <a:gd name="T10" fmla="*/ 243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3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39" y="0"/>
                  </a:lnTo>
                  <a:close/>
                  <a:moveTo>
                    <a:pt x="243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68" name="Line 324">
              <a:extLst>
                <a:ext uri="{FF2B5EF4-FFF2-40B4-BE49-F238E27FC236}">
                  <a16:creationId xmlns:a16="http://schemas.microsoft.com/office/drawing/2014/main" id="{1D03A6A1-F2E1-4C74-F238-60955569D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7" y="317"/>
              <a:ext cx="1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69" name="Line 325">
              <a:extLst>
                <a:ext uri="{FF2B5EF4-FFF2-40B4-BE49-F238E27FC236}">
                  <a16:creationId xmlns:a16="http://schemas.microsoft.com/office/drawing/2014/main" id="{BEDBFD5F-4E92-B08A-E1D9-A84657C19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0" y="303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70" name="Line 326">
              <a:extLst>
                <a:ext uri="{FF2B5EF4-FFF2-40B4-BE49-F238E27FC236}">
                  <a16:creationId xmlns:a16="http://schemas.microsoft.com/office/drawing/2014/main" id="{05E1460A-71C5-7B25-8996-D48A9D7F8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7" y="317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71" name="Line 327">
              <a:extLst>
                <a:ext uri="{FF2B5EF4-FFF2-40B4-BE49-F238E27FC236}">
                  <a16:creationId xmlns:a16="http://schemas.microsoft.com/office/drawing/2014/main" id="{16C8B936-4A1D-9C11-892D-5479C7ACF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" y="317"/>
              <a:ext cx="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72" name="Freeform 328">
              <a:extLst>
                <a:ext uri="{FF2B5EF4-FFF2-40B4-BE49-F238E27FC236}">
                  <a16:creationId xmlns:a16="http://schemas.microsoft.com/office/drawing/2014/main" id="{99F461FF-46B1-96DC-6DD4-231110B6B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" y="317"/>
              <a:ext cx="41" cy="0"/>
            </a:xfrm>
            <a:custGeom>
              <a:avLst/>
              <a:gdLst>
                <a:gd name="T0" fmla="*/ 0 w 21600"/>
                <a:gd name="T1" fmla="*/ 0 h 21600"/>
                <a:gd name="T2" fmla="*/ 14224 w 21600"/>
                <a:gd name="T3" fmla="*/ 14224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224" y="14224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73" name="Rectangle 329">
              <a:extLst>
                <a:ext uri="{FF2B5EF4-FFF2-40B4-BE49-F238E27FC236}">
                  <a16:creationId xmlns:a16="http://schemas.microsoft.com/office/drawing/2014/main" id="{5048C385-34E8-3AC9-0885-B2C22300A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" y="207"/>
              <a:ext cx="28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74" name="Rectangle 330">
              <a:extLst>
                <a:ext uri="{FF2B5EF4-FFF2-40B4-BE49-F238E27FC236}">
                  <a16:creationId xmlns:a16="http://schemas.microsoft.com/office/drawing/2014/main" id="{4CDC96A6-5F53-143B-7393-1732807CF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" y="207"/>
              <a:ext cx="41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75" name="Freeform 331">
              <a:extLst>
                <a:ext uri="{FF2B5EF4-FFF2-40B4-BE49-F238E27FC236}">
                  <a16:creationId xmlns:a16="http://schemas.microsoft.com/office/drawing/2014/main" id="{6F37D786-41E7-6752-D62B-C3F2E9BDE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" y="1283"/>
              <a:ext cx="41" cy="5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5498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5498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76" name="AutoShape 332">
              <a:extLst>
                <a:ext uri="{FF2B5EF4-FFF2-40B4-BE49-F238E27FC236}">
                  <a16:creationId xmlns:a16="http://schemas.microsoft.com/office/drawing/2014/main" id="{C14F162C-8DBC-8AFE-1CE1-5082B759A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" y="1186"/>
              <a:ext cx="125" cy="83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77" name="AutoShape 333">
              <a:extLst>
                <a:ext uri="{FF2B5EF4-FFF2-40B4-BE49-F238E27FC236}">
                  <a16:creationId xmlns:a16="http://schemas.microsoft.com/office/drawing/2014/main" id="{0803B4FE-9E1D-BF2C-B26F-7B701748F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" y="1173"/>
              <a:ext cx="151" cy="110"/>
            </a:xfrm>
            <a:prstGeom prst="roundRect">
              <a:avLst>
                <a:gd name="adj" fmla="val 40449"/>
              </a:avLst>
            </a:prstGeom>
            <a:noFill/>
            <a:ln w="53975">
              <a:solidFill>
                <a:srgbClr val="CF92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78" name="Rectangle 334">
              <a:extLst>
                <a:ext uri="{FF2B5EF4-FFF2-40B4-BE49-F238E27FC236}">
                  <a16:creationId xmlns:a16="http://schemas.microsoft.com/office/drawing/2014/main" id="{FA2EF69F-454B-9588-F632-40E37BC3E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1214"/>
              <a:ext cx="83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79" name="Rectangle 335">
              <a:extLst>
                <a:ext uri="{FF2B5EF4-FFF2-40B4-BE49-F238E27FC236}">
                  <a16:creationId xmlns:a16="http://schemas.microsoft.com/office/drawing/2014/main" id="{C206883F-8007-C7AA-31F8-FD0AE7293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1214"/>
              <a:ext cx="97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80" name="Freeform 336">
              <a:extLst>
                <a:ext uri="{FF2B5EF4-FFF2-40B4-BE49-F238E27FC236}">
                  <a16:creationId xmlns:a16="http://schemas.microsoft.com/office/drawing/2014/main" id="{36D85AAC-C939-E6FC-CF0C-AF05CBCD3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" y="1338"/>
              <a:ext cx="28" cy="28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108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0800 h 21600"/>
                <a:gd name="T14" fmla="*/ 0 w 21600"/>
                <a:gd name="T15" fmla="*/ 0 h 21600"/>
                <a:gd name="T16" fmla="*/ 0 w 21600"/>
                <a:gd name="T17" fmla="*/ 0 h 21600"/>
                <a:gd name="T18" fmla="*/ 10800 w 21600"/>
                <a:gd name="T19" fmla="*/ 0 h 21600"/>
                <a:gd name="T20" fmla="*/ 108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481" name="Picture 337">
              <a:extLst>
                <a:ext uri="{FF2B5EF4-FFF2-40B4-BE49-F238E27FC236}">
                  <a16:creationId xmlns:a16="http://schemas.microsoft.com/office/drawing/2014/main" id="{2B0020AF-EFFF-F3C7-F1A9-D01B8C8098BC}"/>
                </a:ext>
              </a:extLst>
            </p:cNvPr>
            <p:cNvPicPr>
              <a:picLocks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1214"/>
              <a:ext cx="69" cy="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82" name="Line 338">
              <a:extLst>
                <a:ext uri="{FF2B5EF4-FFF2-40B4-BE49-F238E27FC236}">
                  <a16:creationId xmlns:a16="http://schemas.microsoft.com/office/drawing/2014/main" id="{E639061D-60C8-18CC-0E03-36040D2CE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4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83" name="Line 339">
              <a:extLst>
                <a:ext uri="{FF2B5EF4-FFF2-40B4-BE49-F238E27FC236}">
                  <a16:creationId xmlns:a16="http://schemas.microsoft.com/office/drawing/2014/main" id="{5646F8C0-8609-668D-D591-EDB946123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84" name="Line 340">
              <a:extLst>
                <a:ext uri="{FF2B5EF4-FFF2-40B4-BE49-F238E27FC236}">
                  <a16:creationId xmlns:a16="http://schemas.microsoft.com/office/drawing/2014/main" id="{0006B28F-61FA-6E5E-3BA9-648F6390F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85" name="Rectangle 341">
              <a:extLst>
                <a:ext uri="{FF2B5EF4-FFF2-40B4-BE49-F238E27FC236}">
                  <a16:creationId xmlns:a16="http://schemas.microsoft.com/office/drawing/2014/main" id="{E910B05E-D1BE-6EBD-C1A3-F4CD857D3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" y="1269"/>
              <a:ext cx="97" cy="14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86" name="Freeform 342">
              <a:extLst>
                <a:ext uri="{FF2B5EF4-FFF2-40B4-BE49-F238E27FC236}">
                  <a16:creationId xmlns:a16="http://schemas.microsoft.com/office/drawing/2014/main" id="{390DD774-E31C-2914-6BBF-6A07DB758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" y="1297"/>
              <a:ext cx="125" cy="14"/>
            </a:xfrm>
            <a:custGeom>
              <a:avLst/>
              <a:gdLst>
                <a:gd name="T0" fmla="*/ 241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19 w 21600"/>
                <a:gd name="T9" fmla="*/ 0 h 21600"/>
                <a:gd name="T10" fmla="*/ 241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1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19" y="0"/>
                  </a:lnTo>
                  <a:close/>
                  <a:moveTo>
                    <a:pt x="241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87" name="Line 343">
              <a:extLst>
                <a:ext uri="{FF2B5EF4-FFF2-40B4-BE49-F238E27FC236}">
                  <a16:creationId xmlns:a16="http://schemas.microsoft.com/office/drawing/2014/main" id="{33F092F0-BF9C-BCD7-29FC-3D85E27C6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1311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88" name="Line 344">
              <a:extLst>
                <a:ext uri="{FF2B5EF4-FFF2-40B4-BE49-F238E27FC236}">
                  <a16:creationId xmlns:a16="http://schemas.microsoft.com/office/drawing/2014/main" id="{440C66E6-85ED-9C4B-BEE6-972959A89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297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89" name="Line 345">
              <a:extLst>
                <a:ext uri="{FF2B5EF4-FFF2-40B4-BE49-F238E27FC236}">
                  <a16:creationId xmlns:a16="http://schemas.microsoft.com/office/drawing/2014/main" id="{68310258-D3B1-9A53-E647-91FCC88B3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1297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90" name="Line 346">
              <a:extLst>
                <a:ext uri="{FF2B5EF4-FFF2-40B4-BE49-F238E27FC236}">
                  <a16:creationId xmlns:a16="http://schemas.microsoft.com/office/drawing/2014/main" id="{CF4B0824-E895-512C-8B30-75205CFF6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" y="1311"/>
              <a:ext cx="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91" name="Line 347">
              <a:extLst>
                <a:ext uri="{FF2B5EF4-FFF2-40B4-BE49-F238E27FC236}">
                  <a16:creationId xmlns:a16="http://schemas.microsoft.com/office/drawing/2014/main" id="{E7AD2388-75C2-7F36-8061-E9B66C9AB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9" y="1297"/>
              <a:ext cx="28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92" name="Line 348">
              <a:extLst>
                <a:ext uri="{FF2B5EF4-FFF2-40B4-BE49-F238E27FC236}">
                  <a16:creationId xmlns:a16="http://schemas.microsoft.com/office/drawing/2014/main" id="{C286D4FE-D448-C7EA-41F1-DD4732415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7" y="1311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93" name="Rectangle 349">
              <a:extLst>
                <a:ext uri="{FF2B5EF4-FFF2-40B4-BE49-F238E27FC236}">
                  <a16:creationId xmlns:a16="http://schemas.microsoft.com/office/drawing/2014/main" id="{65556AC8-774E-65E0-C29F-70BC10EA3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" y="1200"/>
              <a:ext cx="27" cy="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94" name="Rectangle 350">
              <a:extLst>
                <a:ext uri="{FF2B5EF4-FFF2-40B4-BE49-F238E27FC236}">
                  <a16:creationId xmlns:a16="http://schemas.microsoft.com/office/drawing/2014/main" id="{F8F400A7-547D-B8AF-10A0-BF65B440B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" y="1200"/>
              <a:ext cx="41" cy="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95" name="Freeform 351">
              <a:extLst>
                <a:ext uri="{FF2B5EF4-FFF2-40B4-BE49-F238E27FC236}">
                  <a16:creationId xmlns:a16="http://schemas.microsoft.com/office/drawing/2014/main" id="{FB14999E-92E0-28DE-BFE3-F9EC3EAFB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" y="1283"/>
              <a:ext cx="42" cy="5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5498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5498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96" name="AutoShape 352">
              <a:extLst>
                <a:ext uri="{FF2B5EF4-FFF2-40B4-BE49-F238E27FC236}">
                  <a16:creationId xmlns:a16="http://schemas.microsoft.com/office/drawing/2014/main" id="{2695F712-FBFC-42D5-9335-CF7FAF4B1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6" y="1186"/>
              <a:ext cx="124" cy="83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97" name="AutoShape 353">
              <a:extLst>
                <a:ext uri="{FF2B5EF4-FFF2-40B4-BE49-F238E27FC236}">
                  <a16:creationId xmlns:a16="http://schemas.microsoft.com/office/drawing/2014/main" id="{49F63A2B-3D27-E443-469C-B912DD15F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" y="1173"/>
              <a:ext cx="152" cy="110"/>
            </a:xfrm>
            <a:prstGeom prst="roundRect">
              <a:avLst>
                <a:gd name="adj" fmla="val 40449"/>
              </a:avLst>
            </a:prstGeom>
            <a:noFill/>
            <a:ln w="53975">
              <a:solidFill>
                <a:srgbClr val="CF92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98" name="Rectangle 354">
              <a:extLst>
                <a:ext uri="{FF2B5EF4-FFF2-40B4-BE49-F238E27FC236}">
                  <a16:creationId xmlns:a16="http://schemas.microsoft.com/office/drawing/2014/main" id="{635B4757-A04C-3F38-F38E-975EDE9B1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" y="1214"/>
              <a:ext cx="83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499" name="Rectangle 355">
              <a:extLst>
                <a:ext uri="{FF2B5EF4-FFF2-40B4-BE49-F238E27FC236}">
                  <a16:creationId xmlns:a16="http://schemas.microsoft.com/office/drawing/2014/main" id="{A72FD7A6-6581-593D-44D6-CFD12CB47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" y="1214"/>
              <a:ext cx="97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00" name="Freeform 356">
              <a:extLst>
                <a:ext uri="{FF2B5EF4-FFF2-40B4-BE49-F238E27FC236}">
                  <a16:creationId xmlns:a16="http://schemas.microsoft.com/office/drawing/2014/main" id="{6AD37415-CE97-25E9-3330-FC3B0270A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4" y="1338"/>
              <a:ext cx="27" cy="28"/>
            </a:xfrm>
            <a:custGeom>
              <a:avLst/>
              <a:gdLst>
                <a:gd name="T0" fmla="*/ 11200 w 21600"/>
                <a:gd name="T1" fmla="*/ 0 h 21600"/>
                <a:gd name="T2" fmla="*/ 112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11200 w 21600"/>
                <a:gd name="T9" fmla="*/ 21600 h 21600"/>
                <a:gd name="T10" fmla="*/ 11200 w 21600"/>
                <a:gd name="T11" fmla="*/ 21600 h 21600"/>
                <a:gd name="T12" fmla="*/ 0 w 21600"/>
                <a:gd name="T13" fmla="*/ 10800 h 21600"/>
                <a:gd name="T14" fmla="*/ 0 w 21600"/>
                <a:gd name="T15" fmla="*/ 0 h 21600"/>
                <a:gd name="T16" fmla="*/ 0 w 21600"/>
                <a:gd name="T17" fmla="*/ 0 h 21600"/>
                <a:gd name="T18" fmla="*/ 11200 w 21600"/>
                <a:gd name="T19" fmla="*/ 0 h 21600"/>
                <a:gd name="T20" fmla="*/ 112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1200" y="0"/>
                  </a:moveTo>
                  <a:lnTo>
                    <a:pt x="11200" y="0"/>
                  </a:lnTo>
                  <a:lnTo>
                    <a:pt x="21600" y="0"/>
                  </a:lnTo>
                  <a:lnTo>
                    <a:pt x="21600" y="10800"/>
                  </a:lnTo>
                  <a:lnTo>
                    <a:pt x="11200" y="21600"/>
                  </a:lnTo>
                  <a:lnTo>
                    <a:pt x="0" y="10800"/>
                  </a:lnTo>
                  <a:lnTo>
                    <a:pt x="0" y="0"/>
                  </a:lnTo>
                  <a:lnTo>
                    <a:pt x="11200" y="0"/>
                  </a:lnTo>
                  <a:close/>
                  <a:moveTo>
                    <a:pt x="112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501" name="Picture 357">
              <a:extLst>
                <a:ext uri="{FF2B5EF4-FFF2-40B4-BE49-F238E27FC236}">
                  <a16:creationId xmlns:a16="http://schemas.microsoft.com/office/drawing/2014/main" id="{FD34C917-7BA5-749B-06CE-29110177165F}"/>
                </a:ext>
              </a:extLst>
            </p:cNvPr>
            <p:cNvPicPr>
              <a:picLocks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214"/>
              <a:ext cx="69" cy="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02" name="Line 358">
              <a:extLst>
                <a:ext uri="{FF2B5EF4-FFF2-40B4-BE49-F238E27FC236}">
                  <a16:creationId xmlns:a16="http://schemas.microsoft.com/office/drawing/2014/main" id="{9CCBF310-AC90-4849-4D53-CA854C75C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4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03" name="Line 359">
              <a:extLst>
                <a:ext uri="{FF2B5EF4-FFF2-40B4-BE49-F238E27FC236}">
                  <a16:creationId xmlns:a16="http://schemas.microsoft.com/office/drawing/2014/main" id="{C364CCA1-A2BE-C862-F42C-6CB2ED418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04" name="Line 360">
              <a:extLst>
                <a:ext uri="{FF2B5EF4-FFF2-40B4-BE49-F238E27FC236}">
                  <a16:creationId xmlns:a16="http://schemas.microsoft.com/office/drawing/2014/main" id="{C3E80E37-BD50-DABF-4BB8-6B58793EE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05" name="Rectangle 361">
              <a:extLst>
                <a:ext uri="{FF2B5EF4-FFF2-40B4-BE49-F238E27FC236}">
                  <a16:creationId xmlns:a16="http://schemas.microsoft.com/office/drawing/2014/main" id="{1983BB19-D9D3-8291-F9D5-54370FEA7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" y="1269"/>
              <a:ext cx="96" cy="14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06" name="Freeform 362">
              <a:extLst>
                <a:ext uri="{FF2B5EF4-FFF2-40B4-BE49-F238E27FC236}">
                  <a16:creationId xmlns:a16="http://schemas.microsoft.com/office/drawing/2014/main" id="{81375BFB-A417-5F5D-56C6-2704CE473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6" y="1297"/>
              <a:ext cx="124" cy="14"/>
            </a:xfrm>
            <a:custGeom>
              <a:avLst/>
              <a:gdLst>
                <a:gd name="T0" fmla="*/ 243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39 w 21600"/>
                <a:gd name="T9" fmla="*/ 0 h 21600"/>
                <a:gd name="T10" fmla="*/ 243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3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39" y="0"/>
                  </a:lnTo>
                  <a:close/>
                  <a:moveTo>
                    <a:pt x="243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07" name="Line 363">
              <a:extLst>
                <a:ext uri="{FF2B5EF4-FFF2-40B4-BE49-F238E27FC236}">
                  <a16:creationId xmlns:a16="http://schemas.microsoft.com/office/drawing/2014/main" id="{89CB278C-B18D-C947-79EB-60447EF87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0" y="1311"/>
              <a:ext cx="1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08" name="Line 364">
              <a:extLst>
                <a:ext uri="{FF2B5EF4-FFF2-40B4-BE49-F238E27FC236}">
                  <a16:creationId xmlns:a16="http://schemas.microsoft.com/office/drawing/2014/main" id="{30977947-7FBE-C192-0CCF-0F6B77A9D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3" y="1297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09" name="Line 365">
              <a:extLst>
                <a:ext uri="{FF2B5EF4-FFF2-40B4-BE49-F238E27FC236}">
                  <a16:creationId xmlns:a16="http://schemas.microsoft.com/office/drawing/2014/main" id="{84C2A331-A9F5-2829-46FE-1904B53B9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0" y="1297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10" name="Line 366">
              <a:extLst>
                <a:ext uri="{FF2B5EF4-FFF2-40B4-BE49-F238E27FC236}">
                  <a16:creationId xmlns:a16="http://schemas.microsoft.com/office/drawing/2014/main" id="{6325F06A-8693-90C1-D77D-7BC82BD80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7" y="1311"/>
              <a:ext cx="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11" name="Line 367">
              <a:extLst>
                <a:ext uri="{FF2B5EF4-FFF2-40B4-BE49-F238E27FC236}">
                  <a16:creationId xmlns:a16="http://schemas.microsoft.com/office/drawing/2014/main" id="{51A72093-449E-75DA-C805-A87B57DDC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9" y="1297"/>
              <a:ext cx="27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12" name="Line 368">
              <a:extLst>
                <a:ext uri="{FF2B5EF4-FFF2-40B4-BE49-F238E27FC236}">
                  <a16:creationId xmlns:a16="http://schemas.microsoft.com/office/drawing/2014/main" id="{A9FDD8FC-7C1E-4239-9D6A-7ADFBB586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6" y="1311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13" name="Rectangle 369">
              <a:extLst>
                <a:ext uri="{FF2B5EF4-FFF2-40B4-BE49-F238E27FC236}">
                  <a16:creationId xmlns:a16="http://schemas.microsoft.com/office/drawing/2014/main" id="{A2BBB7A9-395B-D791-AE03-DC34886F7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" y="1200"/>
              <a:ext cx="28" cy="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14" name="Rectangle 370">
              <a:extLst>
                <a:ext uri="{FF2B5EF4-FFF2-40B4-BE49-F238E27FC236}">
                  <a16:creationId xmlns:a16="http://schemas.microsoft.com/office/drawing/2014/main" id="{40D8B5ED-EF5C-4F2B-20F0-D81E7FAB5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1" y="1200"/>
              <a:ext cx="41" cy="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15" name="Freeform 371">
              <a:extLst>
                <a:ext uri="{FF2B5EF4-FFF2-40B4-BE49-F238E27FC236}">
                  <a16:creationId xmlns:a16="http://schemas.microsoft.com/office/drawing/2014/main" id="{827EA94D-1459-4BBE-8CB4-458E631F9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" y="1283"/>
              <a:ext cx="41" cy="55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5498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5498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16" name="AutoShape 372">
              <a:extLst>
                <a:ext uri="{FF2B5EF4-FFF2-40B4-BE49-F238E27FC236}">
                  <a16:creationId xmlns:a16="http://schemas.microsoft.com/office/drawing/2014/main" id="{AFD6EDE4-EFEC-DF6D-B5D2-9CD60FC7F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" y="1186"/>
              <a:ext cx="124" cy="83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17" name="AutoShape 373">
              <a:extLst>
                <a:ext uri="{FF2B5EF4-FFF2-40B4-BE49-F238E27FC236}">
                  <a16:creationId xmlns:a16="http://schemas.microsoft.com/office/drawing/2014/main" id="{824CA62C-6672-9E72-7083-61C06D7A5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" y="1173"/>
              <a:ext cx="152" cy="110"/>
            </a:xfrm>
            <a:prstGeom prst="roundRect">
              <a:avLst>
                <a:gd name="adj" fmla="val 40449"/>
              </a:avLst>
            </a:prstGeom>
            <a:noFill/>
            <a:ln w="53975">
              <a:solidFill>
                <a:srgbClr val="CF92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18" name="Rectangle 374">
              <a:extLst>
                <a:ext uri="{FF2B5EF4-FFF2-40B4-BE49-F238E27FC236}">
                  <a16:creationId xmlns:a16="http://schemas.microsoft.com/office/drawing/2014/main" id="{F20E481D-6B20-1099-A471-66967F368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" y="1214"/>
              <a:ext cx="83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19" name="Rectangle 375">
              <a:extLst>
                <a:ext uri="{FF2B5EF4-FFF2-40B4-BE49-F238E27FC236}">
                  <a16:creationId xmlns:a16="http://schemas.microsoft.com/office/drawing/2014/main" id="{0737A9F1-55D7-3540-87A9-4191E7F6D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3" y="1214"/>
              <a:ext cx="96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20" name="Freeform 376">
              <a:extLst>
                <a:ext uri="{FF2B5EF4-FFF2-40B4-BE49-F238E27FC236}">
                  <a16:creationId xmlns:a16="http://schemas.microsoft.com/office/drawing/2014/main" id="{6B512987-9AD6-D2B5-6AA8-877CE041A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1338"/>
              <a:ext cx="28" cy="28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108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0800 h 21600"/>
                <a:gd name="T14" fmla="*/ 0 w 21600"/>
                <a:gd name="T15" fmla="*/ 0 h 21600"/>
                <a:gd name="T16" fmla="*/ 0 w 21600"/>
                <a:gd name="T17" fmla="*/ 0 h 21600"/>
                <a:gd name="T18" fmla="*/ 10800 w 21600"/>
                <a:gd name="T19" fmla="*/ 0 h 21600"/>
                <a:gd name="T20" fmla="*/ 108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521" name="Picture 377">
              <a:extLst>
                <a:ext uri="{FF2B5EF4-FFF2-40B4-BE49-F238E27FC236}">
                  <a16:creationId xmlns:a16="http://schemas.microsoft.com/office/drawing/2014/main" id="{0892F56F-8A7B-F73A-7BA0-1168BB90B311}"/>
                </a:ext>
              </a:extLst>
            </p:cNvPr>
            <p:cNvPicPr>
              <a:picLocks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3" y="1214"/>
              <a:ext cx="69" cy="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22" name="Line 378">
              <a:extLst>
                <a:ext uri="{FF2B5EF4-FFF2-40B4-BE49-F238E27FC236}">
                  <a16:creationId xmlns:a16="http://schemas.microsoft.com/office/drawing/2014/main" id="{6CB249E7-21DA-4398-90BC-73575786C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3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23" name="Line 379">
              <a:extLst>
                <a:ext uri="{FF2B5EF4-FFF2-40B4-BE49-F238E27FC236}">
                  <a16:creationId xmlns:a16="http://schemas.microsoft.com/office/drawing/2014/main" id="{8F5E2573-B4D1-8DBB-66D1-BE0EC549E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7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24" name="Line 380">
              <a:extLst>
                <a:ext uri="{FF2B5EF4-FFF2-40B4-BE49-F238E27FC236}">
                  <a16:creationId xmlns:a16="http://schemas.microsoft.com/office/drawing/2014/main" id="{1B3794B3-7E59-203A-39AC-C5E9A5807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7" y="1338"/>
              <a:ext cx="1" cy="1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25" name="Rectangle 381">
              <a:extLst>
                <a:ext uri="{FF2B5EF4-FFF2-40B4-BE49-F238E27FC236}">
                  <a16:creationId xmlns:a16="http://schemas.microsoft.com/office/drawing/2014/main" id="{0BF14836-6C39-7797-442B-DF30092FC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" y="1269"/>
              <a:ext cx="97" cy="14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26" name="Freeform 382">
              <a:extLst>
                <a:ext uri="{FF2B5EF4-FFF2-40B4-BE49-F238E27FC236}">
                  <a16:creationId xmlns:a16="http://schemas.microsoft.com/office/drawing/2014/main" id="{CEFA9547-3CD9-BA38-AAA8-7E99942E1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5" y="1297"/>
              <a:ext cx="124" cy="14"/>
            </a:xfrm>
            <a:custGeom>
              <a:avLst/>
              <a:gdLst>
                <a:gd name="T0" fmla="*/ 243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39 w 21600"/>
                <a:gd name="T9" fmla="*/ 0 h 21600"/>
                <a:gd name="T10" fmla="*/ 243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3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39" y="0"/>
                  </a:lnTo>
                  <a:close/>
                  <a:moveTo>
                    <a:pt x="243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27" name="Line 383">
              <a:extLst>
                <a:ext uri="{FF2B5EF4-FFF2-40B4-BE49-F238E27FC236}">
                  <a16:creationId xmlns:a16="http://schemas.microsoft.com/office/drawing/2014/main" id="{9EE9D220-EF23-04CA-C113-967638D27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9" y="1311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28" name="Line 384">
              <a:extLst>
                <a:ext uri="{FF2B5EF4-FFF2-40B4-BE49-F238E27FC236}">
                  <a16:creationId xmlns:a16="http://schemas.microsoft.com/office/drawing/2014/main" id="{B01C83E6-86C7-6957-3B15-1C30ED68B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1297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29" name="Line 385">
              <a:extLst>
                <a:ext uri="{FF2B5EF4-FFF2-40B4-BE49-F238E27FC236}">
                  <a16:creationId xmlns:a16="http://schemas.microsoft.com/office/drawing/2014/main" id="{DE74C5BF-F51A-792A-CC0C-5F568D1D5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9" y="1297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30" name="Line 386">
              <a:extLst>
                <a:ext uri="{FF2B5EF4-FFF2-40B4-BE49-F238E27FC236}">
                  <a16:creationId xmlns:a16="http://schemas.microsoft.com/office/drawing/2014/main" id="{BCBAA007-5D7B-3475-753D-A7F9C0B6E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7" y="1311"/>
              <a:ext cx="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31" name="Line 387">
              <a:extLst>
                <a:ext uri="{FF2B5EF4-FFF2-40B4-BE49-F238E27FC236}">
                  <a16:creationId xmlns:a16="http://schemas.microsoft.com/office/drawing/2014/main" id="{B2484401-51CB-121D-D6BF-17B4C7101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8" y="1297"/>
              <a:ext cx="28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32" name="Line 388">
              <a:extLst>
                <a:ext uri="{FF2B5EF4-FFF2-40B4-BE49-F238E27FC236}">
                  <a16:creationId xmlns:a16="http://schemas.microsoft.com/office/drawing/2014/main" id="{942DC38A-7A5A-502A-BC9A-78C02CBA2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" y="1311"/>
              <a:ext cx="1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33" name="Rectangle 389">
              <a:extLst>
                <a:ext uri="{FF2B5EF4-FFF2-40B4-BE49-F238E27FC236}">
                  <a16:creationId xmlns:a16="http://schemas.microsoft.com/office/drawing/2014/main" id="{436F664F-040D-1FD9-D041-4F9166E64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1200"/>
              <a:ext cx="28" cy="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34" name="Rectangle 390">
              <a:extLst>
                <a:ext uri="{FF2B5EF4-FFF2-40B4-BE49-F238E27FC236}">
                  <a16:creationId xmlns:a16="http://schemas.microsoft.com/office/drawing/2014/main" id="{4397D1CF-D729-81F0-1967-4ACB6D320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1200"/>
              <a:ext cx="42" cy="42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35" name="Freeform 391">
              <a:extLst>
                <a:ext uri="{FF2B5EF4-FFF2-40B4-BE49-F238E27FC236}">
                  <a16:creationId xmlns:a16="http://schemas.microsoft.com/office/drawing/2014/main" id="{13985F77-C9B1-A2A1-0A01-B478044B5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8" y="1945"/>
              <a:ext cx="41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383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383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36" name="AutoShape 392">
              <a:extLst>
                <a:ext uri="{FF2B5EF4-FFF2-40B4-BE49-F238E27FC236}">
                  <a16:creationId xmlns:a16="http://schemas.microsoft.com/office/drawing/2014/main" id="{559DD021-3F81-2815-C4CA-9A480DBC9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" y="1863"/>
              <a:ext cx="124" cy="69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37" name="AutoShape 393">
              <a:extLst>
                <a:ext uri="{FF2B5EF4-FFF2-40B4-BE49-F238E27FC236}">
                  <a16:creationId xmlns:a16="http://schemas.microsoft.com/office/drawing/2014/main" id="{76A0D68D-7A25-599C-1064-7BD7698C5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4" y="1849"/>
              <a:ext cx="151" cy="96"/>
            </a:xfrm>
            <a:prstGeom prst="roundRect">
              <a:avLst>
                <a:gd name="adj" fmla="val 39065"/>
              </a:avLst>
            </a:prstGeom>
            <a:noFill/>
            <a:ln w="53975">
              <a:solidFill>
                <a:srgbClr val="CF92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38" name="Rectangle 394">
              <a:extLst>
                <a:ext uri="{FF2B5EF4-FFF2-40B4-BE49-F238E27FC236}">
                  <a16:creationId xmlns:a16="http://schemas.microsoft.com/office/drawing/2014/main" id="{73CC33A3-3DF3-CB53-AA4E-EB90395C1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1876"/>
              <a:ext cx="83" cy="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39" name="Rectangle 395">
              <a:extLst>
                <a:ext uri="{FF2B5EF4-FFF2-40B4-BE49-F238E27FC236}">
                  <a16:creationId xmlns:a16="http://schemas.microsoft.com/office/drawing/2014/main" id="{E0301ACE-A50C-84EB-F440-4FBB084C0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1876"/>
              <a:ext cx="96" cy="56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40" name="Freeform 396">
              <a:extLst>
                <a:ext uri="{FF2B5EF4-FFF2-40B4-BE49-F238E27FC236}">
                  <a16:creationId xmlns:a16="http://schemas.microsoft.com/office/drawing/2014/main" id="{62A12461-109F-5E93-BCC0-1F86EF497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" y="2001"/>
              <a:ext cx="28" cy="41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0 h 21600"/>
                <a:gd name="T4" fmla="*/ 21600 w 21600"/>
                <a:gd name="T5" fmla="*/ 6849 h 21600"/>
                <a:gd name="T6" fmla="*/ 21600 w 21600"/>
                <a:gd name="T7" fmla="*/ 14224 h 21600"/>
                <a:gd name="T8" fmla="*/ 108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4224 h 21600"/>
                <a:gd name="T14" fmla="*/ 0 w 21600"/>
                <a:gd name="T15" fmla="*/ 6849 h 21600"/>
                <a:gd name="T16" fmla="*/ 0 w 21600"/>
                <a:gd name="T17" fmla="*/ 0 h 21600"/>
                <a:gd name="T18" fmla="*/ 10800 w 21600"/>
                <a:gd name="T19" fmla="*/ 0 h 21600"/>
                <a:gd name="T20" fmla="*/ 108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10800" y="0"/>
                  </a:lnTo>
                  <a:lnTo>
                    <a:pt x="21600" y="6849"/>
                  </a:lnTo>
                  <a:lnTo>
                    <a:pt x="21600" y="14224"/>
                  </a:lnTo>
                  <a:lnTo>
                    <a:pt x="10800" y="21600"/>
                  </a:lnTo>
                  <a:lnTo>
                    <a:pt x="0" y="14224"/>
                  </a:lnTo>
                  <a:lnTo>
                    <a:pt x="0" y="6849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541" name="Picture 397">
              <a:extLst>
                <a:ext uri="{FF2B5EF4-FFF2-40B4-BE49-F238E27FC236}">
                  <a16:creationId xmlns:a16="http://schemas.microsoft.com/office/drawing/2014/main" id="{655632B2-E283-708D-ED7B-3265FFAE47EA}"/>
                </a:ext>
              </a:extLst>
            </p:cNvPr>
            <p:cNvPicPr>
              <a:picLocks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" y="1876"/>
              <a:ext cx="69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42" name="Rectangle 398">
              <a:extLst>
                <a:ext uri="{FF2B5EF4-FFF2-40B4-BE49-F238E27FC236}">
                  <a16:creationId xmlns:a16="http://schemas.microsoft.com/office/drawing/2014/main" id="{C3E36826-1B0C-D04B-5E97-4CC1F7802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" y="1932"/>
              <a:ext cx="97" cy="27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43" name="Freeform 399">
              <a:extLst>
                <a:ext uri="{FF2B5EF4-FFF2-40B4-BE49-F238E27FC236}">
                  <a16:creationId xmlns:a16="http://schemas.microsoft.com/office/drawing/2014/main" id="{B953456A-992E-BCD1-C1AD-8079A59F6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" y="1959"/>
              <a:ext cx="124" cy="28"/>
            </a:xfrm>
            <a:custGeom>
              <a:avLst/>
              <a:gdLst>
                <a:gd name="T0" fmla="*/ 243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39 w 21600"/>
                <a:gd name="T9" fmla="*/ 0 h 21600"/>
                <a:gd name="T10" fmla="*/ 243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3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39" y="0"/>
                  </a:lnTo>
                  <a:close/>
                  <a:moveTo>
                    <a:pt x="243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44" name="Line 400">
              <a:extLst>
                <a:ext uri="{FF2B5EF4-FFF2-40B4-BE49-F238E27FC236}">
                  <a16:creationId xmlns:a16="http://schemas.microsoft.com/office/drawing/2014/main" id="{5E41E6D1-F3A9-4E27-72DA-2DE4200E2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1973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45" name="Line 401">
              <a:extLst>
                <a:ext uri="{FF2B5EF4-FFF2-40B4-BE49-F238E27FC236}">
                  <a16:creationId xmlns:a16="http://schemas.microsoft.com/office/drawing/2014/main" id="{30A82927-FBF8-08AB-E2F8-65F9AD4DB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5" y="1959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46" name="Line 402">
              <a:extLst>
                <a:ext uri="{FF2B5EF4-FFF2-40B4-BE49-F238E27FC236}">
                  <a16:creationId xmlns:a16="http://schemas.microsoft.com/office/drawing/2014/main" id="{D84AF29D-D6E1-3245-F294-424A9F923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1973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47" name="Line 403">
              <a:extLst>
                <a:ext uri="{FF2B5EF4-FFF2-40B4-BE49-F238E27FC236}">
                  <a16:creationId xmlns:a16="http://schemas.microsoft.com/office/drawing/2014/main" id="{96648A96-1970-364F-B15D-DF116EBEB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9" y="1973"/>
              <a:ext cx="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48" name="Freeform 404">
              <a:extLst>
                <a:ext uri="{FF2B5EF4-FFF2-40B4-BE49-F238E27FC236}">
                  <a16:creationId xmlns:a16="http://schemas.microsoft.com/office/drawing/2014/main" id="{C6D6C6DA-3849-71A2-E7F1-CFD6B2112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" y="1973"/>
              <a:ext cx="41" cy="0"/>
            </a:xfrm>
            <a:custGeom>
              <a:avLst/>
              <a:gdLst>
                <a:gd name="T0" fmla="*/ 0 w 21600"/>
                <a:gd name="T1" fmla="*/ 0 h 21600"/>
                <a:gd name="T2" fmla="*/ 14751 w 21600"/>
                <a:gd name="T3" fmla="*/ 14751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751" y="14751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49" name="Rectangle 405">
              <a:extLst>
                <a:ext uri="{FF2B5EF4-FFF2-40B4-BE49-F238E27FC236}">
                  <a16:creationId xmlns:a16="http://schemas.microsoft.com/office/drawing/2014/main" id="{900CA032-B261-F6DB-E4B9-9E71BDFA4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1863"/>
              <a:ext cx="28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0" name="Rectangle 406">
              <a:extLst>
                <a:ext uri="{FF2B5EF4-FFF2-40B4-BE49-F238E27FC236}">
                  <a16:creationId xmlns:a16="http://schemas.microsoft.com/office/drawing/2014/main" id="{C7834ACD-DCE5-4B1B-14D2-4E99452E4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1863"/>
              <a:ext cx="42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1" name="Freeform 407">
              <a:extLst>
                <a:ext uri="{FF2B5EF4-FFF2-40B4-BE49-F238E27FC236}">
                  <a16:creationId xmlns:a16="http://schemas.microsoft.com/office/drawing/2014/main" id="{38E2762C-A633-63D1-9B9A-CB6EA466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7" y="1945"/>
              <a:ext cx="41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383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383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2" name="AutoShape 408">
              <a:extLst>
                <a:ext uri="{FF2B5EF4-FFF2-40B4-BE49-F238E27FC236}">
                  <a16:creationId xmlns:a16="http://schemas.microsoft.com/office/drawing/2014/main" id="{3477FF19-D88A-B989-4E89-0934F48A3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7" y="1863"/>
              <a:ext cx="124" cy="69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3" name="AutoShape 409">
              <a:extLst>
                <a:ext uri="{FF2B5EF4-FFF2-40B4-BE49-F238E27FC236}">
                  <a16:creationId xmlns:a16="http://schemas.microsoft.com/office/drawing/2014/main" id="{439E1C76-63E4-2582-0DFB-F748BFAD2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3" y="1849"/>
              <a:ext cx="152" cy="96"/>
            </a:xfrm>
            <a:prstGeom prst="roundRect">
              <a:avLst>
                <a:gd name="adj" fmla="val 39065"/>
              </a:avLst>
            </a:prstGeom>
            <a:noFill/>
            <a:ln w="53975">
              <a:solidFill>
                <a:srgbClr val="CF92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4" name="Rectangle 410">
              <a:extLst>
                <a:ext uri="{FF2B5EF4-FFF2-40B4-BE49-F238E27FC236}">
                  <a16:creationId xmlns:a16="http://schemas.microsoft.com/office/drawing/2014/main" id="{80A50E6A-FCDB-5E80-F1FA-15D581E15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4" y="1876"/>
              <a:ext cx="83" cy="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5" name="Rectangle 411">
              <a:extLst>
                <a:ext uri="{FF2B5EF4-FFF2-40B4-BE49-F238E27FC236}">
                  <a16:creationId xmlns:a16="http://schemas.microsoft.com/office/drawing/2014/main" id="{D1A878CF-01A1-6056-967D-BEB70F5B2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4" y="1876"/>
              <a:ext cx="97" cy="56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6" name="Freeform 412">
              <a:extLst>
                <a:ext uri="{FF2B5EF4-FFF2-40B4-BE49-F238E27FC236}">
                  <a16:creationId xmlns:a16="http://schemas.microsoft.com/office/drawing/2014/main" id="{E13ADFA4-A282-B0FF-0D13-E7E286598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5" y="2001"/>
              <a:ext cx="27" cy="41"/>
            </a:xfrm>
            <a:custGeom>
              <a:avLst/>
              <a:gdLst>
                <a:gd name="T0" fmla="*/ 10400 w 21600"/>
                <a:gd name="T1" fmla="*/ 0 h 21600"/>
                <a:gd name="T2" fmla="*/ 10400 w 21600"/>
                <a:gd name="T3" fmla="*/ 0 h 21600"/>
                <a:gd name="T4" fmla="*/ 21600 w 21600"/>
                <a:gd name="T5" fmla="*/ 6849 h 21600"/>
                <a:gd name="T6" fmla="*/ 21600 w 21600"/>
                <a:gd name="T7" fmla="*/ 14224 h 21600"/>
                <a:gd name="T8" fmla="*/ 10400 w 21600"/>
                <a:gd name="T9" fmla="*/ 21600 h 21600"/>
                <a:gd name="T10" fmla="*/ 10400 w 21600"/>
                <a:gd name="T11" fmla="*/ 21600 h 21600"/>
                <a:gd name="T12" fmla="*/ 0 w 21600"/>
                <a:gd name="T13" fmla="*/ 14224 h 21600"/>
                <a:gd name="T14" fmla="*/ 0 w 21600"/>
                <a:gd name="T15" fmla="*/ 6849 h 21600"/>
                <a:gd name="T16" fmla="*/ 0 w 21600"/>
                <a:gd name="T17" fmla="*/ 0 h 21600"/>
                <a:gd name="T18" fmla="*/ 10400 w 21600"/>
                <a:gd name="T19" fmla="*/ 0 h 21600"/>
                <a:gd name="T20" fmla="*/ 104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400" y="0"/>
                  </a:moveTo>
                  <a:lnTo>
                    <a:pt x="10400" y="0"/>
                  </a:lnTo>
                  <a:lnTo>
                    <a:pt x="21600" y="6849"/>
                  </a:lnTo>
                  <a:lnTo>
                    <a:pt x="21600" y="14224"/>
                  </a:lnTo>
                  <a:lnTo>
                    <a:pt x="10400" y="21600"/>
                  </a:lnTo>
                  <a:lnTo>
                    <a:pt x="0" y="14224"/>
                  </a:lnTo>
                  <a:lnTo>
                    <a:pt x="0" y="6849"/>
                  </a:lnTo>
                  <a:lnTo>
                    <a:pt x="0" y="0"/>
                  </a:lnTo>
                  <a:lnTo>
                    <a:pt x="10400" y="0"/>
                  </a:lnTo>
                  <a:close/>
                  <a:moveTo>
                    <a:pt x="104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557" name="Picture 413">
              <a:extLst>
                <a:ext uri="{FF2B5EF4-FFF2-40B4-BE49-F238E27FC236}">
                  <a16:creationId xmlns:a16="http://schemas.microsoft.com/office/drawing/2014/main" id="{AB5471BD-A9A1-BC5C-1252-3C4BE5F25B5F}"/>
                </a:ext>
              </a:extLst>
            </p:cNvPr>
            <p:cNvPicPr>
              <a:picLocks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" y="1876"/>
              <a:ext cx="69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8" name="Rectangle 414">
              <a:extLst>
                <a:ext uri="{FF2B5EF4-FFF2-40B4-BE49-F238E27FC236}">
                  <a16:creationId xmlns:a16="http://schemas.microsoft.com/office/drawing/2014/main" id="{F4A4F33F-3E66-4D16-BDFE-860680D01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" y="1932"/>
              <a:ext cx="97" cy="27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59" name="Freeform 415">
              <a:extLst>
                <a:ext uri="{FF2B5EF4-FFF2-40B4-BE49-F238E27FC236}">
                  <a16:creationId xmlns:a16="http://schemas.microsoft.com/office/drawing/2014/main" id="{8EF61916-7217-E643-82F7-DF8DFBCE7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7" y="1959"/>
              <a:ext cx="124" cy="28"/>
            </a:xfrm>
            <a:custGeom>
              <a:avLst/>
              <a:gdLst>
                <a:gd name="T0" fmla="*/ 2265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265 w 21600"/>
                <a:gd name="T9" fmla="*/ 0 h 21600"/>
                <a:gd name="T10" fmla="*/ 2265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26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265" y="0"/>
                  </a:lnTo>
                  <a:close/>
                  <a:moveTo>
                    <a:pt x="2265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60" name="Line 416">
              <a:extLst>
                <a:ext uri="{FF2B5EF4-FFF2-40B4-BE49-F238E27FC236}">
                  <a16:creationId xmlns:a16="http://schemas.microsoft.com/office/drawing/2014/main" id="{EFCDB882-7C22-4B09-B658-5F8272BB5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0" y="1973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61" name="Line 417">
              <a:extLst>
                <a:ext uri="{FF2B5EF4-FFF2-40B4-BE49-F238E27FC236}">
                  <a16:creationId xmlns:a16="http://schemas.microsoft.com/office/drawing/2014/main" id="{456D2A90-D135-6A9A-D5F9-AB2404CCA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4" y="1959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62" name="Line 418">
              <a:extLst>
                <a:ext uri="{FF2B5EF4-FFF2-40B4-BE49-F238E27FC236}">
                  <a16:creationId xmlns:a16="http://schemas.microsoft.com/office/drawing/2014/main" id="{66680311-012B-B53A-99FF-A3A094687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0" y="1973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63" name="Line 419">
              <a:extLst>
                <a:ext uri="{FF2B5EF4-FFF2-40B4-BE49-F238E27FC236}">
                  <a16:creationId xmlns:a16="http://schemas.microsoft.com/office/drawing/2014/main" id="{EB584E0E-26E1-F4E8-ED65-17B0AF97B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8" y="1973"/>
              <a:ext cx="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64" name="Freeform 420">
              <a:extLst>
                <a:ext uri="{FF2B5EF4-FFF2-40B4-BE49-F238E27FC236}">
                  <a16:creationId xmlns:a16="http://schemas.microsoft.com/office/drawing/2014/main" id="{F5815469-B036-980B-D054-9EB14D9BD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" y="1973"/>
              <a:ext cx="42" cy="0"/>
            </a:xfrm>
            <a:custGeom>
              <a:avLst/>
              <a:gdLst>
                <a:gd name="T0" fmla="*/ 0 w 21600"/>
                <a:gd name="T1" fmla="*/ 0 h 21600"/>
                <a:gd name="T2" fmla="*/ 14400 w 21600"/>
                <a:gd name="T3" fmla="*/ 1440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400" y="14400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65" name="Rectangle 421">
              <a:extLst>
                <a:ext uri="{FF2B5EF4-FFF2-40B4-BE49-F238E27FC236}">
                  <a16:creationId xmlns:a16="http://schemas.microsoft.com/office/drawing/2014/main" id="{6A39DEE2-0BE2-0CFD-E534-03E0F7203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" y="1863"/>
              <a:ext cx="27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66" name="Rectangle 422">
              <a:extLst>
                <a:ext uri="{FF2B5EF4-FFF2-40B4-BE49-F238E27FC236}">
                  <a16:creationId xmlns:a16="http://schemas.microsoft.com/office/drawing/2014/main" id="{84969B44-76D0-4F3B-94D4-B98F099CE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" y="1863"/>
              <a:ext cx="41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67" name="Freeform 423">
              <a:extLst>
                <a:ext uri="{FF2B5EF4-FFF2-40B4-BE49-F238E27FC236}">
                  <a16:creationId xmlns:a16="http://schemas.microsoft.com/office/drawing/2014/main" id="{C7118996-5E75-5189-7E51-294DB3413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1945"/>
              <a:ext cx="42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383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383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68" name="AutoShape 424">
              <a:extLst>
                <a:ext uri="{FF2B5EF4-FFF2-40B4-BE49-F238E27FC236}">
                  <a16:creationId xmlns:a16="http://schemas.microsoft.com/office/drawing/2014/main" id="{B399823F-3DDB-67FD-0F75-8B2142AC6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" y="1863"/>
              <a:ext cx="124" cy="69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69" name="AutoShape 425">
              <a:extLst>
                <a:ext uri="{FF2B5EF4-FFF2-40B4-BE49-F238E27FC236}">
                  <a16:creationId xmlns:a16="http://schemas.microsoft.com/office/drawing/2014/main" id="{C98AD688-D02B-4B11-AFC7-F1076B8A7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" y="1849"/>
              <a:ext cx="152" cy="96"/>
            </a:xfrm>
            <a:prstGeom prst="roundRect">
              <a:avLst>
                <a:gd name="adj" fmla="val 39065"/>
              </a:avLst>
            </a:prstGeom>
            <a:noFill/>
            <a:ln w="53975">
              <a:solidFill>
                <a:srgbClr val="CF92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70" name="Rectangle 426">
              <a:extLst>
                <a:ext uri="{FF2B5EF4-FFF2-40B4-BE49-F238E27FC236}">
                  <a16:creationId xmlns:a16="http://schemas.microsoft.com/office/drawing/2014/main" id="{B8F17DE6-3EF4-F8DA-43AE-38E49A962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4" y="1876"/>
              <a:ext cx="82" cy="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71" name="Rectangle 427">
              <a:extLst>
                <a:ext uri="{FF2B5EF4-FFF2-40B4-BE49-F238E27FC236}">
                  <a16:creationId xmlns:a16="http://schemas.microsoft.com/office/drawing/2014/main" id="{9E94F923-CA81-41F3-775B-9B2319CD9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4" y="1876"/>
              <a:ext cx="96" cy="56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72" name="Freeform 428">
              <a:extLst>
                <a:ext uri="{FF2B5EF4-FFF2-40B4-BE49-F238E27FC236}">
                  <a16:creationId xmlns:a16="http://schemas.microsoft.com/office/drawing/2014/main" id="{6E00CEF1-6074-E382-7141-D1704F3D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4" y="2001"/>
              <a:ext cx="28" cy="41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0 h 21600"/>
                <a:gd name="T4" fmla="*/ 21600 w 21600"/>
                <a:gd name="T5" fmla="*/ 6849 h 21600"/>
                <a:gd name="T6" fmla="*/ 21600 w 21600"/>
                <a:gd name="T7" fmla="*/ 14224 h 21600"/>
                <a:gd name="T8" fmla="*/ 108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4224 h 21600"/>
                <a:gd name="T14" fmla="*/ 0 w 21600"/>
                <a:gd name="T15" fmla="*/ 6849 h 21600"/>
                <a:gd name="T16" fmla="*/ 0 w 21600"/>
                <a:gd name="T17" fmla="*/ 0 h 21600"/>
                <a:gd name="T18" fmla="*/ 10800 w 21600"/>
                <a:gd name="T19" fmla="*/ 0 h 21600"/>
                <a:gd name="T20" fmla="*/ 108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10800" y="0"/>
                  </a:lnTo>
                  <a:lnTo>
                    <a:pt x="21600" y="6849"/>
                  </a:lnTo>
                  <a:lnTo>
                    <a:pt x="21600" y="14224"/>
                  </a:lnTo>
                  <a:lnTo>
                    <a:pt x="10800" y="21600"/>
                  </a:lnTo>
                  <a:lnTo>
                    <a:pt x="0" y="14224"/>
                  </a:lnTo>
                  <a:lnTo>
                    <a:pt x="0" y="6849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573" name="Picture 429">
              <a:extLst>
                <a:ext uri="{FF2B5EF4-FFF2-40B4-BE49-F238E27FC236}">
                  <a16:creationId xmlns:a16="http://schemas.microsoft.com/office/drawing/2014/main" id="{42A6809E-0621-2F9F-C83A-6FB90DE5B2E1}"/>
                </a:ext>
              </a:extLst>
            </p:cNvPr>
            <p:cNvPicPr>
              <a:picLocks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4" y="1876"/>
              <a:ext cx="69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74" name="Rectangle 430">
              <a:extLst>
                <a:ext uri="{FF2B5EF4-FFF2-40B4-BE49-F238E27FC236}">
                  <a16:creationId xmlns:a16="http://schemas.microsoft.com/office/drawing/2014/main" id="{653C2ECF-2DF7-B5BD-8551-F343F51DF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" y="1932"/>
              <a:ext cx="96" cy="27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75" name="Freeform 431">
              <a:extLst>
                <a:ext uri="{FF2B5EF4-FFF2-40B4-BE49-F238E27FC236}">
                  <a16:creationId xmlns:a16="http://schemas.microsoft.com/office/drawing/2014/main" id="{4D88EAA9-FEDB-D598-E20D-D5D2E245E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" y="1959"/>
              <a:ext cx="124" cy="28"/>
            </a:xfrm>
            <a:custGeom>
              <a:avLst/>
              <a:gdLst>
                <a:gd name="T0" fmla="*/ 243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39 w 21600"/>
                <a:gd name="T9" fmla="*/ 0 h 21600"/>
                <a:gd name="T10" fmla="*/ 243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3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39" y="0"/>
                  </a:lnTo>
                  <a:close/>
                  <a:moveTo>
                    <a:pt x="243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76" name="Line 432">
              <a:extLst>
                <a:ext uri="{FF2B5EF4-FFF2-40B4-BE49-F238E27FC236}">
                  <a16:creationId xmlns:a16="http://schemas.microsoft.com/office/drawing/2014/main" id="{D1EE0C5E-B238-D402-DAC8-D9AEDDF80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0" y="1973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77" name="Line 433">
              <a:extLst>
                <a:ext uri="{FF2B5EF4-FFF2-40B4-BE49-F238E27FC236}">
                  <a16:creationId xmlns:a16="http://schemas.microsoft.com/office/drawing/2014/main" id="{35F7EAAD-5D06-C41E-36E5-091106007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1959"/>
              <a:ext cx="82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78" name="Line 434">
              <a:extLst>
                <a:ext uri="{FF2B5EF4-FFF2-40B4-BE49-F238E27FC236}">
                  <a16:creationId xmlns:a16="http://schemas.microsoft.com/office/drawing/2014/main" id="{C99776A2-0BFA-E82B-7410-4568B065D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0" y="1973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79" name="Line 435">
              <a:extLst>
                <a:ext uri="{FF2B5EF4-FFF2-40B4-BE49-F238E27FC236}">
                  <a16:creationId xmlns:a16="http://schemas.microsoft.com/office/drawing/2014/main" id="{5B6E1504-DA61-FD69-2C2B-C415F0CE8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1973"/>
              <a:ext cx="56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80" name="Freeform 436">
              <a:extLst>
                <a:ext uri="{FF2B5EF4-FFF2-40B4-BE49-F238E27FC236}">
                  <a16:creationId xmlns:a16="http://schemas.microsoft.com/office/drawing/2014/main" id="{238D9384-F8A8-FA46-B900-743400948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" y="1973"/>
              <a:ext cx="41" cy="0"/>
            </a:xfrm>
            <a:custGeom>
              <a:avLst/>
              <a:gdLst>
                <a:gd name="T0" fmla="*/ 0 w 21600"/>
                <a:gd name="T1" fmla="*/ 0 h 21600"/>
                <a:gd name="T2" fmla="*/ 14224 w 21600"/>
                <a:gd name="T3" fmla="*/ 14224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224" y="14224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81" name="Rectangle 437">
              <a:extLst>
                <a:ext uri="{FF2B5EF4-FFF2-40B4-BE49-F238E27FC236}">
                  <a16:creationId xmlns:a16="http://schemas.microsoft.com/office/drawing/2014/main" id="{98AA7133-4B4E-551E-3AB1-4A872A809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" y="1863"/>
              <a:ext cx="28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82" name="Rectangle 438">
              <a:extLst>
                <a:ext uri="{FF2B5EF4-FFF2-40B4-BE49-F238E27FC236}">
                  <a16:creationId xmlns:a16="http://schemas.microsoft.com/office/drawing/2014/main" id="{611C7B04-4468-25BA-E79F-4058A2F28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" y="1863"/>
              <a:ext cx="42" cy="55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83" name="Freeform 439">
              <a:extLst>
                <a:ext uri="{FF2B5EF4-FFF2-40B4-BE49-F238E27FC236}">
                  <a16:creationId xmlns:a16="http://schemas.microsoft.com/office/drawing/2014/main" id="{7F366401-5184-E4F2-C818-0B1A86763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179"/>
              <a:ext cx="42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383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383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84" name="AutoShape 440">
              <a:extLst>
                <a:ext uri="{FF2B5EF4-FFF2-40B4-BE49-F238E27FC236}">
                  <a16:creationId xmlns:a16="http://schemas.microsoft.com/office/drawing/2014/main" id="{0963F9A2-9B22-2589-68A4-2FBAF4334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7" y="96"/>
              <a:ext cx="124" cy="69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85" name="AutoShape 441">
              <a:extLst>
                <a:ext uri="{FF2B5EF4-FFF2-40B4-BE49-F238E27FC236}">
                  <a16:creationId xmlns:a16="http://schemas.microsoft.com/office/drawing/2014/main" id="{51340712-E6DF-EE62-DA1E-4D5786C2E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3" y="83"/>
              <a:ext cx="152" cy="96"/>
            </a:xfrm>
            <a:prstGeom prst="roundRect">
              <a:avLst>
                <a:gd name="adj" fmla="val 39065"/>
              </a:avLst>
            </a:prstGeom>
            <a:noFill/>
            <a:ln w="53975">
              <a:solidFill>
                <a:srgbClr val="CF92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86" name="Rectangle 442">
              <a:extLst>
                <a:ext uri="{FF2B5EF4-FFF2-40B4-BE49-F238E27FC236}">
                  <a16:creationId xmlns:a16="http://schemas.microsoft.com/office/drawing/2014/main" id="{09309B3B-6DB5-EEA4-FC1D-00E51F497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" y="110"/>
              <a:ext cx="82" cy="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87" name="Rectangle 443">
              <a:extLst>
                <a:ext uri="{FF2B5EF4-FFF2-40B4-BE49-F238E27FC236}">
                  <a16:creationId xmlns:a16="http://schemas.microsoft.com/office/drawing/2014/main" id="{9034CBD3-9EB0-3D27-6BE8-C6C18C3FF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" y="110"/>
              <a:ext cx="96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88" name="Freeform 444">
              <a:extLst>
                <a:ext uri="{FF2B5EF4-FFF2-40B4-BE49-F238E27FC236}">
                  <a16:creationId xmlns:a16="http://schemas.microsoft.com/office/drawing/2014/main" id="{C94A50B0-862A-FC36-DE93-EEAB668C8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" y="234"/>
              <a:ext cx="28" cy="42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0 h 21600"/>
                <a:gd name="T4" fmla="*/ 21600 w 21600"/>
                <a:gd name="T5" fmla="*/ 7200 h 21600"/>
                <a:gd name="T6" fmla="*/ 21600 w 21600"/>
                <a:gd name="T7" fmla="*/ 14400 h 21600"/>
                <a:gd name="T8" fmla="*/ 108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4400 h 21600"/>
                <a:gd name="T14" fmla="*/ 0 w 21600"/>
                <a:gd name="T15" fmla="*/ 7200 h 21600"/>
                <a:gd name="T16" fmla="*/ 0 w 21600"/>
                <a:gd name="T17" fmla="*/ 0 h 21600"/>
                <a:gd name="T18" fmla="*/ 10800 w 21600"/>
                <a:gd name="T19" fmla="*/ 0 h 21600"/>
                <a:gd name="T20" fmla="*/ 108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10800" y="0"/>
                  </a:lnTo>
                  <a:lnTo>
                    <a:pt x="21600" y="7200"/>
                  </a:lnTo>
                  <a:lnTo>
                    <a:pt x="21600" y="14400"/>
                  </a:lnTo>
                  <a:lnTo>
                    <a:pt x="10800" y="21600"/>
                  </a:lnTo>
                  <a:lnTo>
                    <a:pt x="0" y="14400"/>
                  </a:lnTo>
                  <a:lnTo>
                    <a:pt x="0" y="7200"/>
                  </a:lnTo>
                  <a:lnTo>
                    <a:pt x="0" y="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589" name="Picture 445">
              <a:extLst>
                <a:ext uri="{FF2B5EF4-FFF2-40B4-BE49-F238E27FC236}">
                  <a16:creationId xmlns:a16="http://schemas.microsoft.com/office/drawing/2014/main" id="{A5759F33-70AB-DDFD-9281-35766C3887DA}"/>
                </a:ext>
              </a:extLst>
            </p:cNvPr>
            <p:cNvPicPr>
              <a:picLocks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5" y="110"/>
              <a:ext cx="69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0" name="Rectangle 446">
              <a:extLst>
                <a:ext uri="{FF2B5EF4-FFF2-40B4-BE49-F238E27FC236}">
                  <a16:creationId xmlns:a16="http://schemas.microsoft.com/office/drawing/2014/main" id="{520627CD-4ABA-4252-1674-CCAD2167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" y="165"/>
              <a:ext cx="96" cy="28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91" name="Freeform 447">
              <a:extLst>
                <a:ext uri="{FF2B5EF4-FFF2-40B4-BE49-F238E27FC236}">
                  <a16:creationId xmlns:a16="http://schemas.microsoft.com/office/drawing/2014/main" id="{548274B4-4A1D-EC05-B2FD-81EFE3D8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7" y="193"/>
              <a:ext cx="124" cy="28"/>
            </a:xfrm>
            <a:custGeom>
              <a:avLst/>
              <a:gdLst>
                <a:gd name="T0" fmla="*/ 243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39 w 21600"/>
                <a:gd name="T9" fmla="*/ 0 h 21600"/>
                <a:gd name="T10" fmla="*/ 243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3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39" y="0"/>
                  </a:lnTo>
                  <a:close/>
                  <a:moveTo>
                    <a:pt x="243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92" name="Line 448">
              <a:extLst>
                <a:ext uri="{FF2B5EF4-FFF2-40B4-BE49-F238E27FC236}">
                  <a16:creationId xmlns:a16="http://schemas.microsoft.com/office/drawing/2014/main" id="{8802440D-2070-E8B2-46E0-0CB470AE5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1" y="207"/>
              <a:ext cx="14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93" name="Line 449">
              <a:extLst>
                <a:ext uri="{FF2B5EF4-FFF2-40B4-BE49-F238E27FC236}">
                  <a16:creationId xmlns:a16="http://schemas.microsoft.com/office/drawing/2014/main" id="{FC85177A-DBA6-E571-A616-5AB0A9949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5" y="193"/>
              <a:ext cx="82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94" name="Line 450">
              <a:extLst>
                <a:ext uri="{FF2B5EF4-FFF2-40B4-BE49-F238E27FC236}">
                  <a16:creationId xmlns:a16="http://schemas.microsoft.com/office/drawing/2014/main" id="{2111F4FB-32F0-9834-C5D5-BC898A8AE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1" y="207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95" name="Line 451">
              <a:extLst>
                <a:ext uri="{FF2B5EF4-FFF2-40B4-BE49-F238E27FC236}">
                  <a16:creationId xmlns:a16="http://schemas.microsoft.com/office/drawing/2014/main" id="{A43AE33F-87EF-A145-4383-22D3A2BB9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207"/>
              <a:ext cx="56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96" name="Freeform 452">
              <a:extLst>
                <a:ext uri="{FF2B5EF4-FFF2-40B4-BE49-F238E27FC236}">
                  <a16:creationId xmlns:a16="http://schemas.microsoft.com/office/drawing/2014/main" id="{B4C6C016-796E-DE8B-6787-2670B29B4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" y="207"/>
              <a:ext cx="41" cy="0"/>
            </a:xfrm>
            <a:custGeom>
              <a:avLst/>
              <a:gdLst>
                <a:gd name="T0" fmla="*/ 0 w 21600"/>
                <a:gd name="T1" fmla="*/ 0 h 21600"/>
                <a:gd name="T2" fmla="*/ 14224 w 21600"/>
                <a:gd name="T3" fmla="*/ 14224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224" y="14224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97" name="Rectangle 453">
              <a:extLst>
                <a:ext uri="{FF2B5EF4-FFF2-40B4-BE49-F238E27FC236}">
                  <a16:creationId xmlns:a16="http://schemas.microsoft.com/office/drawing/2014/main" id="{368190A1-6073-3883-B682-6E794BC0A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" y="96"/>
              <a:ext cx="28" cy="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98" name="Rectangle 454">
              <a:extLst>
                <a:ext uri="{FF2B5EF4-FFF2-40B4-BE49-F238E27FC236}">
                  <a16:creationId xmlns:a16="http://schemas.microsoft.com/office/drawing/2014/main" id="{9C58D91C-157B-9A29-87A9-77455678B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" y="96"/>
              <a:ext cx="42" cy="5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599" name="Freeform 455">
              <a:extLst>
                <a:ext uri="{FF2B5EF4-FFF2-40B4-BE49-F238E27FC236}">
                  <a16:creationId xmlns:a16="http://schemas.microsoft.com/office/drawing/2014/main" id="{45EBFFB6-6895-9F3A-B08D-09CB6D154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" y="179"/>
              <a:ext cx="42" cy="69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4383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4383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00" name="AutoShape 456">
              <a:extLst>
                <a:ext uri="{FF2B5EF4-FFF2-40B4-BE49-F238E27FC236}">
                  <a16:creationId xmlns:a16="http://schemas.microsoft.com/office/drawing/2014/main" id="{EAD398CF-3E14-D822-987A-C830DB5E9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6" y="96"/>
              <a:ext cx="124" cy="69"/>
            </a:xfrm>
            <a:prstGeom prst="roundRect">
              <a:avLst>
                <a:gd name="adj" fmla="val 50000"/>
              </a:avLst>
            </a:prstGeom>
            <a:solidFill>
              <a:srgbClr val="CF92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01" name="AutoShape 457">
              <a:extLst>
                <a:ext uri="{FF2B5EF4-FFF2-40B4-BE49-F238E27FC236}">
                  <a16:creationId xmlns:a16="http://schemas.microsoft.com/office/drawing/2014/main" id="{FDEE44F3-4490-B012-39CF-287CA457D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" y="83"/>
              <a:ext cx="152" cy="96"/>
            </a:xfrm>
            <a:prstGeom prst="roundRect">
              <a:avLst>
                <a:gd name="adj" fmla="val 39065"/>
              </a:avLst>
            </a:prstGeom>
            <a:noFill/>
            <a:ln w="53975">
              <a:solidFill>
                <a:srgbClr val="CF924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02" name="Rectangle 458">
              <a:extLst>
                <a:ext uri="{FF2B5EF4-FFF2-40B4-BE49-F238E27FC236}">
                  <a16:creationId xmlns:a16="http://schemas.microsoft.com/office/drawing/2014/main" id="{CB8E244F-A79B-ADD4-106C-AE845D459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3" y="110"/>
              <a:ext cx="83" cy="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03" name="Rectangle 459">
              <a:extLst>
                <a:ext uri="{FF2B5EF4-FFF2-40B4-BE49-F238E27FC236}">
                  <a16:creationId xmlns:a16="http://schemas.microsoft.com/office/drawing/2014/main" id="{AFCFD786-36AD-7466-EA14-8664E382B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3" y="110"/>
              <a:ext cx="97" cy="55"/>
            </a:xfrm>
            <a:prstGeom prst="rect">
              <a:avLst/>
            </a:prstGeom>
            <a:noFill/>
            <a:ln w="31750">
              <a:solidFill>
                <a:srgbClr val="CF92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04" name="Freeform 460">
              <a:extLst>
                <a:ext uri="{FF2B5EF4-FFF2-40B4-BE49-F238E27FC236}">
                  <a16:creationId xmlns:a16="http://schemas.microsoft.com/office/drawing/2014/main" id="{639C6291-6C99-3A34-DCD0-DE35E6051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" y="234"/>
              <a:ext cx="27" cy="42"/>
            </a:xfrm>
            <a:custGeom>
              <a:avLst/>
              <a:gdLst>
                <a:gd name="T0" fmla="*/ 11200 w 21600"/>
                <a:gd name="T1" fmla="*/ 0 h 21600"/>
                <a:gd name="T2" fmla="*/ 11200 w 21600"/>
                <a:gd name="T3" fmla="*/ 0 h 21600"/>
                <a:gd name="T4" fmla="*/ 21600 w 21600"/>
                <a:gd name="T5" fmla="*/ 7200 h 21600"/>
                <a:gd name="T6" fmla="*/ 21600 w 21600"/>
                <a:gd name="T7" fmla="*/ 14400 h 21600"/>
                <a:gd name="T8" fmla="*/ 11200 w 21600"/>
                <a:gd name="T9" fmla="*/ 21600 h 21600"/>
                <a:gd name="T10" fmla="*/ 11200 w 21600"/>
                <a:gd name="T11" fmla="*/ 21600 h 21600"/>
                <a:gd name="T12" fmla="*/ 0 w 21600"/>
                <a:gd name="T13" fmla="*/ 14400 h 21600"/>
                <a:gd name="T14" fmla="*/ 0 w 21600"/>
                <a:gd name="T15" fmla="*/ 7200 h 21600"/>
                <a:gd name="T16" fmla="*/ 0 w 21600"/>
                <a:gd name="T17" fmla="*/ 0 h 21600"/>
                <a:gd name="T18" fmla="*/ 11200 w 21600"/>
                <a:gd name="T19" fmla="*/ 0 h 21600"/>
                <a:gd name="T20" fmla="*/ 11200 w 21600"/>
                <a:gd name="T2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00" h="21600">
                  <a:moveTo>
                    <a:pt x="11200" y="0"/>
                  </a:moveTo>
                  <a:lnTo>
                    <a:pt x="11200" y="0"/>
                  </a:lnTo>
                  <a:lnTo>
                    <a:pt x="21600" y="7200"/>
                  </a:lnTo>
                  <a:lnTo>
                    <a:pt x="21600" y="14400"/>
                  </a:lnTo>
                  <a:lnTo>
                    <a:pt x="11200" y="21600"/>
                  </a:lnTo>
                  <a:lnTo>
                    <a:pt x="0" y="14400"/>
                  </a:lnTo>
                  <a:lnTo>
                    <a:pt x="0" y="7200"/>
                  </a:lnTo>
                  <a:lnTo>
                    <a:pt x="0" y="0"/>
                  </a:lnTo>
                  <a:lnTo>
                    <a:pt x="11200" y="0"/>
                  </a:lnTo>
                  <a:close/>
                  <a:moveTo>
                    <a:pt x="11200" y="0"/>
                  </a:moveTo>
                </a:path>
              </a:pathLst>
            </a:custGeom>
            <a:solidFill>
              <a:srgbClr val="CF924C"/>
            </a:solidFill>
            <a:ln w="31750" cap="flat">
              <a:solidFill>
                <a:srgbClr val="CF924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6605" name="Picture 461">
              <a:extLst>
                <a:ext uri="{FF2B5EF4-FFF2-40B4-BE49-F238E27FC236}">
                  <a16:creationId xmlns:a16="http://schemas.microsoft.com/office/drawing/2014/main" id="{01CDCB99-BE6E-3CB8-02E9-8F65B00BF3AE}"/>
                </a:ext>
              </a:extLst>
            </p:cNvPr>
            <p:cNvPicPr>
              <a:picLocks noChangeArrowheads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3" y="110"/>
              <a:ext cx="69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06" name="Rectangle 462">
              <a:extLst>
                <a:ext uri="{FF2B5EF4-FFF2-40B4-BE49-F238E27FC236}">
                  <a16:creationId xmlns:a16="http://schemas.microsoft.com/office/drawing/2014/main" id="{C3D2030A-70F4-9F01-5237-1371D448C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" y="165"/>
              <a:ext cx="96" cy="28"/>
            </a:xfrm>
            <a:prstGeom prst="rect">
              <a:avLst/>
            </a:prstGeom>
            <a:solidFill>
              <a:srgbClr val="CF924C"/>
            </a:solidFill>
            <a:ln w="31750">
              <a:solidFill>
                <a:srgbClr val="CF924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07" name="Freeform 463">
              <a:extLst>
                <a:ext uri="{FF2B5EF4-FFF2-40B4-BE49-F238E27FC236}">
                  <a16:creationId xmlns:a16="http://schemas.microsoft.com/office/drawing/2014/main" id="{DD7EEA23-C0B5-A281-0EED-77AD01EA8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6" y="193"/>
              <a:ext cx="124" cy="28"/>
            </a:xfrm>
            <a:custGeom>
              <a:avLst/>
              <a:gdLst>
                <a:gd name="T0" fmla="*/ 2439 w 21600"/>
                <a:gd name="T1" fmla="*/ 0 h 21600"/>
                <a:gd name="T2" fmla="*/ 0 w 21600"/>
                <a:gd name="T3" fmla="*/ 21600 h 21600"/>
                <a:gd name="T4" fmla="*/ 21600 w 21600"/>
                <a:gd name="T5" fmla="*/ 21600 h 21600"/>
                <a:gd name="T6" fmla="*/ 21600 w 21600"/>
                <a:gd name="T7" fmla="*/ 0 h 21600"/>
                <a:gd name="T8" fmla="*/ 2439 w 21600"/>
                <a:gd name="T9" fmla="*/ 0 h 21600"/>
                <a:gd name="T10" fmla="*/ 2439 w 21600"/>
                <a:gd name="T1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439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2439" y="0"/>
                  </a:lnTo>
                  <a:close/>
                  <a:moveTo>
                    <a:pt x="2439" y="0"/>
                  </a:moveTo>
                </a:path>
              </a:pathLst>
            </a:custGeom>
            <a:noFill/>
            <a:ln w="31750" cap="flat">
              <a:solidFill>
                <a:srgbClr val="D9AA73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08" name="Line 464">
              <a:extLst>
                <a:ext uri="{FF2B5EF4-FFF2-40B4-BE49-F238E27FC236}">
                  <a16:creationId xmlns:a16="http://schemas.microsoft.com/office/drawing/2014/main" id="{5B25946A-663F-4451-5A5E-1DE466C41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207"/>
              <a:ext cx="1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09" name="Line 465">
              <a:extLst>
                <a:ext uri="{FF2B5EF4-FFF2-40B4-BE49-F238E27FC236}">
                  <a16:creationId xmlns:a16="http://schemas.microsoft.com/office/drawing/2014/main" id="{09CC567B-032F-6BC3-AAA6-D7CE2725E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3" y="193"/>
              <a:ext cx="83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10" name="Line 466">
              <a:extLst>
                <a:ext uri="{FF2B5EF4-FFF2-40B4-BE49-F238E27FC236}">
                  <a16:creationId xmlns:a16="http://schemas.microsoft.com/office/drawing/2014/main" id="{3AD59317-C526-7729-E328-BE365497F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207"/>
              <a:ext cx="69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11" name="Line 467">
              <a:extLst>
                <a:ext uri="{FF2B5EF4-FFF2-40B4-BE49-F238E27FC236}">
                  <a16:creationId xmlns:a16="http://schemas.microsoft.com/office/drawing/2014/main" id="{E24D1CB6-A57D-8646-7AF5-2FA172296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7" y="207"/>
              <a:ext cx="55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12" name="Freeform 468">
              <a:extLst>
                <a:ext uri="{FF2B5EF4-FFF2-40B4-BE49-F238E27FC236}">
                  <a16:creationId xmlns:a16="http://schemas.microsoft.com/office/drawing/2014/main" id="{BC98BDBF-2CF3-6EDD-E22C-199AC3617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9" y="207"/>
              <a:ext cx="41" cy="0"/>
            </a:xfrm>
            <a:custGeom>
              <a:avLst/>
              <a:gdLst>
                <a:gd name="T0" fmla="*/ 0 w 21600"/>
                <a:gd name="T1" fmla="*/ 0 h 21600"/>
                <a:gd name="T2" fmla="*/ 14224 w 21600"/>
                <a:gd name="T3" fmla="*/ 14224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14224" y="14224"/>
                  </a:lnTo>
                  <a:lnTo>
                    <a:pt x="21600" y="21600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13" name="Rectangle 469">
              <a:extLst>
                <a:ext uri="{FF2B5EF4-FFF2-40B4-BE49-F238E27FC236}">
                  <a16:creationId xmlns:a16="http://schemas.microsoft.com/office/drawing/2014/main" id="{E490A3ED-52D0-B4E7-E510-3FE796F28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96"/>
              <a:ext cx="28" cy="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14" name="Rectangle 470">
              <a:extLst>
                <a:ext uri="{FF2B5EF4-FFF2-40B4-BE49-F238E27FC236}">
                  <a16:creationId xmlns:a16="http://schemas.microsoft.com/office/drawing/2014/main" id="{3D50514C-9C77-07DC-4B9D-5B432C2D3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96"/>
              <a:ext cx="41" cy="56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15" name="Rectangle 471">
              <a:extLst>
                <a:ext uri="{FF2B5EF4-FFF2-40B4-BE49-F238E27FC236}">
                  <a16:creationId xmlns:a16="http://schemas.microsoft.com/office/drawing/2014/main" id="{DD4A2194-0975-B90A-3B68-6AB7C9A37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2531"/>
              <a:ext cx="62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network link:</a:t>
              </a:r>
            </a:p>
          </p:txBody>
        </p:sp>
        <p:sp>
          <p:nvSpPr>
            <p:cNvPr id="6616" name="Rectangle 472">
              <a:extLst>
                <a:ext uri="{FF2B5EF4-FFF2-40B4-BE49-F238E27FC236}">
                  <a16:creationId xmlns:a16="http://schemas.microsoft.com/office/drawing/2014/main" id="{8C068054-2146-A46B-427F-D8025FDE5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" y="2566"/>
              <a:ext cx="249" cy="28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17" name="Rectangle 473">
              <a:extLst>
                <a:ext uri="{FF2B5EF4-FFF2-40B4-BE49-F238E27FC236}">
                  <a16:creationId xmlns:a16="http://schemas.microsoft.com/office/drawing/2014/main" id="{1FE4FAA1-779E-CEE7-7F86-924DE5023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8" y="2566"/>
              <a:ext cx="263" cy="42"/>
            </a:xfrm>
            <a:prstGeom prst="rect">
              <a:avLst/>
            </a:prstGeom>
            <a:noFill/>
            <a:ln w="31750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18" name="Freeform 474">
              <a:extLst>
                <a:ext uri="{FF2B5EF4-FFF2-40B4-BE49-F238E27FC236}">
                  <a16:creationId xmlns:a16="http://schemas.microsoft.com/office/drawing/2014/main" id="{E063FBDC-338E-0ED8-DE42-1BE8C7BB2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6" y="952"/>
              <a:ext cx="69" cy="83"/>
            </a:xfrm>
            <a:custGeom>
              <a:avLst/>
              <a:gdLst>
                <a:gd name="T0" fmla="*/ 8765 w 21600"/>
                <a:gd name="T1" fmla="*/ 17957 h 21600"/>
                <a:gd name="T2" fmla="*/ 0 w 21600"/>
                <a:gd name="T3" fmla="*/ 21600 h 21600"/>
                <a:gd name="T4" fmla="*/ 0 w 21600"/>
                <a:gd name="T5" fmla="*/ 0 h 21600"/>
                <a:gd name="T6" fmla="*/ 21600 w 21600"/>
                <a:gd name="T7" fmla="*/ 14313 h 21600"/>
                <a:gd name="T8" fmla="*/ 8765 w 21600"/>
                <a:gd name="T9" fmla="*/ 17957 h 21600"/>
                <a:gd name="T10" fmla="*/ 8765 w 21600"/>
                <a:gd name="T11" fmla="*/ 1795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8765" y="17957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14313"/>
                  </a:lnTo>
                  <a:lnTo>
                    <a:pt x="8765" y="17957"/>
                  </a:lnTo>
                  <a:close/>
                  <a:moveTo>
                    <a:pt x="8765" y="17957"/>
                  </a:moveTo>
                </a:path>
              </a:pathLst>
            </a:custGeom>
            <a:solidFill>
              <a:srgbClr val="000000"/>
            </a:solidFill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19" name="Line 475">
              <a:extLst>
                <a:ext uri="{FF2B5EF4-FFF2-40B4-BE49-F238E27FC236}">
                  <a16:creationId xmlns:a16="http://schemas.microsoft.com/office/drawing/2014/main" id="{A075414A-B6F2-0B1D-F3AD-715A3C40F7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774" y="1021"/>
              <a:ext cx="110" cy="26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20" name="Freeform 476">
              <a:extLst>
                <a:ext uri="{FF2B5EF4-FFF2-40B4-BE49-F238E27FC236}">
                  <a16:creationId xmlns:a16="http://schemas.microsoft.com/office/drawing/2014/main" id="{55D7B326-719A-14D8-899B-26A87A37E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7" y="1642"/>
              <a:ext cx="69" cy="83"/>
            </a:xfrm>
            <a:custGeom>
              <a:avLst/>
              <a:gdLst>
                <a:gd name="T0" fmla="*/ 13148 w 21600"/>
                <a:gd name="T1" fmla="*/ 7027 h 21600"/>
                <a:gd name="T2" fmla="*/ 21600 w 21600"/>
                <a:gd name="T3" fmla="*/ 0 h 21600"/>
                <a:gd name="T4" fmla="*/ 21600 w 21600"/>
                <a:gd name="T5" fmla="*/ 21600 h 21600"/>
                <a:gd name="T6" fmla="*/ 0 w 21600"/>
                <a:gd name="T7" fmla="*/ 10670 h 21600"/>
                <a:gd name="T8" fmla="*/ 13148 w 21600"/>
                <a:gd name="T9" fmla="*/ 7027 h 21600"/>
                <a:gd name="T10" fmla="*/ 13148 w 21600"/>
                <a:gd name="T11" fmla="*/ 702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13148" y="7027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10670"/>
                  </a:lnTo>
                  <a:lnTo>
                    <a:pt x="13148" y="7027"/>
                  </a:lnTo>
                  <a:close/>
                  <a:moveTo>
                    <a:pt x="13148" y="7027"/>
                  </a:moveTo>
                </a:path>
              </a:pathLst>
            </a:custGeom>
            <a:solidFill>
              <a:srgbClr val="000000"/>
            </a:solidFill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21" name="Line 477">
              <a:extLst>
                <a:ext uri="{FF2B5EF4-FFF2-40B4-BE49-F238E27FC236}">
                  <a16:creationId xmlns:a16="http://schemas.microsoft.com/office/drawing/2014/main" id="{78866EAC-598A-6F31-F88B-BB02D3040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1476"/>
              <a:ext cx="124" cy="1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22" name="Freeform 478">
              <a:extLst>
                <a:ext uri="{FF2B5EF4-FFF2-40B4-BE49-F238E27FC236}">
                  <a16:creationId xmlns:a16="http://schemas.microsoft.com/office/drawing/2014/main" id="{F02EEF7F-D21F-55EE-60B2-DBC20CC47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1" y="1600"/>
              <a:ext cx="69" cy="69"/>
            </a:xfrm>
            <a:custGeom>
              <a:avLst/>
              <a:gdLst>
                <a:gd name="T0" fmla="*/ 13148 w 21600"/>
                <a:gd name="T1" fmla="*/ 8765 h 21600"/>
                <a:gd name="T2" fmla="*/ 21600 w 21600"/>
                <a:gd name="T3" fmla="*/ 17530 h 21600"/>
                <a:gd name="T4" fmla="*/ 0 w 21600"/>
                <a:gd name="T5" fmla="*/ 21600 h 21600"/>
                <a:gd name="T6" fmla="*/ 8765 w 21600"/>
                <a:gd name="T7" fmla="*/ 0 h 21600"/>
                <a:gd name="T8" fmla="*/ 13148 w 21600"/>
                <a:gd name="T9" fmla="*/ 8765 h 21600"/>
                <a:gd name="T10" fmla="*/ 13148 w 21600"/>
                <a:gd name="T11" fmla="*/ 876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13148" y="8765"/>
                  </a:moveTo>
                  <a:lnTo>
                    <a:pt x="21600" y="17530"/>
                  </a:lnTo>
                  <a:lnTo>
                    <a:pt x="0" y="21600"/>
                  </a:lnTo>
                  <a:lnTo>
                    <a:pt x="8765" y="0"/>
                  </a:lnTo>
                  <a:lnTo>
                    <a:pt x="13148" y="8765"/>
                  </a:lnTo>
                  <a:close/>
                  <a:moveTo>
                    <a:pt x="13148" y="8765"/>
                  </a:moveTo>
                </a:path>
              </a:pathLst>
            </a:custGeom>
            <a:solidFill>
              <a:srgbClr val="000000"/>
            </a:solidFill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23" name="Line 479">
              <a:extLst>
                <a:ext uri="{FF2B5EF4-FFF2-40B4-BE49-F238E27FC236}">
                  <a16:creationId xmlns:a16="http://schemas.microsoft.com/office/drawing/2014/main" id="{8CB49223-763E-EAEA-5FB1-98FBB04BD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7" y="1462"/>
              <a:ext cx="179" cy="15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24" name="Freeform 480">
              <a:extLst>
                <a:ext uri="{FF2B5EF4-FFF2-40B4-BE49-F238E27FC236}">
                  <a16:creationId xmlns:a16="http://schemas.microsoft.com/office/drawing/2014/main" id="{B7AA22A6-5792-BA9D-A948-3B001717A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1628"/>
              <a:ext cx="69" cy="83"/>
            </a:xfrm>
            <a:custGeom>
              <a:avLst/>
              <a:gdLst>
                <a:gd name="T0" fmla="*/ 13148 w 21600"/>
                <a:gd name="T1" fmla="*/ 14313 h 21600"/>
                <a:gd name="T2" fmla="*/ 0 w 21600"/>
                <a:gd name="T3" fmla="*/ 10670 h 21600"/>
                <a:gd name="T4" fmla="*/ 21600 w 21600"/>
                <a:gd name="T5" fmla="*/ 0 h 21600"/>
                <a:gd name="T6" fmla="*/ 21600 w 21600"/>
                <a:gd name="T7" fmla="*/ 21600 h 21600"/>
                <a:gd name="T8" fmla="*/ 13148 w 21600"/>
                <a:gd name="T9" fmla="*/ 14313 h 21600"/>
                <a:gd name="T10" fmla="*/ 13148 w 21600"/>
                <a:gd name="T11" fmla="*/ 1431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13148" y="14313"/>
                  </a:moveTo>
                  <a:lnTo>
                    <a:pt x="0" y="1067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13148" y="14313"/>
                  </a:lnTo>
                  <a:close/>
                  <a:moveTo>
                    <a:pt x="13148" y="14313"/>
                  </a:moveTo>
                </a:path>
              </a:pathLst>
            </a:custGeom>
            <a:solidFill>
              <a:srgbClr val="000000"/>
            </a:solidFill>
            <a:ln w="3175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25" name="Line 481">
              <a:extLst>
                <a:ext uri="{FF2B5EF4-FFF2-40B4-BE49-F238E27FC236}">
                  <a16:creationId xmlns:a16="http://schemas.microsoft.com/office/drawing/2014/main" id="{540443F8-218D-E864-B2BE-CD3DCD0AB4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222" y="1697"/>
              <a:ext cx="110" cy="22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626" name="Rectangle 482">
              <a:extLst>
                <a:ext uri="{FF2B5EF4-FFF2-40B4-BE49-F238E27FC236}">
                  <a16:creationId xmlns:a16="http://schemas.microsoft.com/office/drawing/2014/main" id="{081073AB-F060-1677-304F-AAFDAD04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" y="448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latin typeface="Zapf Dingbats" pitchFamily="60" charset="2"/>
                  <a:ea typeface="Zapf Dingbats" pitchFamily="60" charset="2"/>
                  <a:cs typeface="Zapf Dingbats" pitchFamily="60" charset="2"/>
                  <a:sym typeface="Zapf Dingbats" pitchFamily="60" charset="2"/>
                </a:rPr>
                <a:t>☎</a:t>
              </a:r>
            </a:p>
          </p:txBody>
        </p:sp>
        <p:sp>
          <p:nvSpPr>
            <p:cNvPr id="6627" name="Rectangle 483">
              <a:extLst>
                <a:ext uri="{FF2B5EF4-FFF2-40B4-BE49-F238E27FC236}">
                  <a16:creationId xmlns:a16="http://schemas.microsoft.com/office/drawing/2014/main" id="{3E1CFE0D-CD99-9471-4C48-206F40325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" y="869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latin typeface="Zapf Dingbats" pitchFamily="60" charset="2"/>
                  <a:ea typeface="Zapf Dingbats" pitchFamily="60" charset="2"/>
                  <a:cs typeface="Zapf Dingbats" pitchFamily="60" charset="2"/>
                  <a:sym typeface="Zapf Dingbats" pitchFamily="60" charset="2"/>
                </a:rPr>
                <a:t>☎</a:t>
              </a:r>
            </a:p>
          </p:txBody>
        </p:sp>
        <p:sp>
          <p:nvSpPr>
            <p:cNvPr id="6628" name="Rectangle 484">
              <a:extLst>
                <a:ext uri="{FF2B5EF4-FFF2-40B4-BE49-F238E27FC236}">
                  <a16:creationId xmlns:a16="http://schemas.microsoft.com/office/drawing/2014/main" id="{440145F8-3EB3-3812-FD29-2D78ED808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" y="649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latin typeface="Zapf Dingbats" pitchFamily="60" charset="2"/>
                  <a:ea typeface="Zapf Dingbats" pitchFamily="60" charset="2"/>
                  <a:cs typeface="Zapf Dingbats" pitchFamily="60" charset="2"/>
                  <a:sym typeface="Zapf Dingbats" pitchFamily="60" charset="2"/>
                </a:rPr>
                <a:t>☎</a:t>
              </a:r>
            </a:p>
          </p:txBody>
        </p:sp>
      </p:grpSp>
      <p:sp>
        <p:nvSpPr>
          <p:cNvPr id="8" name="Rectangle 485">
            <a:extLst>
              <a:ext uri="{FF2B5EF4-FFF2-40B4-BE49-F238E27FC236}">
                <a16:creationId xmlns:a16="http://schemas.microsoft.com/office/drawing/2014/main" id="{20CF17D5-CD6D-989C-E94D-B2CF41B73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/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 altLang="en-US" dirty="0"/>
              <a:t>A typical portion of the Internet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CE45AFD7-E122-45A4-0732-B7E42BEBF9FB}"/>
              </a:ext>
            </a:extLst>
          </p:cNvPr>
          <p:cNvSpPr>
            <a:spLocks/>
          </p:cNvSpPr>
          <p:nvPr/>
        </p:nvSpPr>
        <p:spPr bwMode="auto">
          <a:xfrm>
            <a:off x="3292475" y="6330950"/>
            <a:ext cx="6032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b"/>
          <a:lstStyle>
            <a:lvl1pPr marL="39688"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en-US" altLang="en-US" sz="800">
                <a:cs typeface="Times" panose="02020603050405020304" pitchFamily="18" charset="0"/>
              </a:rPr>
              <a:t>Instructor’s Guide for  Coulouris, Dollimore, Kindberg and Blair,  Distributed Systems: Concepts and Design   Edn. 5   </a:t>
            </a:r>
            <a:br>
              <a:rPr lang="en-US" altLang="en-US" sz="800">
                <a:cs typeface="Times" panose="02020603050405020304" pitchFamily="18" charset="0"/>
              </a:rPr>
            </a:br>
            <a:r>
              <a:rPr lang="en-US" altLang="en-US" sz="800">
                <a:cs typeface="Times" panose="02020603050405020304" pitchFamily="18" charset="0"/>
              </a:rPr>
              <a:t>©  Pearson Education 2012 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B33DC30-84A6-37C0-36C6-5BB967289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435100"/>
            <a:ext cx="9182100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8BF424C-6170-4F45-F92D-22761BE4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Portable and handheld devices in a distributed system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6231F3-500B-F97D-667C-49BDBC7C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Cloud computing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084C576-645F-1531-70D7-EE003F1B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BFCC9C1-EDBA-4F2E-A0CA-FECC76AEF35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AB25F76B-D749-07CB-4138-A9E5BE52C3B9}"/>
              </a:ext>
            </a:extLst>
          </p:cNvPr>
          <p:cNvSpPr>
            <a:spLocks/>
          </p:cNvSpPr>
          <p:nvPr/>
        </p:nvSpPr>
        <p:spPr bwMode="auto">
          <a:xfrm>
            <a:off x="3292475" y="6330950"/>
            <a:ext cx="60325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b"/>
          <a:lstStyle>
            <a:lvl1pPr marL="39688"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en-US" altLang="en-US" sz="800">
                <a:cs typeface="Times" panose="02020603050405020304" pitchFamily="18" charset="0"/>
              </a:rPr>
              <a:t>Instructor’s Guide for  Coulouris, Dollimore, Kindberg and Blair,  Distributed Systems: Concepts and Design   Edn. 5   </a:t>
            </a:r>
            <a:br>
              <a:rPr lang="en-US" altLang="en-US" sz="800">
                <a:cs typeface="Times" panose="02020603050405020304" pitchFamily="18" charset="0"/>
              </a:rPr>
            </a:br>
            <a:r>
              <a:rPr lang="en-US" altLang="en-US" sz="800">
                <a:cs typeface="Times" panose="02020603050405020304" pitchFamily="18" charset="0"/>
              </a:rPr>
              <a:t>©  Pearson Education 2012 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68E0AEE7-E772-0C0E-6AED-6D34FCC41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142" y="1593559"/>
            <a:ext cx="7479716" cy="445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B74E-D7DF-1E95-E6F2-BCD79068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distributed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B461-456A-5FA1-989C-503B3BF5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Nature of the application</a:t>
            </a:r>
          </a:p>
          <a:p>
            <a:pPr lvl="1"/>
            <a:r>
              <a:rPr lang="en-US" dirty="0"/>
              <a:t>Multiplayer games, P2P file sharing, client requesting a service.</a:t>
            </a:r>
          </a:p>
          <a:p>
            <a:r>
              <a:rPr lang="en-US" dirty="0"/>
              <a:t>Availability despite unreliable components</a:t>
            </a:r>
          </a:p>
          <a:p>
            <a:pPr lvl="1"/>
            <a:r>
              <a:rPr lang="en-US" dirty="0"/>
              <a:t>A service shouldn’t fail when one computer does.</a:t>
            </a:r>
          </a:p>
          <a:p>
            <a:r>
              <a:rPr lang="en-US" dirty="0"/>
              <a:t>Conquer geographic separation</a:t>
            </a:r>
          </a:p>
          <a:p>
            <a:pPr lvl="1"/>
            <a:r>
              <a:rPr lang="en-US" dirty="0"/>
              <a:t> A web request in India is faster served by a server in India than by a server in US.</a:t>
            </a:r>
          </a:p>
          <a:p>
            <a:r>
              <a:rPr lang="en-US" dirty="0"/>
              <a:t>Scale up capacity</a:t>
            </a:r>
          </a:p>
          <a:p>
            <a:pPr lvl="1"/>
            <a:r>
              <a:rPr lang="en-US" dirty="0"/>
              <a:t>More CPU cycles, more memory, more storage, etc.</a:t>
            </a:r>
          </a:p>
          <a:p>
            <a:r>
              <a:rPr lang="en-US" dirty="0"/>
              <a:t>Customize computers for specific tasks</a:t>
            </a:r>
          </a:p>
          <a:p>
            <a:pPr lvl="1"/>
            <a:r>
              <a:rPr lang="en-US" dirty="0"/>
              <a:t>E.g. for storage, email, backup.</a:t>
            </a:r>
          </a:p>
        </p:txBody>
      </p:sp>
    </p:spTree>
    <p:extLst>
      <p:ext uri="{BB962C8B-B14F-4D97-AF65-F5344CB8AC3E}">
        <p14:creationId xmlns:p14="http://schemas.microsoft.com/office/powerpoint/2010/main" val="255322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46A0-6124-78CC-24D8-0ABE2E43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make a system distributed?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BB7FD-19BB-15DC-7F1A-8AAF5E19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It’s inherently distributed:</a:t>
            </a:r>
          </a:p>
          <a:p>
            <a:pPr marL="457200" lvl="1" indent="0">
              <a:buNone/>
            </a:pPr>
            <a:r>
              <a:rPr lang="en-US" dirty="0"/>
              <a:t>e.g. sending a message from your mobile phone to your friend’s phone</a:t>
            </a:r>
          </a:p>
          <a:p>
            <a:r>
              <a:rPr lang="en-US" dirty="0"/>
              <a:t>For better reliability:</a:t>
            </a:r>
          </a:p>
          <a:p>
            <a:pPr marL="457200" lvl="1" indent="0">
              <a:buNone/>
            </a:pPr>
            <a:r>
              <a:rPr lang="en-US" dirty="0"/>
              <a:t>even if one node fails, the system as a whole keeps functioning</a:t>
            </a:r>
          </a:p>
          <a:p>
            <a:r>
              <a:rPr lang="en-US" dirty="0"/>
              <a:t>For better performance:</a:t>
            </a:r>
          </a:p>
          <a:p>
            <a:pPr lvl="1"/>
            <a:r>
              <a:rPr lang="en-US" dirty="0"/>
              <a:t>get data from a nearby node rather than one halfway round the world</a:t>
            </a:r>
          </a:p>
          <a:p>
            <a:r>
              <a:rPr lang="en-US" dirty="0"/>
              <a:t>To solve bigger problems:</a:t>
            </a:r>
          </a:p>
          <a:p>
            <a:pPr lvl="1"/>
            <a:r>
              <a:rPr lang="en-US" dirty="0"/>
              <a:t>e.g. huge amounts of data, can’t fit on one machine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C5F8-291A-3513-3BC0-45745C18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make a system distributed?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54A46-DD49-25BC-5C9E-BE92DC3A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trouble with distributed systems:</a:t>
            </a:r>
          </a:p>
          <a:p>
            <a:r>
              <a:rPr lang="en-US" dirty="0"/>
              <a:t>Communication may fail (and we might not even know it has failed).</a:t>
            </a:r>
          </a:p>
          <a:p>
            <a:r>
              <a:rPr lang="en-US" dirty="0"/>
              <a:t>Processes may crash (and we might not know).</a:t>
            </a:r>
          </a:p>
          <a:p>
            <a:r>
              <a:rPr lang="en-US" dirty="0"/>
              <a:t>All of this may happen non-deterministically.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Fault tolerance</a:t>
            </a:r>
            <a:r>
              <a:rPr lang="en-US" dirty="0"/>
              <a:t>: we want the system as a whole to continue working, even when some parts are faulty.</a:t>
            </a:r>
          </a:p>
          <a:p>
            <a:r>
              <a:rPr lang="en-US" dirty="0"/>
              <a:t>This is hard.</a:t>
            </a:r>
          </a:p>
          <a:p>
            <a:r>
              <a:rPr lang="en-US" dirty="0"/>
              <a:t>Writing a program to run on a single computer is comparatively easy?!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8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1D9E-B241-A6A2-5B92-B7394039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Distributed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4385-8544-0D68-D414-6BA9495B4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7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154242" y="1968189"/>
            <a:ext cx="8425301" cy="3060402"/>
            <a:chOff x="0" y="0"/>
            <a:chExt cx="8425294" cy="3060408"/>
          </a:xfrm>
        </p:grpSpPr>
        <p:sp>
          <p:nvSpPr>
            <p:cNvPr id="3" name="Freeform 3"/>
            <p:cNvSpPr/>
            <p:nvPr/>
          </p:nvSpPr>
          <p:spPr>
            <a:xfrm>
              <a:off x="3957574" y="68326"/>
              <a:ext cx="4399407" cy="2923794"/>
            </a:xfrm>
            <a:custGeom>
              <a:avLst/>
              <a:gdLst/>
              <a:ahLst/>
              <a:cxnLst/>
              <a:rect l="l" t="t" r="r" b="b"/>
              <a:pathLst>
                <a:path w="4399407" h="2923794">
                  <a:moveTo>
                    <a:pt x="0" y="2923794"/>
                  </a:moveTo>
                  <a:lnTo>
                    <a:pt x="4399407" y="2923794"/>
                  </a:lnTo>
                  <a:lnTo>
                    <a:pt x="43994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3952748" y="63500"/>
              <a:ext cx="4409060" cy="2933446"/>
            </a:xfrm>
            <a:custGeom>
              <a:avLst/>
              <a:gdLst/>
              <a:ahLst/>
              <a:cxnLst/>
              <a:rect l="l" t="t" r="r" b="b"/>
              <a:pathLst>
                <a:path w="4409060" h="2933446">
                  <a:moveTo>
                    <a:pt x="4826" y="0"/>
                  </a:moveTo>
                  <a:lnTo>
                    <a:pt x="4404233" y="0"/>
                  </a:lnTo>
                  <a:cubicBezTo>
                    <a:pt x="4406901" y="0"/>
                    <a:pt x="4409059" y="2159"/>
                    <a:pt x="4409059" y="4826"/>
                  </a:cubicBezTo>
                  <a:lnTo>
                    <a:pt x="4409059" y="2928620"/>
                  </a:lnTo>
                  <a:cubicBezTo>
                    <a:pt x="4409059" y="2931287"/>
                    <a:pt x="4406901" y="2933446"/>
                    <a:pt x="4404233" y="2933446"/>
                  </a:cubicBezTo>
                  <a:lnTo>
                    <a:pt x="4826" y="2933446"/>
                  </a:lnTo>
                  <a:cubicBezTo>
                    <a:pt x="2159" y="2933446"/>
                    <a:pt x="0" y="2931287"/>
                    <a:pt x="0" y="2928620"/>
                  </a:cubicBezTo>
                  <a:lnTo>
                    <a:pt x="0" y="4826"/>
                  </a:lnTo>
                  <a:cubicBezTo>
                    <a:pt x="0" y="2159"/>
                    <a:pt x="2159" y="0"/>
                    <a:pt x="4826" y="0"/>
                  </a:cubicBezTo>
                  <a:moveTo>
                    <a:pt x="4826" y="9525"/>
                  </a:moveTo>
                  <a:lnTo>
                    <a:pt x="4826" y="4826"/>
                  </a:lnTo>
                  <a:lnTo>
                    <a:pt x="9652" y="4826"/>
                  </a:lnTo>
                  <a:lnTo>
                    <a:pt x="9652" y="2928620"/>
                  </a:lnTo>
                  <a:lnTo>
                    <a:pt x="4826" y="2928620"/>
                  </a:lnTo>
                  <a:lnTo>
                    <a:pt x="4826" y="2923794"/>
                  </a:lnTo>
                  <a:lnTo>
                    <a:pt x="4404233" y="2923794"/>
                  </a:lnTo>
                  <a:lnTo>
                    <a:pt x="4404233" y="2928620"/>
                  </a:lnTo>
                  <a:lnTo>
                    <a:pt x="4399407" y="2928620"/>
                  </a:lnTo>
                  <a:lnTo>
                    <a:pt x="4399407" y="4826"/>
                  </a:lnTo>
                  <a:lnTo>
                    <a:pt x="4404233" y="4826"/>
                  </a:lnTo>
                  <a:lnTo>
                    <a:pt x="4404233" y="9652"/>
                  </a:lnTo>
                  <a:lnTo>
                    <a:pt x="4826" y="965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9850" y="859282"/>
              <a:ext cx="3543300" cy="1957324"/>
            </a:xfrm>
            <a:custGeom>
              <a:avLst/>
              <a:gdLst/>
              <a:ahLst/>
              <a:cxnLst/>
              <a:rect l="l" t="t" r="r" b="b"/>
              <a:pathLst>
                <a:path w="3543300" h="1957324">
                  <a:moveTo>
                    <a:pt x="0" y="978662"/>
                  </a:moveTo>
                  <a:cubicBezTo>
                    <a:pt x="0" y="438150"/>
                    <a:pt x="793242" y="0"/>
                    <a:pt x="1771650" y="0"/>
                  </a:cubicBezTo>
                  <a:cubicBezTo>
                    <a:pt x="2750058" y="0"/>
                    <a:pt x="3543300" y="438150"/>
                    <a:pt x="3543300" y="978662"/>
                  </a:cubicBezTo>
                  <a:cubicBezTo>
                    <a:pt x="3543300" y="1519174"/>
                    <a:pt x="2750058" y="1957324"/>
                    <a:pt x="1771650" y="1957324"/>
                  </a:cubicBezTo>
                  <a:cubicBezTo>
                    <a:pt x="793242" y="1957324"/>
                    <a:pt x="0" y="1519174"/>
                    <a:pt x="0" y="978662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852932"/>
              <a:ext cx="3556000" cy="1970024"/>
            </a:xfrm>
            <a:custGeom>
              <a:avLst/>
              <a:gdLst/>
              <a:ahLst/>
              <a:cxnLst/>
              <a:rect l="l" t="t" r="r" b="b"/>
              <a:pathLst>
                <a:path w="3556000" h="1970024">
                  <a:moveTo>
                    <a:pt x="0" y="985012"/>
                  </a:moveTo>
                  <a:cubicBezTo>
                    <a:pt x="0" y="438150"/>
                    <a:pt x="799846" y="0"/>
                    <a:pt x="1778000" y="0"/>
                  </a:cubicBezTo>
                  <a:lnTo>
                    <a:pt x="1778000" y="6350"/>
                  </a:lnTo>
                  <a:lnTo>
                    <a:pt x="1778000" y="0"/>
                  </a:lnTo>
                  <a:cubicBezTo>
                    <a:pt x="2756154" y="0"/>
                    <a:pt x="3556000" y="438150"/>
                    <a:pt x="3556000" y="985012"/>
                  </a:cubicBezTo>
                  <a:lnTo>
                    <a:pt x="3549650" y="985012"/>
                  </a:lnTo>
                  <a:lnTo>
                    <a:pt x="3556000" y="985012"/>
                  </a:lnTo>
                  <a:cubicBezTo>
                    <a:pt x="3556000" y="1531874"/>
                    <a:pt x="2756154" y="1970024"/>
                    <a:pt x="1778000" y="1970024"/>
                  </a:cubicBezTo>
                  <a:lnTo>
                    <a:pt x="1778000" y="1963674"/>
                  </a:lnTo>
                  <a:lnTo>
                    <a:pt x="1778000" y="1970024"/>
                  </a:lnTo>
                  <a:cubicBezTo>
                    <a:pt x="799846" y="1970024"/>
                    <a:pt x="0" y="1531874"/>
                    <a:pt x="0" y="985012"/>
                  </a:cubicBezTo>
                  <a:lnTo>
                    <a:pt x="6350" y="985012"/>
                  </a:lnTo>
                  <a:lnTo>
                    <a:pt x="0" y="985012"/>
                  </a:lnTo>
                  <a:moveTo>
                    <a:pt x="12700" y="985012"/>
                  </a:moveTo>
                  <a:cubicBezTo>
                    <a:pt x="12700" y="1519174"/>
                    <a:pt x="799211" y="1957324"/>
                    <a:pt x="1778000" y="1957324"/>
                  </a:cubicBezTo>
                  <a:cubicBezTo>
                    <a:pt x="2756789" y="1957324"/>
                    <a:pt x="3543300" y="1519174"/>
                    <a:pt x="3543300" y="985012"/>
                  </a:cubicBezTo>
                  <a:cubicBezTo>
                    <a:pt x="3543300" y="450850"/>
                    <a:pt x="2756789" y="12700"/>
                    <a:pt x="1778000" y="12700"/>
                  </a:cubicBezTo>
                  <a:cubicBezTo>
                    <a:pt x="799211" y="12700"/>
                    <a:pt x="12700" y="450850"/>
                    <a:pt x="12700" y="98501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1287018" y="973328"/>
              <a:ext cx="486918" cy="494030"/>
            </a:xfrm>
            <a:custGeom>
              <a:avLst/>
              <a:gdLst/>
              <a:ahLst/>
              <a:cxnLst/>
              <a:rect l="l" t="t" r="r" b="b"/>
              <a:pathLst>
                <a:path w="486918" h="494030">
                  <a:moveTo>
                    <a:pt x="0" y="247015"/>
                  </a:moveTo>
                  <a:cubicBezTo>
                    <a:pt x="0" y="110617"/>
                    <a:pt x="108966" y="0"/>
                    <a:pt x="243459" y="0"/>
                  </a:cubicBezTo>
                  <a:cubicBezTo>
                    <a:pt x="377952" y="0"/>
                    <a:pt x="486918" y="110617"/>
                    <a:pt x="486918" y="247015"/>
                  </a:cubicBezTo>
                  <a:cubicBezTo>
                    <a:pt x="486918" y="383413"/>
                    <a:pt x="377952" y="494030"/>
                    <a:pt x="243459" y="494030"/>
                  </a:cubicBezTo>
                  <a:cubicBezTo>
                    <a:pt x="108966" y="494030"/>
                    <a:pt x="0" y="383413"/>
                    <a:pt x="0" y="24701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280668" y="966978"/>
              <a:ext cx="499618" cy="506730"/>
            </a:xfrm>
            <a:custGeom>
              <a:avLst/>
              <a:gdLst/>
              <a:ahLst/>
              <a:cxnLst/>
              <a:rect l="l" t="t" r="r" b="b"/>
              <a:pathLst>
                <a:path w="499618" h="506730">
                  <a:moveTo>
                    <a:pt x="0" y="253365"/>
                  </a:moveTo>
                  <a:cubicBezTo>
                    <a:pt x="0" y="113538"/>
                    <a:pt x="111760" y="0"/>
                    <a:pt x="249809" y="0"/>
                  </a:cubicBezTo>
                  <a:lnTo>
                    <a:pt x="249809" y="6350"/>
                  </a:lnTo>
                  <a:lnTo>
                    <a:pt x="249809" y="0"/>
                  </a:lnTo>
                  <a:cubicBezTo>
                    <a:pt x="387858" y="0"/>
                    <a:pt x="499618" y="113538"/>
                    <a:pt x="499618" y="253365"/>
                  </a:cubicBezTo>
                  <a:lnTo>
                    <a:pt x="493268" y="253365"/>
                  </a:lnTo>
                  <a:lnTo>
                    <a:pt x="499618" y="253365"/>
                  </a:lnTo>
                  <a:cubicBezTo>
                    <a:pt x="499618" y="393192"/>
                    <a:pt x="387858" y="506730"/>
                    <a:pt x="249809" y="506730"/>
                  </a:cubicBezTo>
                  <a:lnTo>
                    <a:pt x="249809" y="500380"/>
                  </a:lnTo>
                  <a:lnTo>
                    <a:pt x="249809" y="506730"/>
                  </a:lnTo>
                  <a:cubicBezTo>
                    <a:pt x="111760" y="506730"/>
                    <a:pt x="0" y="393192"/>
                    <a:pt x="0" y="253365"/>
                  </a:cubicBezTo>
                  <a:lnTo>
                    <a:pt x="6350" y="253365"/>
                  </a:lnTo>
                  <a:lnTo>
                    <a:pt x="0" y="253365"/>
                  </a:lnTo>
                  <a:moveTo>
                    <a:pt x="12700" y="253365"/>
                  </a:moveTo>
                  <a:cubicBezTo>
                    <a:pt x="12700" y="386334"/>
                    <a:pt x="118872" y="494030"/>
                    <a:pt x="249809" y="494030"/>
                  </a:cubicBezTo>
                  <a:cubicBezTo>
                    <a:pt x="380746" y="494030"/>
                    <a:pt x="486918" y="386334"/>
                    <a:pt x="486918" y="253365"/>
                  </a:cubicBezTo>
                  <a:cubicBezTo>
                    <a:pt x="486918" y="120396"/>
                    <a:pt x="380746" y="12700"/>
                    <a:pt x="249809" y="12700"/>
                  </a:cubicBezTo>
                  <a:cubicBezTo>
                    <a:pt x="118872" y="12700"/>
                    <a:pt x="12700" y="120396"/>
                    <a:pt x="12700" y="25336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526669" y="1948815"/>
              <a:ext cx="486918" cy="494030"/>
            </a:xfrm>
            <a:custGeom>
              <a:avLst/>
              <a:gdLst/>
              <a:ahLst/>
              <a:cxnLst/>
              <a:rect l="l" t="t" r="r" b="b"/>
              <a:pathLst>
                <a:path w="486918" h="494030">
                  <a:moveTo>
                    <a:pt x="0" y="247015"/>
                  </a:moveTo>
                  <a:cubicBezTo>
                    <a:pt x="0" y="110617"/>
                    <a:pt x="108966" y="0"/>
                    <a:pt x="243459" y="0"/>
                  </a:cubicBezTo>
                  <a:cubicBezTo>
                    <a:pt x="377952" y="0"/>
                    <a:pt x="486918" y="110617"/>
                    <a:pt x="486918" y="247015"/>
                  </a:cubicBezTo>
                  <a:cubicBezTo>
                    <a:pt x="486918" y="383413"/>
                    <a:pt x="377952" y="494030"/>
                    <a:pt x="243459" y="494030"/>
                  </a:cubicBezTo>
                  <a:cubicBezTo>
                    <a:pt x="108966" y="494030"/>
                    <a:pt x="0" y="383413"/>
                    <a:pt x="0" y="24701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520319" y="1942465"/>
              <a:ext cx="499618" cy="506730"/>
            </a:xfrm>
            <a:custGeom>
              <a:avLst/>
              <a:gdLst/>
              <a:ahLst/>
              <a:cxnLst/>
              <a:rect l="l" t="t" r="r" b="b"/>
              <a:pathLst>
                <a:path w="499618" h="506730">
                  <a:moveTo>
                    <a:pt x="0" y="253365"/>
                  </a:moveTo>
                  <a:cubicBezTo>
                    <a:pt x="0" y="113538"/>
                    <a:pt x="111760" y="0"/>
                    <a:pt x="249809" y="0"/>
                  </a:cubicBezTo>
                  <a:lnTo>
                    <a:pt x="249809" y="6350"/>
                  </a:lnTo>
                  <a:lnTo>
                    <a:pt x="249809" y="0"/>
                  </a:lnTo>
                  <a:cubicBezTo>
                    <a:pt x="387858" y="0"/>
                    <a:pt x="499618" y="113538"/>
                    <a:pt x="499618" y="253365"/>
                  </a:cubicBezTo>
                  <a:lnTo>
                    <a:pt x="493268" y="253365"/>
                  </a:lnTo>
                  <a:lnTo>
                    <a:pt x="499618" y="253365"/>
                  </a:lnTo>
                  <a:cubicBezTo>
                    <a:pt x="499618" y="393192"/>
                    <a:pt x="387858" y="506730"/>
                    <a:pt x="249809" y="506730"/>
                  </a:cubicBezTo>
                  <a:lnTo>
                    <a:pt x="249809" y="500380"/>
                  </a:lnTo>
                  <a:lnTo>
                    <a:pt x="249809" y="506730"/>
                  </a:lnTo>
                  <a:cubicBezTo>
                    <a:pt x="111760" y="506730"/>
                    <a:pt x="0" y="393192"/>
                    <a:pt x="0" y="253365"/>
                  </a:cubicBezTo>
                  <a:lnTo>
                    <a:pt x="6350" y="253365"/>
                  </a:lnTo>
                  <a:lnTo>
                    <a:pt x="0" y="253365"/>
                  </a:lnTo>
                  <a:moveTo>
                    <a:pt x="12700" y="253365"/>
                  </a:moveTo>
                  <a:cubicBezTo>
                    <a:pt x="12700" y="386334"/>
                    <a:pt x="118872" y="494030"/>
                    <a:pt x="249809" y="494030"/>
                  </a:cubicBezTo>
                  <a:cubicBezTo>
                    <a:pt x="380746" y="494030"/>
                    <a:pt x="486918" y="386334"/>
                    <a:pt x="486918" y="253365"/>
                  </a:cubicBezTo>
                  <a:cubicBezTo>
                    <a:pt x="486918" y="120396"/>
                    <a:pt x="380746" y="12700"/>
                    <a:pt x="249809" y="12700"/>
                  </a:cubicBezTo>
                  <a:cubicBezTo>
                    <a:pt x="118872" y="12700"/>
                    <a:pt x="12700" y="120396"/>
                    <a:pt x="12700" y="25336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582799" y="1200785"/>
              <a:ext cx="486918" cy="494030"/>
            </a:xfrm>
            <a:custGeom>
              <a:avLst/>
              <a:gdLst/>
              <a:ahLst/>
              <a:cxnLst/>
              <a:rect l="l" t="t" r="r" b="b"/>
              <a:pathLst>
                <a:path w="486918" h="494030">
                  <a:moveTo>
                    <a:pt x="0" y="247015"/>
                  </a:moveTo>
                  <a:cubicBezTo>
                    <a:pt x="0" y="110617"/>
                    <a:pt x="108966" y="0"/>
                    <a:pt x="243459" y="0"/>
                  </a:cubicBezTo>
                  <a:cubicBezTo>
                    <a:pt x="377952" y="0"/>
                    <a:pt x="486918" y="110617"/>
                    <a:pt x="486918" y="247015"/>
                  </a:cubicBezTo>
                  <a:cubicBezTo>
                    <a:pt x="486918" y="383413"/>
                    <a:pt x="377952" y="494030"/>
                    <a:pt x="243459" y="494030"/>
                  </a:cubicBezTo>
                  <a:cubicBezTo>
                    <a:pt x="108966" y="494030"/>
                    <a:pt x="0" y="383413"/>
                    <a:pt x="0" y="24701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576449" y="1194435"/>
              <a:ext cx="499618" cy="506730"/>
            </a:xfrm>
            <a:custGeom>
              <a:avLst/>
              <a:gdLst/>
              <a:ahLst/>
              <a:cxnLst/>
              <a:rect l="l" t="t" r="r" b="b"/>
              <a:pathLst>
                <a:path w="499618" h="506730">
                  <a:moveTo>
                    <a:pt x="0" y="253365"/>
                  </a:moveTo>
                  <a:cubicBezTo>
                    <a:pt x="0" y="113538"/>
                    <a:pt x="111760" y="0"/>
                    <a:pt x="249809" y="0"/>
                  </a:cubicBezTo>
                  <a:lnTo>
                    <a:pt x="249809" y="6350"/>
                  </a:lnTo>
                  <a:lnTo>
                    <a:pt x="249809" y="0"/>
                  </a:lnTo>
                  <a:cubicBezTo>
                    <a:pt x="387858" y="0"/>
                    <a:pt x="499618" y="113538"/>
                    <a:pt x="499618" y="253365"/>
                  </a:cubicBezTo>
                  <a:lnTo>
                    <a:pt x="493268" y="253365"/>
                  </a:lnTo>
                  <a:lnTo>
                    <a:pt x="499618" y="253365"/>
                  </a:lnTo>
                  <a:cubicBezTo>
                    <a:pt x="499618" y="393192"/>
                    <a:pt x="387858" y="506730"/>
                    <a:pt x="249809" y="506730"/>
                  </a:cubicBezTo>
                  <a:lnTo>
                    <a:pt x="249809" y="500380"/>
                  </a:lnTo>
                  <a:lnTo>
                    <a:pt x="249809" y="506730"/>
                  </a:lnTo>
                  <a:cubicBezTo>
                    <a:pt x="111760" y="506730"/>
                    <a:pt x="0" y="393192"/>
                    <a:pt x="0" y="253365"/>
                  </a:cubicBezTo>
                  <a:lnTo>
                    <a:pt x="6350" y="253365"/>
                  </a:lnTo>
                  <a:lnTo>
                    <a:pt x="0" y="253365"/>
                  </a:lnTo>
                  <a:moveTo>
                    <a:pt x="12700" y="253365"/>
                  </a:moveTo>
                  <a:cubicBezTo>
                    <a:pt x="12700" y="386334"/>
                    <a:pt x="118872" y="494030"/>
                    <a:pt x="249809" y="494030"/>
                  </a:cubicBezTo>
                  <a:cubicBezTo>
                    <a:pt x="380746" y="494030"/>
                    <a:pt x="486918" y="386334"/>
                    <a:pt x="486918" y="253365"/>
                  </a:cubicBezTo>
                  <a:cubicBezTo>
                    <a:pt x="486918" y="120396"/>
                    <a:pt x="380746" y="12700"/>
                    <a:pt x="249809" y="12700"/>
                  </a:cubicBezTo>
                  <a:cubicBezTo>
                    <a:pt x="118872" y="12700"/>
                    <a:pt x="12700" y="120396"/>
                    <a:pt x="12700" y="25336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2095881" y="2126107"/>
              <a:ext cx="486918" cy="494030"/>
            </a:xfrm>
            <a:custGeom>
              <a:avLst/>
              <a:gdLst/>
              <a:ahLst/>
              <a:cxnLst/>
              <a:rect l="l" t="t" r="r" b="b"/>
              <a:pathLst>
                <a:path w="486918" h="494030">
                  <a:moveTo>
                    <a:pt x="0" y="247015"/>
                  </a:moveTo>
                  <a:cubicBezTo>
                    <a:pt x="0" y="110617"/>
                    <a:pt x="108966" y="0"/>
                    <a:pt x="243459" y="0"/>
                  </a:cubicBezTo>
                  <a:cubicBezTo>
                    <a:pt x="377952" y="0"/>
                    <a:pt x="486918" y="110617"/>
                    <a:pt x="486918" y="247015"/>
                  </a:cubicBezTo>
                  <a:cubicBezTo>
                    <a:pt x="486918" y="383413"/>
                    <a:pt x="377952" y="494030"/>
                    <a:pt x="243459" y="494030"/>
                  </a:cubicBezTo>
                  <a:cubicBezTo>
                    <a:pt x="108966" y="494030"/>
                    <a:pt x="0" y="383413"/>
                    <a:pt x="0" y="24701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2089531" y="2119757"/>
              <a:ext cx="499618" cy="506730"/>
            </a:xfrm>
            <a:custGeom>
              <a:avLst/>
              <a:gdLst/>
              <a:ahLst/>
              <a:cxnLst/>
              <a:rect l="l" t="t" r="r" b="b"/>
              <a:pathLst>
                <a:path w="499618" h="506730">
                  <a:moveTo>
                    <a:pt x="0" y="253365"/>
                  </a:moveTo>
                  <a:cubicBezTo>
                    <a:pt x="0" y="113538"/>
                    <a:pt x="111760" y="0"/>
                    <a:pt x="249809" y="0"/>
                  </a:cubicBezTo>
                  <a:lnTo>
                    <a:pt x="249809" y="6350"/>
                  </a:lnTo>
                  <a:lnTo>
                    <a:pt x="249809" y="0"/>
                  </a:lnTo>
                  <a:cubicBezTo>
                    <a:pt x="387858" y="0"/>
                    <a:pt x="499618" y="113538"/>
                    <a:pt x="499618" y="253365"/>
                  </a:cubicBezTo>
                  <a:lnTo>
                    <a:pt x="493268" y="253365"/>
                  </a:lnTo>
                  <a:lnTo>
                    <a:pt x="499618" y="253365"/>
                  </a:lnTo>
                  <a:cubicBezTo>
                    <a:pt x="499618" y="393192"/>
                    <a:pt x="387858" y="506730"/>
                    <a:pt x="249809" y="506730"/>
                  </a:cubicBezTo>
                  <a:lnTo>
                    <a:pt x="249809" y="500380"/>
                  </a:lnTo>
                  <a:lnTo>
                    <a:pt x="249809" y="506730"/>
                  </a:lnTo>
                  <a:cubicBezTo>
                    <a:pt x="111760" y="506730"/>
                    <a:pt x="0" y="393192"/>
                    <a:pt x="0" y="253365"/>
                  </a:cubicBezTo>
                  <a:lnTo>
                    <a:pt x="6350" y="253365"/>
                  </a:lnTo>
                  <a:lnTo>
                    <a:pt x="0" y="253365"/>
                  </a:lnTo>
                  <a:moveTo>
                    <a:pt x="12700" y="253365"/>
                  </a:moveTo>
                  <a:cubicBezTo>
                    <a:pt x="12700" y="386334"/>
                    <a:pt x="118872" y="494030"/>
                    <a:pt x="249809" y="494030"/>
                  </a:cubicBezTo>
                  <a:cubicBezTo>
                    <a:pt x="380746" y="494030"/>
                    <a:pt x="486918" y="386334"/>
                    <a:pt x="486918" y="253365"/>
                  </a:cubicBezTo>
                  <a:cubicBezTo>
                    <a:pt x="486918" y="120396"/>
                    <a:pt x="380746" y="12700"/>
                    <a:pt x="249809" y="12700"/>
                  </a:cubicBezTo>
                  <a:cubicBezTo>
                    <a:pt x="118872" y="12700"/>
                    <a:pt x="12700" y="120396"/>
                    <a:pt x="12700" y="25336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931672" y="1388110"/>
              <a:ext cx="437261" cy="640207"/>
            </a:xfrm>
            <a:custGeom>
              <a:avLst/>
              <a:gdLst/>
              <a:ahLst/>
              <a:cxnLst/>
              <a:rect l="l" t="t" r="r" b="b"/>
              <a:pathLst>
                <a:path w="437261" h="640207">
                  <a:moveTo>
                    <a:pt x="0" y="626110"/>
                  </a:moveTo>
                  <a:lnTo>
                    <a:pt x="416052" y="0"/>
                  </a:lnTo>
                  <a:lnTo>
                    <a:pt x="437261" y="14097"/>
                  </a:lnTo>
                  <a:lnTo>
                    <a:pt x="21209" y="64020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942213" y="2357882"/>
              <a:ext cx="1153668" cy="27940"/>
            </a:xfrm>
            <a:custGeom>
              <a:avLst/>
              <a:gdLst/>
              <a:ahLst/>
              <a:cxnLst/>
              <a:rect l="l" t="t" r="r" b="b"/>
              <a:pathLst>
                <a:path w="1153668" h="27940">
                  <a:moveTo>
                    <a:pt x="0" y="0"/>
                  </a:moveTo>
                  <a:lnTo>
                    <a:pt x="1153668" y="2540"/>
                  </a:lnTo>
                  <a:lnTo>
                    <a:pt x="1153668" y="2794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009396" y="1610487"/>
              <a:ext cx="1648968" cy="597408"/>
            </a:xfrm>
            <a:custGeom>
              <a:avLst/>
              <a:gdLst/>
              <a:ahLst/>
              <a:cxnLst/>
              <a:rect l="l" t="t" r="r" b="b"/>
              <a:pathLst>
                <a:path w="1648968" h="597408">
                  <a:moveTo>
                    <a:pt x="0" y="573405"/>
                  </a:moveTo>
                  <a:lnTo>
                    <a:pt x="1640586" y="0"/>
                  </a:lnTo>
                  <a:lnTo>
                    <a:pt x="1648968" y="24003"/>
                  </a:lnTo>
                  <a:lnTo>
                    <a:pt x="8382" y="59740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691640" y="1388745"/>
              <a:ext cx="486664" cy="816102"/>
            </a:xfrm>
            <a:custGeom>
              <a:avLst/>
              <a:gdLst/>
              <a:ahLst/>
              <a:cxnLst/>
              <a:rect l="l" t="t" r="r" b="b"/>
              <a:pathLst>
                <a:path w="486664" h="816102">
                  <a:moveTo>
                    <a:pt x="21971" y="0"/>
                  </a:moveTo>
                  <a:lnTo>
                    <a:pt x="486664" y="803402"/>
                  </a:lnTo>
                  <a:lnTo>
                    <a:pt x="464693" y="816102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2500630" y="1688084"/>
              <a:ext cx="336423" cy="517144"/>
            </a:xfrm>
            <a:custGeom>
              <a:avLst/>
              <a:gdLst/>
              <a:ahLst/>
              <a:cxnLst/>
              <a:rect l="l" t="t" r="r" b="b"/>
              <a:pathLst>
                <a:path w="336423" h="517144">
                  <a:moveTo>
                    <a:pt x="336423" y="13462"/>
                  </a:moveTo>
                  <a:lnTo>
                    <a:pt x="21590" y="517144"/>
                  </a:lnTo>
                  <a:lnTo>
                    <a:pt x="0" y="503682"/>
                  </a:lnTo>
                  <a:lnTo>
                    <a:pt x="31470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770380" y="1208024"/>
              <a:ext cx="815721" cy="251968"/>
            </a:xfrm>
            <a:custGeom>
              <a:avLst/>
              <a:gdLst/>
              <a:ahLst/>
              <a:cxnLst/>
              <a:rect l="l" t="t" r="r" b="b"/>
              <a:pathLst>
                <a:path w="815721" h="251968">
                  <a:moveTo>
                    <a:pt x="808990" y="251968"/>
                  </a:moveTo>
                  <a:lnTo>
                    <a:pt x="0" y="24511"/>
                  </a:lnTo>
                  <a:lnTo>
                    <a:pt x="6858" y="0"/>
                  </a:lnTo>
                  <a:lnTo>
                    <a:pt x="815721" y="22745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805688" y="1713865"/>
              <a:ext cx="172212" cy="184150"/>
            </a:xfrm>
            <a:custGeom>
              <a:avLst/>
              <a:gdLst/>
              <a:ahLst/>
              <a:cxnLst/>
              <a:rect l="l" t="t" r="r" b="b"/>
              <a:pathLst>
                <a:path w="172212" h="184150">
                  <a:moveTo>
                    <a:pt x="0" y="184150"/>
                  </a:moveTo>
                  <a:lnTo>
                    <a:pt x="172212" y="184150"/>
                  </a:lnTo>
                  <a:lnTo>
                    <a:pt x="1722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799338" y="1707515"/>
              <a:ext cx="184912" cy="196977"/>
            </a:xfrm>
            <a:custGeom>
              <a:avLst/>
              <a:gdLst/>
              <a:ahLst/>
              <a:cxnLst/>
              <a:rect l="l" t="t" r="r" b="b"/>
              <a:pathLst>
                <a:path w="184912" h="196977">
                  <a:moveTo>
                    <a:pt x="6350" y="0"/>
                  </a:moveTo>
                  <a:lnTo>
                    <a:pt x="178562" y="0"/>
                  </a:lnTo>
                  <a:lnTo>
                    <a:pt x="184912" y="0"/>
                  </a:lnTo>
                  <a:lnTo>
                    <a:pt x="184912" y="6350"/>
                  </a:lnTo>
                  <a:lnTo>
                    <a:pt x="184912" y="190627"/>
                  </a:lnTo>
                  <a:lnTo>
                    <a:pt x="184912" y="196977"/>
                  </a:lnTo>
                  <a:lnTo>
                    <a:pt x="178562" y="196977"/>
                  </a:lnTo>
                  <a:lnTo>
                    <a:pt x="6350" y="196977"/>
                  </a:lnTo>
                  <a:lnTo>
                    <a:pt x="0" y="196977"/>
                  </a:lnTo>
                  <a:lnTo>
                    <a:pt x="0" y="19062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190627"/>
                  </a:lnTo>
                  <a:lnTo>
                    <a:pt x="6350" y="190627"/>
                  </a:lnTo>
                  <a:lnTo>
                    <a:pt x="6350" y="184277"/>
                  </a:lnTo>
                  <a:lnTo>
                    <a:pt x="178562" y="184277"/>
                  </a:lnTo>
                  <a:lnTo>
                    <a:pt x="178562" y="190627"/>
                  </a:lnTo>
                  <a:lnTo>
                    <a:pt x="172212" y="190627"/>
                  </a:lnTo>
                  <a:lnTo>
                    <a:pt x="172212" y="6350"/>
                  </a:lnTo>
                  <a:lnTo>
                    <a:pt x="178562" y="6350"/>
                  </a:lnTo>
                  <a:lnTo>
                    <a:pt x="178562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1337945" y="1801749"/>
              <a:ext cx="172085" cy="184277"/>
            </a:xfrm>
            <a:custGeom>
              <a:avLst/>
              <a:gdLst/>
              <a:ahLst/>
              <a:cxnLst/>
              <a:rect l="l" t="t" r="r" b="b"/>
              <a:pathLst>
                <a:path w="172085" h="184277">
                  <a:moveTo>
                    <a:pt x="0" y="184277"/>
                  </a:moveTo>
                  <a:lnTo>
                    <a:pt x="172085" y="184277"/>
                  </a:lnTo>
                  <a:lnTo>
                    <a:pt x="1720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1331595" y="1795399"/>
              <a:ext cx="184785" cy="196977"/>
            </a:xfrm>
            <a:custGeom>
              <a:avLst/>
              <a:gdLst/>
              <a:ahLst/>
              <a:cxnLst/>
              <a:rect l="l" t="t" r="r" b="b"/>
              <a:pathLst>
                <a:path w="184785" h="196977">
                  <a:moveTo>
                    <a:pt x="6350" y="0"/>
                  </a:moveTo>
                  <a:lnTo>
                    <a:pt x="178435" y="0"/>
                  </a:lnTo>
                  <a:lnTo>
                    <a:pt x="184785" y="0"/>
                  </a:lnTo>
                  <a:lnTo>
                    <a:pt x="184785" y="6350"/>
                  </a:lnTo>
                  <a:lnTo>
                    <a:pt x="184785" y="190627"/>
                  </a:lnTo>
                  <a:lnTo>
                    <a:pt x="184785" y="196977"/>
                  </a:lnTo>
                  <a:lnTo>
                    <a:pt x="178435" y="196977"/>
                  </a:lnTo>
                  <a:lnTo>
                    <a:pt x="6350" y="196977"/>
                  </a:lnTo>
                  <a:lnTo>
                    <a:pt x="0" y="196977"/>
                  </a:lnTo>
                  <a:lnTo>
                    <a:pt x="0" y="19062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190627"/>
                  </a:lnTo>
                  <a:lnTo>
                    <a:pt x="6350" y="190627"/>
                  </a:lnTo>
                  <a:lnTo>
                    <a:pt x="6350" y="184277"/>
                  </a:lnTo>
                  <a:lnTo>
                    <a:pt x="178435" y="184277"/>
                  </a:lnTo>
                  <a:lnTo>
                    <a:pt x="178435" y="190627"/>
                  </a:lnTo>
                  <a:lnTo>
                    <a:pt x="172085" y="190627"/>
                  </a:lnTo>
                  <a:lnTo>
                    <a:pt x="172085" y="6350"/>
                  </a:lnTo>
                  <a:lnTo>
                    <a:pt x="178435" y="6350"/>
                  </a:lnTo>
                  <a:lnTo>
                    <a:pt x="17843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1150239" y="2404491"/>
              <a:ext cx="172085" cy="184277"/>
            </a:xfrm>
            <a:custGeom>
              <a:avLst/>
              <a:gdLst/>
              <a:ahLst/>
              <a:cxnLst/>
              <a:rect l="l" t="t" r="r" b="b"/>
              <a:pathLst>
                <a:path w="172085" h="184277">
                  <a:moveTo>
                    <a:pt x="0" y="184277"/>
                  </a:moveTo>
                  <a:lnTo>
                    <a:pt x="172085" y="184277"/>
                  </a:lnTo>
                  <a:lnTo>
                    <a:pt x="1720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1143889" y="2398141"/>
              <a:ext cx="184785" cy="196977"/>
            </a:xfrm>
            <a:custGeom>
              <a:avLst/>
              <a:gdLst/>
              <a:ahLst/>
              <a:cxnLst/>
              <a:rect l="l" t="t" r="r" b="b"/>
              <a:pathLst>
                <a:path w="184785" h="196977">
                  <a:moveTo>
                    <a:pt x="6350" y="0"/>
                  </a:moveTo>
                  <a:lnTo>
                    <a:pt x="178435" y="0"/>
                  </a:lnTo>
                  <a:lnTo>
                    <a:pt x="184785" y="0"/>
                  </a:lnTo>
                  <a:lnTo>
                    <a:pt x="184785" y="6350"/>
                  </a:lnTo>
                  <a:lnTo>
                    <a:pt x="184785" y="190627"/>
                  </a:lnTo>
                  <a:lnTo>
                    <a:pt x="184785" y="196977"/>
                  </a:lnTo>
                  <a:lnTo>
                    <a:pt x="178435" y="196977"/>
                  </a:lnTo>
                  <a:lnTo>
                    <a:pt x="6350" y="196977"/>
                  </a:lnTo>
                  <a:lnTo>
                    <a:pt x="0" y="196977"/>
                  </a:lnTo>
                  <a:lnTo>
                    <a:pt x="0" y="19062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190627"/>
                  </a:lnTo>
                  <a:lnTo>
                    <a:pt x="6350" y="190627"/>
                  </a:lnTo>
                  <a:lnTo>
                    <a:pt x="6350" y="184277"/>
                  </a:lnTo>
                  <a:lnTo>
                    <a:pt x="178435" y="184277"/>
                  </a:lnTo>
                  <a:lnTo>
                    <a:pt x="178435" y="190627"/>
                  </a:lnTo>
                  <a:lnTo>
                    <a:pt x="172085" y="190627"/>
                  </a:lnTo>
                  <a:lnTo>
                    <a:pt x="172085" y="6350"/>
                  </a:lnTo>
                  <a:lnTo>
                    <a:pt x="178435" y="6350"/>
                  </a:lnTo>
                  <a:lnTo>
                    <a:pt x="17843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996442" y="1508125"/>
              <a:ext cx="115443" cy="185801"/>
            </a:xfrm>
            <a:custGeom>
              <a:avLst/>
              <a:gdLst/>
              <a:ahLst/>
              <a:cxnLst/>
              <a:rect l="l" t="t" r="r" b="b"/>
              <a:pathLst>
                <a:path w="115443" h="185801">
                  <a:moveTo>
                    <a:pt x="10922" y="185801"/>
                  </a:moveTo>
                  <a:lnTo>
                    <a:pt x="81534" y="68580"/>
                  </a:lnTo>
                  <a:lnTo>
                    <a:pt x="108712" y="84963"/>
                  </a:lnTo>
                  <a:lnTo>
                    <a:pt x="115443" y="0"/>
                  </a:lnTo>
                  <a:lnTo>
                    <a:pt x="43434" y="45593"/>
                  </a:lnTo>
                  <a:lnTo>
                    <a:pt x="70612" y="61976"/>
                  </a:lnTo>
                  <a:lnTo>
                    <a:pt x="0" y="17919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1537335" y="1831086"/>
              <a:ext cx="165227" cy="80772"/>
            </a:xfrm>
            <a:custGeom>
              <a:avLst/>
              <a:gdLst/>
              <a:ahLst/>
              <a:cxnLst/>
              <a:rect l="l" t="t" r="r" b="b"/>
              <a:pathLst>
                <a:path w="165227" h="80772">
                  <a:moveTo>
                    <a:pt x="5080" y="80772"/>
                  </a:moveTo>
                  <a:lnTo>
                    <a:pt x="97790" y="40767"/>
                  </a:lnTo>
                  <a:lnTo>
                    <a:pt x="110363" y="69977"/>
                  </a:lnTo>
                  <a:lnTo>
                    <a:pt x="165227" y="4826"/>
                  </a:lnTo>
                  <a:lnTo>
                    <a:pt x="80137" y="0"/>
                  </a:lnTo>
                  <a:lnTo>
                    <a:pt x="92710" y="29210"/>
                  </a:lnTo>
                  <a:lnTo>
                    <a:pt x="0" y="6921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1358392" y="2438146"/>
              <a:ext cx="172085" cy="76200"/>
            </a:xfrm>
            <a:custGeom>
              <a:avLst/>
              <a:gdLst/>
              <a:ahLst/>
              <a:cxnLst/>
              <a:rect l="l" t="t" r="r" b="b"/>
              <a:pathLst>
                <a:path w="172085" h="76200">
                  <a:moveTo>
                    <a:pt x="95885" y="0"/>
                  </a:moveTo>
                  <a:lnTo>
                    <a:pt x="172085" y="38100"/>
                  </a:lnTo>
                  <a:lnTo>
                    <a:pt x="95885" y="76200"/>
                  </a:lnTo>
                  <a:lnTo>
                    <a:pt x="95885" y="44450"/>
                  </a:lnTo>
                  <a:lnTo>
                    <a:pt x="0" y="44450"/>
                  </a:lnTo>
                  <a:lnTo>
                    <a:pt x="0" y="31750"/>
                  </a:lnTo>
                  <a:lnTo>
                    <a:pt x="95885" y="317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1539875" y="362966"/>
              <a:ext cx="2422017" cy="860933"/>
            </a:xfrm>
            <a:custGeom>
              <a:avLst/>
              <a:gdLst/>
              <a:ahLst/>
              <a:cxnLst/>
              <a:rect l="l" t="t" r="r" b="b"/>
              <a:pathLst>
                <a:path w="2422017" h="860933">
                  <a:moveTo>
                    <a:pt x="2413635" y="0"/>
                  </a:moveTo>
                  <a:lnTo>
                    <a:pt x="64135" y="802386"/>
                  </a:lnTo>
                  <a:lnTo>
                    <a:pt x="91186" y="771271"/>
                  </a:lnTo>
                  <a:cubicBezTo>
                    <a:pt x="95758" y="765937"/>
                    <a:pt x="95250" y="757936"/>
                    <a:pt x="89916" y="753364"/>
                  </a:cubicBezTo>
                  <a:cubicBezTo>
                    <a:pt x="84582" y="748792"/>
                    <a:pt x="76581" y="749300"/>
                    <a:pt x="72009" y="754634"/>
                  </a:cubicBezTo>
                  <a:lnTo>
                    <a:pt x="0" y="837819"/>
                  </a:lnTo>
                  <a:lnTo>
                    <a:pt x="107823" y="859536"/>
                  </a:lnTo>
                  <a:cubicBezTo>
                    <a:pt x="114681" y="860933"/>
                    <a:pt x="121412" y="856488"/>
                    <a:pt x="122809" y="849630"/>
                  </a:cubicBezTo>
                  <a:cubicBezTo>
                    <a:pt x="124206" y="842772"/>
                    <a:pt x="119761" y="836041"/>
                    <a:pt x="112903" y="834644"/>
                  </a:cubicBezTo>
                  <a:lnTo>
                    <a:pt x="72517" y="826516"/>
                  </a:lnTo>
                  <a:lnTo>
                    <a:pt x="2422017" y="24130"/>
                  </a:lnTo>
                  <a:close/>
                </a:path>
              </a:pathLst>
            </a:custGeom>
            <a:solidFill>
              <a:srgbClr val="2F5597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2826258" y="365887"/>
              <a:ext cx="1140206" cy="1101598"/>
            </a:xfrm>
            <a:custGeom>
              <a:avLst/>
              <a:gdLst/>
              <a:ahLst/>
              <a:cxnLst/>
              <a:rect l="l" t="t" r="r" b="b"/>
              <a:pathLst>
                <a:path w="1140206" h="1101598">
                  <a:moveTo>
                    <a:pt x="1122553" y="0"/>
                  </a:moveTo>
                  <a:lnTo>
                    <a:pt x="43053" y="1042289"/>
                  </a:lnTo>
                  <a:lnTo>
                    <a:pt x="54229" y="1002538"/>
                  </a:lnTo>
                  <a:cubicBezTo>
                    <a:pt x="56134" y="995807"/>
                    <a:pt x="52197" y="988822"/>
                    <a:pt x="45466" y="986917"/>
                  </a:cubicBezTo>
                  <a:cubicBezTo>
                    <a:pt x="38735" y="985012"/>
                    <a:pt x="31750" y="988949"/>
                    <a:pt x="29845" y="995680"/>
                  </a:cubicBezTo>
                  <a:lnTo>
                    <a:pt x="0" y="1101598"/>
                  </a:lnTo>
                  <a:lnTo>
                    <a:pt x="106807" y="1075436"/>
                  </a:lnTo>
                  <a:cubicBezTo>
                    <a:pt x="113665" y="1073785"/>
                    <a:pt x="117856" y="1066927"/>
                    <a:pt x="116078" y="1060069"/>
                  </a:cubicBezTo>
                  <a:cubicBezTo>
                    <a:pt x="114300" y="1053211"/>
                    <a:pt x="107569" y="1049020"/>
                    <a:pt x="100711" y="1050798"/>
                  </a:cubicBezTo>
                  <a:lnTo>
                    <a:pt x="60706" y="1060577"/>
                  </a:lnTo>
                  <a:lnTo>
                    <a:pt x="1140206" y="18288"/>
                  </a:lnTo>
                  <a:close/>
                </a:path>
              </a:pathLst>
            </a:custGeom>
            <a:solidFill>
              <a:srgbClr val="2F5597"/>
            </a:solidFill>
          </p:spPr>
        </p:sp>
      </p:grpSp>
      <p:sp>
        <p:nvSpPr>
          <p:cNvPr id="33" name="TextBox 33"/>
          <p:cNvSpPr txBox="1"/>
          <p:nvPr/>
        </p:nvSpPr>
        <p:spPr>
          <a:xfrm>
            <a:off x="6203261" y="2034797"/>
            <a:ext cx="4178696" cy="460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Multiple computers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203260" y="2573835"/>
            <a:ext cx="4409063" cy="19877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3122"/>
              </a:lnSpc>
              <a:buFont typeface="Arial" panose="020B0604020202020204" pitchFamily="34" charset="0"/>
              <a:buChar char="•"/>
            </a:pPr>
            <a:r>
              <a:rPr lang="en-US" sz="2599" spc="18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Concurrent execution.</a:t>
            </a:r>
          </a:p>
          <a:p>
            <a:pPr marL="457200" indent="-457200" algn="just">
              <a:lnSpc>
                <a:spcPts val="3122"/>
              </a:lnSpc>
              <a:buFont typeface="Arial" panose="020B0604020202020204" pitchFamily="34" charset="0"/>
              <a:buChar char="•"/>
            </a:pPr>
            <a:r>
              <a:rPr lang="en-US" sz="2599" spc="18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Independent failure.</a:t>
            </a:r>
          </a:p>
          <a:p>
            <a:pPr marL="457200" indent="-457200" algn="just">
              <a:lnSpc>
                <a:spcPts val="3122"/>
              </a:lnSpc>
              <a:buFont typeface="Arial" panose="020B0604020202020204" pitchFamily="34" charset="0"/>
              <a:buChar char="•"/>
            </a:pPr>
            <a:r>
              <a:rPr lang="en-US" sz="2599" spc="18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Autonomous administration.</a:t>
            </a:r>
          </a:p>
          <a:p>
            <a:pPr marL="457200" indent="-457200" algn="just">
              <a:lnSpc>
                <a:spcPts val="3122"/>
              </a:lnSpc>
              <a:buFont typeface="Arial" panose="020B0604020202020204" pitchFamily="34" charset="0"/>
              <a:buChar char="•"/>
            </a:pPr>
            <a:r>
              <a:rPr lang="en-US" sz="2599" spc="18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Heterogeneous.</a:t>
            </a:r>
          </a:p>
          <a:p>
            <a:pPr marL="457200" indent="-457200" algn="just">
              <a:lnSpc>
                <a:spcPts val="3122"/>
              </a:lnSpc>
              <a:buFont typeface="Arial" panose="020B0604020202020204" pitchFamily="34" charset="0"/>
              <a:buChar char="•"/>
            </a:pPr>
            <a:r>
              <a:rPr lang="en-US" sz="2599" spc="18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Large numbers. </a:t>
            </a:r>
          </a:p>
        </p:txBody>
      </p:sp>
      <p:sp>
        <p:nvSpPr>
          <p:cNvPr id="38" name="Title 37">
            <a:extLst>
              <a:ext uri="{FF2B5EF4-FFF2-40B4-BE49-F238E27FC236}">
                <a16:creationId xmlns:a16="http://schemas.microsoft.com/office/drawing/2014/main" id="{45C7DAF6-D730-C5FF-63B7-25C0E6D3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properties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C79E74-1279-9DF7-804E-CDA2DB1204C2}"/>
              </a:ext>
            </a:extLst>
          </p:cNvPr>
          <p:cNvSpPr txBox="1"/>
          <p:nvPr/>
        </p:nvSpPr>
        <p:spPr>
          <a:xfrm>
            <a:off x="3774191" y="5103705"/>
            <a:ext cx="5793911" cy="1464231"/>
          </a:xfrm>
          <a:prstGeom prst="wedgeRoundRectCallout">
            <a:avLst>
              <a:gd name="adj1" fmla="val -864"/>
              <a:gd name="adj2" fmla="val -13043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Gill Sans MT" panose="020B0502020104020203" pitchFamily="34" charset="0"/>
              </a:rPr>
              <a:t>Heterogeneity (variety and difference):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</a:p>
          <a:p>
            <a:pPr algn="just"/>
            <a:r>
              <a:rPr lang="en-US" sz="2000" dirty="0">
                <a:latin typeface="Gill Sans MT" panose="020B0502020104020203" pitchFamily="34" charset="0"/>
              </a:rPr>
              <a:t>the differences that arise in networks, programming languages, hardware, operating systems and differences in software implementation.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217741" y="2644194"/>
            <a:ext cx="8313174" cy="2146932"/>
            <a:chOff x="63500" y="63500"/>
            <a:chExt cx="8313167" cy="2146935"/>
          </a:xfrm>
        </p:grpSpPr>
        <p:sp>
          <p:nvSpPr>
            <p:cNvPr id="3" name="Freeform 3"/>
            <p:cNvSpPr/>
            <p:nvPr/>
          </p:nvSpPr>
          <p:spPr>
            <a:xfrm>
              <a:off x="3972433" y="68326"/>
              <a:ext cx="4404234" cy="1815846"/>
            </a:xfrm>
            <a:custGeom>
              <a:avLst/>
              <a:gdLst/>
              <a:ahLst/>
              <a:cxnLst/>
              <a:rect l="l" t="t" r="r" b="b"/>
              <a:pathLst>
                <a:path w="4399407" h="1815846">
                  <a:moveTo>
                    <a:pt x="0" y="1815846"/>
                  </a:moveTo>
                  <a:lnTo>
                    <a:pt x="4399407" y="1815846"/>
                  </a:lnTo>
                  <a:lnTo>
                    <a:pt x="43994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F0D9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3967607" y="63500"/>
              <a:ext cx="4409059" cy="1825498"/>
            </a:xfrm>
            <a:custGeom>
              <a:avLst/>
              <a:gdLst/>
              <a:ahLst/>
              <a:cxnLst/>
              <a:rect l="l" t="t" r="r" b="b"/>
              <a:pathLst>
                <a:path w="4409059" h="1825498">
                  <a:moveTo>
                    <a:pt x="4826" y="0"/>
                  </a:moveTo>
                  <a:lnTo>
                    <a:pt x="4404233" y="0"/>
                  </a:lnTo>
                  <a:cubicBezTo>
                    <a:pt x="4406900" y="0"/>
                    <a:pt x="4409059" y="2159"/>
                    <a:pt x="4409059" y="4826"/>
                  </a:cubicBezTo>
                  <a:lnTo>
                    <a:pt x="4409059" y="1820672"/>
                  </a:lnTo>
                  <a:cubicBezTo>
                    <a:pt x="4409059" y="1823339"/>
                    <a:pt x="4406900" y="1825498"/>
                    <a:pt x="4404233" y="1825498"/>
                  </a:cubicBezTo>
                  <a:lnTo>
                    <a:pt x="4826" y="1825498"/>
                  </a:lnTo>
                  <a:cubicBezTo>
                    <a:pt x="2159" y="1825498"/>
                    <a:pt x="0" y="1823339"/>
                    <a:pt x="0" y="1820672"/>
                  </a:cubicBezTo>
                  <a:lnTo>
                    <a:pt x="0" y="4826"/>
                  </a:lnTo>
                  <a:cubicBezTo>
                    <a:pt x="0" y="2159"/>
                    <a:pt x="2159" y="0"/>
                    <a:pt x="4826" y="0"/>
                  </a:cubicBezTo>
                  <a:moveTo>
                    <a:pt x="4826" y="9525"/>
                  </a:moveTo>
                  <a:lnTo>
                    <a:pt x="4826" y="4826"/>
                  </a:lnTo>
                  <a:lnTo>
                    <a:pt x="9652" y="4826"/>
                  </a:lnTo>
                  <a:lnTo>
                    <a:pt x="9652" y="1820672"/>
                  </a:lnTo>
                  <a:lnTo>
                    <a:pt x="4826" y="1820672"/>
                  </a:lnTo>
                  <a:lnTo>
                    <a:pt x="4826" y="1815846"/>
                  </a:lnTo>
                  <a:lnTo>
                    <a:pt x="4404233" y="1815846"/>
                  </a:lnTo>
                  <a:lnTo>
                    <a:pt x="4404233" y="1820672"/>
                  </a:lnTo>
                  <a:lnTo>
                    <a:pt x="4399407" y="1820672"/>
                  </a:lnTo>
                  <a:lnTo>
                    <a:pt x="4399407" y="4826"/>
                  </a:lnTo>
                  <a:lnTo>
                    <a:pt x="4404233" y="4826"/>
                  </a:lnTo>
                  <a:lnTo>
                    <a:pt x="4404233" y="9652"/>
                  </a:lnTo>
                  <a:lnTo>
                    <a:pt x="4826" y="965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9850" y="246761"/>
              <a:ext cx="3543300" cy="1957324"/>
            </a:xfrm>
            <a:custGeom>
              <a:avLst/>
              <a:gdLst/>
              <a:ahLst/>
              <a:cxnLst/>
              <a:rect l="l" t="t" r="r" b="b"/>
              <a:pathLst>
                <a:path w="3543300" h="1957324">
                  <a:moveTo>
                    <a:pt x="0" y="978662"/>
                  </a:moveTo>
                  <a:cubicBezTo>
                    <a:pt x="0" y="438150"/>
                    <a:pt x="793242" y="0"/>
                    <a:pt x="1771650" y="0"/>
                  </a:cubicBezTo>
                  <a:cubicBezTo>
                    <a:pt x="2750058" y="0"/>
                    <a:pt x="3543300" y="438150"/>
                    <a:pt x="3543300" y="978662"/>
                  </a:cubicBezTo>
                  <a:cubicBezTo>
                    <a:pt x="3543300" y="1519174"/>
                    <a:pt x="2750058" y="1957324"/>
                    <a:pt x="1771650" y="1957324"/>
                  </a:cubicBezTo>
                  <a:cubicBezTo>
                    <a:pt x="793242" y="1957324"/>
                    <a:pt x="0" y="1519174"/>
                    <a:pt x="0" y="978662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240411"/>
              <a:ext cx="3556000" cy="1970024"/>
            </a:xfrm>
            <a:custGeom>
              <a:avLst/>
              <a:gdLst/>
              <a:ahLst/>
              <a:cxnLst/>
              <a:rect l="l" t="t" r="r" b="b"/>
              <a:pathLst>
                <a:path w="3556000" h="1970024">
                  <a:moveTo>
                    <a:pt x="0" y="985012"/>
                  </a:moveTo>
                  <a:cubicBezTo>
                    <a:pt x="0" y="438150"/>
                    <a:pt x="799846" y="0"/>
                    <a:pt x="1778000" y="0"/>
                  </a:cubicBezTo>
                  <a:lnTo>
                    <a:pt x="1778000" y="6350"/>
                  </a:lnTo>
                  <a:lnTo>
                    <a:pt x="1778000" y="0"/>
                  </a:lnTo>
                  <a:cubicBezTo>
                    <a:pt x="2756154" y="0"/>
                    <a:pt x="3556000" y="438150"/>
                    <a:pt x="3556000" y="985012"/>
                  </a:cubicBezTo>
                  <a:lnTo>
                    <a:pt x="3549650" y="985012"/>
                  </a:lnTo>
                  <a:lnTo>
                    <a:pt x="3556000" y="985012"/>
                  </a:lnTo>
                  <a:cubicBezTo>
                    <a:pt x="3556000" y="1531874"/>
                    <a:pt x="2756154" y="1970024"/>
                    <a:pt x="1778000" y="1970024"/>
                  </a:cubicBezTo>
                  <a:lnTo>
                    <a:pt x="1778000" y="1963674"/>
                  </a:lnTo>
                  <a:lnTo>
                    <a:pt x="1778000" y="1970024"/>
                  </a:lnTo>
                  <a:cubicBezTo>
                    <a:pt x="799846" y="1970024"/>
                    <a:pt x="0" y="1531874"/>
                    <a:pt x="0" y="985012"/>
                  </a:cubicBezTo>
                  <a:lnTo>
                    <a:pt x="6350" y="985012"/>
                  </a:lnTo>
                  <a:lnTo>
                    <a:pt x="0" y="985012"/>
                  </a:lnTo>
                  <a:moveTo>
                    <a:pt x="12700" y="985012"/>
                  </a:moveTo>
                  <a:cubicBezTo>
                    <a:pt x="12700" y="1519174"/>
                    <a:pt x="799211" y="1957324"/>
                    <a:pt x="1778000" y="1957324"/>
                  </a:cubicBezTo>
                  <a:cubicBezTo>
                    <a:pt x="2756789" y="1957324"/>
                    <a:pt x="3543300" y="1519174"/>
                    <a:pt x="3543300" y="985012"/>
                  </a:cubicBezTo>
                  <a:cubicBezTo>
                    <a:pt x="3543300" y="450850"/>
                    <a:pt x="2756789" y="12700"/>
                    <a:pt x="1778000" y="12700"/>
                  </a:cubicBezTo>
                  <a:cubicBezTo>
                    <a:pt x="799211" y="12700"/>
                    <a:pt x="12700" y="450850"/>
                    <a:pt x="12700" y="98501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1287018" y="360807"/>
              <a:ext cx="486918" cy="494030"/>
            </a:xfrm>
            <a:custGeom>
              <a:avLst/>
              <a:gdLst/>
              <a:ahLst/>
              <a:cxnLst/>
              <a:rect l="l" t="t" r="r" b="b"/>
              <a:pathLst>
                <a:path w="486918" h="494030">
                  <a:moveTo>
                    <a:pt x="0" y="247015"/>
                  </a:moveTo>
                  <a:cubicBezTo>
                    <a:pt x="0" y="110617"/>
                    <a:pt x="108966" y="0"/>
                    <a:pt x="243459" y="0"/>
                  </a:cubicBezTo>
                  <a:cubicBezTo>
                    <a:pt x="377952" y="0"/>
                    <a:pt x="486918" y="110617"/>
                    <a:pt x="486918" y="247015"/>
                  </a:cubicBezTo>
                  <a:cubicBezTo>
                    <a:pt x="486918" y="383413"/>
                    <a:pt x="377952" y="494030"/>
                    <a:pt x="243459" y="494030"/>
                  </a:cubicBezTo>
                  <a:cubicBezTo>
                    <a:pt x="108966" y="494030"/>
                    <a:pt x="0" y="383413"/>
                    <a:pt x="0" y="24701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280668" y="354457"/>
              <a:ext cx="499618" cy="506730"/>
            </a:xfrm>
            <a:custGeom>
              <a:avLst/>
              <a:gdLst/>
              <a:ahLst/>
              <a:cxnLst/>
              <a:rect l="l" t="t" r="r" b="b"/>
              <a:pathLst>
                <a:path w="499618" h="506730">
                  <a:moveTo>
                    <a:pt x="0" y="253365"/>
                  </a:moveTo>
                  <a:cubicBezTo>
                    <a:pt x="0" y="113538"/>
                    <a:pt x="111760" y="0"/>
                    <a:pt x="249809" y="0"/>
                  </a:cubicBezTo>
                  <a:lnTo>
                    <a:pt x="249809" y="6350"/>
                  </a:lnTo>
                  <a:lnTo>
                    <a:pt x="249809" y="0"/>
                  </a:lnTo>
                  <a:cubicBezTo>
                    <a:pt x="387858" y="0"/>
                    <a:pt x="499618" y="113538"/>
                    <a:pt x="499618" y="253365"/>
                  </a:cubicBezTo>
                  <a:lnTo>
                    <a:pt x="493268" y="253365"/>
                  </a:lnTo>
                  <a:lnTo>
                    <a:pt x="499618" y="253365"/>
                  </a:lnTo>
                  <a:cubicBezTo>
                    <a:pt x="499618" y="393192"/>
                    <a:pt x="387858" y="506730"/>
                    <a:pt x="249809" y="506730"/>
                  </a:cubicBezTo>
                  <a:lnTo>
                    <a:pt x="249809" y="500380"/>
                  </a:lnTo>
                  <a:lnTo>
                    <a:pt x="249809" y="506730"/>
                  </a:lnTo>
                  <a:cubicBezTo>
                    <a:pt x="111760" y="506730"/>
                    <a:pt x="0" y="393192"/>
                    <a:pt x="0" y="253365"/>
                  </a:cubicBezTo>
                  <a:lnTo>
                    <a:pt x="6350" y="253365"/>
                  </a:lnTo>
                  <a:lnTo>
                    <a:pt x="0" y="253365"/>
                  </a:lnTo>
                  <a:moveTo>
                    <a:pt x="12700" y="253365"/>
                  </a:moveTo>
                  <a:cubicBezTo>
                    <a:pt x="12700" y="386334"/>
                    <a:pt x="118872" y="494030"/>
                    <a:pt x="249809" y="494030"/>
                  </a:cubicBezTo>
                  <a:cubicBezTo>
                    <a:pt x="380746" y="494030"/>
                    <a:pt x="486918" y="386334"/>
                    <a:pt x="486918" y="253365"/>
                  </a:cubicBezTo>
                  <a:cubicBezTo>
                    <a:pt x="486918" y="120396"/>
                    <a:pt x="380746" y="12700"/>
                    <a:pt x="249809" y="12700"/>
                  </a:cubicBezTo>
                  <a:cubicBezTo>
                    <a:pt x="118872" y="12700"/>
                    <a:pt x="12700" y="120396"/>
                    <a:pt x="12700" y="25336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526669" y="1336294"/>
              <a:ext cx="486918" cy="494030"/>
            </a:xfrm>
            <a:custGeom>
              <a:avLst/>
              <a:gdLst/>
              <a:ahLst/>
              <a:cxnLst/>
              <a:rect l="l" t="t" r="r" b="b"/>
              <a:pathLst>
                <a:path w="486918" h="494030">
                  <a:moveTo>
                    <a:pt x="0" y="247015"/>
                  </a:moveTo>
                  <a:cubicBezTo>
                    <a:pt x="0" y="110617"/>
                    <a:pt x="108966" y="0"/>
                    <a:pt x="243459" y="0"/>
                  </a:cubicBezTo>
                  <a:cubicBezTo>
                    <a:pt x="377952" y="0"/>
                    <a:pt x="486918" y="110617"/>
                    <a:pt x="486918" y="247015"/>
                  </a:cubicBezTo>
                  <a:cubicBezTo>
                    <a:pt x="486918" y="383413"/>
                    <a:pt x="377952" y="494030"/>
                    <a:pt x="243459" y="494030"/>
                  </a:cubicBezTo>
                  <a:cubicBezTo>
                    <a:pt x="108966" y="494030"/>
                    <a:pt x="0" y="383413"/>
                    <a:pt x="0" y="24701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520319" y="1329944"/>
              <a:ext cx="499618" cy="506730"/>
            </a:xfrm>
            <a:custGeom>
              <a:avLst/>
              <a:gdLst/>
              <a:ahLst/>
              <a:cxnLst/>
              <a:rect l="l" t="t" r="r" b="b"/>
              <a:pathLst>
                <a:path w="499618" h="506730">
                  <a:moveTo>
                    <a:pt x="0" y="253365"/>
                  </a:moveTo>
                  <a:cubicBezTo>
                    <a:pt x="0" y="113538"/>
                    <a:pt x="111760" y="0"/>
                    <a:pt x="249809" y="0"/>
                  </a:cubicBezTo>
                  <a:lnTo>
                    <a:pt x="249809" y="6350"/>
                  </a:lnTo>
                  <a:lnTo>
                    <a:pt x="249809" y="0"/>
                  </a:lnTo>
                  <a:cubicBezTo>
                    <a:pt x="387858" y="0"/>
                    <a:pt x="499618" y="113538"/>
                    <a:pt x="499618" y="253365"/>
                  </a:cubicBezTo>
                  <a:lnTo>
                    <a:pt x="493268" y="253365"/>
                  </a:lnTo>
                  <a:lnTo>
                    <a:pt x="499618" y="253365"/>
                  </a:lnTo>
                  <a:cubicBezTo>
                    <a:pt x="499618" y="393192"/>
                    <a:pt x="387858" y="506730"/>
                    <a:pt x="249809" y="506730"/>
                  </a:cubicBezTo>
                  <a:lnTo>
                    <a:pt x="249809" y="500380"/>
                  </a:lnTo>
                  <a:lnTo>
                    <a:pt x="249809" y="506730"/>
                  </a:lnTo>
                  <a:cubicBezTo>
                    <a:pt x="111760" y="506730"/>
                    <a:pt x="0" y="393192"/>
                    <a:pt x="0" y="253365"/>
                  </a:cubicBezTo>
                  <a:lnTo>
                    <a:pt x="6350" y="253365"/>
                  </a:lnTo>
                  <a:lnTo>
                    <a:pt x="0" y="253365"/>
                  </a:lnTo>
                  <a:moveTo>
                    <a:pt x="12700" y="253365"/>
                  </a:moveTo>
                  <a:cubicBezTo>
                    <a:pt x="12700" y="386334"/>
                    <a:pt x="118872" y="494030"/>
                    <a:pt x="249809" y="494030"/>
                  </a:cubicBezTo>
                  <a:cubicBezTo>
                    <a:pt x="380746" y="494030"/>
                    <a:pt x="486918" y="386334"/>
                    <a:pt x="486918" y="253365"/>
                  </a:cubicBezTo>
                  <a:cubicBezTo>
                    <a:pt x="486918" y="120396"/>
                    <a:pt x="380746" y="12700"/>
                    <a:pt x="249809" y="12700"/>
                  </a:cubicBezTo>
                  <a:cubicBezTo>
                    <a:pt x="118872" y="12700"/>
                    <a:pt x="12700" y="120396"/>
                    <a:pt x="12700" y="25336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582799" y="588264"/>
              <a:ext cx="486918" cy="494030"/>
            </a:xfrm>
            <a:custGeom>
              <a:avLst/>
              <a:gdLst/>
              <a:ahLst/>
              <a:cxnLst/>
              <a:rect l="l" t="t" r="r" b="b"/>
              <a:pathLst>
                <a:path w="486918" h="494030">
                  <a:moveTo>
                    <a:pt x="0" y="247015"/>
                  </a:moveTo>
                  <a:cubicBezTo>
                    <a:pt x="0" y="110617"/>
                    <a:pt x="108966" y="0"/>
                    <a:pt x="243459" y="0"/>
                  </a:cubicBezTo>
                  <a:cubicBezTo>
                    <a:pt x="377952" y="0"/>
                    <a:pt x="486918" y="110617"/>
                    <a:pt x="486918" y="247015"/>
                  </a:cubicBezTo>
                  <a:cubicBezTo>
                    <a:pt x="486918" y="383413"/>
                    <a:pt x="377952" y="494030"/>
                    <a:pt x="243459" y="494030"/>
                  </a:cubicBezTo>
                  <a:cubicBezTo>
                    <a:pt x="108966" y="494030"/>
                    <a:pt x="0" y="383413"/>
                    <a:pt x="0" y="24701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576449" y="581914"/>
              <a:ext cx="499618" cy="506730"/>
            </a:xfrm>
            <a:custGeom>
              <a:avLst/>
              <a:gdLst/>
              <a:ahLst/>
              <a:cxnLst/>
              <a:rect l="l" t="t" r="r" b="b"/>
              <a:pathLst>
                <a:path w="499618" h="506730">
                  <a:moveTo>
                    <a:pt x="0" y="253365"/>
                  </a:moveTo>
                  <a:cubicBezTo>
                    <a:pt x="0" y="113538"/>
                    <a:pt x="111760" y="0"/>
                    <a:pt x="249809" y="0"/>
                  </a:cubicBezTo>
                  <a:lnTo>
                    <a:pt x="249809" y="6350"/>
                  </a:lnTo>
                  <a:lnTo>
                    <a:pt x="249809" y="0"/>
                  </a:lnTo>
                  <a:cubicBezTo>
                    <a:pt x="387858" y="0"/>
                    <a:pt x="499618" y="113538"/>
                    <a:pt x="499618" y="253365"/>
                  </a:cubicBezTo>
                  <a:lnTo>
                    <a:pt x="493268" y="253365"/>
                  </a:lnTo>
                  <a:lnTo>
                    <a:pt x="499618" y="253365"/>
                  </a:lnTo>
                  <a:cubicBezTo>
                    <a:pt x="499618" y="393192"/>
                    <a:pt x="387858" y="506730"/>
                    <a:pt x="249809" y="506730"/>
                  </a:cubicBezTo>
                  <a:lnTo>
                    <a:pt x="249809" y="500380"/>
                  </a:lnTo>
                  <a:lnTo>
                    <a:pt x="249809" y="506730"/>
                  </a:lnTo>
                  <a:cubicBezTo>
                    <a:pt x="111760" y="506730"/>
                    <a:pt x="0" y="393192"/>
                    <a:pt x="0" y="253365"/>
                  </a:cubicBezTo>
                  <a:lnTo>
                    <a:pt x="6350" y="253365"/>
                  </a:lnTo>
                  <a:lnTo>
                    <a:pt x="0" y="253365"/>
                  </a:lnTo>
                  <a:moveTo>
                    <a:pt x="12700" y="253365"/>
                  </a:moveTo>
                  <a:cubicBezTo>
                    <a:pt x="12700" y="386334"/>
                    <a:pt x="118872" y="494030"/>
                    <a:pt x="249809" y="494030"/>
                  </a:cubicBezTo>
                  <a:cubicBezTo>
                    <a:pt x="380746" y="494030"/>
                    <a:pt x="486918" y="386334"/>
                    <a:pt x="486918" y="253365"/>
                  </a:cubicBezTo>
                  <a:cubicBezTo>
                    <a:pt x="486918" y="120396"/>
                    <a:pt x="380746" y="12700"/>
                    <a:pt x="249809" y="12700"/>
                  </a:cubicBezTo>
                  <a:cubicBezTo>
                    <a:pt x="118872" y="12700"/>
                    <a:pt x="12700" y="120396"/>
                    <a:pt x="12700" y="25336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2095881" y="1513586"/>
              <a:ext cx="486918" cy="494030"/>
            </a:xfrm>
            <a:custGeom>
              <a:avLst/>
              <a:gdLst/>
              <a:ahLst/>
              <a:cxnLst/>
              <a:rect l="l" t="t" r="r" b="b"/>
              <a:pathLst>
                <a:path w="486918" h="494030">
                  <a:moveTo>
                    <a:pt x="0" y="247015"/>
                  </a:moveTo>
                  <a:cubicBezTo>
                    <a:pt x="0" y="110617"/>
                    <a:pt x="108966" y="0"/>
                    <a:pt x="243459" y="0"/>
                  </a:cubicBezTo>
                  <a:cubicBezTo>
                    <a:pt x="377952" y="0"/>
                    <a:pt x="486918" y="110617"/>
                    <a:pt x="486918" y="247015"/>
                  </a:cubicBezTo>
                  <a:cubicBezTo>
                    <a:pt x="486918" y="383413"/>
                    <a:pt x="377952" y="494030"/>
                    <a:pt x="243459" y="494030"/>
                  </a:cubicBezTo>
                  <a:cubicBezTo>
                    <a:pt x="108966" y="494030"/>
                    <a:pt x="0" y="383413"/>
                    <a:pt x="0" y="24701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2089531" y="1507236"/>
              <a:ext cx="499618" cy="506730"/>
            </a:xfrm>
            <a:custGeom>
              <a:avLst/>
              <a:gdLst/>
              <a:ahLst/>
              <a:cxnLst/>
              <a:rect l="l" t="t" r="r" b="b"/>
              <a:pathLst>
                <a:path w="499618" h="506730">
                  <a:moveTo>
                    <a:pt x="0" y="253365"/>
                  </a:moveTo>
                  <a:cubicBezTo>
                    <a:pt x="0" y="113538"/>
                    <a:pt x="111760" y="0"/>
                    <a:pt x="249809" y="0"/>
                  </a:cubicBezTo>
                  <a:lnTo>
                    <a:pt x="249809" y="6350"/>
                  </a:lnTo>
                  <a:lnTo>
                    <a:pt x="249809" y="0"/>
                  </a:lnTo>
                  <a:cubicBezTo>
                    <a:pt x="387858" y="0"/>
                    <a:pt x="499618" y="113538"/>
                    <a:pt x="499618" y="253365"/>
                  </a:cubicBezTo>
                  <a:lnTo>
                    <a:pt x="493268" y="253365"/>
                  </a:lnTo>
                  <a:lnTo>
                    <a:pt x="499618" y="253365"/>
                  </a:lnTo>
                  <a:cubicBezTo>
                    <a:pt x="499618" y="393192"/>
                    <a:pt x="387858" y="506730"/>
                    <a:pt x="249809" y="506730"/>
                  </a:cubicBezTo>
                  <a:lnTo>
                    <a:pt x="249809" y="500380"/>
                  </a:lnTo>
                  <a:lnTo>
                    <a:pt x="249809" y="506730"/>
                  </a:lnTo>
                  <a:cubicBezTo>
                    <a:pt x="111760" y="506730"/>
                    <a:pt x="0" y="393192"/>
                    <a:pt x="0" y="253365"/>
                  </a:cubicBezTo>
                  <a:lnTo>
                    <a:pt x="6350" y="253365"/>
                  </a:lnTo>
                  <a:lnTo>
                    <a:pt x="0" y="253365"/>
                  </a:lnTo>
                  <a:moveTo>
                    <a:pt x="12700" y="253365"/>
                  </a:moveTo>
                  <a:cubicBezTo>
                    <a:pt x="12700" y="386334"/>
                    <a:pt x="118872" y="494030"/>
                    <a:pt x="249809" y="494030"/>
                  </a:cubicBezTo>
                  <a:cubicBezTo>
                    <a:pt x="380746" y="494030"/>
                    <a:pt x="486918" y="386334"/>
                    <a:pt x="486918" y="253365"/>
                  </a:cubicBezTo>
                  <a:cubicBezTo>
                    <a:pt x="486918" y="120396"/>
                    <a:pt x="380746" y="12700"/>
                    <a:pt x="249809" y="12700"/>
                  </a:cubicBezTo>
                  <a:cubicBezTo>
                    <a:pt x="118872" y="12700"/>
                    <a:pt x="12700" y="120396"/>
                    <a:pt x="12700" y="25336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931672" y="775589"/>
              <a:ext cx="437261" cy="640207"/>
            </a:xfrm>
            <a:custGeom>
              <a:avLst/>
              <a:gdLst/>
              <a:ahLst/>
              <a:cxnLst/>
              <a:rect l="l" t="t" r="r" b="b"/>
              <a:pathLst>
                <a:path w="437261" h="640207">
                  <a:moveTo>
                    <a:pt x="0" y="626110"/>
                  </a:moveTo>
                  <a:lnTo>
                    <a:pt x="416052" y="0"/>
                  </a:lnTo>
                  <a:lnTo>
                    <a:pt x="437261" y="14097"/>
                  </a:lnTo>
                  <a:lnTo>
                    <a:pt x="21209" y="64020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942213" y="1745361"/>
              <a:ext cx="1153668" cy="27940"/>
            </a:xfrm>
            <a:custGeom>
              <a:avLst/>
              <a:gdLst/>
              <a:ahLst/>
              <a:cxnLst/>
              <a:rect l="l" t="t" r="r" b="b"/>
              <a:pathLst>
                <a:path w="1153668" h="27940">
                  <a:moveTo>
                    <a:pt x="0" y="0"/>
                  </a:moveTo>
                  <a:lnTo>
                    <a:pt x="1153668" y="2540"/>
                  </a:lnTo>
                  <a:lnTo>
                    <a:pt x="1153668" y="2794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009396" y="997966"/>
              <a:ext cx="1648841" cy="597408"/>
            </a:xfrm>
            <a:custGeom>
              <a:avLst/>
              <a:gdLst/>
              <a:ahLst/>
              <a:cxnLst/>
              <a:rect l="l" t="t" r="r" b="b"/>
              <a:pathLst>
                <a:path w="1648841" h="597408">
                  <a:moveTo>
                    <a:pt x="0" y="573405"/>
                  </a:moveTo>
                  <a:lnTo>
                    <a:pt x="1640459" y="0"/>
                  </a:lnTo>
                  <a:lnTo>
                    <a:pt x="1648841" y="24003"/>
                  </a:lnTo>
                  <a:lnTo>
                    <a:pt x="8382" y="59740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691640" y="776224"/>
              <a:ext cx="486664" cy="816102"/>
            </a:xfrm>
            <a:custGeom>
              <a:avLst/>
              <a:gdLst/>
              <a:ahLst/>
              <a:cxnLst/>
              <a:rect l="l" t="t" r="r" b="b"/>
              <a:pathLst>
                <a:path w="486664" h="816102">
                  <a:moveTo>
                    <a:pt x="21971" y="0"/>
                  </a:moveTo>
                  <a:lnTo>
                    <a:pt x="486664" y="803402"/>
                  </a:lnTo>
                  <a:lnTo>
                    <a:pt x="464693" y="816102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2500630" y="1075563"/>
              <a:ext cx="336423" cy="517144"/>
            </a:xfrm>
            <a:custGeom>
              <a:avLst/>
              <a:gdLst/>
              <a:ahLst/>
              <a:cxnLst/>
              <a:rect l="l" t="t" r="r" b="b"/>
              <a:pathLst>
                <a:path w="336423" h="517144">
                  <a:moveTo>
                    <a:pt x="336423" y="13462"/>
                  </a:moveTo>
                  <a:lnTo>
                    <a:pt x="21590" y="517144"/>
                  </a:lnTo>
                  <a:lnTo>
                    <a:pt x="0" y="503682"/>
                  </a:lnTo>
                  <a:lnTo>
                    <a:pt x="31470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770380" y="595503"/>
              <a:ext cx="815848" cy="251968"/>
            </a:xfrm>
            <a:custGeom>
              <a:avLst/>
              <a:gdLst/>
              <a:ahLst/>
              <a:cxnLst/>
              <a:rect l="l" t="t" r="r" b="b"/>
              <a:pathLst>
                <a:path w="815848" h="251968">
                  <a:moveTo>
                    <a:pt x="808990" y="251968"/>
                  </a:moveTo>
                  <a:lnTo>
                    <a:pt x="0" y="24511"/>
                  </a:lnTo>
                  <a:lnTo>
                    <a:pt x="6858" y="0"/>
                  </a:lnTo>
                  <a:lnTo>
                    <a:pt x="815848" y="22745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805688" y="1101344"/>
              <a:ext cx="172212" cy="184150"/>
            </a:xfrm>
            <a:custGeom>
              <a:avLst/>
              <a:gdLst/>
              <a:ahLst/>
              <a:cxnLst/>
              <a:rect l="l" t="t" r="r" b="b"/>
              <a:pathLst>
                <a:path w="172212" h="184150">
                  <a:moveTo>
                    <a:pt x="0" y="184150"/>
                  </a:moveTo>
                  <a:lnTo>
                    <a:pt x="172212" y="184150"/>
                  </a:lnTo>
                  <a:lnTo>
                    <a:pt x="1722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799338" y="1094994"/>
              <a:ext cx="184912" cy="196977"/>
            </a:xfrm>
            <a:custGeom>
              <a:avLst/>
              <a:gdLst/>
              <a:ahLst/>
              <a:cxnLst/>
              <a:rect l="l" t="t" r="r" b="b"/>
              <a:pathLst>
                <a:path w="184912" h="196977">
                  <a:moveTo>
                    <a:pt x="6350" y="0"/>
                  </a:moveTo>
                  <a:lnTo>
                    <a:pt x="178562" y="0"/>
                  </a:lnTo>
                  <a:lnTo>
                    <a:pt x="184912" y="0"/>
                  </a:lnTo>
                  <a:lnTo>
                    <a:pt x="184912" y="6350"/>
                  </a:lnTo>
                  <a:lnTo>
                    <a:pt x="184912" y="190627"/>
                  </a:lnTo>
                  <a:lnTo>
                    <a:pt x="184912" y="196977"/>
                  </a:lnTo>
                  <a:lnTo>
                    <a:pt x="178562" y="196977"/>
                  </a:lnTo>
                  <a:lnTo>
                    <a:pt x="6350" y="196977"/>
                  </a:lnTo>
                  <a:lnTo>
                    <a:pt x="0" y="196977"/>
                  </a:lnTo>
                  <a:lnTo>
                    <a:pt x="0" y="19062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190627"/>
                  </a:lnTo>
                  <a:lnTo>
                    <a:pt x="6350" y="190627"/>
                  </a:lnTo>
                  <a:lnTo>
                    <a:pt x="6350" y="184277"/>
                  </a:lnTo>
                  <a:lnTo>
                    <a:pt x="178562" y="184277"/>
                  </a:lnTo>
                  <a:lnTo>
                    <a:pt x="178562" y="190627"/>
                  </a:lnTo>
                  <a:lnTo>
                    <a:pt x="172212" y="190627"/>
                  </a:lnTo>
                  <a:lnTo>
                    <a:pt x="172212" y="6350"/>
                  </a:lnTo>
                  <a:lnTo>
                    <a:pt x="178562" y="6350"/>
                  </a:lnTo>
                  <a:lnTo>
                    <a:pt x="178562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1337945" y="1189228"/>
              <a:ext cx="172085" cy="184277"/>
            </a:xfrm>
            <a:custGeom>
              <a:avLst/>
              <a:gdLst/>
              <a:ahLst/>
              <a:cxnLst/>
              <a:rect l="l" t="t" r="r" b="b"/>
              <a:pathLst>
                <a:path w="172085" h="184277">
                  <a:moveTo>
                    <a:pt x="0" y="184277"/>
                  </a:moveTo>
                  <a:lnTo>
                    <a:pt x="172085" y="184277"/>
                  </a:lnTo>
                  <a:lnTo>
                    <a:pt x="1720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1331595" y="1182878"/>
              <a:ext cx="184785" cy="196977"/>
            </a:xfrm>
            <a:custGeom>
              <a:avLst/>
              <a:gdLst/>
              <a:ahLst/>
              <a:cxnLst/>
              <a:rect l="l" t="t" r="r" b="b"/>
              <a:pathLst>
                <a:path w="184785" h="196977">
                  <a:moveTo>
                    <a:pt x="6350" y="0"/>
                  </a:moveTo>
                  <a:lnTo>
                    <a:pt x="178435" y="0"/>
                  </a:lnTo>
                  <a:lnTo>
                    <a:pt x="184785" y="0"/>
                  </a:lnTo>
                  <a:lnTo>
                    <a:pt x="184785" y="6350"/>
                  </a:lnTo>
                  <a:lnTo>
                    <a:pt x="184785" y="190627"/>
                  </a:lnTo>
                  <a:lnTo>
                    <a:pt x="184785" y="196977"/>
                  </a:lnTo>
                  <a:lnTo>
                    <a:pt x="178435" y="196977"/>
                  </a:lnTo>
                  <a:lnTo>
                    <a:pt x="6350" y="196977"/>
                  </a:lnTo>
                  <a:lnTo>
                    <a:pt x="0" y="196977"/>
                  </a:lnTo>
                  <a:lnTo>
                    <a:pt x="0" y="19062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190627"/>
                  </a:lnTo>
                  <a:lnTo>
                    <a:pt x="6350" y="190627"/>
                  </a:lnTo>
                  <a:lnTo>
                    <a:pt x="6350" y="184277"/>
                  </a:lnTo>
                  <a:lnTo>
                    <a:pt x="178435" y="184277"/>
                  </a:lnTo>
                  <a:lnTo>
                    <a:pt x="178435" y="190627"/>
                  </a:lnTo>
                  <a:lnTo>
                    <a:pt x="172085" y="190627"/>
                  </a:lnTo>
                  <a:lnTo>
                    <a:pt x="172085" y="6350"/>
                  </a:lnTo>
                  <a:lnTo>
                    <a:pt x="178435" y="6350"/>
                  </a:lnTo>
                  <a:lnTo>
                    <a:pt x="17843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1150239" y="1791970"/>
              <a:ext cx="172085" cy="184277"/>
            </a:xfrm>
            <a:custGeom>
              <a:avLst/>
              <a:gdLst/>
              <a:ahLst/>
              <a:cxnLst/>
              <a:rect l="l" t="t" r="r" b="b"/>
              <a:pathLst>
                <a:path w="172085" h="184277">
                  <a:moveTo>
                    <a:pt x="0" y="184277"/>
                  </a:moveTo>
                  <a:lnTo>
                    <a:pt x="172085" y="184277"/>
                  </a:lnTo>
                  <a:lnTo>
                    <a:pt x="1720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1143889" y="1785620"/>
              <a:ext cx="184785" cy="196977"/>
            </a:xfrm>
            <a:custGeom>
              <a:avLst/>
              <a:gdLst/>
              <a:ahLst/>
              <a:cxnLst/>
              <a:rect l="l" t="t" r="r" b="b"/>
              <a:pathLst>
                <a:path w="184785" h="196977">
                  <a:moveTo>
                    <a:pt x="6350" y="0"/>
                  </a:moveTo>
                  <a:lnTo>
                    <a:pt x="178435" y="0"/>
                  </a:lnTo>
                  <a:lnTo>
                    <a:pt x="184785" y="0"/>
                  </a:lnTo>
                  <a:lnTo>
                    <a:pt x="184785" y="6350"/>
                  </a:lnTo>
                  <a:lnTo>
                    <a:pt x="184785" y="190627"/>
                  </a:lnTo>
                  <a:lnTo>
                    <a:pt x="184785" y="196977"/>
                  </a:lnTo>
                  <a:lnTo>
                    <a:pt x="178435" y="196977"/>
                  </a:lnTo>
                  <a:lnTo>
                    <a:pt x="6350" y="196977"/>
                  </a:lnTo>
                  <a:lnTo>
                    <a:pt x="0" y="196977"/>
                  </a:lnTo>
                  <a:lnTo>
                    <a:pt x="0" y="19062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190627"/>
                  </a:lnTo>
                  <a:lnTo>
                    <a:pt x="6350" y="190627"/>
                  </a:lnTo>
                  <a:lnTo>
                    <a:pt x="6350" y="184277"/>
                  </a:lnTo>
                  <a:lnTo>
                    <a:pt x="178435" y="184277"/>
                  </a:lnTo>
                  <a:lnTo>
                    <a:pt x="178435" y="190627"/>
                  </a:lnTo>
                  <a:lnTo>
                    <a:pt x="172085" y="190627"/>
                  </a:lnTo>
                  <a:lnTo>
                    <a:pt x="172085" y="6350"/>
                  </a:lnTo>
                  <a:lnTo>
                    <a:pt x="178435" y="6350"/>
                  </a:lnTo>
                  <a:lnTo>
                    <a:pt x="17843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996442" y="895604"/>
              <a:ext cx="115443" cy="185801"/>
            </a:xfrm>
            <a:custGeom>
              <a:avLst/>
              <a:gdLst/>
              <a:ahLst/>
              <a:cxnLst/>
              <a:rect l="l" t="t" r="r" b="b"/>
              <a:pathLst>
                <a:path w="115443" h="185801">
                  <a:moveTo>
                    <a:pt x="10922" y="185801"/>
                  </a:moveTo>
                  <a:lnTo>
                    <a:pt x="81534" y="68580"/>
                  </a:lnTo>
                  <a:lnTo>
                    <a:pt x="108712" y="84963"/>
                  </a:lnTo>
                  <a:lnTo>
                    <a:pt x="115443" y="0"/>
                  </a:lnTo>
                  <a:lnTo>
                    <a:pt x="43434" y="45593"/>
                  </a:lnTo>
                  <a:lnTo>
                    <a:pt x="70612" y="61976"/>
                  </a:lnTo>
                  <a:lnTo>
                    <a:pt x="0" y="17919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1537335" y="1218565"/>
              <a:ext cx="165227" cy="80772"/>
            </a:xfrm>
            <a:custGeom>
              <a:avLst/>
              <a:gdLst/>
              <a:ahLst/>
              <a:cxnLst/>
              <a:rect l="l" t="t" r="r" b="b"/>
              <a:pathLst>
                <a:path w="165227" h="80772">
                  <a:moveTo>
                    <a:pt x="5080" y="80772"/>
                  </a:moveTo>
                  <a:lnTo>
                    <a:pt x="97790" y="40767"/>
                  </a:lnTo>
                  <a:lnTo>
                    <a:pt x="110363" y="69977"/>
                  </a:lnTo>
                  <a:lnTo>
                    <a:pt x="165227" y="4826"/>
                  </a:lnTo>
                  <a:lnTo>
                    <a:pt x="80137" y="0"/>
                  </a:lnTo>
                  <a:lnTo>
                    <a:pt x="92710" y="29210"/>
                  </a:lnTo>
                  <a:lnTo>
                    <a:pt x="0" y="6921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1358392" y="1825625"/>
              <a:ext cx="172085" cy="76200"/>
            </a:xfrm>
            <a:custGeom>
              <a:avLst/>
              <a:gdLst/>
              <a:ahLst/>
              <a:cxnLst/>
              <a:rect l="l" t="t" r="r" b="b"/>
              <a:pathLst>
                <a:path w="172085" h="76200">
                  <a:moveTo>
                    <a:pt x="95885" y="0"/>
                  </a:moveTo>
                  <a:lnTo>
                    <a:pt x="172085" y="38100"/>
                  </a:lnTo>
                  <a:lnTo>
                    <a:pt x="95885" y="76200"/>
                  </a:lnTo>
                  <a:lnTo>
                    <a:pt x="95885" y="44450"/>
                  </a:lnTo>
                  <a:lnTo>
                    <a:pt x="0" y="44450"/>
                  </a:lnTo>
                  <a:lnTo>
                    <a:pt x="0" y="31750"/>
                  </a:lnTo>
                  <a:lnTo>
                    <a:pt x="95885" y="317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2684018" y="710438"/>
              <a:ext cx="1294765" cy="734822"/>
            </a:xfrm>
            <a:custGeom>
              <a:avLst/>
              <a:gdLst/>
              <a:ahLst/>
              <a:cxnLst/>
              <a:rect l="l" t="t" r="r" b="b"/>
              <a:pathLst>
                <a:path w="1294765" h="734822">
                  <a:moveTo>
                    <a:pt x="1282192" y="0"/>
                  </a:moveTo>
                  <a:lnTo>
                    <a:pt x="56642" y="686562"/>
                  </a:lnTo>
                  <a:lnTo>
                    <a:pt x="77597" y="651002"/>
                  </a:lnTo>
                  <a:cubicBezTo>
                    <a:pt x="81153" y="644906"/>
                    <a:pt x="79121" y="637159"/>
                    <a:pt x="73152" y="633603"/>
                  </a:cubicBezTo>
                  <a:cubicBezTo>
                    <a:pt x="67183" y="630047"/>
                    <a:pt x="59309" y="632079"/>
                    <a:pt x="55753" y="638048"/>
                  </a:cubicBezTo>
                  <a:lnTo>
                    <a:pt x="0" y="732790"/>
                  </a:lnTo>
                  <a:lnTo>
                    <a:pt x="109982" y="734695"/>
                  </a:lnTo>
                  <a:cubicBezTo>
                    <a:pt x="116967" y="734822"/>
                    <a:pt x="122809" y="729234"/>
                    <a:pt x="122936" y="722249"/>
                  </a:cubicBezTo>
                  <a:cubicBezTo>
                    <a:pt x="123063" y="715264"/>
                    <a:pt x="117475" y="709422"/>
                    <a:pt x="110490" y="709295"/>
                  </a:cubicBezTo>
                  <a:lnTo>
                    <a:pt x="69215" y="708533"/>
                  </a:lnTo>
                  <a:lnTo>
                    <a:pt x="1294765" y="21971"/>
                  </a:lnTo>
                  <a:close/>
                </a:path>
              </a:pathLst>
            </a:custGeom>
            <a:solidFill>
              <a:srgbClr val="548235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6218083" y="2704463"/>
            <a:ext cx="4312831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34"/>
              </a:lnSpc>
            </a:pPr>
            <a:r>
              <a:rPr lang="en-US" sz="24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Networked</a:t>
            </a:r>
            <a:r>
              <a:rPr lang="en-US" sz="24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24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communication</a:t>
            </a:r>
          </a:p>
          <a:p>
            <a:pPr marL="457200" indent="-457200">
              <a:lnSpc>
                <a:spcPts val="3334"/>
              </a:lnSpc>
              <a:buFont typeface="Arial" panose="020B0604020202020204" pitchFamily="34" charset="0"/>
              <a:buChar char="•"/>
            </a:pPr>
            <a:r>
              <a:rPr lang="en-US" sz="2799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Asynchronous</a:t>
            </a:r>
          </a:p>
          <a:p>
            <a:pPr marL="457200" indent="-457200">
              <a:lnSpc>
                <a:spcPts val="3334"/>
              </a:lnSpc>
              <a:buFont typeface="Arial" panose="020B0604020202020204" pitchFamily="34" charset="0"/>
              <a:buChar char="•"/>
            </a:pPr>
            <a:r>
              <a:rPr lang="en-US" sz="2799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Unreliable</a:t>
            </a:r>
          </a:p>
          <a:p>
            <a:pPr marL="457200" indent="-457200">
              <a:lnSpc>
                <a:spcPts val="3334"/>
              </a:lnSpc>
              <a:buFont typeface="Arial" panose="020B0604020202020204" pitchFamily="34" charset="0"/>
              <a:buChar char="•"/>
            </a:pPr>
            <a:r>
              <a:rPr lang="en-US" sz="2799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Insecure</a:t>
            </a:r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639BE207-ECA3-A89B-4E64-1BE17419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properties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154241" y="2580694"/>
            <a:ext cx="8440122" cy="2274008"/>
            <a:chOff x="0" y="0"/>
            <a:chExt cx="8440115" cy="2274011"/>
          </a:xfrm>
        </p:grpSpPr>
        <p:sp>
          <p:nvSpPr>
            <p:cNvPr id="3" name="Freeform 3"/>
            <p:cNvSpPr/>
            <p:nvPr/>
          </p:nvSpPr>
          <p:spPr>
            <a:xfrm>
              <a:off x="3972433" y="68326"/>
              <a:ext cx="4399407" cy="1384935"/>
            </a:xfrm>
            <a:custGeom>
              <a:avLst/>
              <a:gdLst/>
              <a:ahLst/>
              <a:cxnLst/>
              <a:rect l="l" t="t" r="r" b="b"/>
              <a:pathLst>
                <a:path w="4399407" h="1384935">
                  <a:moveTo>
                    <a:pt x="0" y="1384935"/>
                  </a:moveTo>
                  <a:lnTo>
                    <a:pt x="4399407" y="1384935"/>
                  </a:lnTo>
                  <a:lnTo>
                    <a:pt x="43994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3967607" y="63500"/>
              <a:ext cx="4409059" cy="1394587"/>
            </a:xfrm>
            <a:custGeom>
              <a:avLst/>
              <a:gdLst/>
              <a:ahLst/>
              <a:cxnLst/>
              <a:rect l="l" t="t" r="r" b="b"/>
              <a:pathLst>
                <a:path w="4409059" h="1394587">
                  <a:moveTo>
                    <a:pt x="4826" y="0"/>
                  </a:moveTo>
                  <a:lnTo>
                    <a:pt x="4404233" y="0"/>
                  </a:lnTo>
                  <a:cubicBezTo>
                    <a:pt x="4406900" y="0"/>
                    <a:pt x="4409059" y="2159"/>
                    <a:pt x="4409059" y="4826"/>
                  </a:cubicBezTo>
                  <a:lnTo>
                    <a:pt x="4409059" y="1389761"/>
                  </a:lnTo>
                  <a:cubicBezTo>
                    <a:pt x="4409059" y="1392428"/>
                    <a:pt x="4406900" y="1394587"/>
                    <a:pt x="4404233" y="1394587"/>
                  </a:cubicBezTo>
                  <a:lnTo>
                    <a:pt x="4826" y="1394587"/>
                  </a:lnTo>
                  <a:cubicBezTo>
                    <a:pt x="2159" y="1394587"/>
                    <a:pt x="0" y="1392428"/>
                    <a:pt x="0" y="1389761"/>
                  </a:cubicBezTo>
                  <a:lnTo>
                    <a:pt x="0" y="4826"/>
                  </a:lnTo>
                  <a:cubicBezTo>
                    <a:pt x="0" y="2159"/>
                    <a:pt x="2159" y="0"/>
                    <a:pt x="4826" y="0"/>
                  </a:cubicBezTo>
                  <a:moveTo>
                    <a:pt x="4826" y="9525"/>
                  </a:moveTo>
                  <a:lnTo>
                    <a:pt x="4826" y="4826"/>
                  </a:lnTo>
                  <a:lnTo>
                    <a:pt x="9652" y="4826"/>
                  </a:lnTo>
                  <a:lnTo>
                    <a:pt x="9652" y="1389761"/>
                  </a:lnTo>
                  <a:lnTo>
                    <a:pt x="4826" y="1389761"/>
                  </a:lnTo>
                  <a:lnTo>
                    <a:pt x="4826" y="1384935"/>
                  </a:lnTo>
                  <a:lnTo>
                    <a:pt x="4404233" y="1384935"/>
                  </a:lnTo>
                  <a:lnTo>
                    <a:pt x="4404233" y="1389761"/>
                  </a:lnTo>
                  <a:lnTo>
                    <a:pt x="4399407" y="1389761"/>
                  </a:lnTo>
                  <a:lnTo>
                    <a:pt x="4399407" y="4826"/>
                  </a:lnTo>
                  <a:lnTo>
                    <a:pt x="4404233" y="4826"/>
                  </a:lnTo>
                  <a:lnTo>
                    <a:pt x="4404233" y="9652"/>
                  </a:lnTo>
                  <a:lnTo>
                    <a:pt x="4826" y="965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9850" y="246761"/>
              <a:ext cx="3543300" cy="1957324"/>
            </a:xfrm>
            <a:custGeom>
              <a:avLst/>
              <a:gdLst/>
              <a:ahLst/>
              <a:cxnLst/>
              <a:rect l="l" t="t" r="r" b="b"/>
              <a:pathLst>
                <a:path w="3543300" h="1957324">
                  <a:moveTo>
                    <a:pt x="0" y="978662"/>
                  </a:moveTo>
                  <a:cubicBezTo>
                    <a:pt x="0" y="438150"/>
                    <a:pt x="793242" y="0"/>
                    <a:pt x="1771650" y="0"/>
                  </a:cubicBezTo>
                  <a:cubicBezTo>
                    <a:pt x="2750058" y="0"/>
                    <a:pt x="3543300" y="438150"/>
                    <a:pt x="3543300" y="978662"/>
                  </a:cubicBezTo>
                  <a:cubicBezTo>
                    <a:pt x="3543300" y="1519174"/>
                    <a:pt x="2750058" y="1957324"/>
                    <a:pt x="1771650" y="1957324"/>
                  </a:cubicBezTo>
                  <a:cubicBezTo>
                    <a:pt x="793242" y="1957324"/>
                    <a:pt x="0" y="1519174"/>
                    <a:pt x="0" y="978662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240411"/>
              <a:ext cx="3556000" cy="1970024"/>
            </a:xfrm>
            <a:custGeom>
              <a:avLst/>
              <a:gdLst/>
              <a:ahLst/>
              <a:cxnLst/>
              <a:rect l="l" t="t" r="r" b="b"/>
              <a:pathLst>
                <a:path w="3556000" h="1970024">
                  <a:moveTo>
                    <a:pt x="0" y="985012"/>
                  </a:moveTo>
                  <a:cubicBezTo>
                    <a:pt x="0" y="438150"/>
                    <a:pt x="799846" y="0"/>
                    <a:pt x="1778000" y="0"/>
                  </a:cubicBezTo>
                  <a:lnTo>
                    <a:pt x="1778000" y="6350"/>
                  </a:lnTo>
                  <a:lnTo>
                    <a:pt x="1778000" y="0"/>
                  </a:lnTo>
                  <a:cubicBezTo>
                    <a:pt x="2756154" y="0"/>
                    <a:pt x="3556000" y="438150"/>
                    <a:pt x="3556000" y="985012"/>
                  </a:cubicBezTo>
                  <a:lnTo>
                    <a:pt x="3549650" y="985012"/>
                  </a:lnTo>
                  <a:lnTo>
                    <a:pt x="3556000" y="985012"/>
                  </a:lnTo>
                  <a:cubicBezTo>
                    <a:pt x="3556000" y="1531874"/>
                    <a:pt x="2756154" y="1970024"/>
                    <a:pt x="1778000" y="1970024"/>
                  </a:cubicBezTo>
                  <a:lnTo>
                    <a:pt x="1778000" y="1963674"/>
                  </a:lnTo>
                  <a:lnTo>
                    <a:pt x="1778000" y="1970024"/>
                  </a:lnTo>
                  <a:cubicBezTo>
                    <a:pt x="799846" y="1970024"/>
                    <a:pt x="0" y="1531874"/>
                    <a:pt x="0" y="985012"/>
                  </a:cubicBezTo>
                  <a:lnTo>
                    <a:pt x="6350" y="985012"/>
                  </a:lnTo>
                  <a:lnTo>
                    <a:pt x="0" y="985012"/>
                  </a:lnTo>
                  <a:moveTo>
                    <a:pt x="12700" y="985012"/>
                  </a:moveTo>
                  <a:cubicBezTo>
                    <a:pt x="12700" y="1519174"/>
                    <a:pt x="799211" y="1957324"/>
                    <a:pt x="1778000" y="1957324"/>
                  </a:cubicBezTo>
                  <a:cubicBezTo>
                    <a:pt x="2756789" y="1957324"/>
                    <a:pt x="3543300" y="1519174"/>
                    <a:pt x="3543300" y="985012"/>
                  </a:cubicBezTo>
                  <a:cubicBezTo>
                    <a:pt x="3543300" y="450850"/>
                    <a:pt x="2756789" y="12700"/>
                    <a:pt x="1778000" y="12700"/>
                  </a:cubicBezTo>
                  <a:cubicBezTo>
                    <a:pt x="799211" y="12700"/>
                    <a:pt x="12700" y="450850"/>
                    <a:pt x="12700" y="98501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1287018" y="360807"/>
              <a:ext cx="486918" cy="494030"/>
            </a:xfrm>
            <a:custGeom>
              <a:avLst/>
              <a:gdLst/>
              <a:ahLst/>
              <a:cxnLst/>
              <a:rect l="l" t="t" r="r" b="b"/>
              <a:pathLst>
                <a:path w="486918" h="494030">
                  <a:moveTo>
                    <a:pt x="0" y="247015"/>
                  </a:moveTo>
                  <a:cubicBezTo>
                    <a:pt x="0" y="110617"/>
                    <a:pt x="108966" y="0"/>
                    <a:pt x="243459" y="0"/>
                  </a:cubicBezTo>
                  <a:cubicBezTo>
                    <a:pt x="377952" y="0"/>
                    <a:pt x="486918" y="110617"/>
                    <a:pt x="486918" y="247015"/>
                  </a:cubicBezTo>
                  <a:cubicBezTo>
                    <a:pt x="486918" y="383413"/>
                    <a:pt x="377952" y="494030"/>
                    <a:pt x="243459" y="494030"/>
                  </a:cubicBezTo>
                  <a:cubicBezTo>
                    <a:pt x="108966" y="494030"/>
                    <a:pt x="0" y="383413"/>
                    <a:pt x="0" y="24701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280668" y="354457"/>
              <a:ext cx="499618" cy="506730"/>
            </a:xfrm>
            <a:custGeom>
              <a:avLst/>
              <a:gdLst/>
              <a:ahLst/>
              <a:cxnLst/>
              <a:rect l="l" t="t" r="r" b="b"/>
              <a:pathLst>
                <a:path w="499618" h="506730">
                  <a:moveTo>
                    <a:pt x="0" y="253365"/>
                  </a:moveTo>
                  <a:cubicBezTo>
                    <a:pt x="0" y="113538"/>
                    <a:pt x="111760" y="0"/>
                    <a:pt x="249809" y="0"/>
                  </a:cubicBezTo>
                  <a:lnTo>
                    <a:pt x="249809" y="6350"/>
                  </a:lnTo>
                  <a:lnTo>
                    <a:pt x="249809" y="0"/>
                  </a:lnTo>
                  <a:cubicBezTo>
                    <a:pt x="387858" y="0"/>
                    <a:pt x="499618" y="113538"/>
                    <a:pt x="499618" y="253365"/>
                  </a:cubicBezTo>
                  <a:lnTo>
                    <a:pt x="493268" y="253365"/>
                  </a:lnTo>
                  <a:lnTo>
                    <a:pt x="499618" y="253365"/>
                  </a:lnTo>
                  <a:cubicBezTo>
                    <a:pt x="499618" y="393192"/>
                    <a:pt x="387858" y="506730"/>
                    <a:pt x="249809" y="506730"/>
                  </a:cubicBezTo>
                  <a:lnTo>
                    <a:pt x="249809" y="500380"/>
                  </a:lnTo>
                  <a:lnTo>
                    <a:pt x="249809" y="506730"/>
                  </a:lnTo>
                  <a:cubicBezTo>
                    <a:pt x="111760" y="506730"/>
                    <a:pt x="0" y="393192"/>
                    <a:pt x="0" y="253365"/>
                  </a:cubicBezTo>
                  <a:lnTo>
                    <a:pt x="6350" y="253365"/>
                  </a:lnTo>
                  <a:lnTo>
                    <a:pt x="0" y="253365"/>
                  </a:lnTo>
                  <a:moveTo>
                    <a:pt x="12700" y="253365"/>
                  </a:moveTo>
                  <a:cubicBezTo>
                    <a:pt x="12700" y="386334"/>
                    <a:pt x="118872" y="494030"/>
                    <a:pt x="249809" y="494030"/>
                  </a:cubicBezTo>
                  <a:cubicBezTo>
                    <a:pt x="380746" y="494030"/>
                    <a:pt x="486918" y="386334"/>
                    <a:pt x="486918" y="253365"/>
                  </a:cubicBezTo>
                  <a:cubicBezTo>
                    <a:pt x="486918" y="120396"/>
                    <a:pt x="380746" y="12700"/>
                    <a:pt x="249809" y="12700"/>
                  </a:cubicBezTo>
                  <a:cubicBezTo>
                    <a:pt x="118872" y="12700"/>
                    <a:pt x="12700" y="120396"/>
                    <a:pt x="12700" y="25336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526669" y="1336294"/>
              <a:ext cx="486918" cy="494030"/>
            </a:xfrm>
            <a:custGeom>
              <a:avLst/>
              <a:gdLst/>
              <a:ahLst/>
              <a:cxnLst/>
              <a:rect l="l" t="t" r="r" b="b"/>
              <a:pathLst>
                <a:path w="486918" h="494030">
                  <a:moveTo>
                    <a:pt x="0" y="247015"/>
                  </a:moveTo>
                  <a:cubicBezTo>
                    <a:pt x="0" y="110617"/>
                    <a:pt x="108966" y="0"/>
                    <a:pt x="243459" y="0"/>
                  </a:cubicBezTo>
                  <a:cubicBezTo>
                    <a:pt x="377952" y="0"/>
                    <a:pt x="486918" y="110617"/>
                    <a:pt x="486918" y="247015"/>
                  </a:cubicBezTo>
                  <a:cubicBezTo>
                    <a:pt x="486918" y="383413"/>
                    <a:pt x="377952" y="494030"/>
                    <a:pt x="243459" y="494030"/>
                  </a:cubicBezTo>
                  <a:cubicBezTo>
                    <a:pt x="108966" y="494030"/>
                    <a:pt x="0" y="383413"/>
                    <a:pt x="0" y="24701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520319" y="1329944"/>
              <a:ext cx="499618" cy="506730"/>
            </a:xfrm>
            <a:custGeom>
              <a:avLst/>
              <a:gdLst/>
              <a:ahLst/>
              <a:cxnLst/>
              <a:rect l="l" t="t" r="r" b="b"/>
              <a:pathLst>
                <a:path w="499618" h="506730">
                  <a:moveTo>
                    <a:pt x="0" y="253365"/>
                  </a:moveTo>
                  <a:cubicBezTo>
                    <a:pt x="0" y="113538"/>
                    <a:pt x="111760" y="0"/>
                    <a:pt x="249809" y="0"/>
                  </a:cubicBezTo>
                  <a:lnTo>
                    <a:pt x="249809" y="6350"/>
                  </a:lnTo>
                  <a:lnTo>
                    <a:pt x="249809" y="0"/>
                  </a:lnTo>
                  <a:cubicBezTo>
                    <a:pt x="387858" y="0"/>
                    <a:pt x="499618" y="113538"/>
                    <a:pt x="499618" y="253365"/>
                  </a:cubicBezTo>
                  <a:lnTo>
                    <a:pt x="493268" y="253365"/>
                  </a:lnTo>
                  <a:lnTo>
                    <a:pt x="499618" y="253365"/>
                  </a:lnTo>
                  <a:cubicBezTo>
                    <a:pt x="499618" y="393192"/>
                    <a:pt x="387858" y="506730"/>
                    <a:pt x="249809" y="506730"/>
                  </a:cubicBezTo>
                  <a:lnTo>
                    <a:pt x="249809" y="500380"/>
                  </a:lnTo>
                  <a:lnTo>
                    <a:pt x="249809" y="506730"/>
                  </a:lnTo>
                  <a:cubicBezTo>
                    <a:pt x="111760" y="506730"/>
                    <a:pt x="0" y="393192"/>
                    <a:pt x="0" y="253365"/>
                  </a:cubicBezTo>
                  <a:lnTo>
                    <a:pt x="6350" y="253365"/>
                  </a:lnTo>
                  <a:lnTo>
                    <a:pt x="0" y="253365"/>
                  </a:lnTo>
                  <a:moveTo>
                    <a:pt x="12700" y="253365"/>
                  </a:moveTo>
                  <a:cubicBezTo>
                    <a:pt x="12700" y="386334"/>
                    <a:pt x="118872" y="494030"/>
                    <a:pt x="249809" y="494030"/>
                  </a:cubicBezTo>
                  <a:cubicBezTo>
                    <a:pt x="380746" y="494030"/>
                    <a:pt x="486918" y="386334"/>
                    <a:pt x="486918" y="253365"/>
                  </a:cubicBezTo>
                  <a:cubicBezTo>
                    <a:pt x="486918" y="120396"/>
                    <a:pt x="380746" y="12700"/>
                    <a:pt x="249809" y="12700"/>
                  </a:cubicBezTo>
                  <a:cubicBezTo>
                    <a:pt x="118872" y="12700"/>
                    <a:pt x="12700" y="120396"/>
                    <a:pt x="12700" y="25336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582799" y="588264"/>
              <a:ext cx="486918" cy="494030"/>
            </a:xfrm>
            <a:custGeom>
              <a:avLst/>
              <a:gdLst/>
              <a:ahLst/>
              <a:cxnLst/>
              <a:rect l="l" t="t" r="r" b="b"/>
              <a:pathLst>
                <a:path w="486918" h="494030">
                  <a:moveTo>
                    <a:pt x="0" y="247015"/>
                  </a:moveTo>
                  <a:cubicBezTo>
                    <a:pt x="0" y="110617"/>
                    <a:pt x="108966" y="0"/>
                    <a:pt x="243459" y="0"/>
                  </a:cubicBezTo>
                  <a:cubicBezTo>
                    <a:pt x="377952" y="0"/>
                    <a:pt x="486918" y="110617"/>
                    <a:pt x="486918" y="247015"/>
                  </a:cubicBezTo>
                  <a:cubicBezTo>
                    <a:pt x="486918" y="383413"/>
                    <a:pt x="377952" y="494030"/>
                    <a:pt x="243459" y="494030"/>
                  </a:cubicBezTo>
                  <a:cubicBezTo>
                    <a:pt x="108966" y="494030"/>
                    <a:pt x="0" y="383413"/>
                    <a:pt x="0" y="24701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576449" y="581914"/>
              <a:ext cx="499618" cy="506730"/>
            </a:xfrm>
            <a:custGeom>
              <a:avLst/>
              <a:gdLst/>
              <a:ahLst/>
              <a:cxnLst/>
              <a:rect l="l" t="t" r="r" b="b"/>
              <a:pathLst>
                <a:path w="499618" h="506730">
                  <a:moveTo>
                    <a:pt x="0" y="253365"/>
                  </a:moveTo>
                  <a:cubicBezTo>
                    <a:pt x="0" y="113538"/>
                    <a:pt x="111760" y="0"/>
                    <a:pt x="249809" y="0"/>
                  </a:cubicBezTo>
                  <a:lnTo>
                    <a:pt x="249809" y="6350"/>
                  </a:lnTo>
                  <a:lnTo>
                    <a:pt x="249809" y="0"/>
                  </a:lnTo>
                  <a:cubicBezTo>
                    <a:pt x="387858" y="0"/>
                    <a:pt x="499618" y="113538"/>
                    <a:pt x="499618" y="253365"/>
                  </a:cubicBezTo>
                  <a:lnTo>
                    <a:pt x="493268" y="253365"/>
                  </a:lnTo>
                  <a:lnTo>
                    <a:pt x="499618" y="253365"/>
                  </a:lnTo>
                  <a:cubicBezTo>
                    <a:pt x="499618" y="393192"/>
                    <a:pt x="387858" y="506730"/>
                    <a:pt x="249809" y="506730"/>
                  </a:cubicBezTo>
                  <a:lnTo>
                    <a:pt x="249809" y="500380"/>
                  </a:lnTo>
                  <a:lnTo>
                    <a:pt x="249809" y="506730"/>
                  </a:lnTo>
                  <a:cubicBezTo>
                    <a:pt x="111760" y="506730"/>
                    <a:pt x="0" y="393192"/>
                    <a:pt x="0" y="253365"/>
                  </a:cubicBezTo>
                  <a:lnTo>
                    <a:pt x="6350" y="253365"/>
                  </a:lnTo>
                  <a:lnTo>
                    <a:pt x="0" y="253365"/>
                  </a:lnTo>
                  <a:moveTo>
                    <a:pt x="12700" y="253365"/>
                  </a:moveTo>
                  <a:cubicBezTo>
                    <a:pt x="12700" y="386334"/>
                    <a:pt x="118872" y="494030"/>
                    <a:pt x="249809" y="494030"/>
                  </a:cubicBezTo>
                  <a:cubicBezTo>
                    <a:pt x="380746" y="494030"/>
                    <a:pt x="486918" y="386334"/>
                    <a:pt x="486918" y="253365"/>
                  </a:cubicBezTo>
                  <a:cubicBezTo>
                    <a:pt x="486918" y="120396"/>
                    <a:pt x="380746" y="12700"/>
                    <a:pt x="249809" y="12700"/>
                  </a:cubicBezTo>
                  <a:cubicBezTo>
                    <a:pt x="118872" y="12700"/>
                    <a:pt x="12700" y="120396"/>
                    <a:pt x="12700" y="25336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2095881" y="1513586"/>
              <a:ext cx="486918" cy="494030"/>
            </a:xfrm>
            <a:custGeom>
              <a:avLst/>
              <a:gdLst/>
              <a:ahLst/>
              <a:cxnLst/>
              <a:rect l="l" t="t" r="r" b="b"/>
              <a:pathLst>
                <a:path w="486918" h="494030">
                  <a:moveTo>
                    <a:pt x="0" y="247015"/>
                  </a:moveTo>
                  <a:cubicBezTo>
                    <a:pt x="0" y="110617"/>
                    <a:pt x="108966" y="0"/>
                    <a:pt x="243459" y="0"/>
                  </a:cubicBezTo>
                  <a:cubicBezTo>
                    <a:pt x="377952" y="0"/>
                    <a:pt x="486918" y="110617"/>
                    <a:pt x="486918" y="247015"/>
                  </a:cubicBezTo>
                  <a:cubicBezTo>
                    <a:pt x="486918" y="383413"/>
                    <a:pt x="377952" y="494030"/>
                    <a:pt x="243459" y="494030"/>
                  </a:cubicBezTo>
                  <a:cubicBezTo>
                    <a:pt x="108966" y="494030"/>
                    <a:pt x="0" y="383413"/>
                    <a:pt x="0" y="24701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2089531" y="1507236"/>
              <a:ext cx="499618" cy="506730"/>
            </a:xfrm>
            <a:custGeom>
              <a:avLst/>
              <a:gdLst/>
              <a:ahLst/>
              <a:cxnLst/>
              <a:rect l="l" t="t" r="r" b="b"/>
              <a:pathLst>
                <a:path w="499618" h="506730">
                  <a:moveTo>
                    <a:pt x="0" y="253365"/>
                  </a:moveTo>
                  <a:cubicBezTo>
                    <a:pt x="0" y="113538"/>
                    <a:pt x="111760" y="0"/>
                    <a:pt x="249809" y="0"/>
                  </a:cubicBezTo>
                  <a:lnTo>
                    <a:pt x="249809" y="6350"/>
                  </a:lnTo>
                  <a:lnTo>
                    <a:pt x="249809" y="0"/>
                  </a:lnTo>
                  <a:cubicBezTo>
                    <a:pt x="387858" y="0"/>
                    <a:pt x="499618" y="113538"/>
                    <a:pt x="499618" y="253365"/>
                  </a:cubicBezTo>
                  <a:lnTo>
                    <a:pt x="493268" y="253365"/>
                  </a:lnTo>
                  <a:lnTo>
                    <a:pt x="499618" y="253365"/>
                  </a:lnTo>
                  <a:cubicBezTo>
                    <a:pt x="499618" y="393192"/>
                    <a:pt x="387858" y="506730"/>
                    <a:pt x="249809" y="506730"/>
                  </a:cubicBezTo>
                  <a:lnTo>
                    <a:pt x="249809" y="500380"/>
                  </a:lnTo>
                  <a:lnTo>
                    <a:pt x="249809" y="506730"/>
                  </a:lnTo>
                  <a:cubicBezTo>
                    <a:pt x="111760" y="506730"/>
                    <a:pt x="0" y="393192"/>
                    <a:pt x="0" y="253365"/>
                  </a:cubicBezTo>
                  <a:lnTo>
                    <a:pt x="6350" y="253365"/>
                  </a:lnTo>
                  <a:lnTo>
                    <a:pt x="0" y="253365"/>
                  </a:lnTo>
                  <a:moveTo>
                    <a:pt x="12700" y="253365"/>
                  </a:moveTo>
                  <a:cubicBezTo>
                    <a:pt x="12700" y="386334"/>
                    <a:pt x="118872" y="494030"/>
                    <a:pt x="249809" y="494030"/>
                  </a:cubicBezTo>
                  <a:cubicBezTo>
                    <a:pt x="380746" y="494030"/>
                    <a:pt x="486918" y="386334"/>
                    <a:pt x="486918" y="253365"/>
                  </a:cubicBezTo>
                  <a:cubicBezTo>
                    <a:pt x="486918" y="120396"/>
                    <a:pt x="380746" y="12700"/>
                    <a:pt x="249809" y="12700"/>
                  </a:cubicBezTo>
                  <a:cubicBezTo>
                    <a:pt x="118872" y="12700"/>
                    <a:pt x="12700" y="120396"/>
                    <a:pt x="12700" y="25336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931672" y="775589"/>
              <a:ext cx="437261" cy="640207"/>
            </a:xfrm>
            <a:custGeom>
              <a:avLst/>
              <a:gdLst/>
              <a:ahLst/>
              <a:cxnLst/>
              <a:rect l="l" t="t" r="r" b="b"/>
              <a:pathLst>
                <a:path w="437261" h="640207">
                  <a:moveTo>
                    <a:pt x="0" y="626110"/>
                  </a:moveTo>
                  <a:lnTo>
                    <a:pt x="416052" y="0"/>
                  </a:lnTo>
                  <a:lnTo>
                    <a:pt x="437261" y="14097"/>
                  </a:lnTo>
                  <a:lnTo>
                    <a:pt x="21209" y="64020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942213" y="1745361"/>
              <a:ext cx="1153668" cy="27940"/>
            </a:xfrm>
            <a:custGeom>
              <a:avLst/>
              <a:gdLst/>
              <a:ahLst/>
              <a:cxnLst/>
              <a:rect l="l" t="t" r="r" b="b"/>
              <a:pathLst>
                <a:path w="1153668" h="27940">
                  <a:moveTo>
                    <a:pt x="0" y="0"/>
                  </a:moveTo>
                  <a:lnTo>
                    <a:pt x="1153668" y="2540"/>
                  </a:lnTo>
                  <a:lnTo>
                    <a:pt x="1153668" y="2794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009396" y="997966"/>
              <a:ext cx="1648841" cy="597408"/>
            </a:xfrm>
            <a:custGeom>
              <a:avLst/>
              <a:gdLst/>
              <a:ahLst/>
              <a:cxnLst/>
              <a:rect l="l" t="t" r="r" b="b"/>
              <a:pathLst>
                <a:path w="1648841" h="597408">
                  <a:moveTo>
                    <a:pt x="0" y="573405"/>
                  </a:moveTo>
                  <a:lnTo>
                    <a:pt x="1640459" y="0"/>
                  </a:lnTo>
                  <a:lnTo>
                    <a:pt x="1648841" y="24003"/>
                  </a:lnTo>
                  <a:lnTo>
                    <a:pt x="8382" y="59740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691640" y="776224"/>
              <a:ext cx="486664" cy="816102"/>
            </a:xfrm>
            <a:custGeom>
              <a:avLst/>
              <a:gdLst/>
              <a:ahLst/>
              <a:cxnLst/>
              <a:rect l="l" t="t" r="r" b="b"/>
              <a:pathLst>
                <a:path w="486664" h="816102">
                  <a:moveTo>
                    <a:pt x="21971" y="0"/>
                  </a:moveTo>
                  <a:lnTo>
                    <a:pt x="486664" y="803402"/>
                  </a:lnTo>
                  <a:lnTo>
                    <a:pt x="464693" y="816102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2500630" y="1075563"/>
              <a:ext cx="336423" cy="517144"/>
            </a:xfrm>
            <a:custGeom>
              <a:avLst/>
              <a:gdLst/>
              <a:ahLst/>
              <a:cxnLst/>
              <a:rect l="l" t="t" r="r" b="b"/>
              <a:pathLst>
                <a:path w="336423" h="517144">
                  <a:moveTo>
                    <a:pt x="336423" y="13462"/>
                  </a:moveTo>
                  <a:lnTo>
                    <a:pt x="21590" y="517144"/>
                  </a:lnTo>
                  <a:lnTo>
                    <a:pt x="0" y="503682"/>
                  </a:lnTo>
                  <a:lnTo>
                    <a:pt x="31470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770380" y="595503"/>
              <a:ext cx="815848" cy="251968"/>
            </a:xfrm>
            <a:custGeom>
              <a:avLst/>
              <a:gdLst/>
              <a:ahLst/>
              <a:cxnLst/>
              <a:rect l="l" t="t" r="r" b="b"/>
              <a:pathLst>
                <a:path w="815848" h="251968">
                  <a:moveTo>
                    <a:pt x="808990" y="251968"/>
                  </a:moveTo>
                  <a:lnTo>
                    <a:pt x="0" y="24511"/>
                  </a:lnTo>
                  <a:lnTo>
                    <a:pt x="6858" y="0"/>
                  </a:lnTo>
                  <a:lnTo>
                    <a:pt x="815848" y="22745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805688" y="1101344"/>
              <a:ext cx="172212" cy="184150"/>
            </a:xfrm>
            <a:custGeom>
              <a:avLst/>
              <a:gdLst/>
              <a:ahLst/>
              <a:cxnLst/>
              <a:rect l="l" t="t" r="r" b="b"/>
              <a:pathLst>
                <a:path w="172212" h="184150">
                  <a:moveTo>
                    <a:pt x="0" y="184150"/>
                  </a:moveTo>
                  <a:lnTo>
                    <a:pt x="172212" y="184150"/>
                  </a:lnTo>
                  <a:lnTo>
                    <a:pt x="1722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799338" y="1094994"/>
              <a:ext cx="184912" cy="196977"/>
            </a:xfrm>
            <a:custGeom>
              <a:avLst/>
              <a:gdLst/>
              <a:ahLst/>
              <a:cxnLst/>
              <a:rect l="l" t="t" r="r" b="b"/>
              <a:pathLst>
                <a:path w="184912" h="196977">
                  <a:moveTo>
                    <a:pt x="6350" y="0"/>
                  </a:moveTo>
                  <a:lnTo>
                    <a:pt x="178562" y="0"/>
                  </a:lnTo>
                  <a:lnTo>
                    <a:pt x="184912" y="0"/>
                  </a:lnTo>
                  <a:lnTo>
                    <a:pt x="184912" y="6350"/>
                  </a:lnTo>
                  <a:lnTo>
                    <a:pt x="184912" y="190627"/>
                  </a:lnTo>
                  <a:lnTo>
                    <a:pt x="184912" y="196977"/>
                  </a:lnTo>
                  <a:lnTo>
                    <a:pt x="178562" y="196977"/>
                  </a:lnTo>
                  <a:lnTo>
                    <a:pt x="6350" y="196977"/>
                  </a:lnTo>
                  <a:lnTo>
                    <a:pt x="0" y="196977"/>
                  </a:lnTo>
                  <a:lnTo>
                    <a:pt x="0" y="19062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190627"/>
                  </a:lnTo>
                  <a:lnTo>
                    <a:pt x="6350" y="190627"/>
                  </a:lnTo>
                  <a:lnTo>
                    <a:pt x="6350" y="184277"/>
                  </a:lnTo>
                  <a:lnTo>
                    <a:pt x="178562" y="184277"/>
                  </a:lnTo>
                  <a:lnTo>
                    <a:pt x="178562" y="190627"/>
                  </a:lnTo>
                  <a:lnTo>
                    <a:pt x="172212" y="190627"/>
                  </a:lnTo>
                  <a:lnTo>
                    <a:pt x="172212" y="6350"/>
                  </a:lnTo>
                  <a:lnTo>
                    <a:pt x="178562" y="6350"/>
                  </a:lnTo>
                  <a:lnTo>
                    <a:pt x="178562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1337945" y="1189228"/>
              <a:ext cx="172085" cy="184277"/>
            </a:xfrm>
            <a:custGeom>
              <a:avLst/>
              <a:gdLst/>
              <a:ahLst/>
              <a:cxnLst/>
              <a:rect l="l" t="t" r="r" b="b"/>
              <a:pathLst>
                <a:path w="172085" h="184277">
                  <a:moveTo>
                    <a:pt x="0" y="184277"/>
                  </a:moveTo>
                  <a:lnTo>
                    <a:pt x="172085" y="184277"/>
                  </a:lnTo>
                  <a:lnTo>
                    <a:pt x="1720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1331595" y="1182878"/>
              <a:ext cx="184785" cy="196977"/>
            </a:xfrm>
            <a:custGeom>
              <a:avLst/>
              <a:gdLst/>
              <a:ahLst/>
              <a:cxnLst/>
              <a:rect l="l" t="t" r="r" b="b"/>
              <a:pathLst>
                <a:path w="184785" h="196977">
                  <a:moveTo>
                    <a:pt x="6350" y="0"/>
                  </a:moveTo>
                  <a:lnTo>
                    <a:pt x="178435" y="0"/>
                  </a:lnTo>
                  <a:lnTo>
                    <a:pt x="184785" y="0"/>
                  </a:lnTo>
                  <a:lnTo>
                    <a:pt x="184785" y="6350"/>
                  </a:lnTo>
                  <a:lnTo>
                    <a:pt x="184785" y="190627"/>
                  </a:lnTo>
                  <a:lnTo>
                    <a:pt x="184785" y="196977"/>
                  </a:lnTo>
                  <a:lnTo>
                    <a:pt x="178435" y="196977"/>
                  </a:lnTo>
                  <a:lnTo>
                    <a:pt x="6350" y="196977"/>
                  </a:lnTo>
                  <a:lnTo>
                    <a:pt x="0" y="196977"/>
                  </a:lnTo>
                  <a:lnTo>
                    <a:pt x="0" y="19062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190627"/>
                  </a:lnTo>
                  <a:lnTo>
                    <a:pt x="6350" y="190627"/>
                  </a:lnTo>
                  <a:lnTo>
                    <a:pt x="6350" y="184277"/>
                  </a:lnTo>
                  <a:lnTo>
                    <a:pt x="178435" y="184277"/>
                  </a:lnTo>
                  <a:lnTo>
                    <a:pt x="178435" y="190627"/>
                  </a:lnTo>
                  <a:lnTo>
                    <a:pt x="172085" y="190627"/>
                  </a:lnTo>
                  <a:lnTo>
                    <a:pt x="172085" y="6350"/>
                  </a:lnTo>
                  <a:lnTo>
                    <a:pt x="178435" y="6350"/>
                  </a:lnTo>
                  <a:lnTo>
                    <a:pt x="17843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1150239" y="1791970"/>
              <a:ext cx="172085" cy="184277"/>
            </a:xfrm>
            <a:custGeom>
              <a:avLst/>
              <a:gdLst/>
              <a:ahLst/>
              <a:cxnLst/>
              <a:rect l="l" t="t" r="r" b="b"/>
              <a:pathLst>
                <a:path w="172085" h="184277">
                  <a:moveTo>
                    <a:pt x="0" y="184277"/>
                  </a:moveTo>
                  <a:lnTo>
                    <a:pt x="172085" y="184277"/>
                  </a:lnTo>
                  <a:lnTo>
                    <a:pt x="1720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1143889" y="1785620"/>
              <a:ext cx="184785" cy="196977"/>
            </a:xfrm>
            <a:custGeom>
              <a:avLst/>
              <a:gdLst/>
              <a:ahLst/>
              <a:cxnLst/>
              <a:rect l="l" t="t" r="r" b="b"/>
              <a:pathLst>
                <a:path w="184785" h="196977">
                  <a:moveTo>
                    <a:pt x="6350" y="0"/>
                  </a:moveTo>
                  <a:lnTo>
                    <a:pt x="178435" y="0"/>
                  </a:lnTo>
                  <a:lnTo>
                    <a:pt x="184785" y="0"/>
                  </a:lnTo>
                  <a:lnTo>
                    <a:pt x="184785" y="6350"/>
                  </a:lnTo>
                  <a:lnTo>
                    <a:pt x="184785" y="190627"/>
                  </a:lnTo>
                  <a:lnTo>
                    <a:pt x="184785" y="196977"/>
                  </a:lnTo>
                  <a:lnTo>
                    <a:pt x="178435" y="196977"/>
                  </a:lnTo>
                  <a:lnTo>
                    <a:pt x="6350" y="196977"/>
                  </a:lnTo>
                  <a:lnTo>
                    <a:pt x="0" y="196977"/>
                  </a:lnTo>
                  <a:lnTo>
                    <a:pt x="0" y="19062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190627"/>
                  </a:lnTo>
                  <a:lnTo>
                    <a:pt x="6350" y="190627"/>
                  </a:lnTo>
                  <a:lnTo>
                    <a:pt x="6350" y="184277"/>
                  </a:lnTo>
                  <a:lnTo>
                    <a:pt x="178435" y="184277"/>
                  </a:lnTo>
                  <a:lnTo>
                    <a:pt x="178435" y="190627"/>
                  </a:lnTo>
                  <a:lnTo>
                    <a:pt x="172085" y="190627"/>
                  </a:lnTo>
                  <a:lnTo>
                    <a:pt x="172085" y="6350"/>
                  </a:lnTo>
                  <a:lnTo>
                    <a:pt x="178435" y="6350"/>
                  </a:lnTo>
                  <a:lnTo>
                    <a:pt x="178435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996442" y="895604"/>
              <a:ext cx="115443" cy="185801"/>
            </a:xfrm>
            <a:custGeom>
              <a:avLst/>
              <a:gdLst/>
              <a:ahLst/>
              <a:cxnLst/>
              <a:rect l="l" t="t" r="r" b="b"/>
              <a:pathLst>
                <a:path w="115443" h="185801">
                  <a:moveTo>
                    <a:pt x="10922" y="185801"/>
                  </a:moveTo>
                  <a:lnTo>
                    <a:pt x="81534" y="68580"/>
                  </a:lnTo>
                  <a:lnTo>
                    <a:pt x="108712" y="84963"/>
                  </a:lnTo>
                  <a:lnTo>
                    <a:pt x="115443" y="0"/>
                  </a:lnTo>
                  <a:lnTo>
                    <a:pt x="43434" y="45593"/>
                  </a:lnTo>
                  <a:lnTo>
                    <a:pt x="70612" y="61976"/>
                  </a:lnTo>
                  <a:lnTo>
                    <a:pt x="0" y="17919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1537335" y="1218565"/>
              <a:ext cx="165227" cy="80772"/>
            </a:xfrm>
            <a:custGeom>
              <a:avLst/>
              <a:gdLst/>
              <a:ahLst/>
              <a:cxnLst/>
              <a:rect l="l" t="t" r="r" b="b"/>
              <a:pathLst>
                <a:path w="165227" h="80772">
                  <a:moveTo>
                    <a:pt x="5080" y="80772"/>
                  </a:moveTo>
                  <a:lnTo>
                    <a:pt x="97790" y="40767"/>
                  </a:lnTo>
                  <a:lnTo>
                    <a:pt x="110363" y="69977"/>
                  </a:lnTo>
                  <a:lnTo>
                    <a:pt x="165227" y="4826"/>
                  </a:lnTo>
                  <a:lnTo>
                    <a:pt x="80137" y="0"/>
                  </a:lnTo>
                  <a:lnTo>
                    <a:pt x="92710" y="29210"/>
                  </a:lnTo>
                  <a:lnTo>
                    <a:pt x="0" y="6921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1358392" y="1825625"/>
              <a:ext cx="172085" cy="76200"/>
            </a:xfrm>
            <a:custGeom>
              <a:avLst/>
              <a:gdLst/>
              <a:ahLst/>
              <a:cxnLst/>
              <a:rect l="l" t="t" r="r" b="b"/>
              <a:pathLst>
                <a:path w="172085" h="76200">
                  <a:moveTo>
                    <a:pt x="95885" y="0"/>
                  </a:moveTo>
                  <a:lnTo>
                    <a:pt x="172085" y="38100"/>
                  </a:lnTo>
                  <a:lnTo>
                    <a:pt x="95885" y="76200"/>
                  </a:lnTo>
                  <a:lnTo>
                    <a:pt x="95885" y="44450"/>
                  </a:lnTo>
                  <a:lnTo>
                    <a:pt x="0" y="44450"/>
                  </a:lnTo>
                  <a:lnTo>
                    <a:pt x="0" y="31750"/>
                  </a:lnTo>
                  <a:lnTo>
                    <a:pt x="95885" y="3175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3484499" y="709549"/>
              <a:ext cx="492125" cy="207518"/>
            </a:xfrm>
            <a:custGeom>
              <a:avLst/>
              <a:gdLst/>
              <a:ahLst/>
              <a:cxnLst/>
              <a:rect l="l" t="t" r="r" b="b"/>
              <a:pathLst>
                <a:path w="492125" h="207518">
                  <a:moveTo>
                    <a:pt x="483616" y="0"/>
                  </a:moveTo>
                  <a:lnTo>
                    <a:pt x="63754" y="149860"/>
                  </a:lnTo>
                  <a:lnTo>
                    <a:pt x="90297" y="118364"/>
                  </a:lnTo>
                  <a:cubicBezTo>
                    <a:pt x="94869" y="113030"/>
                    <a:pt x="94107" y="105029"/>
                    <a:pt x="88773" y="100457"/>
                  </a:cubicBezTo>
                  <a:cubicBezTo>
                    <a:pt x="83439" y="95885"/>
                    <a:pt x="75438" y="96647"/>
                    <a:pt x="70866" y="101981"/>
                  </a:cubicBezTo>
                  <a:lnTo>
                    <a:pt x="0" y="186055"/>
                  </a:lnTo>
                  <a:lnTo>
                    <a:pt x="108077" y="206248"/>
                  </a:lnTo>
                  <a:cubicBezTo>
                    <a:pt x="114936" y="207518"/>
                    <a:pt x="121667" y="202946"/>
                    <a:pt x="122937" y="196088"/>
                  </a:cubicBezTo>
                  <a:cubicBezTo>
                    <a:pt x="124207" y="189230"/>
                    <a:pt x="119634" y="182499"/>
                    <a:pt x="112777" y="181229"/>
                  </a:cubicBezTo>
                  <a:lnTo>
                    <a:pt x="72264" y="173609"/>
                  </a:lnTo>
                  <a:lnTo>
                    <a:pt x="492126" y="2374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6218083" y="2704463"/>
            <a:ext cx="4317657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43"/>
              </a:lnSpc>
            </a:pPr>
            <a:r>
              <a:rPr lang="en-US" sz="2799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Common goal</a:t>
            </a:r>
          </a:p>
          <a:p>
            <a:pPr marL="457200" indent="-457200">
              <a:lnSpc>
                <a:spcPts val="3343"/>
              </a:lnSpc>
              <a:buFont typeface="Arial" panose="020B0604020202020204" pitchFamily="34" charset="0"/>
              <a:buChar char="•"/>
            </a:pPr>
            <a:r>
              <a:rPr lang="en-US" sz="2799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Consistency</a:t>
            </a:r>
          </a:p>
          <a:p>
            <a:pPr marL="457200" indent="-457200">
              <a:lnSpc>
                <a:spcPts val="3343"/>
              </a:lnSpc>
              <a:buFont typeface="Arial" panose="020B0604020202020204" pitchFamily="34" charset="0"/>
              <a:buChar char="•"/>
            </a:pPr>
            <a:r>
              <a:rPr lang="en-US" sz="2799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Transparency</a:t>
            </a:r>
          </a:p>
        </p:txBody>
      </p:sp>
      <p:sp>
        <p:nvSpPr>
          <p:cNvPr id="35" name="Title 34">
            <a:extLst>
              <a:ext uri="{FF2B5EF4-FFF2-40B4-BE49-F238E27FC236}">
                <a16:creationId xmlns:a16="http://schemas.microsoft.com/office/drawing/2014/main" id="{2B60D406-7CEE-AACB-04BE-7C9B3B72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properties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44E2FC-11B1-5217-974C-1DA172B2A705}"/>
              </a:ext>
            </a:extLst>
          </p:cNvPr>
          <p:cNvSpPr txBox="1"/>
          <p:nvPr/>
        </p:nvSpPr>
        <p:spPr>
          <a:xfrm>
            <a:off x="6130868" y="5095200"/>
            <a:ext cx="4996677" cy="1123712"/>
          </a:xfrm>
          <a:prstGeom prst="wedgeRoundRectCallout">
            <a:avLst>
              <a:gd name="adj1" fmla="val 499"/>
              <a:gd name="adj2" fmla="val -15562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Gill Sans MT" panose="020B0502020104020203" pitchFamily="34" charset="0"/>
              </a:rPr>
              <a:t>system that is able to present itself to users and applications as if it were only a single computer system is said to be transparent.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88E8-CB10-6FB5-1240-77336840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9DA8-2EC0-C3AF-37BF-3D4D64F4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/>
              <a:t>Scalability</a:t>
            </a:r>
            <a:r>
              <a:rPr lang="en-US" sz="3200" dirty="0"/>
              <a:t>: </a:t>
            </a:r>
          </a:p>
          <a:p>
            <a:pPr lvl="1" algn="just"/>
            <a:r>
              <a:rPr lang="en-US" sz="2800" dirty="0"/>
              <a:t>Distributed systems are made on default to be scalable. </a:t>
            </a:r>
          </a:p>
          <a:p>
            <a:pPr lvl="1" algn="just"/>
            <a:r>
              <a:rPr lang="en-US" sz="2800" dirty="0"/>
              <a:t>Whenever there is an increase in workload, users can add more workstations.</a:t>
            </a:r>
          </a:p>
          <a:p>
            <a:pPr lvl="1" algn="just"/>
            <a:r>
              <a:rPr lang="en-US" sz="2800" dirty="0"/>
              <a:t>There is no need to upgrade a single system. </a:t>
            </a:r>
          </a:p>
          <a:p>
            <a:pPr lvl="1" algn="just"/>
            <a:r>
              <a:rPr lang="en-US" sz="2800" dirty="0"/>
              <a:t>Moreover, no any restrictions are placed on the number of machines.</a:t>
            </a:r>
          </a:p>
        </p:txBody>
      </p:sp>
    </p:spTree>
    <p:extLst>
      <p:ext uri="{BB962C8B-B14F-4D97-AF65-F5344CB8AC3E}">
        <p14:creationId xmlns:p14="http://schemas.microsoft.com/office/powerpoint/2010/main" val="288111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87616-73CB-1DE1-3266-668F6572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E578-8A28-75BC-0B02-E1DBB94F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2AD98-41A2-F65B-3957-22AA3658D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/>
              <a:t>Reliability</a:t>
            </a:r>
            <a:r>
              <a:rPr lang="en-US" sz="3200" dirty="0"/>
              <a:t>: </a:t>
            </a:r>
          </a:p>
          <a:p>
            <a:pPr lvl="1" algn="just"/>
            <a:r>
              <a:rPr lang="en-US" sz="2800" dirty="0"/>
              <a:t>Distributed systems are far more reliable than single systems in terms of failures. </a:t>
            </a:r>
          </a:p>
          <a:p>
            <a:pPr lvl="1" algn="just"/>
            <a:r>
              <a:rPr lang="en-US" sz="2800" dirty="0"/>
              <a:t>Even in the case of a single node malfunctioning, it does not pose problems to the remaining servers. Other nodes can continue to function fine.</a:t>
            </a:r>
          </a:p>
        </p:txBody>
      </p:sp>
    </p:spTree>
    <p:extLst>
      <p:ext uri="{BB962C8B-B14F-4D97-AF65-F5344CB8AC3E}">
        <p14:creationId xmlns:p14="http://schemas.microsoft.com/office/powerpoint/2010/main" val="117930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88E8-CB10-6FB5-1240-77336840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9DA8-2EC0-C3AF-37BF-3D4D64F4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/>
              <a:t>Low Latency</a:t>
            </a:r>
            <a:r>
              <a:rPr lang="en-US" sz="3200" dirty="0"/>
              <a:t>: </a:t>
            </a:r>
          </a:p>
          <a:p>
            <a:pPr lvl="1" algn="just"/>
            <a:r>
              <a:rPr lang="en-US" sz="2800" dirty="0"/>
              <a:t>Since users can have a node in multiple geographical locations, distributed systems allow the traffic to hit a node that’s closest, resulting in low latency and better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9B9D2-67BE-9BAA-AA67-D9F9DAD81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8DA5-58AB-CF7F-7790-E6C5505F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435B-E9EF-7DC3-5587-6F8658A80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/>
              <a:t>Efficiency</a:t>
            </a:r>
            <a:r>
              <a:rPr lang="en-US" sz="3200" dirty="0"/>
              <a:t>:</a:t>
            </a:r>
          </a:p>
          <a:p>
            <a:pPr lvl="1" algn="just"/>
            <a:r>
              <a:rPr lang="en-US" sz="2800" dirty="0"/>
              <a:t>Distributed systems allow breaking complex problems/data into smaller pieces and have multiple computers work on them in parallel, which can help cut down on the time needed to solve/compute those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3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D8433FF6-69D2-9F93-E0A4-3330E4011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Pitfalls when Developing </a:t>
            </a:r>
            <a:br>
              <a:rPr lang="en-US" altLang="en-US" dirty="0"/>
            </a:br>
            <a:r>
              <a:rPr lang="en-US" altLang="en-US" dirty="0"/>
              <a:t>Distributed Systems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F31C96AF-8515-1487-92F5-4C1922D83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False assumptions made by first time developer:</a:t>
            </a:r>
          </a:p>
          <a:p>
            <a:r>
              <a:rPr lang="en-US" altLang="en-US" dirty="0"/>
              <a:t>The network is reliable.</a:t>
            </a:r>
          </a:p>
          <a:p>
            <a:r>
              <a:rPr lang="en-US" altLang="en-US" dirty="0"/>
              <a:t>The network is secure.</a:t>
            </a:r>
          </a:p>
          <a:p>
            <a:r>
              <a:rPr lang="en-US" altLang="en-US" dirty="0"/>
              <a:t>The network is homogeneous.</a:t>
            </a:r>
          </a:p>
          <a:p>
            <a:r>
              <a:rPr lang="en-US" altLang="en-US" dirty="0"/>
              <a:t>The topology does not change.</a:t>
            </a:r>
          </a:p>
          <a:p>
            <a:r>
              <a:rPr lang="en-US" altLang="en-US" dirty="0"/>
              <a:t>Latency is zero.</a:t>
            </a:r>
          </a:p>
          <a:p>
            <a:r>
              <a:rPr lang="en-US" altLang="en-US" dirty="0"/>
              <a:t>Bandwidth is infinite.</a:t>
            </a:r>
          </a:p>
          <a:p>
            <a:r>
              <a:rPr lang="en-US" altLang="en-US" dirty="0"/>
              <a:t>Transport cost is zero.</a:t>
            </a:r>
          </a:p>
          <a:p>
            <a:r>
              <a:rPr lang="en-US" altLang="en-US" dirty="0"/>
              <a:t>There is one administrator.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0D53-9CE5-C4BD-2694-26467DC1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versus decentralized systems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47FE9E-3988-57ED-00E3-BC3DD67B6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498" y="2715065"/>
            <a:ext cx="2741292" cy="26441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40C91A-CD4B-7FBF-3805-1F310FE95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058" y="2482949"/>
            <a:ext cx="2996525" cy="28903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DADF6A-85DD-AE37-77B4-BD0214AC6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93" y="3222489"/>
            <a:ext cx="2897147" cy="16292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666966-93CB-4CDF-0536-58C1AE77FEEF}"/>
              </a:ext>
            </a:extLst>
          </p:cNvPr>
          <p:cNvSpPr txBox="1"/>
          <p:nvPr/>
        </p:nvSpPr>
        <p:spPr>
          <a:xfrm>
            <a:off x="1083213" y="5373253"/>
            <a:ext cx="1773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centralized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1E2D88-5673-755B-A310-CE9C978612AF}"/>
              </a:ext>
            </a:extLst>
          </p:cNvPr>
          <p:cNvSpPr txBox="1"/>
          <p:nvPr/>
        </p:nvSpPr>
        <p:spPr>
          <a:xfrm>
            <a:off x="4583635" y="5513930"/>
            <a:ext cx="2140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decentralized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8BEA6-B694-FA0A-F4E1-8AD217246C93}"/>
              </a:ext>
            </a:extLst>
          </p:cNvPr>
          <p:cNvSpPr txBox="1"/>
          <p:nvPr/>
        </p:nvSpPr>
        <p:spPr>
          <a:xfrm>
            <a:off x="8451145" y="5634258"/>
            <a:ext cx="1781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848110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EB04-2DD3-3C35-4F24-C83D6BBD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versus decentralized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17714-C9ED-7F1E-849E-3A8526EC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Decentralized</a:t>
            </a:r>
            <a:r>
              <a:rPr lang="en-US" dirty="0"/>
              <a:t> is still distributed in the technical sense, but the whole decentralized systems is not owned by one actor. No one company can own a decentralized system, otherwise it wouldn’t be decentralized anymore.</a:t>
            </a:r>
          </a:p>
          <a:p>
            <a:endParaRPr lang="en-US" dirty="0"/>
          </a:p>
          <a:p>
            <a:r>
              <a:rPr lang="en-US" dirty="0"/>
              <a:t>This means that most systems we will go over today can be thought of as </a:t>
            </a:r>
            <a:r>
              <a:rPr lang="en-US" b="1" dirty="0"/>
              <a:t>distributed centralized systems</a:t>
            </a:r>
            <a:r>
              <a:rPr lang="en-US" dirty="0"/>
              <a:t> — and that is what they’re made to be.</a:t>
            </a:r>
          </a:p>
        </p:txBody>
      </p:sp>
    </p:spTree>
    <p:extLst>
      <p:ext uri="{BB962C8B-B14F-4D97-AF65-F5344CB8AC3E}">
        <p14:creationId xmlns:p14="http://schemas.microsoft.com/office/powerpoint/2010/main" val="332951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96F8-9CDE-CB1E-8EC5-178111BC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E8B9054-FE8E-74D2-575B-AA4E44969C72}"/>
              </a:ext>
            </a:extLst>
          </p:cNvPr>
          <p:cNvSpPr txBox="1"/>
          <p:nvPr/>
        </p:nvSpPr>
        <p:spPr>
          <a:xfrm>
            <a:off x="1524000" y="2774430"/>
            <a:ext cx="9144000" cy="1828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368"/>
              </a:lnSpc>
            </a:pP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Hardware or software </a:t>
            </a:r>
            <a:r>
              <a:rPr lang="en-US" sz="36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 Bold"/>
                <a:cs typeface="IBM Plex Sans Condensed Bold"/>
                <a:sym typeface="IBM Plex Sans Condensed Bold"/>
              </a:rPr>
              <a:t>components </a:t>
            </a: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located at </a:t>
            </a:r>
            <a:r>
              <a:rPr lang="en-US" sz="36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 Bold"/>
                <a:cs typeface="IBM Plex Sans Condensed Bold"/>
                <a:sym typeface="IBM Plex Sans Condensed Bold"/>
              </a:rPr>
              <a:t>networked </a:t>
            </a: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computers that communicate or </a:t>
            </a:r>
            <a:r>
              <a:rPr lang="en-US" sz="36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 Bold"/>
                <a:cs typeface="IBM Plex Sans Condensed Bold"/>
                <a:sym typeface="IBM Plex Sans Condensed Bold"/>
              </a:rPr>
              <a:t>coordinate </a:t>
            </a: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their actions only by </a:t>
            </a:r>
            <a:r>
              <a:rPr lang="en-US" sz="36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 Bold"/>
                <a:cs typeface="IBM Plex Sans Condensed Bold"/>
                <a:sym typeface="IBM Plex Sans Condensed Bold"/>
              </a:rPr>
              <a:t>passing messages</a:t>
            </a: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.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676B4924-0C73-1717-0722-5051B9567410}"/>
              </a:ext>
            </a:extLst>
          </p:cNvPr>
          <p:cNvSpPr txBox="1"/>
          <p:nvPr/>
        </p:nvSpPr>
        <p:spPr>
          <a:xfrm>
            <a:off x="4515729" y="4487747"/>
            <a:ext cx="6513342" cy="437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68"/>
              </a:lnSpc>
            </a:pP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-</a:t>
            </a:r>
            <a:r>
              <a:rPr lang="en-US" sz="3600" i="1" spc="16" dirty="0" err="1">
                <a:solidFill>
                  <a:srgbClr val="000000"/>
                </a:solidFill>
                <a:latin typeface="Gill Sans MT" panose="020B0502020104020203" pitchFamily="34" charset="0"/>
                <a:ea typeface="IBM Plex Sans Condensed Italics"/>
                <a:cs typeface="IBM Plex Sans Condensed Italics"/>
                <a:sym typeface="IBM Plex Sans Condensed Italics"/>
              </a:rPr>
              <a:t>Coulouris</a:t>
            </a:r>
            <a:r>
              <a:rPr lang="en-US" sz="3600" i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 Italics"/>
                <a:cs typeface="IBM Plex Sans Condensed Italics"/>
                <a:sym typeface="IBM Plex Sans Condensed Italics"/>
              </a:rPr>
              <a:t>, Dollimore, Kindberg, Blair</a:t>
            </a:r>
          </a:p>
        </p:txBody>
      </p:sp>
    </p:spTree>
    <p:extLst>
      <p:ext uri="{BB962C8B-B14F-4D97-AF65-F5344CB8AC3E}">
        <p14:creationId xmlns:p14="http://schemas.microsoft.com/office/powerpoint/2010/main" val="51581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7B4A-D813-B11F-3CD2-F89967282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6FA1-53BE-A471-A36D-E406A59A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0DE5411-EFFA-678E-0662-94B0049F369B}"/>
              </a:ext>
            </a:extLst>
          </p:cNvPr>
          <p:cNvSpPr txBox="1"/>
          <p:nvPr/>
        </p:nvSpPr>
        <p:spPr>
          <a:xfrm>
            <a:off x="1524000" y="2774429"/>
            <a:ext cx="9144000" cy="1371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368"/>
              </a:lnSpc>
            </a:pP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A collection of </a:t>
            </a:r>
            <a:r>
              <a:rPr lang="en-US" sz="36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autonomous computing elements</a:t>
            </a: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, connected by a </a:t>
            </a:r>
            <a:r>
              <a:rPr lang="en-US" sz="36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network</a:t>
            </a: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, which appear to its users as a </a:t>
            </a:r>
            <a:r>
              <a:rPr lang="en-US" sz="36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single coherent system</a:t>
            </a: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.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723E5979-74EE-6705-1B9C-0A66FD770868}"/>
              </a:ext>
            </a:extLst>
          </p:cNvPr>
          <p:cNvSpPr txBox="1"/>
          <p:nvPr/>
        </p:nvSpPr>
        <p:spPr>
          <a:xfrm>
            <a:off x="4515729" y="4487747"/>
            <a:ext cx="6513342" cy="437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68"/>
              </a:lnSpc>
            </a:pPr>
            <a:r>
              <a:rPr lang="en-US" sz="3600" i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-Steen and Tanenbaum</a:t>
            </a:r>
          </a:p>
        </p:txBody>
      </p:sp>
    </p:spTree>
    <p:extLst>
      <p:ext uri="{BB962C8B-B14F-4D97-AF65-F5344CB8AC3E}">
        <p14:creationId xmlns:p14="http://schemas.microsoft.com/office/powerpoint/2010/main" val="345915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4053F-770B-FFA7-C2E8-81AC3960A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CC1C-13F3-11C3-5B50-5B414E40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812CE02D-6E3F-0CE4-2C40-6196DDA23683}"/>
              </a:ext>
            </a:extLst>
          </p:cNvPr>
          <p:cNvSpPr txBox="1"/>
          <p:nvPr/>
        </p:nvSpPr>
        <p:spPr>
          <a:xfrm>
            <a:off x="1524000" y="2774429"/>
            <a:ext cx="9144000" cy="2286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368"/>
              </a:lnSpc>
            </a:pP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A system in which </a:t>
            </a:r>
            <a:r>
              <a:rPr lang="en-US" sz="36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components</a:t>
            </a: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 located on </a:t>
            </a:r>
            <a:r>
              <a:rPr lang="en-US" sz="36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networked</a:t>
            </a: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 computers communicate and </a:t>
            </a:r>
            <a:r>
              <a:rPr lang="en-US" sz="36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coordinate</a:t>
            </a: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 their actions by </a:t>
            </a:r>
            <a:r>
              <a:rPr lang="en-US" sz="36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passing messages</a:t>
            </a: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. The components interact with each other in order to achieve a </a:t>
            </a:r>
            <a:r>
              <a:rPr lang="en-US" sz="3600" b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common goal</a:t>
            </a:r>
            <a:r>
              <a:rPr lang="en-US" sz="3600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.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FC00C017-508F-70F0-2C81-60D7610968C1}"/>
              </a:ext>
            </a:extLst>
          </p:cNvPr>
          <p:cNvSpPr txBox="1"/>
          <p:nvPr/>
        </p:nvSpPr>
        <p:spPr>
          <a:xfrm>
            <a:off x="4515729" y="5162996"/>
            <a:ext cx="6513342" cy="437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68"/>
              </a:lnSpc>
            </a:pPr>
            <a:r>
              <a:rPr lang="en-US" sz="3600" i="1" spc="16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- Wikipedia</a:t>
            </a:r>
          </a:p>
        </p:txBody>
      </p:sp>
    </p:spTree>
    <p:extLst>
      <p:ext uri="{BB962C8B-B14F-4D97-AF65-F5344CB8AC3E}">
        <p14:creationId xmlns:p14="http://schemas.microsoft.com/office/powerpoint/2010/main" val="79331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3763966" y="3597279"/>
            <a:ext cx="911228" cy="882653"/>
            <a:chOff x="0" y="0"/>
            <a:chExt cx="911225" cy="882650"/>
          </a:xfrm>
        </p:grpSpPr>
        <p:sp>
          <p:nvSpPr>
            <p:cNvPr id="3" name="Freeform 3"/>
            <p:cNvSpPr/>
            <p:nvPr/>
          </p:nvSpPr>
          <p:spPr>
            <a:xfrm>
              <a:off x="69850" y="69850"/>
              <a:ext cx="771525" cy="742950"/>
            </a:xfrm>
            <a:custGeom>
              <a:avLst/>
              <a:gdLst/>
              <a:ahLst/>
              <a:cxnLst/>
              <a:rect l="l" t="t" r="r" b="b"/>
              <a:pathLst>
                <a:path w="771525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525" y="166370"/>
                    <a:pt x="771525" y="371475"/>
                  </a:cubicBezTo>
                  <a:cubicBezTo>
                    <a:pt x="771525" y="576580"/>
                    <a:pt x="598805" y="742950"/>
                    <a:pt x="385826" y="742950"/>
                  </a:cubicBezTo>
                  <a:cubicBezTo>
                    <a:pt x="172847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3500" y="63500"/>
              <a:ext cx="784225" cy="755650"/>
            </a:xfrm>
            <a:custGeom>
              <a:avLst/>
              <a:gdLst/>
              <a:ahLst/>
              <a:cxnLst/>
              <a:rect l="l" t="t" r="r" b="b"/>
              <a:pathLst>
                <a:path w="784225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225" y="168910"/>
                    <a:pt x="784225" y="377825"/>
                  </a:cubicBezTo>
                  <a:lnTo>
                    <a:pt x="777875" y="377825"/>
                  </a:lnTo>
                  <a:lnTo>
                    <a:pt x="784225" y="377825"/>
                  </a:lnTo>
                  <a:cubicBezTo>
                    <a:pt x="784225" y="586740"/>
                    <a:pt x="608457" y="755650"/>
                    <a:pt x="392049" y="755650"/>
                  </a:cubicBezTo>
                  <a:lnTo>
                    <a:pt x="392049" y="749300"/>
                  </a:lnTo>
                  <a:lnTo>
                    <a:pt x="392049" y="755650"/>
                  </a:lnTo>
                  <a:cubicBezTo>
                    <a:pt x="175768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525" y="579247"/>
                    <a:pt x="771525" y="377825"/>
                  </a:cubicBezTo>
                  <a:cubicBezTo>
                    <a:pt x="771525" y="176403"/>
                    <a:pt x="601853" y="12700"/>
                    <a:pt x="392176" y="12700"/>
                  </a:cubicBezTo>
                  <a:cubicBezTo>
                    <a:pt x="182499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968878" y="2130429"/>
            <a:ext cx="911228" cy="882653"/>
            <a:chOff x="0" y="0"/>
            <a:chExt cx="911225" cy="882650"/>
          </a:xfrm>
        </p:grpSpPr>
        <p:sp>
          <p:nvSpPr>
            <p:cNvPr id="6" name="Freeform 6"/>
            <p:cNvSpPr/>
            <p:nvPr/>
          </p:nvSpPr>
          <p:spPr>
            <a:xfrm>
              <a:off x="69850" y="69850"/>
              <a:ext cx="771525" cy="742950"/>
            </a:xfrm>
            <a:custGeom>
              <a:avLst/>
              <a:gdLst/>
              <a:ahLst/>
              <a:cxnLst/>
              <a:rect l="l" t="t" r="r" b="b"/>
              <a:pathLst>
                <a:path w="771525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525" y="166370"/>
                    <a:pt x="771525" y="371475"/>
                  </a:cubicBezTo>
                  <a:cubicBezTo>
                    <a:pt x="771525" y="576580"/>
                    <a:pt x="598805" y="742950"/>
                    <a:pt x="385826" y="742950"/>
                  </a:cubicBezTo>
                  <a:cubicBezTo>
                    <a:pt x="172847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63500" y="63500"/>
              <a:ext cx="784225" cy="755650"/>
            </a:xfrm>
            <a:custGeom>
              <a:avLst/>
              <a:gdLst/>
              <a:ahLst/>
              <a:cxnLst/>
              <a:rect l="l" t="t" r="r" b="b"/>
              <a:pathLst>
                <a:path w="784225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225" y="168910"/>
                    <a:pt x="784225" y="377825"/>
                  </a:cubicBezTo>
                  <a:lnTo>
                    <a:pt x="777875" y="377825"/>
                  </a:lnTo>
                  <a:lnTo>
                    <a:pt x="784225" y="377825"/>
                  </a:lnTo>
                  <a:cubicBezTo>
                    <a:pt x="784225" y="586740"/>
                    <a:pt x="608457" y="755650"/>
                    <a:pt x="392049" y="755650"/>
                  </a:cubicBezTo>
                  <a:lnTo>
                    <a:pt x="392049" y="749300"/>
                  </a:lnTo>
                  <a:lnTo>
                    <a:pt x="392049" y="755650"/>
                  </a:lnTo>
                  <a:cubicBezTo>
                    <a:pt x="175768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525" y="579247"/>
                    <a:pt x="771525" y="377825"/>
                  </a:cubicBezTo>
                  <a:cubicBezTo>
                    <a:pt x="771525" y="176403"/>
                    <a:pt x="601853" y="12700"/>
                    <a:pt x="392176" y="12700"/>
                  </a:cubicBezTo>
                  <a:cubicBezTo>
                    <a:pt x="182499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6250734" y="3863798"/>
            <a:ext cx="911228" cy="882653"/>
            <a:chOff x="0" y="0"/>
            <a:chExt cx="911225" cy="882650"/>
          </a:xfrm>
        </p:grpSpPr>
        <p:sp>
          <p:nvSpPr>
            <p:cNvPr id="9" name="Freeform 9"/>
            <p:cNvSpPr/>
            <p:nvPr/>
          </p:nvSpPr>
          <p:spPr>
            <a:xfrm>
              <a:off x="69850" y="69850"/>
              <a:ext cx="771525" cy="742950"/>
            </a:xfrm>
            <a:custGeom>
              <a:avLst/>
              <a:gdLst/>
              <a:ahLst/>
              <a:cxnLst/>
              <a:rect l="l" t="t" r="r" b="b"/>
              <a:pathLst>
                <a:path w="771525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525" y="166370"/>
                    <a:pt x="771525" y="371475"/>
                  </a:cubicBezTo>
                  <a:cubicBezTo>
                    <a:pt x="771525" y="576580"/>
                    <a:pt x="598805" y="742950"/>
                    <a:pt x="385826" y="742950"/>
                  </a:cubicBezTo>
                  <a:cubicBezTo>
                    <a:pt x="172847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3500" y="63500"/>
              <a:ext cx="784225" cy="755650"/>
            </a:xfrm>
            <a:custGeom>
              <a:avLst/>
              <a:gdLst/>
              <a:ahLst/>
              <a:cxnLst/>
              <a:rect l="l" t="t" r="r" b="b"/>
              <a:pathLst>
                <a:path w="784225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225" y="168910"/>
                    <a:pt x="784225" y="377825"/>
                  </a:cubicBezTo>
                  <a:lnTo>
                    <a:pt x="777875" y="377825"/>
                  </a:lnTo>
                  <a:lnTo>
                    <a:pt x="784225" y="377825"/>
                  </a:lnTo>
                  <a:cubicBezTo>
                    <a:pt x="784225" y="586740"/>
                    <a:pt x="608457" y="755650"/>
                    <a:pt x="392049" y="755650"/>
                  </a:cubicBezTo>
                  <a:lnTo>
                    <a:pt x="392049" y="749300"/>
                  </a:lnTo>
                  <a:lnTo>
                    <a:pt x="392049" y="755650"/>
                  </a:lnTo>
                  <a:cubicBezTo>
                    <a:pt x="175768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525" y="579247"/>
                    <a:pt x="771525" y="377825"/>
                  </a:cubicBezTo>
                  <a:cubicBezTo>
                    <a:pt x="771525" y="176403"/>
                    <a:pt x="601853" y="12700"/>
                    <a:pt x="392176" y="12700"/>
                  </a:cubicBezTo>
                  <a:cubicBezTo>
                    <a:pt x="182499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7022259" y="2472358"/>
            <a:ext cx="911228" cy="882653"/>
            <a:chOff x="0" y="0"/>
            <a:chExt cx="911225" cy="882650"/>
          </a:xfrm>
        </p:grpSpPr>
        <p:sp>
          <p:nvSpPr>
            <p:cNvPr id="12" name="Freeform 12"/>
            <p:cNvSpPr/>
            <p:nvPr/>
          </p:nvSpPr>
          <p:spPr>
            <a:xfrm>
              <a:off x="69850" y="69850"/>
              <a:ext cx="771525" cy="742950"/>
            </a:xfrm>
            <a:custGeom>
              <a:avLst/>
              <a:gdLst/>
              <a:ahLst/>
              <a:cxnLst/>
              <a:rect l="l" t="t" r="r" b="b"/>
              <a:pathLst>
                <a:path w="771525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525" y="166370"/>
                    <a:pt x="771525" y="371475"/>
                  </a:cubicBezTo>
                  <a:cubicBezTo>
                    <a:pt x="771525" y="576580"/>
                    <a:pt x="598805" y="742950"/>
                    <a:pt x="385826" y="742950"/>
                  </a:cubicBezTo>
                  <a:cubicBezTo>
                    <a:pt x="172847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63500" y="63500"/>
              <a:ext cx="784225" cy="755650"/>
            </a:xfrm>
            <a:custGeom>
              <a:avLst/>
              <a:gdLst/>
              <a:ahLst/>
              <a:cxnLst/>
              <a:rect l="l" t="t" r="r" b="b"/>
              <a:pathLst>
                <a:path w="784225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225" y="168910"/>
                    <a:pt x="784225" y="377825"/>
                  </a:cubicBezTo>
                  <a:lnTo>
                    <a:pt x="777875" y="377825"/>
                  </a:lnTo>
                  <a:lnTo>
                    <a:pt x="784225" y="377825"/>
                  </a:lnTo>
                  <a:cubicBezTo>
                    <a:pt x="784225" y="586740"/>
                    <a:pt x="608457" y="755650"/>
                    <a:pt x="392049" y="755650"/>
                  </a:cubicBezTo>
                  <a:lnTo>
                    <a:pt x="392049" y="749300"/>
                  </a:lnTo>
                  <a:lnTo>
                    <a:pt x="392049" y="755650"/>
                  </a:lnTo>
                  <a:cubicBezTo>
                    <a:pt x="175768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525" y="579247"/>
                    <a:pt x="771525" y="377825"/>
                  </a:cubicBezTo>
                  <a:cubicBezTo>
                    <a:pt x="771525" y="176403"/>
                    <a:pt x="601853" y="12700"/>
                    <a:pt x="392176" y="12700"/>
                  </a:cubicBezTo>
                  <a:cubicBezTo>
                    <a:pt x="182499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2622102" y="5147597"/>
            <a:ext cx="7396963" cy="1096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7"/>
              </a:lnSpc>
            </a:pPr>
            <a:r>
              <a:rPr lang="en-US" sz="2399" b="1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Independent components or elements</a:t>
            </a:r>
          </a:p>
          <a:p>
            <a:pPr algn="ctr">
              <a:lnSpc>
                <a:spcPts val="2867"/>
              </a:lnSpc>
            </a:pPr>
            <a:r>
              <a:rPr lang="en-US" sz="2399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(software processes or any piece of hardware used to run a process, store data, etc.) 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1F96DDD5-AC89-C0EF-D5FD-28126CBC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3763967" y="2130428"/>
            <a:ext cx="4169521" cy="2616022"/>
            <a:chOff x="0" y="0"/>
            <a:chExt cx="4169524" cy="2616022"/>
          </a:xfrm>
        </p:grpSpPr>
        <p:sp>
          <p:nvSpPr>
            <p:cNvPr id="3" name="Freeform 3"/>
            <p:cNvSpPr/>
            <p:nvPr/>
          </p:nvSpPr>
          <p:spPr>
            <a:xfrm>
              <a:off x="1274699" y="69850"/>
              <a:ext cx="771779" cy="742950"/>
            </a:xfrm>
            <a:custGeom>
              <a:avLst/>
              <a:gdLst/>
              <a:ahLst/>
              <a:cxnLst/>
              <a:rect l="l" t="t" r="r" b="b"/>
              <a:pathLst>
                <a:path w="771779" h="742950">
                  <a:moveTo>
                    <a:pt x="127" y="371475"/>
                  </a:moveTo>
                  <a:cubicBezTo>
                    <a:pt x="127" y="166370"/>
                    <a:pt x="172847" y="0"/>
                    <a:pt x="385953" y="0"/>
                  </a:cubicBezTo>
                  <a:cubicBezTo>
                    <a:pt x="599059" y="0"/>
                    <a:pt x="771779" y="166370"/>
                    <a:pt x="771779" y="371475"/>
                  </a:cubicBezTo>
                  <a:cubicBezTo>
                    <a:pt x="771779" y="576580"/>
                    <a:pt x="598932" y="742950"/>
                    <a:pt x="385826" y="742950"/>
                  </a:cubicBezTo>
                  <a:cubicBezTo>
                    <a:pt x="172720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68349" y="63500"/>
              <a:ext cx="784352" cy="755650"/>
            </a:xfrm>
            <a:custGeom>
              <a:avLst/>
              <a:gdLst/>
              <a:ahLst/>
              <a:cxnLst/>
              <a:rect l="l" t="t" r="r" b="b"/>
              <a:pathLst>
                <a:path w="784352" h="755650">
                  <a:moveTo>
                    <a:pt x="127" y="377825"/>
                  </a:moveTo>
                  <a:cubicBezTo>
                    <a:pt x="127" y="168910"/>
                    <a:pt x="175895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352" y="168910"/>
                    <a:pt x="784352" y="377825"/>
                  </a:cubicBezTo>
                  <a:lnTo>
                    <a:pt x="778002" y="377825"/>
                  </a:lnTo>
                  <a:lnTo>
                    <a:pt x="784352" y="377825"/>
                  </a:lnTo>
                  <a:cubicBezTo>
                    <a:pt x="784352" y="586740"/>
                    <a:pt x="608584" y="755650"/>
                    <a:pt x="392176" y="755650"/>
                  </a:cubicBezTo>
                  <a:lnTo>
                    <a:pt x="392176" y="749300"/>
                  </a:lnTo>
                  <a:lnTo>
                    <a:pt x="392176" y="755650"/>
                  </a:lnTo>
                  <a:cubicBezTo>
                    <a:pt x="175895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652" y="579247"/>
                    <a:pt x="771652" y="377825"/>
                  </a:cubicBezTo>
                  <a:cubicBezTo>
                    <a:pt x="771652" y="176403"/>
                    <a:pt x="601980" y="12700"/>
                    <a:pt x="392176" y="12700"/>
                  </a:cubicBezTo>
                  <a:cubicBezTo>
                    <a:pt x="182372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9850" y="1536700"/>
              <a:ext cx="771652" cy="742950"/>
            </a:xfrm>
            <a:custGeom>
              <a:avLst/>
              <a:gdLst/>
              <a:ahLst/>
              <a:cxnLst/>
              <a:rect l="l" t="t" r="r" b="b"/>
              <a:pathLst>
                <a:path w="771652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652" y="166370"/>
                    <a:pt x="771652" y="371475"/>
                  </a:cubicBezTo>
                  <a:cubicBezTo>
                    <a:pt x="771652" y="576580"/>
                    <a:pt x="598932" y="742950"/>
                    <a:pt x="385826" y="742950"/>
                  </a:cubicBezTo>
                  <a:cubicBezTo>
                    <a:pt x="172720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1530350"/>
              <a:ext cx="784352" cy="755650"/>
            </a:xfrm>
            <a:custGeom>
              <a:avLst/>
              <a:gdLst/>
              <a:ahLst/>
              <a:cxnLst/>
              <a:rect l="l" t="t" r="r" b="b"/>
              <a:pathLst>
                <a:path w="784352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352" y="168910"/>
                    <a:pt x="784352" y="377825"/>
                  </a:cubicBezTo>
                  <a:lnTo>
                    <a:pt x="778002" y="377825"/>
                  </a:lnTo>
                  <a:lnTo>
                    <a:pt x="784352" y="377825"/>
                  </a:lnTo>
                  <a:cubicBezTo>
                    <a:pt x="784225" y="586740"/>
                    <a:pt x="608457" y="755650"/>
                    <a:pt x="392176" y="755650"/>
                  </a:cubicBezTo>
                  <a:lnTo>
                    <a:pt x="392176" y="749300"/>
                  </a:lnTo>
                  <a:lnTo>
                    <a:pt x="392176" y="755650"/>
                  </a:lnTo>
                  <a:cubicBezTo>
                    <a:pt x="175768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652" y="579247"/>
                    <a:pt x="771652" y="377825"/>
                  </a:cubicBezTo>
                  <a:cubicBezTo>
                    <a:pt x="771652" y="176403"/>
                    <a:pt x="601853" y="12700"/>
                    <a:pt x="392176" y="12700"/>
                  </a:cubicBezTo>
                  <a:cubicBezTo>
                    <a:pt x="182499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3328162" y="411734"/>
              <a:ext cx="771652" cy="742950"/>
            </a:xfrm>
            <a:custGeom>
              <a:avLst/>
              <a:gdLst/>
              <a:ahLst/>
              <a:cxnLst/>
              <a:rect l="l" t="t" r="r" b="b"/>
              <a:pathLst>
                <a:path w="771652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652" y="166370"/>
                    <a:pt x="771652" y="371475"/>
                  </a:cubicBezTo>
                  <a:cubicBezTo>
                    <a:pt x="771652" y="576580"/>
                    <a:pt x="598932" y="742950"/>
                    <a:pt x="385826" y="742950"/>
                  </a:cubicBezTo>
                  <a:cubicBezTo>
                    <a:pt x="172720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3321812" y="405384"/>
              <a:ext cx="784352" cy="755650"/>
            </a:xfrm>
            <a:custGeom>
              <a:avLst/>
              <a:gdLst/>
              <a:ahLst/>
              <a:cxnLst/>
              <a:rect l="l" t="t" r="r" b="b"/>
              <a:pathLst>
                <a:path w="784352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352" y="168910"/>
                    <a:pt x="784352" y="377825"/>
                  </a:cubicBezTo>
                  <a:lnTo>
                    <a:pt x="778002" y="377825"/>
                  </a:lnTo>
                  <a:lnTo>
                    <a:pt x="784352" y="377825"/>
                  </a:lnTo>
                  <a:cubicBezTo>
                    <a:pt x="784352" y="586740"/>
                    <a:pt x="608584" y="755650"/>
                    <a:pt x="392176" y="755650"/>
                  </a:cubicBezTo>
                  <a:lnTo>
                    <a:pt x="392176" y="749300"/>
                  </a:lnTo>
                  <a:lnTo>
                    <a:pt x="392176" y="755650"/>
                  </a:lnTo>
                  <a:cubicBezTo>
                    <a:pt x="175895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652" y="579247"/>
                    <a:pt x="771652" y="377825"/>
                  </a:cubicBezTo>
                  <a:cubicBezTo>
                    <a:pt x="771652" y="176403"/>
                    <a:pt x="601980" y="12700"/>
                    <a:pt x="392176" y="12700"/>
                  </a:cubicBezTo>
                  <a:cubicBezTo>
                    <a:pt x="182372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556637" y="1803273"/>
              <a:ext cx="771652" cy="742950"/>
            </a:xfrm>
            <a:custGeom>
              <a:avLst/>
              <a:gdLst/>
              <a:ahLst/>
              <a:cxnLst/>
              <a:rect l="l" t="t" r="r" b="b"/>
              <a:pathLst>
                <a:path w="771652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652" y="166370"/>
                    <a:pt x="771652" y="371475"/>
                  </a:cubicBezTo>
                  <a:cubicBezTo>
                    <a:pt x="771652" y="576580"/>
                    <a:pt x="598932" y="742950"/>
                    <a:pt x="385826" y="742950"/>
                  </a:cubicBezTo>
                  <a:cubicBezTo>
                    <a:pt x="172720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550287" y="1796923"/>
              <a:ext cx="784352" cy="755650"/>
            </a:xfrm>
            <a:custGeom>
              <a:avLst/>
              <a:gdLst/>
              <a:ahLst/>
              <a:cxnLst/>
              <a:rect l="l" t="t" r="r" b="b"/>
              <a:pathLst>
                <a:path w="784352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352" y="168910"/>
                    <a:pt x="784352" y="377825"/>
                  </a:cubicBezTo>
                  <a:lnTo>
                    <a:pt x="778002" y="377825"/>
                  </a:lnTo>
                  <a:lnTo>
                    <a:pt x="784352" y="377825"/>
                  </a:lnTo>
                  <a:cubicBezTo>
                    <a:pt x="784352" y="586740"/>
                    <a:pt x="608584" y="755650"/>
                    <a:pt x="392176" y="755650"/>
                  </a:cubicBezTo>
                  <a:lnTo>
                    <a:pt x="392176" y="749300"/>
                  </a:lnTo>
                  <a:lnTo>
                    <a:pt x="392176" y="755650"/>
                  </a:lnTo>
                  <a:cubicBezTo>
                    <a:pt x="175895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652" y="579247"/>
                    <a:pt x="771652" y="377825"/>
                  </a:cubicBezTo>
                  <a:cubicBezTo>
                    <a:pt x="771652" y="176403"/>
                    <a:pt x="601980" y="12700"/>
                    <a:pt x="392176" y="12700"/>
                  </a:cubicBezTo>
                  <a:cubicBezTo>
                    <a:pt x="182372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717931" y="696722"/>
              <a:ext cx="680212" cy="956056"/>
            </a:xfrm>
            <a:custGeom>
              <a:avLst/>
              <a:gdLst/>
              <a:ahLst/>
              <a:cxnLst/>
              <a:rect l="l" t="t" r="r" b="b"/>
              <a:pathLst>
                <a:path w="680212" h="956056">
                  <a:moveTo>
                    <a:pt x="0" y="941451"/>
                  </a:moveTo>
                  <a:lnTo>
                    <a:pt x="659384" y="0"/>
                  </a:lnTo>
                  <a:lnTo>
                    <a:pt x="680212" y="14605"/>
                  </a:lnTo>
                  <a:lnTo>
                    <a:pt x="20828" y="95605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728472" y="2158111"/>
              <a:ext cx="1828292" cy="29210"/>
            </a:xfrm>
            <a:custGeom>
              <a:avLst/>
              <a:gdLst/>
              <a:ahLst/>
              <a:cxnLst/>
              <a:rect l="l" t="t" r="r" b="b"/>
              <a:pathLst>
                <a:path w="1828292" h="29210">
                  <a:moveTo>
                    <a:pt x="0" y="0"/>
                  </a:moveTo>
                  <a:lnTo>
                    <a:pt x="1828292" y="3810"/>
                  </a:lnTo>
                  <a:lnTo>
                    <a:pt x="1828292" y="2921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837438" y="1033907"/>
              <a:ext cx="2607691" cy="886333"/>
            </a:xfrm>
            <a:custGeom>
              <a:avLst/>
              <a:gdLst/>
              <a:ahLst/>
              <a:cxnLst/>
              <a:rect l="l" t="t" r="r" b="b"/>
              <a:pathLst>
                <a:path w="2607691" h="886333">
                  <a:moveTo>
                    <a:pt x="0" y="862203"/>
                  </a:moveTo>
                  <a:lnTo>
                    <a:pt x="2599690" y="0"/>
                  </a:lnTo>
                  <a:lnTo>
                    <a:pt x="2607691" y="24130"/>
                  </a:lnTo>
                  <a:lnTo>
                    <a:pt x="7874" y="886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922399" y="697357"/>
              <a:ext cx="758063" cy="1221232"/>
            </a:xfrm>
            <a:custGeom>
              <a:avLst/>
              <a:gdLst/>
              <a:ahLst/>
              <a:cxnLst/>
              <a:rect l="l" t="t" r="r" b="b"/>
              <a:pathLst>
                <a:path w="758063" h="1221232">
                  <a:moveTo>
                    <a:pt x="21717" y="0"/>
                  </a:moveTo>
                  <a:lnTo>
                    <a:pt x="758063" y="1208024"/>
                  </a:lnTo>
                  <a:lnTo>
                    <a:pt x="736346" y="1221232"/>
                  </a:lnTo>
                  <a:lnTo>
                    <a:pt x="0" y="1320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3204591" y="1147699"/>
              <a:ext cx="519938" cy="771271"/>
            </a:xfrm>
            <a:custGeom>
              <a:avLst/>
              <a:gdLst/>
              <a:ahLst/>
              <a:cxnLst/>
              <a:rect l="l" t="t" r="r" b="b"/>
              <a:pathLst>
                <a:path w="519938" h="771271">
                  <a:moveTo>
                    <a:pt x="519938" y="13970"/>
                  </a:moveTo>
                  <a:lnTo>
                    <a:pt x="21209" y="771271"/>
                  </a:lnTo>
                  <a:lnTo>
                    <a:pt x="0" y="757301"/>
                  </a:lnTo>
                  <a:lnTo>
                    <a:pt x="49872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2043049" y="429133"/>
              <a:ext cx="1288415" cy="366395"/>
            </a:xfrm>
            <a:custGeom>
              <a:avLst/>
              <a:gdLst/>
              <a:ahLst/>
              <a:cxnLst/>
              <a:rect l="l" t="t" r="r" b="b"/>
              <a:pathLst>
                <a:path w="1288415" h="366395">
                  <a:moveTo>
                    <a:pt x="1281811" y="366395"/>
                  </a:moveTo>
                  <a:lnTo>
                    <a:pt x="0" y="24511"/>
                  </a:lnTo>
                  <a:lnTo>
                    <a:pt x="6604" y="0"/>
                  </a:lnTo>
                  <a:lnTo>
                    <a:pt x="1288415" y="34188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2587362" y="5373130"/>
            <a:ext cx="7702201" cy="728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99"/>
              </a:lnSpc>
            </a:pPr>
            <a:r>
              <a:rPr lang="en-US" sz="2399" b="1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Independent components or elements </a:t>
            </a:r>
            <a:r>
              <a:rPr lang="en-US" sz="2399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that are </a:t>
            </a:r>
            <a:r>
              <a:rPr lang="en-US" sz="2399" b="1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connected by a network</a:t>
            </a:r>
            <a:r>
              <a:rPr lang="en-US" sz="2399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. 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4B097774-9200-1825-340A-AF25C669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3763967" y="2130428"/>
            <a:ext cx="4169521" cy="2616022"/>
            <a:chOff x="0" y="0"/>
            <a:chExt cx="4169524" cy="2616022"/>
          </a:xfrm>
        </p:grpSpPr>
        <p:sp>
          <p:nvSpPr>
            <p:cNvPr id="3" name="Freeform 3"/>
            <p:cNvSpPr/>
            <p:nvPr/>
          </p:nvSpPr>
          <p:spPr>
            <a:xfrm>
              <a:off x="1274699" y="69850"/>
              <a:ext cx="771779" cy="742950"/>
            </a:xfrm>
            <a:custGeom>
              <a:avLst/>
              <a:gdLst/>
              <a:ahLst/>
              <a:cxnLst/>
              <a:rect l="l" t="t" r="r" b="b"/>
              <a:pathLst>
                <a:path w="771779" h="742950">
                  <a:moveTo>
                    <a:pt x="127" y="371475"/>
                  </a:moveTo>
                  <a:cubicBezTo>
                    <a:pt x="127" y="166370"/>
                    <a:pt x="172847" y="0"/>
                    <a:pt x="385953" y="0"/>
                  </a:cubicBezTo>
                  <a:cubicBezTo>
                    <a:pt x="599059" y="0"/>
                    <a:pt x="771779" y="166370"/>
                    <a:pt x="771779" y="371475"/>
                  </a:cubicBezTo>
                  <a:cubicBezTo>
                    <a:pt x="771779" y="576580"/>
                    <a:pt x="598932" y="742950"/>
                    <a:pt x="385826" y="742950"/>
                  </a:cubicBezTo>
                  <a:cubicBezTo>
                    <a:pt x="172720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68349" y="63500"/>
              <a:ext cx="784352" cy="755650"/>
            </a:xfrm>
            <a:custGeom>
              <a:avLst/>
              <a:gdLst/>
              <a:ahLst/>
              <a:cxnLst/>
              <a:rect l="l" t="t" r="r" b="b"/>
              <a:pathLst>
                <a:path w="784352" h="755650">
                  <a:moveTo>
                    <a:pt x="127" y="377825"/>
                  </a:moveTo>
                  <a:cubicBezTo>
                    <a:pt x="127" y="168910"/>
                    <a:pt x="175895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352" y="168910"/>
                    <a:pt x="784352" y="377825"/>
                  </a:cubicBezTo>
                  <a:lnTo>
                    <a:pt x="778002" y="377825"/>
                  </a:lnTo>
                  <a:lnTo>
                    <a:pt x="784352" y="377825"/>
                  </a:lnTo>
                  <a:cubicBezTo>
                    <a:pt x="784352" y="586740"/>
                    <a:pt x="608584" y="755650"/>
                    <a:pt x="392176" y="755650"/>
                  </a:cubicBezTo>
                  <a:lnTo>
                    <a:pt x="392176" y="749300"/>
                  </a:lnTo>
                  <a:lnTo>
                    <a:pt x="392176" y="755650"/>
                  </a:lnTo>
                  <a:cubicBezTo>
                    <a:pt x="175895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652" y="579247"/>
                    <a:pt x="771652" y="377825"/>
                  </a:cubicBezTo>
                  <a:cubicBezTo>
                    <a:pt x="771652" y="176403"/>
                    <a:pt x="601980" y="12700"/>
                    <a:pt x="392176" y="12700"/>
                  </a:cubicBezTo>
                  <a:cubicBezTo>
                    <a:pt x="182372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9850" y="1536700"/>
              <a:ext cx="771652" cy="742950"/>
            </a:xfrm>
            <a:custGeom>
              <a:avLst/>
              <a:gdLst/>
              <a:ahLst/>
              <a:cxnLst/>
              <a:rect l="l" t="t" r="r" b="b"/>
              <a:pathLst>
                <a:path w="771652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652" y="166370"/>
                    <a:pt x="771652" y="371475"/>
                  </a:cubicBezTo>
                  <a:cubicBezTo>
                    <a:pt x="771652" y="576580"/>
                    <a:pt x="598932" y="742950"/>
                    <a:pt x="385826" y="742950"/>
                  </a:cubicBezTo>
                  <a:cubicBezTo>
                    <a:pt x="172720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1530350"/>
              <a:ext cx="784352" cy="755650"/>
            </a:xfrm>
            <a:custGeom>
              <a:avLst/>
              <a:gdLst/>
              <a:ahLst/>
              <a:cxnLst/>
              <a:rect l="l" t="t" r="r" b="b"/>
              <a:pathLst>
                <a:path w="784352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352" y="168910"/>
                    <a:pt x="784352" y="377825"/>
                  </a:cubicBezTo>
                  <a:lnTo>
                    <a:pt x="778002" y="377825"/>
                  </a:lnTo>
                  <a:lnTo>
                    <a:pt x="784352" y="377825"/>
                  </a:lnTo>
                  <a:cubicBezTo>
                    <a:pt x="784225" y="586740"/>
                    <a:pt x="608457" y="755650"/>
                    <a:pt x="392176" y="755650"/>
                  </a:cubicBezTo>
                  <a:lnTo>
                    <a:pt x="392176" y="749300"/>
                  </a:lnTo>
                  <a:lnTo>
                    <a:pt x="392176" y="755650"/>
                  </a:lnTo>
                  <a:cubicBezTo>
                    <a:pt x="175768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652" y="579247"/>
                    <a:pt x="771652" y="377825"/>
                  </a:cubicBezTo>
                  <a:cubicBezTo>
                    <a:pt x="771652" y="176403"/>
                    <a:pt x="601853" y="12700"/>
                    <a:pt x="392176" y="12700"/>
                  </a:cubicBezTo>
                  <a:cubicBezTo>
                    <a:pt x="182499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3328162" y="411734"/>
              <a:ext cx="771652" cy="742950"/>
            </a:xfrm>
            <a:custGeom>
              <a:avLst/>
              <a:gdLst/>
              <a:ahLst/>
              <a:cxnLst/>
              <a:rect l="l" t="t" r="r" b="b"/>
              <a:pathLst>
                <a:path w="771652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652" y="166370"/>
                    <a:pt x="771652" y="371475"/>
                  </a:cubicBezTo>
                  <a:cubicBezTo>
                    <a:pt x="771652" y="576580"/>
                    <a:pt x="598932" y="742950"/>
                    <a:pt x="385826" y="742950"/>
                  </a:cubicBezTo>
                  <a:cubicBezTo>
                    <a:pt x="172720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3321812" y="405384"/>
              <a:ext cx="784352" cy="755650"/>
            </a:xfrm>
            <a:custGeom>
              <a:avLst/>
              <a:gdLst/>
              <a:ahLst/>
              <a:cxnLst/>
              <a:rect l="l" t="t" r="r" b="b"/>
              <a:pathLst>
                <a:path w="784352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352" y="168910"/>
                    <a:pt x="784352" y="377825"/>
                  </a:cubicBezTo>
                  <a:lnTo>
                    <a:pt x="778002" y="377825"/>
                  </a:lnTo>
                  <a:lnTo>
                    <a:pt x="784352" y="377825"/>
                  </a:lnTo>
                  <a:cubicBezTo>
                    <a:pt x="784352" y="586740"/>
                    <a:pt x="608584" y="755650"/>
                    <a:pt x="392176" y="755650"/>
                  </a:cubicBezTo>
                  <a:lnTo>
                    <a:pt x="392176" y="749300"/>
                  </a:lnTo>
                  <a:lnTo>
                    <a:pt x="392176" y="755650"/>
                  </a:lnTo>
                  <a:cubicBezTo>
                    <a:pt x="175895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652" y="579247"/>
                    <a:pt x="771652" y="377825"/>
                  </a:cubicBezTo>
                  <a:cubicBezTo>
                    <a:pt x="771652" y="176403"/>
                    <a:pt x="601980" y="12700"/>
                    <a:pt x="392176" y="12700"/>
                  </a:cubicBezTo>
                  <a:cubicBezTo>
                    <a:pt x="182372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2556637" y="1803273"/>
              <a:ext cx="771652" cy="742950"/>
            </a:xfrm>
            <a:custGeom>
              <a:avLst/>
              <a:gdLst/>
              <a:ahLst/>
              <a:cxnLst/>
              <a:rect l="l" t="t" r="r" b="b"/>
              <a:pathLst>
                <a:path w="771652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652" y="166370"/>
                    <a:pt x="771652" y="371475"/>
                  </a:cubicBezTo>
                  <a:cubicBezTo>
                    <a:pt x="771652" y="576580"/>
                    <a:pt x="598932" y="742950"/>
                    <a:pt x="385826" y="742950"/>
                  </a:cubicBezTo>
                  <a:cubicBezTo>
                    <a:pt x="172720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550287" y="1796923"/>
              <a:ext cx="784352" cy="755650"/>
            </a:xfrm>
            <a:custGeom>
              <a:avLst/>
              <a:gdLst/>
              <a:ahLst/>
              <a:cxnLst/>
              <a:rect l="l" t="t" r="r" b="b"/>
              <a:pathLst>
                <a:path w="784352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352" y="168910"/>
                    <a:pt x="784352" y="377825"/>
                  </a:cubicBezTo>
                  <a:lnTo>
                    <a:pt x="778002" y="377825"/>
                  </a:lnTo>
                  <a:lnTo>
                    <a:pt x="784352" y="377825"/>
                  </a:lnTo>
                  <a:cubicBezTo>
                    <a:pt x="784352" y="586740"/>
                    <a:pt x="608584" y="755650"/>
                    <a:pt x="392176" y="755650"/>
                  </a:cubicBezTo>
                  <a:lnTo>
                    <a:pt x="392176" y="749300"/>
                  </a:lnTo>
                  <a:lnTo>
                    <a:pt x="392176" y="755650"/>
                  </a:lnTo>
                  <a:cubicBezTo>
                    <a:pt x="175895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652" y="579247"/>
                    <a:pt x="771652" y="377825"/>
                  </a:cubicBezTo>
                  <a:cubicBezTo>
                    <a:pt x="771652" y="176403"/>
                    <a:pt x="601980" y="12700"/>
                    <a:pt x="392176" y="12700"/>
                  </a:cubicBezTo>
                  <a:cubicBezTo>
                    <a:pt x="182372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717931" y="696722"/>
              <a:ext cx="680212" cy="956056"/>
            </a:xfrm>
            <a:custGeom>
              <a:avLst/>
              <a:gdLst/>
              <a:ahLst/>
              <a:cxnLst/>
              <a:rect l="l" t="t" r="r" b="b"/>
              <a:pathLst>
                <a:path w="680212" h="956056">
                  <a:moveTo>
                    <a:pt x="0" y="941451"/>
                  </a:moveTo>
                  <a:lnTo>
                    <a:pt x="659384" y="0"/>
                  </a:lnTo>
                  <a:lnTo>
                    <a:pt x="680212" y="14605"/>
                  </a:lnTo>
                  <a:lnTo>
                    <a:pt x="20828" y="95605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728472" y="2158111"/>
              <a:ext cx="1828292" cy="29210"/>
            </a:xfrm>
            <a:custGeom>
              <a:avLst/>
              <a:gdLst/>
              <a:ahLst/>
              <a:cxnLst/>
              <a:rect l="l" t="t" r="r" b="b"/>
              <a:pathLst>
                <a:path w="1828292" h="29210">
                  <a:moveTo>
                    <a:pt x="0" y="0"/>
                  </a:moveTo>
                  <a:lnTo>
                    <a:pt x="1828292" y="3810"/>
                  </a:lnTo>
                  <a:lnTo>
                    <a:pt x="1828292" y="2921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837438" y="1033907"/>
              <a:ext cx="2607691" cy="886333"/>
            </a:xfrm>
            <a:custGeom>
              <a:avLst/>
              <a:gdLst/>
              <a:ahLst/>
              <a:cxnLst/>
              <a:rect l="l" t="t" r="r" b="b"/>
              <a:pathLst>
                <a:path w="2607691" h="886333">
                  <a:moveTo>
                    <a:pt x="0" y="862203"/>
                  </a:moveTo>
                  <a:lnTo>
                    <a:pt x="2599690" y="0"/>
                  </a:lnTo>
                  <a:lnTo>
                    <a:pt x="2607691" y="24130"/>
                  </a:lnTo>
                  <a:lnTo>
                    <a:pt x="7874" y="886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922399" y="697357"/>
              <a:ext cx="758063" cy="1221232"/>
            </a:xfrm>
            <a:custGeom>
              <a:avLst/>
              <a:gdLst/>
              <a:ahLst/>
              <a:cxnLst/>
              <a:rect l="l" t="t" r="r" b="b"/>
              <a:pathLst>
                <a:path w="758063" h="1221232">
                  <a:moveTo>
                    <a:pt x="21717" y="0"/>
                  </a:moveTo>
                  <a:lnTo>
                    <a:pt x="758063" y="1208024"/>
                  </a:lnTo>
                  <a:lnTo>
                    <a:pt x="736346" y="1221232"/>
                  </a:lnTo>
                  <a:lnTo>
                    <a:pt x="0" y="1320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3204591" y="1147699"/>
              <a:ext cx="519938" cy="771271"/>
            </a:xfrm>
            <a:custGeom>
              <a:avLst/>
              <a:gdLst/>
              <a:ahLst/>
              <a:cxnLst/>
              <a:rect l="l" t="t" r="r" b="b"/>
              <a:pathLst>
                <a:path w="519938" h="771271">
                  <a:moveTo>
                    <a:pt x="519938" y="13970"/>
                  </a:moveTo>
                  <a:lnTo>
                    <a:pt x="21209" y="771271"/>
                  </a:lnTo>
                  <a:lnTo>
                    <a:pt x="0" y="757301"/>
                  </a:lnTo>
                  <a:lnTo>
                    <a:pt x="49872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2043049" y="429133"/>
              <a:ext cx="1288415" cy="366395"/>
            </a:xfrm>
            <a:custGeom>
              <a:avLst/>
              <a:gdLst/>
              <a:ahLst/>
              <a:cxnLst/>
              <a:rect l="l" t="t" r="r" b="b"/>
              <a:pathLst>
                <a:path w="1288415" h="366395">
                  <a:moveTo>
                    <a:pt x="1281811" y="366395"/>
                  </a:moveTo>
                  <a:lnTo>
                    <a:pt x="0" y="24511"/>
                  </a:lnTo>
                  <a:lnTo>
                    <a:pt x="6604" y="0"/>
                  </a:lnTo>
                  <a:lnTo>
                    <a:pt x="1288415" y="34188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512064" y="1183259"/>
              <a:ext cx="272796" cy="277114"/>
            </a:xfrm>
            <a:custGeom>
              <a:avLst/>
              <a:gdLst/>
              <a:ahLst/>
              <a:cxnLst/>
              <a:rect l="l" t="t" r="r" b="b"/>
              <a:pathLst>
                <a:path w="272796" h="277114">
                  <a:moveTo>
                    <a:pt x="0" y="277114"/>
                  </a:moveTo>
                  <a:lnTo>
                    <a:pt x="272796" y="277114"/>
                  </a:lnTo>
                  <a:lnTo>
                    <a:pt x="2727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505714" y="1176909"/>
              <a:ext cx="285496" cy="289687"/>
            </a:xfrm>
            <a:custGeom>
              <a:avLst/>
              <a:gdLst/>
              <a:ahLst/>
              <a:cxnLst/>
              <a:rect l="l" t="t" r="r" b="b"/>
              <a:pathLst>
                <a:path w="285496" h="289687">
                  <a:moveTo>
                    <a:pt x="6350" y="0"/>
                  </a:moveTo>
                  <a:lnTo>
                    <a:pt x="279146" y="0"/>
                  </a:lnTo>
                  <a:lnTo>
                    <a:pt x="285496" y="0"/>
                  </a:lnTo>
                  <a:lnTo>
                    <a:pt x="285496" y="6350"/>
                  </a:lnTo>
                  <a:lnTo>
                    <a:pt x="285496" y="283337"/>
                  </a:lnTo>
                  <a:lnTo>
                    <a:pt x="285496" y="289687"/>
                  </a:lnTo>
                  <a:lnTo>
                    <a:pt x="279146" y="289687"/>
                  </a:lnTo>
                  <a:lnTo>
                    <a:pt x="6350" y="289687"/>
                  </a:lnTo>
                  <a:lnTo>
                    <a:pt x="0" y="289687"/>
                  </a:lnTo>
                  <a:lnTo>
                    <a:pt x="0" y="28333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283337"/>
                  </a:lnTo>
                  <a:lnTo>
                    <a:pt x="6350" y="283337"/>
                  </a:lnTo>
                  <a:lnTo>
                    <a:pt x="6350" y="276987"/>
                  </a:lnTo>
                  <a:lnTo>
                    <a:pt x="279146" y="276987"/>
                  </a:lnTo>
                  <a:lnTo>
                    <a:pt x="279146" y="283337"/>
                  </a:lnTo>
                  <a:lnTo>
                    <a:pt x="272796" y="283337"/>
                  </a:lnTo>
                  <a:lnTo>
                    <a:pt x="272796" y="6350"/>
                  </a:lnTo>
                  <a:lnTo>
                    <a:pt x="279146" y="6350"/>
                  </a:lnTo>
                  <a:lnTo>
                    <a:pt x="279146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355344" y="1315593"/>
              <a:ext cx="272796" cy="276987"/>
            </a:xfrm>
            <a:custGeom>
              <a:avLst/>
              <a:gdLst/>
              <a:ahLst/>
              <a:cxnLst/>
              <a:rect l="l" t="t" r="r" b="b"/>
              <a:pathLst>
                <a:path w="272796" h="276987">
                  <a:moveTo>
                    <a:pt x="0" y="276987"/>
                  </a:moveTo>
                  <a:lnTo>
                    <a:pt x="272796" y="276987"/>
                  </a:lnTo>
                  <a:lnTo>
                    <a:pt x="2727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348994" y="1309243"/>
              <a:ext cx="285496" cy="289687"/>
            </a:xfrm>
            <a:custGeom>
              <a:avLst/>
              <a:gdLst/>
              <a:ahLst/>
              <a:cxnLst/>
              <a:rect l="l" t="t" r="r" b="b"/>
              <a:pathLst>
                <a:path w="285496" h="289687">
                  <a:moveTo>
                    <a:pt x="6350" y="0"/>
                  </a:moveTo>
                  <a:lnTo>
                    <a:pt x="279146" y="0"/>
                  </a:lnTo>
                  <a:lnTo>
                    <a:pt x="285496" y="0"/>
                  </a:lnTo>
                  <a:lnTo>
                    <a:pt x="285496" y="6350"/>
                  </a:lnTo>
                  <a:lnTo>
                    <a:pt x="285496" y="283337"/>
                  </a:lnTo>
                  <a:lnTo>
                    <a:pt x="285496" y="289687"/>
                  </a:lnTo>
                  <a:lnTo>
                    <a:pt x="279146" y="289687"/>
                  </a:lnTo>
                  <a:lnTo>
                    <a:pt x="6350" y="289687"/>
                  </a:lnTo>
                  <a:lnTo>
                    <a:pt x="0" y="289687"/>
                  </a:lnTo>
                  <a:lnTo>
                    <a:pt x="0" y="28333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283337"/>
                  </a:lnTo>
                  <a:lnTo>
                    <a:pt x="6350" y="283337"/>
                  </a:lnTo>
                  <a:lnTo>
                    <a:pt x="6350" y="276987"/>
                  </a:lnTo>
                  <a:lnTo>
                    <a:pt x="279146" y="276987"/>
                  </a:lnTo>
                  <a:lnTo>
                    <a:pt x="279146" y="283337"/>
                  </a:lnTo>
                  <a:lnTo>
                    <a:pt x="272796" y="283337"/>
                  </a:lnTo>
                  <a:lnTo>
                    <a:pt x="272796" y="6350"/>
                  </a:lnTo>
                  <a:lnTo>
                    <a:pt x="279146" y="6350"/>
                  </a:lnTo>
                  <a:lnTo>
                    <a:pt x="279146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1058037" y="2221865"/>
              <a:ext cx="272796" cy="277114"/>
            </a:xfrm>
            <a:custGeom>
              <a:avLst/>
              <a:gdLst/>
              <a:ahLst/>
              <a:cxnLst/>
              <a:rect l="l" t="t" r="r" b="b"/>
              <a:pathLst>
                <a:path w="272796" h="277114">
                  <a:moveTo>
                    <a:pt x="0" y="277114"/>
                  </a:moveTo>
                  <a:lnTo>
                    <a:pt x="272796" y="277114"/>
                  </a:lnTo>
                  <a:lnTo>
                    <a:pt x="2727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1051687" y="2215515"/>
              <a:ext cx="285496" cy="289687"/>
            </a:xfrm>
            <a:custGeom>
              <a:avLst/>
              <a:gdLst/>
              <a:ahLst/>
              <a:cxnLst/>
              <a:rect l="l" t="t" r="r" b="b"/>
              <a:pathLst>
                <a:path w="285496" h="289687">
                  <a:moveTo>
                    <a:pt x="6350" y="0"/>
                  </a:moveTo>
                  <a:lnTo>
                    <a:pt x="279146" y="0"/>
                  </a:lnTo>
                  <a:lnTo>
                    <a:pt x="285496" y="0"/>
                  </a:lnTo>
                  <a:lnTo>
                    <a:pt x="285496" y="6350"/>
                  </a:lnTo>
                  <a:lnTo>
                    <a:pt x="285496" y="283337"/>
                  </a:lnTo>
                  <a:lnTo>
                    <a:pt x="285496" y="289687"/>
                  </a:lnTo>
                  <a:lnTo>
                    <a:pt x="279146" y="289687"/>
                  </a:lnTo>
                  <a:lnTo>
                    <a:pt x="6350" y="289687"/>
                  </a:lnTo>
                  <a:lnTo>
                    <a:pt x="0" y="289687"/>
                  </a:lnTo>
                  <a:lnTo>
                    <a:pt x="0" y="28333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283337"/>
                  </a:lnTo>
                  <a:lnTo>
                    <a:pt x="6350" y="283337"/>
                  </a:lnTo>
                  <a:lnTo>
                    <a:pt x="6350" y="276987"/>
                  </a:lnTo>
                  <a:lnTo>
                    <a:pt x="279146" y="276987"/>
                  </a:lnTo>
                  <a:lnTo>
                    <a:pt x="279146" y="283337"/>
                  </a:lnTo>
                  <a:lnTo>
                    <a:pt x="272796" y="283337"/>
                  </a:lnTo>
                  <a:lnTo>
                    <a:pt x="272796" y="6350"/>
                  </a:lnTo>
                  <a:lnTo>
                    <a:pt x="279146" y="6350"/>
                  </a:lnTo>
                  <a:lnTo>
                    <a:pt x="279146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817499" y="874141"/>
              <a:ext cx="179578" cy="277749"/>
            </a:xfrm>
            <a:custGeom>
              <a:avLst/>
              <a:gdLst/>
              <a:ahLst/>
              <a:cxnLst/>
              <a:rect l="l" t="t" r="r" b="b"/>
              <a:pathLst>
                <a:path w="179578" h="277749">
                  <a:moveTo>
                    <a:pt x="10795" y="277749"/>
                  </a:moveTo>
                  <a:lnTo>
                    <a:pt x="144145" y="67691"/>
                  </a:lnTo>
                  <a:lnTo>
                    <a:pt x="170942" y="84709"/>
                  </a:lnTo>
                  <a:lnTo>
                    <a:pt x="179578" y="0"/>
                  </a:lnTo>
                  <a:lnTo>
                    <a:pt x="106553" y="43942"/>
                  </a:lnTo>
                  <a:lnTo>
                    <a:pt x="133350" y="60960"/>
                  </a:lnTo>
                  <a:lnTo>
                    <a:pt x="0" y="27101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1673225" y="1360424"/>
              <a:ext cx="260223" cy="117856"/>
            </a:xfrm>
            <a:custGeom>
              <a:avLst/>
              <a:gdLst/>
              <a:ahLst/>
              <a:cxnLst/>
              <a:rect l="l" t="t" r="r" b="b"/>
              <a:pathLst>
                <a:path w="260223" h="117856">
                  <a:moveTo>
                    <a:pt x="4699" y="117856"/>
                  </a:moveTo>
                  <a:lnTo>
                    <a:pt x="192024" y="41148"/>
                  </a:lnTo>
                  <a:lnTo>
                    <a:pt x="204089" y="70485"/>
                  </a:lnTo>
                  <a:lnTo>
                    <a:pt x="260223" y="6350"/>
                  </a:lnTo>
                  <a:lnTo>
                    <a:pt x="175260" y="0"/>
                  </a:lnTo>
                  <a:lnTo>
                    <a:pt x="187325" y="29337"/>
                  </a:lnTo>
                  <a:lnTo>
                    <a:pt x="0" y="10604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1387729" y="2291588"/>
              <a:ext cx="272796" cy="76200"/>
            </a:xfrm>
            <a:custGeom>
              <a:avLst/>
              <a:gdLst/>
              <a:ahLst/>
              <a:cxnLst/>
              <a:rect l="l" t="t" r="r" b="b"/>
              <a:pathLst>
                <a:path w="272796" h="76200">
                  <a:moveTo>
                    <a:pt x="196596" y="0"/>
                  </a:moveTo>
                  <a:lnTo>
                    <a:pt x="272796" y="38100"/>
                  </a:lnTo>
                  <a:lnTo>
                    <a:pt x="196596" y="76200"/>
                  </a:lnTo>
                  <a:lnTo>
                    <a:pt x="196596" y="44450"/>
                  </a:lnTo>
                  <a:lnTo>
                    <a:pt x="0" y="44450"/>
                  </a:lnTo>
                  <a:lnTo>
                    <a:pt x="0" y="31750"/>
                  </a:lnTo>
                  <a:lnTo>
                    <a:pt x="196596" y="3175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3" name="Title 32">
            <a:extLst>
              <a:ext uri="{FF2B5EF4-FFF2-40B4-BE49-F238E27FC236}">
                <a16:creationId xmlns:a16="http://schemas.microsoft.com/office/drawing/2014/main" id="{D86A18AE-AF86-44EC-0963-C759FFAC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2CA88E48-BA52-3DA4-C5B5-A17996137509}"/>
              </a:ext>
            </a:extLst>
          </p:cNvPr>
          <p:cNvSpPr txBox="1"/>
          <p:nvPr/>
        </p:nvSpPr>
        <p:spPr>
          <a:xfrm>
            <a:off x="2587362" y="5373130"/>
            <a:ext cx="7702201" cy="1096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99"/>
              </a:lnSpc>
            </a:pPr>
            <a:r>
              <a:rPr lang="en-US" sz="2399" b="1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Independent components or elements </a:t>
            </a:r>
            <a:r>
              <a:rPr lang="en-US" sz="2399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that are </a:t>
            </a:r>
            <a:r>
              <a:rPr lang="en-US" sz="2399" b="1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connected by a network </a:t>
            </a:r>
            <a:r>
              <a:rPr lang="en-US" sz="2399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and </a:t>
            </a:r>
            <a:r>
              <a:rPr lang="en-US" sz="2399" b="1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communicate by passing message.</a:t>
            </a:r>
            <a:endParaRPr lang="en-US" sz="2399" spc="14" dirty="0">
              <a:solidFill>
                <a:srgbClr val="000000"/>
              </a:solidFill>
              <a:latin typeface="Gill Sans MT" panose="020B0502020104020203" pitchFamily="34" charset="0"/>
              <a:ea typeface="IBM Plex Sans Condensed"/>
              <a:cs typeface="IBM Plex Sans Condensed"/>
              <a:sym typeface="IBM Plex Sans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3040067" y="1958978"/>
            <a:ext cx="5754691" cy="3082928"/>
            <a:chOff x="0" y="0"/>
            <a:chExt cx="5754688" cy="3082925"/>
          </a:xfrm>
        </p:grpSpPr>
        <p:sp>
          <p:nvSpPr>
            <p:cNvPr id="3" name="Freeform 3"/>
            <p:cNvSpPr/>
            <p:nvPr/>
          </p:nvSpPr>
          <p:spPr>
            <a:xfrm>
              <a:off x="69850" y="69850"/>
              <a:ext cx="5614924" cy="2943225"/>
            </a:xfrm>
            <a:custGeom>
              <a:avLst/>
              <a:gdLst/>
              <a:ahLst/>
              <a:cxnLst/>
              <a:rect l="l" t="t" r="r" b="b"/>
              <a:pathLst>
                <a:path w="5614924" h="2943225">
                  <a:moveTo>
                    <a:pt x="0" y="1471676"/>
                  </a:moveTo>
                  <a:cubicBezTo>
                    <a:pt x="0" y="658876"/>
                    <a:pt x="1256919" y="0"/>
                    <a:pt x="2807462" y="0"/>
                  </a:cubicBezTo>
                  <a:cubicBezTo>
                    <a:pt x="4358005" y="0"/>
                    <a:pt x="5614924" y="658876"/>
                    <a:pt x="5614924" y="1471676"/>
                  </a:cubicBezTo>
                  <a:cubicBezTo>
                    <a:pt x="5614924" y="2284476"/>
                    <a:pt x="4358005" y="2943225"/>
                    <a:pt x="2807462" y="2943225"/>
                  </a:cubicBezTo>
                  <a:cubicBezTo>
                    <a:pt x="1256919" y="2943225"/>
                    <a:pt x="0" y="2284349"/>
                    <a:pt x="0" y="1471676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3500" y="63500"/>
              <a:ext cx="5627624" cy="2955925"/>
            </a:xfrm>
            <a:custGeom>
              <a:avLst/>
              <a:gdLst/>
              <a:ahLst/>
              <a:cxnLst/>
              <a:rect l="l" t="t" r="r" b="b"/>
              <a:pathLst>
                <a:path w="5627624" h="2955925">
                  <a:moveTo>
                    <a:pt x="0" y="1477899"/>
                  </a:moveTo>
                  <a:cubicBezTo>
                    <a:pt x="0" y="658622"/>
                    <a:pt x="1263904" y="0"/>
                    <a:pt x="2813812" y="0"/>
                  </a:cubicBezTo>
                  <a:lnTo>
                    <a:pt x="2813812" y="6350"/>
                  </a:lnTo>
                  <a:lnTo>
                    <a:pt x="2813812" y="0"/>
                  </a:lnTo>
                  <a:cubicBezTo>
                    <a:pt x="4363720" y="0"/>
                    <a:pt x="5627624" y="658622"/>
                    <a:pt x="5627624" y="1477899"/>
                  </a:cubicBezTo>
                  <a:lnTo>
                    <a:pt x="5621274" y="1477899"/>
                  </a:lnTo>
                  <a:lnTo>
                    <a:pt x="5627624" y="1477899"/>
                  </a:lnTo>
                  <a:cubicBezTo>
                    <a:pt x="5627624" y="2297176"/>
                    <a:pt x="4363720" y="2955925"/>
                    <a:pt x="2813812" y="2955925"/>
                  </a:cubicBezTo>
                  <a:lnTo>
                    <a:pt x="2813812" y="2949575"/>
                  </a:lnTo>
                  <a:lnTo>
                    <a:pt x="2813812" y="2955925"/>
                  </a:lnTo>
                  <a:cubicBezTo>
                    <a:pt x="1263904" y="2955925"/>
                    <a:pt x="0" y="2297303"/>
                    <a:pt x="0" y="1477899"/>
                  </a:cubicBezTo>
                  <a:lnTo>
                    <a:pt x="6350" y="1477899"/>
                  </a:lnTo>
                  <a:lnTo>
                    <a:pt x="0" y="1477899"/>
                  </a:lnTo>
                  <a:moveTo>
                    <a:pt x="12700" y="1477899"/>
                  </a:moveTo>
                  <a:cubicBezTo>
                    <a:pt x="12700" y="2284095"/>
                    <a:pt x="1262761" y="2943225"/>
                    <a:pt x="2813812" y="2943225"/>
                  </a:cubicBezTo>
                  <a:cubicBezTo>
                    <a:pt x="4364863" y="2943225"/>
                    <a:pt x="5614924" y="2284222"/>
                    <a:pt x="5614924" y="1477899"/>
                  </a:cubicBezTo>
                  <a:cubicBezTo>
                    <a:pt x="5614924" y="671576"/>
                    <a:pt x="4364990" y="12700"/>
                    <a:pt x="2813812" y="12700"/>
                  </a:cubicBezTo>
                  <a:cubicBezTo>
                    <a:pt x="1262634" y="12700"/>
                    <a:pt x="12700" y="671703"/>
                    <a:pt x="12700" y="14778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998726" y="241300"/>
              <a:ext cx="771652" cy="742950"/>
            </a:xfrm>
            <a:custGeom>
              <a:avLst/>
              <a:gdLst/>
              <a:ahLst/>
              <a:cxnLst/>
              <a:rect l="l" t="t" r="r" b="b"/>
              <a:pathLst>
                <a:path w="771652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652" y="166370"/>
                    <a:pt x="771652" y="371475"/>
                  </a:cubicBezTo>
                  <a:cubicBezTo>
                    <a:pt x="771652" y="576580"/>
                    <a:pt x="598932" y="742950"/>
                    <a:pt x="385826" y="742950"/>
                  </a:cubicBezTo>
                  <a:cubicBezTo>
                    <a:pt x="172720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992249" y="234950"/>
              <a:ext cx="784479" cy="755650"/>
            </a:xfrm>
            <a:custGeom>
              <a:avLst/>
              <a:gdLst/>
              <a:ahLst/>
              <a:cxnLst/>
              <a:rect l="l" t="t" r="r" b="b"/>
              <a:pathLst>
                <a:path w="784479" h="755650">
                  <a:moveTo>
                    <a:pt x="127" y="377825"/>
                  </a:moveTo>
                  <a:cubicBezTo>
                    <a:pt x="127" y="168910"/>
                    <a:pt x="175895" y="0"/>
                    <a:pt x="392303" y="0"/>
                  </a:cubicBezTo>
                  <a:lnTo>
                    <a:pt x="392303" y="6350"/>
                  </a:lnTo>
                  <a:lnTo>
                    <a:pt x="392303" y="0"/>
                  </a:lnTo>
                  <a:cubicBezTo>
                    <a:pt x="608584" y="0"/>
                    <a:pt x="784479" y="168910"/>
                    <a:pt x="784479" y="377825"/>
                  </a:cubicBezTo>
                  <a:lnTo>
                    <a:pt x="778129" y="377825"/>
                  </a:lnTo>
                  <a:lnTo>
                    <a:pt x="784479" y="377825"/>
                  </a:lnTo>
                  <a:cubicBezTo>
                    <a:pt x="784225" y="586740"/>
                    <a:pt x="608457" y="755650"/>
                    <a:pt x="392176" y="755650"/>
                  </a:cubicBezTo>
                  <a:lnTo>
                    <a:pt x="392176" y="749300"/>
                  </a:lnTo>
                  <a:lnTo>
                    <a:pt x="392176" y="755650"/>
                  </a:lnTo>
                  <a:cubicBezTo>
                    <a:pt x="175895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652" y="579247"/>
                    <a:pt x="771652" y="377825"/>
                  </a:cubicBezTo>
                  <a:cubicBezTo>
                    <a:pt x="771652" y="176403"/>
                    <a:pt x="601980" y="12700"/>
                    <a:pt x="392176" y="12700"/>
                  </a:cubicBezTo>
                  <a:cubicBezTo>
                    <a:pt x="182372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793750" y="1708150"/>
              <a:ext cx="771652" cy="742950"/>
            </a:xfrm>
            <a:custGeom>
              <a:avLst/>
              <a:gdLst/>
              <a:ahLst/>
              <a:cxnLst/>
              <a:rect l="l" t="t" r="r" b="b"/>
              <a:pathLst>
                <a:path w="771652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652" y="166370"/>
                    <a:pt x="771652" y="371475"/>
                  </a:cubicBezTo>
                  <a:cubicBezTo>
                    <a:pt x="771652" y="576580"/>
                    <a:pt x="598805" y="742950"/>
                    <a:pt x="385826" y="742950"/>
                  </a:cubicBezTo>
                  <a:cubicBezTo>
                    <a:pt x="172847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787400" y="1701800"/>
              <a:ext cx="784352" cy="755650"/>
            </a:xfrm>
            <a:custGeom>
              <a:avLst/>
              <a:gdLst/>
              <a:ahLst/>
              <a:cxnLst/>
              <a:rect l="l" t="t" r="r" b="b"/>
              <a:pathLst>
                <a:path w="784352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352" y="168910"/>
                    <a:pt x="784352" y="377825"/>
                  </a:cubicBezTo>
                  <a:lnTo>
                    <a:pt x="778002" y="377825"/>
                  </a:lnTo>
                  <a:lnTo>
                    <a:pt x="784352" y="377825"/>
                  </a:lnTo>
                  <a:cubicBezTo>
                    <a:pt x="784352" y="586740"/>
                    <a:pt x="608584" y="755650"/>
                    <a:pt x="392176" y="755650"/>
                  </a:cubicBezTo>
                  <a:lnTo>
                    <a:pt x="392176" y="749300"/>
                  </a:lnTo>
                  <a:lnTo>
                    <a:pt x="392176" y="755650"/>
                  </a:lnTo>
                  <a:cubicBezTo>
                    <a:pt x="175768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652" y="579247"/>
                    <a:pt x="771652" y="377825"/>
                  </a:cubicBezTo>
                  <a:cubicBezTo>
                    <a:pt x="771652" y="176403"/>
                    <a:pt x="601853" y="12700"/>
                    <a:pt x="392176" y="12700"/>
                  </a:cubicBezTo>
                  <a:cubicBezTo>
                    <a:pt x="182499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4052062" y="583184"/>
              <a:ext cx="771652" cy="742950"/>
            </a:xfrm>
            <a:custGeom>
              <a:avLst/>
              <a:gdLst/>
              <a:ahLst/>
              <a:cxnLst/>
              <a:rect l="l" t="t" r="r" b="b"/>
              <a:pathLst>
                <a:path w="771652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652" y="166370"/>
                    <a:pt x="771652" y="371475"/>
                  </a:cubicBezTo>
                  <a:cubicBezTo>
                    <a:pt x="771652" y="576580"/>
                    <a:pt x="598932" y="742950"/>
                    <a:pt x="385826" y="742950"/>
                  </a:cubicBezTo>
                  <a:cubicBezTo>
                    <a:pt x="172720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4045712" y="576834"/>
              <a:ext cx="784352" cy="755650"/>
            </a:xfrm>
            <a:custGeom>
              <a:avLst/>
              <a:gdLst/>
              <a:ahLst/>
              <a:cxnLst/>
              <a:rect l="l" t="t" r="r" b="b"/>
              <a:pathLst>
                <a:path w="784352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352" y="168910"/>
                    <a:pt x="784352" y="377825"/>
                  </a:cubicBezTo>
                  <a:lnTo>
                    <a:pt x="778002" y="377825"/>
                  </a:lnTo>
                  <a:lnTo>
                    <a:pt x="784352" y="377825"/>
                  </a:lnTo>
                  <a:cubicBezTo>
                    <a:pt x="784352" y="586740"/>
                    <a:pt x="608584" y="755650"/>
                    <a:pt x="392176" y="755650"/>
                  </a:cubicBezTo>
                  <a:lnTo>
                    <a:pt x="392176" y="749300"/>
                  </a:lnTo>
                  <a:lnTo>
                    <a:pt x="392176" y="755650"/>
                  </a:lnTo>
                  <a:cubicBezTo>
                    <a:pt x="175895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652" y="579247"/>
                    <a:pt x="771652" y="377825"/>
                  </a:cubicBezTo>
                  <a:cubicBezTo>
                    <a:pt x="771652" y="176403"/>
                    <a:pt x="601980" y="12700"/>
                    <a:pt x="392176" y="12700"/>
                  </a:cubicBezTo>
                  <a:cubicBezTo>
                    <a:pt x="182372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3280537" y="1974723"/>
              <a:ext cx="771652" cy="742950"/>
            </a:xfrm>
            <a:custGeom>
              <a:avLst/>
              <a:gdLst/>
              <a:ahLst/>
              <a:cxnLst/>
              <a:rect l="l" t="t" r="r" b="b"/>
              <a:pathLst>
                <a:path w="771652" h="742950">
                  <a:moveTo>
                    <a:pt x="0" y="371475"/>
                  </a:moveTo>
                  <a:cubicBezTo>
                    <a:pt x="0" y="166370"/>
                    <a:pt x="172720" y="0"/>
                    <a:pt x="385826" y="0"/>
                  </a:cubicBezTo>
                  <a:cubicBezTo>
                    <a:pt x="598932" y="0"/>
                    <a:pt x="771652" y="166370"/>
                    <a:pt x="771652" y="371475"/>
                  </a:cubicBezTo>
                  <a:cubicBezTo>
                    <a:pt x="771652" y="576580"/>
                    <a:pt x="598932" y="742950"/>
                    <a:pt x="385826" y="742950"/>
                  </a:cubicBezTo>
                  <a:cubicBezTo>
                    <a:pt x="172720" y="742950"/>
                    <a:pt x="0" y="576580"/>
                    <a:pt x="0" y="371475"/>
                  </a:cubicBezTo>
                  <a:close/>
                </a:path>
              </a:pathLst>
            </a:custGeom>
            <a:solidFill>
              <a:srgbClr val="DAE3F3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3274187" y="1968373"/>
              <a:ext cx="784352" cy="755650"/>
            </a:xfrm>
            <a:custGeom>
              <a:avLst/>
              <a:gdLst/>
              <a:ahLst/>
              <a:cxnLst/>
              <a:rect l="l" t="t" r="r" b="b"/>
              <a:pathLst>
                <a:path w="784352" h="755650">
                  <a:moveTo>
                    <a:pt x="0" y="377825"/>
                  </a:moveTo>
                  <a:cubicBezTo>
                    <a:pt x="0" y="168910"/>
                    <a:pt x="175768" y="0"/>
                    <a:pt x="392176" y="0"/>
                  </a:cubicBezTo>
                  <a:lnTo>
                    <a:pt x="392176" y="6350"/>
                  </a:lnTo>
                  <a:lnTo>
                    <a:pt x="392176" y="0"/>
                  </a:lnTo>
                  <a:cubicBezTo>
                    <a:pt x="608457" y="0"/>
                    <a:pt x="784352" y="168910"/>
                    <a:pt x="784352" y="377825"/>
                  </a:cubicBezTo>
                  <a:lnTo>
                    <a:pt x="778002" y="377825"/>
                  </a:lnTo>
                  <a:lnTo>
                    <a:pt x="784352" y="377825"/>
                  </a:lnTo>
                  <a:cubicBezTo>
                    <a:pt x="784352" y="586740"/>
                    <a:pt x="608584" y="755650"/>
                    <a:pt x="392176" y="755650"/>
                  </a:cubicBezTo>
                  <a:lnTo>
                    <a:pt x="392176" y="749300"/>
                  </a:lnTo>
                  <a:lnTo>
                    <a:pt x="392176" y="755650"/>
                  </a:lnTo>
                  <a:cubicBezTo>
                    <a:pt x="175895" y="755650"/>
                    <a:pt x="0" y="586740"/>
                    <a:pt x="0" y="377825"/>
                  </a:cubicBezTo>
                  <a:lnTo>
                    <a:pt x="6350" y="377825"/>
                  </a:lnTo>
                  <a:lnTo>
                    <a:pt x="0" y="377825"/>
                  </a:lnTo>
                  <a:moveTo>
                    <a:pt x="12700" y="377825"/>
                  </a:moveTo>
                  <a:cubicBezTo>
                    <a:pt x="12700" y="579247"/>
                    <a:pt x="182372" y="742950"/>
                    <a:pt x="392176" y="742950"/>
                  </a:cubicBezTo>
                  <a:cubicBezTo>
                    <a:pt x="601980" y="742950"/>
                    <a:pt x="771652" y="579247"/>
                    <a:pt x="771652" y="377825"/>
                  </a:cubicBezTo>
                  <a:cubicBezTo>
                    <a:pt x="771652" y="176403"/>
                    <a:pt x="601980" y="12700"/>
                    <a:pt x="392176" y="12700"/>
                  </a:cubicBezTo>
                  <a:cubicBezTo>
                    <a:pt x="182372" y="12700"/>
                    <a:pt x="12700" y="176403"/>
                    <a:pt x="12700" y="3778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441831" y="868172"/>
              <a:ext cx="680212" cy="956056"/>
            </a:xfrm>
            <a:custGeom>
              <a:avLst/>
              <a:gdLst/>
              <a:ahLst/>
              <a:cxnLst/>
              <a:rect l="l" t="t" r="r" b="b"/>
              <a:pathLst>
                <a:path w="680212" h="956056">
                  <a:moveTo>
                    <a:pt x="0" y="941451"/>
                  </a:moveTo>
                  <a:lnTo>
                    <a:pt x="659384" y="0"/>
                  </a:lnTo>
                  <a:lnTo>
                    <a:pt x="680212" y="14605"/>
                  </a:lnTo>
                  <a:lnTo>
                    <a:pt x="20828" y="95605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452372" y="2329561"/>
              <a:ext cx="1828292" cy="29210"/>
            </a:xfrm>
            <a:custGeom>
              <a:avLst/>
              <a:gdLst/>
              <a:ahLst/>
              <a:cxnLst/>
              <a:rect l="l" t="t" r="r" b="b"/>
              <a:pathLst>
                <a:path w="1828292" h="29210">
                  <a:moveTo>
                    <a:pt x="0" y="0"/>
                  </a:moveTo>
                  <a:lnTo>
                    <a:pt x="1828292" y="3810"/>
                  </a:lnTo>
                  <a:lnTo>
                    <a:pt x="1828292" y="2921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561338" y="1205357"/>
              <a:ext cx="2607691" cy="886333"/>
            </a:xfrm>
            <a:custGeom>
              <a:avLst/>
              <a:gdLst/>
              <a:ahLst/>
              <a:cxnLst/>
              <a:rect l="l" t="t" r="r" b="b"/>
              <a:pathLst>
                <a:path w="2607691" h="886333">
                  <a:moveTo>
                    <a:pt x="0" y="862203"/>
                  </a:moveTo>
                  <a:lnTo>
                    <a:pt x="2599690" y="0"/>
                  </a:lnTo>
                  <a:lnTo>
                    <a:pt x="2607691" y="24130"/>
                  </a:lnTo>
                  <a:lnTo>
                    <a:pt x="7874" y="886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2646299" y="868807"/>
              <a:ext cx="758063" cy="1221232"/>
            </a:xfrm>
            <a:custGeom>
              <a:avLst/>
              <a:gdLst/>
              <a:ahLst/>
              <a:cxnLst/>
              <a:rect l="l" t="t" r="r" b="b"/>
              <a:pathLst>
                <a:path w="758063" h="1221232">
                  <a:moveTo>
                    <a:pt x="21717" y="0"/>
                  </a:moveTo>
                  <a:lnTo>
                    <a:pt x="758063" y="1208024"/>
                  </a:lnTo>
                  <a:lnTo>
                    <a:pt x="736346" y="1221232"/>
                  </a:lnTo>
                  <a:lnTo>
                    <a:pt x="0" y="1320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3928491" y="1319149"/>
              <a:ext cx="519938" cy="771271"/>
            </a:xfrm>
            <a:custGeom>
              <a:avLst/>
              <a:gdLst/>
              <a:ahLst/>
              <a:cxnLst/>
              <a:rect l="l" t="t" r="r" b="b"/>
              <a:pathLst>
                <a:path w="519938" h="771271">
                  <a:moveTo>
                    <a:pt x="519938" y="13970"/>
                  </a:moveTo>
                  <a:lnTo>
                    <a:pt x="21209" y="771271"/>
                  </a:lnTo>
                  <a:lnTo>
                    <a:pt x="0" y="757301"/>
                  </a:lnTo>
                  <a:lnTo>
                    <a:pt x="498729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2766949" y="600583"/>
              <a:ext cx="1288415" cy="366395"/>
            </a:xfrm>
            <a:custGeom>
              <a:avLst/>
              <a:gdLst/>
              <a:ahLst/>
              <a:cxnLst/>
              <a:rect l="l" t="t" r="r" b="b"/>
              <a:pathLst>
                <a:path w="1288415" h="366395">
                  <a:moveTo>
                    <a:pt x="1281811" y="366395"/>
                  </a:moveTo>
                  <a:lnTo>
                    <a:pt x="0" y="24511"/>
                  </a:lnTo>
                  <a:lnTo>
                    <a:pt x="6604" y="0"/>
                  </a:lnTo>
                  <a:lnTo>
                    <a:pt x="1288415" y="34188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235964" y="1354709"/>
              <a:ext cx="272796" cy="277114"/>
            </a:xfrm>
            <a:custGeom>
              <a:avLst/>
              <a:gdLst/>
              <a:ahLst/>
              <a:cxnLst/>
              <a:rect l="l" t="t" r="r" b="b"/>
              <a:pathLst>
                <a:path w="272796" h="277114">
                  <a:moveTo>
                    <a:pt x="0" y="277114"/>
                  </a:moveTo>
                  <a:lnTo>
                    <a:pt x="272796" y="277114"/>
                  </a:lnTo>
                  <a:lnTo>
                    <a:pt x="2727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229614" y="1348359"/>
              <a:ext cx="285496" cy="289687"/>
            </a:xfrm>
            <a:custGeom>
              <a:avLst/>
              <a:gdLst/>
              <a:ahLst/>
              <a:cxnLst/>
              <a:rect l="l" t="t" r="r" b="b"/>
              <a:pathLst>
                <a:path w="285496" h="289687">
                  <a:moveTo>
                    <a:pt x="6350" y="0"/>
                  </a:moveTo>
                  <a:lnTo>
                    <a:pt x="279146" y="0"/>
                  </a:lnTo>
                  <a:lnTo>
                    <a:pt x="285496" y="0"/>
                  </a:lnTo>
                  <a:lnTo>
                    <a:pt x="285496" y="6350"/>
                  </a:lnTo>
                  <a:lnTo>
                    <a:pt x="285496" y="283337"/>
                  </a:lnTo>
                  <a:lnTo>
                    <a:pt x="285496" y="289687"/>
                  </a:lnTo>
                  <a:lnTo>
                    <a:pt x="279146" y="289687"/>
                  </a:lnTo>
                  <a:lnTo>
                    <a:pt x="6350" y="289687"/>
                  </a:lnTo>
                  <a:lnTo>
                    <a:pt x="0" y="289687"/>
                  </a:lnTo>
                  <a:lnTo>
                    <a:pt x="0" y="28333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283337"/>
                  </a:lnTo>
                  <a:lnTo>
                    <a:pt x="6350" y="283337"/>
                  </a:lnTo>
                  <a:lnTo>
                    <a:pt x="6350" y="276987"/>
                  </a:lnTo>
                  <a:lnTo>
                    <a:pt x="279146" y="276987"/>
                  </a:lnTo>
                  <a:lnTo>
                    <a:pt x="279146" y="283337"/>
                  </a:lnTo>
                  <a:lnTo>
                    <a:pt x="272796" y="283337"/>
                  </a:lnTo>
                  <a:lnTo>
                    <a:pt x="272796" y="6350"/>
                  </a:lnTo>
                  <a:lnTo>
                    <a:pt x="279146" y="6350"/>
                  </a:lnTo>
                  <a:lnTo>
                    <a:pt x="279146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2079244" y="1487043"/>
              <a:ext cx="272796" cy="276987"/>
            </a:xfrm>
            <a:custGeom>
              <a:avLst/>
              <a:gdLst/>
              <a:ahLst/>
              <a:cxnLst/>
              <a:rect l="l" t="t" r="r" b="b"/>
              <a:pathLst>
                <a:path w="272796" h="276987">
                  <a:moveTo>
                    <a:pt x="0" y="276987"/>
                  </a:moveTo>
                  <a:lnTo>
                    <a:pt x="272796" y="276987"/>
                  </a:lnTo>
                  <a:lnTo>
                    <a:pt x="2727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2072894" y="1480693"/>
              <a:ext cx="285496" cy="289687"/>
            </a:xfrm>
            <a:custGeom>
              <a:avLst/>
              <a:gdLst/>
              <a:ahLst/>
              <a:cxnLst/>
              <a:rect l="l" t="t" r="r" b="b"/>
              <a:pathLst>
                <a:path w="285496" h="289687">
                  <a:moveTo>
                    <a:pt x="6350" y="0"/>
                  </a:moveTo>
                  <a:lnTo>
                    <a:pt x="279146" y="0"/>
                  </a:lnTo>
                  <a:lnTo>
                    <a:pt x="285496" y="0"/>
                  </a:lnTo>
                  <a:lnTo>
                    <a:pt x="285496" y="6350"/>
                  </a:lnTo>
                  <a:lnTo>
                    <a:pt x="285496" y="283337"/>
                  </a:lnTo>
                  <a:lnTo>
                    <a:pt x="285496" y="289687"/>
                  </a:lnTo>
                  <a:lnTo>
                    <a:pt x="279146" y="289687"/>
                  </a:lnTo>
                  <a:lnTo>
                    <a:pt x="6350" y="289687"/>
                  </a:lnTo>
                  <a:lnTo>
                    <a:pt x="0" y="289687"/>
                  </a:lnTo>
                  <a:lnTo>
                    <a:pt x="0" y="28333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283337"/>
                  </a:lnTo>
                  <a:lnTo>
                    <a:pt x="6350" y="283337"/>
                  </a:lnTo>
                  <a:lnTo>
                    <a:pt x="6350" y="276987"/>
                  </a:lnTo>
                  <a:lnTo>
                    <a:pt x="279146" y="276987"/>
                  </a:lnTo>
                  <a:lnTo>
                    <a:pt x="279146" y="283337"/>
                  </a:lnTo>
                  <a:lnTo>
                    <a:pt x="272796" y="283337"/>
                  </a:lnTo>
                  <a:lnTo>
                    <a:pt x="272796" y="6350"/>
                  </a:lnTo>
                  <a:lnTo>
                    <a:pt x="279146" y="6350"/>
                  </a:lnTo>
                  <a:lnTo>
                    <a:pt x="279146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1781937" y="2393315"/>
              <a:ext cx="272796" cy="277114"/>
            </a:xfrm>
            <a:custGeom>
              <a:avLst/>
              <a:gdLst/>
              <a:ahLst/>
              <a:cxnLst/>
              <a:rect l="l" t="t" r="r" b="b"/>
              <a:pathLst>
                <a:path w="272796" h="277114">
                  <a:moveTo>
                    <a:pt x="0" y="277114"/>
                  </a:moveTo>
                  <a:lnTo>
                    <a:pt x="272796" y="277114"/>
                  </a:lnTo>
                  <a:lnTo>
                    <a:pt x="2727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0B4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1775587" y="2386965"/>
              <a:ext cx="285496" cy="289687"/>
            </a:xfrm>
            <a:custGeom>
              <a:avLst/>
              <a:gdLst/>
              <a:ahLst/>
              <a:cxnLst/>
              <a:rect l="l" t="t" r="r" b="b"/>
              <a:pathLst>
                <a:path w="285496" h="289687">
                  <a:moveTo>
                    <a:pt x="6350" y="0"/>
                  </a:moveTo>
                  <a:lnTo>
                    <a:pt x="279146" y="0"/>
                  </a:lnTo>
                  <a:lnTo>
                    <a:pt x="285496" y="0"/>
                  </a:lnTo>
                  <a:lnTo>
                    <a:pt x="285496" y="6350"/>
                  </a:lnTo>
                  <a:lnTo>
                    <a:pt x="285496" y="283337"/>
                  </a:lnTo>
                  <a:lnTo>
                    <a:pt x="285496" y="289687"/>
                  </a:lnTo>
                  <a:lnTo>
                    <a:pt x="279146" y="289687"/>
                  </a:lnTo>
                  <a:lnTo>
                    <a:pt x="6350" y="289687"/>
                  </a:lnTo>
                  <a:lnTo>
                    <a:pt x="0" y="289687"/>
                  </a:lnTo>
                  <a:lnTo>
                    <a:pt x="0" y="283337"/>
                  </a:lnTo>
                  <a:lnTo>
                    <a:pt x="0" y="6350"/>
                  </a:lnTo>
                  <a:lnTo>
                    <a:pt x="0" y="0"/>
                  </a:lnTo>
                  <a:lnTo>
                    <a:pt x="6350" y="0"/>
                  </a:lnTo>
                  <a:moveTo>
                    <a:pt x="6350" y="12700"/>
                  </a:moveTo>
                  <a:lnTo>
                    <a:pt x="6350" y="6350"/>
                  </a:lnTo>
                  <a:lnTo>
                    <a:pt x="12700" y="6350"/>
                  </a:lnTo>
                  <a:lnTo>
                    <a:pt x="12700" y="283337"/>
                  </a:lnTo>
                  <a:lnTo>
                    <a:pt x="6350" y="283337"/>
                  </a:lnTo>
                  <a:lnTo>
                    <a:pt x="6350" y="276987"/>
                  </a:lnTo>
                  <a:lnTo>
                    <a:pt x="279146" y="276987"/>
                  </a:lnTo>
                  <a:lnTo>
                    <a:pt x="279146" y="283337"/>
                  </a:lnTo>
                  <a:lnTo>
                    <a:pt x="272796" y="283337"/>
                  </a:lnTo>
                  <a:lnTo>
                    <a:pt x="272796" y="6350"/>
                  </a:lnTo>
                  <a:lnTo>
                    <a:pt x="279146" y="6350"/>
                  </a:lnTo>
                  <a:lnTo>
                    <a:pt x="279146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1541399" y="1045591"/>
              <a:ext cx="179578" cy="277749"/>
            </a:xfrm>
            <a:custGeom>
              <a:avLst/>
              <a:gdLst/>
              <a:ahLst/>
              <a:cxnLst/>
              <a:rect l="l" t="t" r="r" b="b"/>
              <a:pathLst>
                <a:path w="179578" h="277749">
                  <a:moveTo>
                    <a:pt x="10795" y="277749"/>
                  </a:moveTo>
                  <a:lnTo>
                    <a:pt x="144145" y="67691"/>
                  </a:lnTo>
                  <a:lnTo>
                    <a:pt x="170942" y="84709"/>
                  </a:lnTo>
                  <a:lnTo>
                    <a:pt x="179578" y="0"/>
                  </a:lnTo>
                  <a:lnTo>
                    <a:pt x="106553" y="43942"/>
                  </a:lnTo>
                  <a:lnTo>
                    <a:pt x="133350" y="60960"/>
                  </a:lnTo>
                  <a:lnTo>
                    <a:pt x="0" y="27101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2397125" y="1531874"/>
              <a:ext cx="260223" cy="117856"/>
            </a:xfrm>
            <a:custGeom>
              <a:avLst/>
              <a:gdLst/>
              <a:ahLst/>
              <a:cxnLst/>
              <a:rect l="l" t="t" r="r" b="b"/>
              <a:pathLst>
                <a:path w="260223" h="117856">
                  <a:moveTo>
                    <a:pt x="4699" y="117856"/>
                  </a:moveTo>
                  <a:lnTo>
                    <a:pt x="192024" y="41148"/>
                  </a:lnTo>
                  <a:lnTo>
                    <a:pt x="204089" y="70485"/>
                  </a:lnTo>
                  <a:lnTo>
                    <a:pt x="260223" y="6350"/>
                  </a:lnTo>
                  <a:lnTo>
                    <a:pt x="175260" y="0"/>
                  </a:lnTo>
                  <a:lnTo>
                    <a:pt x="187325" y="29337"/>
                  </a:lnTo>
                  <a:lnTo>
                    <a:pt x="0" y="10604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2111629" y="2463038"/>
              <a:ext cx="272796" cy="76200"/>
            </a:xfrm>
            <a:custGeom>
              <a:avLst/>
              <a:gdLst/>
              <a:ahLst/>
              <a:cxnLst/>
              <a:rect l="l" t="t" r="r" b="b"/>
              <a:pathLst>
                <a:path w="272796" h="76200">
                  <a:moveTo>
                    <a:pt x="196596" y="0"/>
                  </a:moveTo>
                  <a:lnTo>
                    <a:pt x="272796" y="38100"/>
                  </a:lnTo>
                  <a:lnTo>
                    <a:pt x="196596" y="76200"/>
                  </a:lnTo>
                  <a:lnTo>
                    <a:pt x="196596" y="44450"/>
                  </a:lnTo>
                  <a:lnTo>
                    <a:pt x="0" y="44450"/>
                  </a:lnTo>
                  <a:lnTo>
                    <a:pt x="0" y="31750"/>
                  </a:lnTo>
                  <a:lnTo>
                    <a:pt x="196596" y="3175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35" name="TextBox 18">
            <a:extLst>
              <a:ext uri="{FF2B5EF4-FFF2-40B4-BE49-F238E27FC236}">
                <a16:creationId xmlns:a16="http://schemas.microsoft.com/office/drawing/2014/main" id="{B54C3E0D-2829-8114-DD5F-28BB11CBC1E0}"/>
              </a:ext>
            </a:extLst>
          </p:cNvPr>
          <p:cNvSpPr txBox="1"/>
          <p:nvPr/>
        </p:nvSpPr>
        <p:spPr>
          <a:xfrm>
            <a:off x="2593329" y="5209927"/>
            <a:ext cx="7702201" cy="1468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99"/>
              </a:lnSpc>
            </a:pPr>
            <a:r>
              <a:rPr lang="en-US" sz="2399" b="1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Independent components or elements </a:t>
            </a:r>
            <a:r>
              <a:rPr lang="en-US" sz="2399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that are </a:t>
            </a:r>
            <a:r>
              <a:rPr lang="en-US" sz="2399" b="1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connected by a network </a:t>
            </a:r>
            <a:r>
              <a:rPr lang="en-US" sz="2399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and </a:t>
            </a:r>
            <a:r>
              <a:rPr lang="en-US" sz="2399" b="1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communicate by passing message</a:t>
            </a:r>
            <a:r>
              <a:rPr lang="en-US" sz="2399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 to achieve </a:t>
            </a:r>
            <a:r>
              <a:rPr lang="en-US" sz="2399" b="1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common goal</a:t>
            </a:r>
            <a:r>
              <a:rPr lang="en-US" sz="2399" spc="14" dirty="0">
                <a:solidFill>
                  <a:srgbClr val="000000"/>
                </a:solidFill>
                <a:latin typeface="Gill Sans MT" panose="020B0502020104020203" pitchFamily="34" charset="0"/>
                <a:ea typeface="IBM Plex Sans Condensed"/>
                <a:cs typeface="IBM Plex Sans Condensed"/>
                <a:sym typeface="IBM Plex Sans Condensed"/>
              </a:rPr>
              <a:t>, appearing as a single coherent system.</a:t>
            </a:r>
          </a:p>
        </p:txBody>
      </p:sp>
      <p:sp>
        <p:nvSpPr>
          <p:cNvPr id="36" name="Title 35">
            <a:extLst>
              <a:ext uri="{FF2B5EF4-FFF2-40B4-BE49-F238E27FC236}">
                <a16:creationId xmlns:a16="http://schemas.microsoft.com/office/drawing/2014/main" id="{F327B95E-268D-C2BA-D518-E65A3808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system?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1158</Words>
  <Application>Microsoft Office PowerPoint</Application>
  <PresentationFormat>Widescreen</PresentationFormat>
  <Paragraphs>149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Gill Sans MT</vt:lpstr>
      <vt:lpstr>Times</vt:lpstr>
      <vt:lpstr>Zapf Dingbats</vt:lpstr>
      <vt:lpstr>Office Theme</vt:lpstr>
      <vt:lpstr>CSE 601: Distributed Systems</vt:lpstr>
      <vt:lpstr>Introduction to Distributed System</vt:lpstr>
      <vt:lpstr>What is a distributed system?</vt:lpstr>
      <vt:lpstr>What is a distributed system?</vt:lpstr>
      <vt:lpstr>What is a distributed system?</vt:lpstr>
      <vt:lpstr>What is a distributed system?</vt:lpstr>
      <vt:lpstr>What is a distributed system?</vt:lpstr>
      <vt:lpstr>What is a distributed system?</vt:lpstr>
      <vt:lpstr>What is a distributed system?</vt:lpstr>
      <vt:lpstr>What is a distributed system?</vt:lpstr>
      <vt:lpstr>What is a distributed system?</vt:lpstr>
      <vt:lpstr>Examples of distributed systems</vt:lpstr>
      <vt:lpstr>Examples of distributed systems</vt:lpstr>
      <vt:lpstr>A typical portion of the Internet </vt:lpstr>
      <vt:lpstr>Portable and handheld devices in a distributed system</vt:lpstr>
      <vt:lpstr>Cloud computing</vt:lpstr>
      <vt:lpstr>Why distributed systems?</vt:lpstr>
      <vt:lpstr>Why make a system distributed? </vt:lpstr>
      <vt:lpstr>Why NOT make a system distributed? </vt:lpstr>
      <vt:lpstr>Challenging properties</vt:lpstr>
      <vt:lpstr>Challenging properties</vt:lpstr>
      <vt:lpstr>Challenging properties</vt:lpstr>
      <vt:lpstr>Advantages of Distributed Systems</vt:lpstr>
      <vt:lpstr>Advantages of Distributed Systems</vt:lpstr>
      <vt:lpstr>Advantages of Distributed Systems</vt:lpstr>
      <vt:lpstr>Advantages of Distributed Systems</vt:lpstr>
      <vt:lpstr>Pitfalls when Developing  Distributed Systems</vt:lpstr>
      <vt:lpstr>Distributed versus decentralized systems</vt:lpstr>
      <vt:lpstr>Distributed versus decentralized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Toukir Ahammed</dc:creator>
  <cp:lastModifiedBy>Toukir Ahammed</cp:lastModifiedBy>
  <cp:revision>10</cp:revision>
  <dcterms:created xsi:type="dcterms:W3CDTF">2024-09-23T18:23:08Z</dcterms:created>
  <dcterms:modified xsi:type="dcterms:W3CDTF">2025-04-15T01:02:37Z</dcterms:modified>
</cp:coreProperties>
</file>