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313" r:id="rId4"/>
    <p:sldId id="312" r:id="rId5"/>
    <p:sldId id="285" r:id="rId6"/>
    <p:sldId id="286" r:id="rId7"/>
    <p:sldId id="287" r:id="rId8"/>
    <p:sldId id="275" r:id="rId9"/>
    <p:sldId id="314" r:id="rId10"/>
    <p:sldId id="276" r:id="rId11"/>
    <p:sldId id="277" r:id="rId12"/>
    <p:sldId id="278" r:id="rId13"/>
    <p:sldId id="279" r:id="rId14"/>
    <p:sldId id="280" r:id="rId15"/>
    <p:sldId id="281" r:id="rId16"/>
    <p:sldId id="282" r:id="rId17"/>
    <p:sldId id="283" r:id="rId18"/>
    <p:sldId id="288" r:id="rId19"/>
    <p:sldId id="291" r:id="rId20"/>
    <p:sldId id="292" r:id="rId21"/>
    <p:sldId id="311" r:id="rId22"/>
    <p:sldId id="294" r:id="rId23"/>
    <p:sldId id="289" r:id="rId24"/>
    <p:sldId id="315" r:id="rId25"/>
    <p:sldId id="290" r:id="rId26"/>
    <p:sldId id="316" r:id="rId27"/>
    <p:sldId id="317" r:id="rId28"/>
    <p:sldId id="31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t>‹#›</a:t>
            </a:fld>
            <a:endParaRPr lang="en-US"/>
          </a:p>
        </p:txBody>
      </p:sp>
    </p:spTree>
    <p:extLst>
      <p:ext uri="{BB962C8B-B14F-4D97-AF65-F5344CB8AC3E}">
        <p14:creationId xmlns:p14="http://schemas.microsoft.com/office/powerpoint/2010/main" val="243925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EA83-B123-B348-623C-99A9C824942C}"/>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9B7BDDB-CC5F-C462-45DA-B31AF985E03E}"/>
              </a:ext>
            </a:extLst>
          </p:cNvPr>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4308136-2926-7EAC-6709-CB6F6B906332}"/>
              </a:ext>
            </a:extLst>
          </p:cNvPr>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pPr/>
              <a:t>4/21/2025</a:t>
            </a:fld>
            <a:endParaRPr lang="en-US" dirty="0"/>
          </a:p>
        </p:txBody>
      </p:sp>
      <p:sp>
        <p:nvSpPr>
          <p:cNvPr id="5" name="Footer Placeholder 4">
            <a:extLst>
              <a:ext uri="{FF2B5EF4-FFF2-40B4-BE49-F238E27FC236}">
                <a16:creationId xmlns:a16="http://schemas.microsoft.com/office/drawing/2014/main" id="{868FF8F6-7B2D-2501-5AE4-C7643DC4AD09}"/>
              </a:ext>
            </a:extLst>
          </p:cNvPr>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a:extLst>
              <a:ext uri="{FF2B5EF4-FFF2-40B4-BE49-F238E27FC236}">
                <a16:creationId xmlns:a16="http://schemas.microsoft.com/office/drawing/2014/main" id="{F8685867-F3D5-2506-FFFC-38DEF19B6F0F}"/>
              </a:ext>
            </a:extLst>
          </p:cNvPr>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pPr/>
              <a:t>‹#›</a:t>
            </a:fld>
            <a:endParaRPr lang="en-US" dirty="0"/>
          </a:p>
        </p:txBody>
      </p:sp>
    </p:spTree>
    <p:extLst>
      <p:ext uri="{BB962C8B-B14F-4D97-AF65-F5344CB8AC3E}">
        <p14:creationId xmlns:p14="http://schemas.microsoft.com/office/powerpoint/2010/main" val="36656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B2-EA5B-981F-94FC-2D646EAD6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A106F-7F89-F47E-17EA-668B446A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2C11E-85E7-6A0C-085F-36A62E6ED49B}"/>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5" name="Footer Placeholder 4">
            <a:extLst>
              <a:ext uri="{FF2B5EF4-FFF2-40B4-BE49-F238E27FC236}">
                <a16:creationId xmlns:a16="http://schemas.microsoft.com/office/drawing/2014/main" id="{5BF3A187-F559-1562-1E40-852905CE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DE776-7656-020E-6498-FD01094E33A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6901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40EEC-D70E-0844-EF99-95A4CC263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AC71F-C6F3-8EAE-BCAD-8E8A3DA44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25F2-EBCC-F04C-FF8C-ADA9B02285CA}"/>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5" name="Footer Placeholder 4">
            <a:extLst>
              <a:ext uri="{FF2B5EF4-FFF2-40B4-BE49-F238E27FC236}">
                <a16:creationId xmlns:a16="http://schemas.microsoft.com/office/drawing/2014/main" id="{2818C89F-3F70-48FA-D722-C07F224A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372A-8E0E-6F0C-1625-2E5A32F641C2}"/>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68716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8EBC-77B7-5541-D05B-C0FFB571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A5B2-8878-4CF3-235D-2E4DA7AE3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DA52E-A09B-6BBB-0E0B-64382854B1CA}"/>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5" name="Footer Placeholder 4">
            <a:extLst>
              <a:ext uri="{FF2B5EF4-FFF2-40B4-BE49-F238E27FC236}">
                <a16:creationId xmlns:a16="http://schemas.microsoft.com/office/drawing/2014/main" id="{DB73CAA4-028F-8789-1672-F67A9308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46198-031F-4A77-B121-612492FEC19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743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64A-AFDE-6C65-0399-86E094B4F10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EA7015BA-9872-EB93-DF18-E312DAD8E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E1158-C4EE-164E-5236-299A7F35595D}"/>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5" name="Footer Placeholder 4">
            <a:extLst>
              <a:ext uri="{FF2B5EF4-FFF2-40B4-BE49-F238E27FC236}">
                <a16:creationId xmlns:a16="http://schemas.microsoft.com/office/drawing/2014/main" id="{B7A1F21B-38AF-5D67-5BD7-95FB9005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3564-BFC7-AF2C-F528-1411B52D0AD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9448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F2F-C0C8-F4B7-AC9F-0603498CFD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582DFC6-91C0-2E02-4DF5-FFCAE9D733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FAF2D9-BB3D-2B57-1C79-3C614660D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9D1C-DE7A-F3D2-BBD8-2212007CF9AC}"/>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6" name="Footer Placeholder 5">
            <a:extLst>
              <a:ext uri="{FF2B5EF4-FFF2-40B4-BE49-F238E27FC236}">
                <a16:creationId xmlns:a16="http://schemas.microsoft.com/office/drawing/2014/main" id="{FC6498EA-AFFA-7930-38AD-80128E1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5B4F-6EFF-B061-8AF1-8E8B533DC6E7}"/>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7883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DDE-1663-177E-8BD7-8BEC80D2F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9556-AE83-E79F-2D3C-772B56B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A90DF-E452-316F-79B9-BD362BF25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13A0-B263-09D1-A818-28153CD11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343CC-E13C-44AE-FFB0-17F77AD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35E32-B3ED-220C-9668-725A95C4CB7C}"/>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8" name="Footer Placeholder 7">
            <a:extLst>
              <a:ext uri="{FF2B5EF4-FFF2-40B4-BE49-F238E27FC236}">
                <a16:creationId xmlns:a16="http://schemas.microsoft.com/office/drawing/2014/main" id="{0AF9B67F-C847-C91A-2378-95BC4DC6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BC0CF-7F11-81A8-9DE7-C0020765F1A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20659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E68C-E983-2625-8934-F05ABA045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3005A-3552-A4BA-7ED5-C0B652451608}"/>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4" name="Footer Placeholder 3">
            <a:extLst>
              <a:ext uri="{FF2B5EF4-FFF2-40B4-BE49-F238E27FC236}">
                <a16:creationId xmlns:a16="http://schemas.microsoft.com/office/drawing/2014/main" id="{DF0FD07F-1E0A-BB39-D500-943046E36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F57A9-C6E5-178B-69A6-2F933F7B5A4C}"/>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8548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EDF5-6B80-553D-1D72-5FC8892290D2}"/>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3" name="Footer Placeholder 2">
            <a:extLst>
              <a:ext uri="{FF2B5EF4-FFF2-40B4-BE49-F238E27FC236}">
                <a16:creationId xmlns:a16="http://schemas.microsoft.com/office/drawing/2014/main" id="{BDA4D675-7E04-BF12-E83D-66063E514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C55B-FF10-A9BC-7A01-320746F2A271}"/>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85561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EAE0-596B-69E2-8B33-A6710ACA0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4BFB-0A58-BFAB-6A5A-36C1C73A5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2E35-7E9E-B3E9-EB5B-E908D7E90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F7D8-83AE-8FAD-D27F-9B1F0C40D75C}"/>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6" name="Footer Placeholder 5">
            <a:extLst>
              <a:ext uri="{FF2B5EF4-FFF2-40B4-BE49-F238E27FC236}">
                <a16:creationId xmlns:a16="http://schemas.microsoft.com/office/drawing/2014/main" id="{1AA3D02B-BC93-B132-5356-786E6D6BC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5FA3-E63F-F867-683E-F1B4839FBE5D}"/>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13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B282-822B-43D1-AD6D-C3C4AD3B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A5E38-E64E-BF7D-AE8B-3B67FCD4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1DFBFC-96B2-169D-EE47-D15510C7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B041-516D-D4A0-53AC-A15CC4DEF491}"/>
              </a:ext>
            </a:extLst>
          </p:cNvPr>
          <p:cNvSpPr>
            <a:spLocks noGrp="1"/>
          </p:cNvSpPr>
          <p:nvPr>
            <p:ph type="dt" sz="half" idx="10"/>
          </p:nvPr>
        </p:nvSpPr>
        <p:spPr/>
        <p:txBody>
          <a:bodyPr/>
          <a:lstStyle/>
          <a:p>
            <a:fld id="{DADE2353-34E2-4DBF-AFB1-31497BAECD2D}" type="datetimeFigureOut">
              <a:rPr lang="en-US" smtClean="0"/>
              <a:t>4/21/2025</a:t>
            </a:fld>
            <a:endParaRPr lang="en-US"/>
          </a:p>
        </p:txBody>
      </p:sp>
      <p:sp>
        <p:nvSpPr>
          <p:cNvPr id="6" name="Footer Placeholder 5">
            <a:extLst>
              <a:ext uri="{FF2B5EF4-FFF2-40B4-BE49-F238E27FC236}">
                <a16:creationId xmlns:a16="http://schemas.microsoft.com/office/drawing/2014/main" id="{1FFCB22D-A2EE-F043-E84F-873FC44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EFEA-E4B3-9109-8B92-790A4EB8A3BB}"/>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161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39076-86F1-BF96-5F1C-E02770190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BD6091-9A2B-FD71-4279-2B59B29F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DCA7DB-A213-4889-8665-C38ED1E11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t>4/21/2025</a:t>
            </a:fld>
            <a:endParaRPr lang="en-US"/>
          </a:p>
        </p:txBody>
      </p:sp>
      <p:sp>
        <p:nvSpPr>
          <p:cNvPr id="5" name="Footer Placeholder 4">
            <a:extLst>
              <a:ext uri="{FF2B5EF4-FFF2-40B4-BE49-F238E27FC236}">
                <a16:creationId xmlns:a16="http://schemas.microsoft.com/office/drawing/2014/main" id="{BFDA2211-1479-F897-C505-D1C571BD7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0501B-5298-2352-229F-4D7E94A5D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t>‹#›</a:t>
            </a:fld>
            <a:endParaRPr lang="en-US"/>
          </a:p>
        </p:txBody>
      </p:sp>
    </p:spTree>
    <p:extLst>
      <p:ext uri="{BB962C8B-B14F-4D97-AF65-F5344CB8AC3E}">
        <p14:creationId xmlns:p14="http://schemas.microsoft.com/office/powerpoint/2010/main" val="19263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it.du.ac.b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1A9-48A0-8AA1-90B9-3D1E136E78A0}"/>
              </a:ext>
            </a:extLst>
          </p:cNvPr>
          <p:cNvSpPr>
            <a:spLocks noGrp="1"/>
          </p:cNvSpPr>
          <p:nvPr>
            <p:ph type="ctrTitle"/>
          </p:nvPr>
        </p:nvSpPr>
        <p:spPr/>
        <p:txBody>
          <a:bodyPr/>
          <a:lstStyle/>
          <a:p>
            <a:r>
              <a:rPr lang="en-US" dirty="0"/>
              <a:t>CSE 601: Distributed Systems</a:t>
            </a:r>
          </a:p>
        </p:txBody>
      </p:sp>
      <p:sp>
        <p:nvSpPr>
          <p:cNvPr id="3" name="Subtitle 2">
            <a:extLst>
              <a:ext uri="{FF2B5EF4-FFF2-40B4-BE49-F238E27FC236}">
                <a16:creationId xmlns:a16="http://schemas.microsoft.com/office/drawing/2014/main" id="{BB4E9863-D6E1-F1B2-EC0A-B6FC55B7E399}"/>
              </a:ext>
            </a:extLst>
          </p:cNvPr>
          <p:cNvSpPr>
            <a:spLocks noGrp="1"/>
          </p:cNvSpPr>
          <p:nvPr>
            <p:ph type="subTitle" idx="1"/>
          </p:nvPr>
        </p:nvSpPr>
        <p:spPr/>
        <p:txBody>
          <a:bodyPr/>
          <a:lstStyle/>
          <a:p>
            <a:r>
              <a:rPr lang="en-US" dirty="0"/>
              <a:t>Toukir Ahammed</a:t>
            </a:r>
          </a:p>
        </p:txBody>
      </p:sp>
    </p:spTree>
    <p:extLst>
      <p:ext uri="{BB962C8B-B14F-4D97-AF65-F5344CB8AC3E}">
        <p14:creationId xmlns:p14="http://schemas.microsoft.com/office/powerpoint/2010/main" val="4084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080E-F936-988F-8F7B-85976497DD5B}"/>
              </a:ext>
            </a:extLst>
          </p:cNvPr>
          <p:cNvSpPr>
            <a:spLocks noGrp="1"/>
          </p:cNvSpPr>
          <p:nvPr>
            <p:ph type="title"/>
          </p:nvPr>
        </p:nvSpPr>
        <p:spPr>
          <a:xfrm>
            <a:off x="838200" y="365125"/>
            <a:ext cx="10515600" cy="1325563"/>
          </a:xfrm>
        </p:spPr>
        <p:txBody>
          <a:bodyPr/>
          <a:lstStyle/>
          <a:p>
            <a:r>
              <a:rPr lang="en-US" dirty="0"/>
              <a:t>Types of distribution transparency</a:t>
            </a:r>
          </a:p>
        </p:txBody>
      </p:sp>
      <p:graphicFrame>
        <p:nvGraphicFramePr>
          <p:cNvPr id="9" name="Content Placeholder 8">
            <a:extLst>
              <a:ext uri="{FF2B5EF4-FFF2-40B4-BE49-F238E27FC236}">
                <a16:creationId xmlns:a16="http://schemas.microsoft.com/office/drawing/2014/main" id="{7129CABD-834C-6F9F-FBAC-E6F5181F9563}"/>
              </a:ext>
            </a:extLst>
          </p:cNvPr>
          <p:cNvGraphicFramePr>
            <a:graphicFrameLocks noGrp="1"/>
          </p:cNvGraphicFramePr>
          <p:nvPr>
            <p:ph idx="1"/>
            <p:extLst>
              <p:ext uri="{D42A27DB-BD31-4B8C-83A1-F6EECF244321}">
                <p14:modId xmlns:p14="http://schemas.microsoft.com/office/powerpoint/2010/main" val="4248368690"/>
              </p:ext>
            </p:extLst>
          </p:nvPr>
        </p:nvGraphicFramePr>
        <p:xfrm>
          <a:off x="838200" y="1825624"/>
          <a:ext cx="10120532" cy="4406360"/>
        </p:xfrm>
        <a:graphic>
          <a:graphicData uri="http://schemas.openxmlformats.org/drawingml/2006/table">
            <a:tbl>
              <a:tblPr firstRow="1" bandRow="1">
                <a:tableStyleId>{5940675A-B579-460E-94D1-54222C63F5DA}</a:tableStyleId>
              </a:tblPr>
              <a:tblGrid>
                <a:gridCol w="1813910">
                  <a:extLst>
                    <a:ext uri="{9D8B030D-6E8A-4147-A177-3AD203B41FA5}">
                      <a16:colId xmlns:a16="http://schemas.microsoft.com/office/drawing/2014/main" val="3143096282"/>
                    </a:ext>
                  </a:extLst>
                </a:gridCol>
                <a:gridCol w="8306622">
                  <a:extLst>
                    <a:ext uri="{9D8B030D-6E8A-4147-A177-3AD203B41FA5}">
                      <a16:colId xmlns:a16="http://schemas.microsoft.com/office/drawing/2014/main" val="2428792869"/>
                    </a:ext>
                  </a:extLst>
                </a:gridCol>
              </a:tblGrid>
              <a:tr h="550795">
                <a:tc>
                  <a:txBody>
                    <a:bodyPr/>
                    <a:lstStyle/>
                    <a:p>
                      <a:r>
                        <a:rPr lang="en-US" sz="2000" b="1" dirty="0">
                          <a:latin typeface="Gill Sans MT" panose="020B0502020104020203" pitchFamily="34" charset="0"/>
                        </a:rPr>
                        <a:t>Transparency</a:t>
                      </a:r>
                    </a:p>
                  </a:txBody>
                  <a:tcPr/>
                </a:tc>
                <a:tc>
                  <a:txBody>
                    <a:bodyPr/>
                    <a:lstStyle/>
                    <a:p>
                      <a:r>
                        <a:rPr lang="en-US" sz="2000" b="1" dirty="0">
                          <a:latin typeface="Gill Sans MT" panose="020B0502020104020203" pitchFamily="34" charset="0"/>
                        </a:rPr>
                        <a:t>Description</a:t>
                      </a:r>
                    </a:p>
                  </a:txBody>
                  <a:tcPr/>
                </a:tc>
                <a:extLst>
                  <a:ext uri="{0D108BD9-81ED-4DB2-BD59-A6C34878D82A}">
                    <a16:rowId xmlns:a16="http://schemas.microsoft.com/office/drawing/2014/main" val="2172786769"/>
                  </a:ext>
                </a:extLst>
              </a:tr>
              <a:tr h="550795">
                <a:tc>
                  <a:txBody>
                    <a:bodyPr/>
                    <a:lstStyle/>
                    <a:p>
                      <a:r>
                        <a:rPr lang="en-US" sz="2000" dirty="0">
                          <a:latin typeface="Gill Sans MT" panose="020B0502020104020203" pitchFamily="34" charset="0"/>
                        </a:rPr>
                        <a:t>Access</a:t>
                      </a:r>
                    </a:p>
                  </a:txBody>
                  <a:tcPr/>
                </a:tc>
                <a:tc>
                  <a:txBody>
                    <a:bodyPr/>
                    <a:lstStyle/>
                    <a:p>
                      <a:r>
                        <a:rPr lang="en-US" sz="2000" b="0" u="none" strike="noStrike" kern="1200" baseline="0" dirty="0">
                          <a:solidFill>
                            <a:schemeClr val="dk1"/>
                          </a:solidFill>
                          <a:latin typeface="Gill Sans MT" panose="020B0502020104020203" pitchFamily="34" charset="0"/>
                        </a:rPr>
                        <a:t>Hide differences in data representation and how an object is accessed</a:t>
                      </a:r>
                      <a:endParaRPr lang="en-US" sz="2000" dirty="0">
                        <a:latin typeface="Gill Sans MT" panose="020B0502020104020203" pitchFamily="34" charset="0"/>
                      </a:endParaRPr>
                    </a:p>
                  </a:txBody>
                  <a:tcPr/>
                </a:tc>
                <a:extLst>
                  <a:ext uri="{0D108BD9-81ED-4DB2-BD59-A6C34878D82A}">
                    <a16:rowId xmlns:a16="http://schemas.microsoft.com/office/drawing/2014/main" val="3622197745"/>
                  </a:ext>
                </a:extLst>
              </a:tr>
              <a:tr h="550795">
                <a:tc>
                  <a:txBody>
                    <a:bodyPr/>
                    <a:lstStyle/>
                    <a:p>
                      <a:r>
                        <a:rPr lang="en-US" sz="2000" b="0" u="none" strike="noStrike" kern="1200" baseline="0" dirty="0">
                          <a:solidFill>
                            <a:schemeClr val="dk1"/>
                          </a:solidFill>
                          <a:latin typeface="Gill Sans MT" panose="020B0502020104020203" pitchFamily="34" charset="0"/>
                        </a:rPr>
                        <a:t>Location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where an object is located</a:t>
                      </a:r>
                      <a:endParaRPr lang="en-US" sz="2000" dirty="0">
                        <a:latin typeface="Gill Sans MT" panose="020B0502020104020203" pitchFamily="34" charset="0"/>
                      </a:endParaRPr>
                    </a:p>
                  </a:txBody>
                  <a:tcPr/>
                </a:tc>
                <a:extLst>
                  <a:ext uri="{0D108BD9-81ED-4DB2-BD59-A6C34878D82A}">
                    <a16:rowId xmlns:a16="http://schemas.microsoft.com/office/drawing/2014/main" val="4827039"/>
                  </a:ext>
                </a:extLst>
              </a:tr>
              <a:tr h="550795">
                <a:tc>
                  <a:txBody>
                    <a:bodyPr/>
                    <a:lstStyle/>
                    <a:p>
                      <a:r>
                        <a:rPr lang="en-US" sz="2000" b="0" u="none" strike="noStrike" kern="1200" baseline="0" dirty="0">
                          <a:solidFill>
                            <a:schemeClr val="dk1"/>
                          </a:solidFill>
                          <a:latin typeface="Gill Sans MT" panose="020B0502020104020203" pitchFamily="34" charset="0"/>
                        </a:rPr>
                        <a:t>Relocation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be moved to another location while in use</a:t>
                      </a:r>
                      <a:endParaRPr lang="en-US" sz="2000" dirty="0">
                        <a:latin typeface="Gill Sans MT" panose="020B0502020104020203" pitchFamily="34" charset="0"/>
                      </a:endParaRPr>
                    </a:p>
                  </a:txBody>
                  <a:tcPr/>
                </a:tc>
                <a:extLst>
                  <a:ext uri="{0D108BD9-81ED-4DB2-BD59-A6C34878D82A}">
                    <a16:rowId xmlns:a16="http://schemas.microsoft.com/office/drawing/2014/main" val="3052996734"/>
                  </a:ext>
                </a:extLst>
              </a:tr>
              <a:tr h="550795">
                <a:tc>
                  <a:txBody>
                    <a:bodyPr/>
                    <a:lstStyle/>
                    <a:p>
                      <a:r>
                        <a:rPr lang="en-US" sz="2000" b="0" u="none" strike="noStrike" kern="1200" baseline="0" dirty="0">
                          <a:solidFill>
                            <a:schemeClr val="dk1"/>
                          </a:solidFill>
                          <a:latin typeface="Gill Sans MT" panose="020B0502020104020203" pitchFamily="34" charset="0"/>
                        </a:rPr>
                        <a:t>Migration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move to another location</a:t>
                      </a:r>
                      <a:endParaRPr lang="en-US" sz="2000" dirty="0">
                        <a:latin typeface="Gill Sans MT" panose="020B0502020104020203" pitchFamily="34" charset="0"/>
                      </a:endParaRPr>
                    </a:p>
                  </a:txBody>
                  <a:tcPr/>
                </a:tc>
                <a:extLst>
                  <a:ext uri="{0D108BD9-81ED-4DB2-BD59-A6C34878D82A}">
                    <a16:rowId xmlns:a16="http://schemas.microsoft.com/office/drawing/2014/main" val="1385523150"/>
                  </a:ext>
                </a:extLst>
              </a:tr>
              <a:tr h="550795">
                <a:tc>
                  <a:txBody>
                    <a:bodyPr/>
                    <a:lstStyle/>
                    <a:p>
                      <a:r>
                        <a:rPr lang="en-US" sz="2000" b="0" u="none" strike="noStrike" kern="1200" baseline="0" dirty="0">
                          <a:solidFill>
                            <a:schemeClr val="dk1"/>
                          </a:solidFill>
                          <a:latin typeface="Gill Sans MT" panose="020B0502020104020203" pitchFamily="34" charset="0"/>
                        </a:rPr>
                        <a:t>Replication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is replicated</a:t>
                      </a:r>
                      <a:endParaRPr lang="en-US" sz="2000" dirty="0">
                        <a:latin typeface="Gill Sans MT" panose="020B0502020104020203" pitchFamily="34" charset="0"/>
                      </a:endParaRPr>
                    </a:p>
                  </a:txBody>
                  <a:tcPr/>
                </a:tc>
                <a:extLst>
                  <a:ext uri="{0D108BD9-81ED-4DB2-BD59-A6C34878D82A}">
                    <a16:rowId xmlns:a16="http://schemas.microsoft.com/office/drawing/2014/main" val="3161056359"/>
                  </a:ext>
                </a:extLst>
              </a:tr>
              <a:tr h="550795">
                <a:tc>
                  <a:txBody>
                    <a:bodyPr/>
                    <a:lstStyle/>
                    <a:p>
                      <a:r>
                        <a:rPr lang="en-US" sz="2000" b="0" u="none" strike="noStrike" kern="1200" baseline="0" dirty="0">
                          <a:solidFill>
                            <a:schemeClr val="dk1"/>
                          </a:solidFill>
                          <a:latin typeface="Gill Sans MT" panose="020B0502020104020203" pitchFamily="34" charset="0"/>
                        </a:rPr>
                        <a:t>Concurrency</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be shared by several independent users</a:t>
                      </a:r>
                      <a:endParaRPr lang="en-US" sz="2000" dirty="0">
                        <a:latin typeface="Gill Sans MT" panose="020B0502020104020203" pitchFamily="34" charset="0"/>
                      </a:endParaRPr>
                    </a:p>
                  </a:txBody>
                  <a:tcPr/>
                </a:tc>
                <a:extLst>
                  <a:ext uri="{0D108BD9-81ED-4DB2-BD59-A6C34878D82A}">
                    <a16:rowId xmlns:a16="http://schemas.microsoft.com/office/drawing/2014/main" val="1615401437"/>
                  </a:ext>
                </a:extLst>
              </a:tr>
              <a:tr h="550795">
                <a:tc>
                  <a:txBody>
                    <a:bodyPr/>
                    <a:lstStyle/>
                    <a:p>
                      <a:r>
                        <a:rPr lang="en-US" sz="2000" b="0" u="none" strike="noStrike" kern="1200" baseline="0" dirty="0">
                          <a:solidFill>
                            <a:schemeClr val="dk1"/>
                          </a:solidFill>
                          <a:latin typeface="Gill Sans MT" panose="020B0502020104020203" pitchFamily="34" charset="0"/>
                        </a:rPr>
                        <a:t>Failure</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the failure and recovery of an object</a:t>
                      </a:r>
                      <a:endParaRPr lang="en-US" sz="2000" dirty="0">
                        <a:latin typeface="Gill Sans MT" panose="020B0502020104020203" pitchFamily="34" charset="0"/>
                      </a:endParaRPr>
                    </a:p>
                  </a:txBody>
                  <a:tcPr/>
                </a:tc>
                <a:extLst>
                  <a:ext uri="{0D108BD9-81ED-4DB2-BD59-A6C34878D82A}">
                    <a16:rowId xmlns:a16="http://schemas.microsoft.com/office/drawing/2014/main" val="2308873069"/>
                  </a:ext>
                </a:extLst>
              </a:tr>
            </a:tbl>
          </a:graphicData>
        </a:graphic>
      </p:graphicFrame>
    </p:spTree>
    <p:extLst>
      <p:ext uri="{BB962C8B-B14F-4D97-AF65-F5344CB8AC3E}">
        <p14:creationId xmlns:p14="http://schemas.microsoft.com/office/powerpoint/2010/main" val="259155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DE13-A83E-319D-B735-9E07BED82DB5}"/>
              </a:ext>
            </a:extLst>
          </p:cNvPr>
          <p:cNvSpPr>
            <a:spLocks noGrp="1"/>
          </p:cNvSpPr>
          <p:nvPr>
            <p:ph type="title"/>
          </p:nvPr>
        </p:nvSpPr>
        <p:spPr/>
        <p:txBody>
          <a:bodyPr/>
          <a:lstStyle/>
          <a:p>
            <a:r>
              <a:rPr lang="en-US" dirty="0"/>
              <a:t>Access Transparency</a:t>
            </a:r>
          </a:p>
        </p:txBody>
      </p:sp>
      <p:sp>
        <p:nvSpPr>
          <p:cNvPr id="3" name="Content Placeholder 2">
            <a:extLst>
              <a:ext uri="{FF2B5EF4-FFF2-40B4-BE49-F238E27FC236}">
                <a16:creationId xmlns:a16="http://schemas.microsoft.com/office/drawing/2014/main" id="{DE559A10-06C1-CB57-4ACF-EB322737E70B}"/>
              </a:ext>
            </a:extLst>
          </p:cNvPr>
          <p:cNvSpPr>
            <a:spLocks noGrp="1"/>
          </p:cNvSpPr>
          <p:nvPr>
            <p:ph idx="1"/>
          </p:nvPr>
        </p:nvSpPr>
        <p:spPr/>
        <p:txBody>
          <a:bodyPr/>
          <a:lstStyle/>
          <a:p>
            <a:pPr marL="0" indent="0" algn="just">
              <a:buNone/>
            </a:pPr>
            <a:r>
              <a:rPr lang="en-US" b="1" dirty="0"/>
              <a:t>Access transparency</a:t>
            </a:r>
            <a:r>
              <a:rPr lang="en-US" dirty="0"/>
              <a:t> deals with hiding differences in data representation and the way that objects can be accessed.</a:t>
            </a:r>
          </a:p>
          <a:p>
            <a:pPr marL="0" indent="0" algn="just">
              <a:buNone/>
            </a:pPr>
            <a:r>
              <a:rPr lang="en-US" b="1" dirty="0"/>
              <a:t>Example</a:t>
            </a:r>
            <a:r>
              <a:rPr lang="en-US" dirty="0"/>
              <a:t>:</a:t>
            </a:r>
          </a:p>
          <a:p>
            <a:pPr algn="just"/>
            <a:r>
              <a:rPr lang="en-US" dirty="0"/>
              <a:t>A distributed system may have computer systems that run different operating systems, each having their own file-naming conventions.</a:t>
            </a:r>
          </a:p>
          <a:p>
            <a:pPr algn="just"/>
            <a:r>
              <a:rPr lang="en-US" dirty="0"/>
              <a:t>Access issues that should preferably be hidden:</a:t>
            </a:r>
          </a:p>
          <a:p>
            <a:pPr lvl="1" algn="just"/>
            <a:r>
              <a:rPr lang="en-US" dirty="0"/>
              <a:t>differences in naming conventions</a:t>
            </a:r>
          </a:p>
          <a:p>
            <a:pPr lvl="1" algn="just"/>
            <a:r>
              <a:rPr lang="en-US" dirty="0"/>
              <a:t>differences in file operations, or</a:t>
            </a:r>
          </a:p>
          <a:p>
            <a:pPr lvl="1" algn="just"/>
            <a:r>
              <a:rPr lang="en-US" dirty="0"/>
              <a:t>differences in low-level communication with other processes</a:t>
            </a:r>
          </a:p>
        </p:txBody>
      </p:sp>
    </p:spTree>
    <p:extLst>
      <p:ext uri="{BB962C8B-B14F-4D97-AF65-F5344CB8AC3E}">
        <p14:creationId xmlns:p14="http://schemas.microsoft.com/office/powerpoint/2010/main" val="2743963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F99F-C30C-B1F5-CCF4-8CEDF6865953}"/>
              </a:ext>
            </a:extLst>
          </p:cNvPr>
          <p:cNvSpPr>
            <a:spLocks noGrp="1"/>
          </p:cNvSpPr>
          <p:nvPr>
            <p:ph type="title"/>
          </p:nvPr>
        </p:nvSpPr>
        <p:spPr/>
        <p:txBody>
          <a:bodyPr/>
          <a:lstStyle/>
          <a:p>
            <a:r>
              <a:rPr lang="en-US" dirty="0"/>
              <a:t>Location Transparency</a:t>
            </a:r>
          </a:p>
        </p:txBody>
      </p:sp>
      <p:sp>
        <p:nvSpPr>
          <p:cNvPr id="3" name="Content Placeholder 2">
            <a:extLst>
              <a:ext uri="{FF2B5EF4-FFF2-40B4-BE49-F238E27FC236}">
                <a16:creationId xmlns:a16="http://schemas.microsoft.com/office/drawing/2014/main" id="{89D8A355-9024-4213-7A9E-2CFAD9956514}"/>
              </a:ext>
            </a:extLst>
          </p:cNvPr>
          <p:cNvSpPr>
            <a:spLocks noGrp="1"/>
          </p:cNvSpPr>
          <p:nvPr>
            <p:ph idx="1"/>
          </p:nvPr>
        </p:nvSpPr>
        <p:spPr/>
        <p:txBody>
          <a:bodyPr>
            <a:normAutofit/>
          </a:bodyPr>
          <a:lstStyle/>
          <a:p>
            <a:pPr algn="l"/>
            <a:r>
              <a:rPr lang="en-US" sz="2800" b="1" i="0" u="none" strike="noStrike" baseline="0" dirty="0"/>
              <a:t>Location transparency </a:t>
            </a:r>
            <a:r>
              <a:rPr lang="en-US" sz="2800" b="0" i="0" u="none" strike="noStrike" baseline="0" dirty="0"/>
              <a:t>refers to the fact that users cannot tell where an object is physically located in the system.</a:t>
            </a:r>
          </a:p>
          <a:p>
            <a:pPr algn="just"/>
            <a:r>
              <a:rPr lang="en-US" sz="2800" b="1" i="0" u="none" strike="noStrike" baseline="0" dirty="0">
                <a:solidFill>
                  <a:srgbClr val="000000"/>
                </a:solidFill>
              </a:rPr>
              <a:t>Naming</a:t>
            </a:r>
            <a:r>
              <a:rPr lang="en-US" sz="2800" b="0" i="0" u="none" strike="noStrike" baseline="0" dirty="0">
                <a:solidFill>
                  <a:srgbClr val="000000"/>
                </a:solidFill>
              </a:rPr>
              <a:t> plays an important role in achieving location transparency. It can often be achieved by assigning only logical names to resources.</a:t>
            </a:r>
          </a:p>
          <a:p>
            <a:pPr algn="just"/>
            <a:r>
              <a:rPr lang="en-US" sz="2800" b="1" i="0" u="none" strike="noStrike" baseline="0" dirty="0">
                <a:solidFill>
                  <a:srgbClr val="000000"/>
                </a:solidFill>
              </a:rPr>
              <a:t>Example</a:t>
            </a:r>
            <a:r>
              <a:rPr lang="en-US" sz="2800" b="0" i="0" u="none" strike="noStrike" baseline="0" dirty="0">
                <a:solidFill>
                  <a:srgbClr val="000000"/>
                </a:solidFill>
              </a:rPr>
              <a:t>: </a:t>
            </a:r>
            <a:r>
              <a:rPr lang="en-US" sz="2800" b="1" i="0" u="none" strike="noStrike" baseline="0" dirty="0">
                <a:solidFill>
                  <a:srgbClr val="000000"/>
                </a:solidFill>
              </a:rPr>
              <a:t>uniform resource locator </a:t>
            </a:r>
            <a:r>
              <a:rPr lang="en-US" sz="2800" b="0" i="0" u="none" strike="noStrike" baseline="0" dirty="0">
                <a:solidFill>
                  <a:srgbClr val="000000"/>
                </a:solidFill>
              </a:rPr>
              <a:t>(</a:t>
            </a:r>
            <a:r>
              <a:rPr lang="en-US" sz="2800" b="1" i="0" u="none" strike="noStrike" baseline="0" dirty="0">
                <a:solidFill>
                  <a:srgbClr val="000000"/>
                </a:solidFill>
              </a:rPr>
              <a:t>URL</a:t>
            </a:r>
            <a:r>
              <a:rPr lang="en-US" sz="2800" b="0" i="0" u="none" strike="noStrike" baseline="0" dirty="0">
                <a:solidFill>
                  <a:srgbClr val="000000"/>
                </a:solidFill>
              </a:rPr>
              <a:t>) such as </a:t>
            </a:r>
            <a:r>
              <a:rPr lang="en-US" sz="2800" b="0" i="0" u="none" strike="noStrike" baseline="0" dirty="0">
                <a:solidFill>
                  <a:schemeClr val="accent1"/>
                </a:solidFill>
                <a:hlinkClick r:id="rId2"/>
              </a:rPr>
              <a:t>https://iit.du.ac.bd</a:t>
            </a:r>
            <a:r>
              <a:rPr lang="en-US" sz="2800" b="0" i="0" u="none" strike="noStrike" baseline="0" dirty="0">
                <a:solidFill>
                  <a:srgbClr val="000000"/>
                </a:solidFill>
              </a:rPr>
              <a:t>, gives no clue about the actual location of the Web server.</a:t>
            </a:r>
            <a:endParaRPr lang="en-US" dirty="0"/>
          </a:p>
        </p:txBody>
      </p:sp>
    </p:spTree>
    <p:extLst>
      <p:ext uri="{BB962C8B-B14F-4D97-AF65-F5344CB8AC3E}">
        <p14:creationId xmlns:p14="http://schemas.microsoft.com/office/powerpoint/2010/main" val="352534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400-4B06-EF8E-ADB3-ED3C6D73F396}"/>
              </a:ext>
            </a:extLst>
          </p:cNvPr>
          <p:cNvSpPr>
            <a:spLocks noGrp="1"/>
          </p:cNvSpPr>
          <p:nvPr>
            <p:ph type="title"/>
          </p:nvPr>
        </p:nvSpPr>
        <p:spPr/>
        <p:txBody>
          <a:bodyPr/>
          <a:lstStyle/>
          <a:p>
            <a:r>
              <a:rPr lang="en-US" dirty="0"/>
              <a:t>Migration Transparency</a:t>
            </a:r>
          </a:p>
        </p:txBody>
      </p:sp>
      <p:sp>
        <p:nvSpPr>
          <p:cNvPr id="3" name="Content Placeholder 2">
            <a:extLst>
              <a:ext uri="{FF2B5EF4-FFF2-40B4-BE49-F238E27FC236}">
                <a16:creationId xmlns:a16="http://schemas.microsoft.com/office/drawing/2014/main" id="{F1793282-D9CE-A48E-218F-A68A2CDD399D}"/>
              </a:ext>
            </a:extLst>
          </p:cNvPr>
          <p:cNvSpPr>
            <a:spLocks noGrp="1"/>
          </p:cNvSpPr>
          <p:nvPr>
            <p:ph idx="1"/>
          </p:nvPr>
        </p:nvSpPr>
        <p:spPr/>
        <p:txBody>
          <a:bodyPr>
            <a:normAutofit/>
          </a:bodyPr>
          <a:lstStyle/>
          <a:p>
            <a:pPr algn="just"/>
            <a:r>
              <a:rPr lang="en-US" sz="2800" b="0" i="0" u="none" strike="noStrike" baseline="0" dirty="0"/>
              <a:t>Distributed systems in which resources can be moved without affecting how those resources can be accessed are said to provide </a:t>
            </a:r>
            <a:r>
              <a:rPr lang="en-US" sz="2800" b="1" i="0" u="none" strike="noStrike" baseline="0" dirty="0"/>
              <a:t>migration transparency</a:t>
            </a:r>
            <a:r>
              <a:rPr lang="en-US" sz="2800" b="0" i="0" u="none" strike="noStrike" baseline="0" dirty="0"/>
              <a:t>.</a:t>
            </a:r>
          </a:p>
          <a:p>
            <a:pPr algn="just"/>
            <a:r>
              <a:rPr lang="en-US" sz="2800" b="0" i="0" u="none" strike="noStrike" baseline="0" dirty="0"/>
              <a:t>In the previous example, the URL also gives no clue whether files at that site have always been at their current location or were recently moved there.</a:t>
            </a:r>
          </a:p>
        </p:txBody>
      </p:sp>
    </p:spTree>
    <p:extLst>
      <p:ext uri="{BB962C8B-B14F-4D97-AF65-F5344CB8AC3E}">
        <p14:creationId xmlns:p14="http://schemas.microsoft.com/office/powerpoint/2010/main" val="93678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C400-4B06-EF8E-ADB3-ED3C6D73F396}"/>
              </a:ext>
            </a:extLst>
          </p:cNvPr>
          <p:cNvSpPr>
            <a:spLocks noGrp="1"/>
          </p:cNvSpPr>
          <p:nvPr>
            <p:ph type="title"/>
          </p:nvPr>
        </p:nvSpPr>
        <p:spPr/>
        <p:txBody>
          <a:bodyPr/>
          <a:lstStyle/>
          <a:p>
            <a:r>
              <a:rPr lang="en-US" dirty="0"/>
              <a:t>Relocation Transparency</a:t>
            </a:r>
          </a:p>
        </p:txBody>
      </p:sp>
      <p:sp>
        <p:nvSpPr>
          <p:cNvPr id="3" name="Content Placeholder 2">
            <a:extLst>
              <a:ext uri="{FF2B5EF4-FFF2-40B4-BE49-F238E27FC236}">
                <a16:creationId xmlns:a16="http://schemas.microsoft.com/office/drawing/2014/main" id="{F1793282-D9CE-A48E-218F-A68A2CDD399D}"/>
              </a:ext>
            </a:extLst>
          </p:cNvPr>
          <p:cNvSpPr>
            <a:spLocks noGrp="1"/>
          </p:cNvSpPr>
          <p:nvPr>
            <p:ph idx="1"/>
          </p:nvPr>
        </p:nvSpPr>
        <p:spPr/>
        <p:txBody>
          <a:bodyPr>
            <a:normAutofit/>
          </a:bodyPr>
          <a:lstStyle/>
          <a:p>
            <a:pPr algn="just"/>
            <a:r>
              <a:rPr lang="en-US" sz="2800" b="1" i="0" u="none" strike="noStrike" baseline="0" dirty="0"/>
              <a:t>Relocation transparency</a:t>
            </a:r>
            <a:r>
              <a:rPr lang="en-US" dirty="0"/>
              <a:t> supports </a:t>
            </a:r>
            <a:r>
              <a:rPr lang="en-US" sz="2800" b="0" i="0" u="none" strike="noStrike" baseline="0" dirty="0"/>
              <a:t>the mobility of processes and resources initiated by users, without affecting ongoing communication and operations. In such cases, resources can be relocated while they are being accessed without the user or application noticing anything</a:t>
            </a:r>
          </a:p>
          <a:p>
            <a:pPr algn="just"/>
            <a:r>
              <a:rPr lang="en-US" sz="2800" b="1" i="0" u="none" strike="noStrike" baseline="0" dirty="0"/>
              <a:t>Example</a:t>
            </a:r>
            <a:r>
              <a:rPr lang="en-US" sz="2800" b="0" i="0" u="none" strike="noStrike" baseline="0" dirty="0"/>
              <a:t>:</a:t>
            </a:r>
          </a:p>
          <a:p>
            <a:pPr lvl="1" algn="just"/>
            <a:r>
              <a:rPr lang="en-US" b="0" i="0" u="none" strike="noStrike" baseline="0" dirty="0"/>
              <a:t>communication between mobile phones: regardless whether two people are actually moving, mobile phones will allow them to continue their conversation.</a:t>
            </a:r>
          </a:p>
          <a:p>
            <a:pPr lvl="1" algn="just"/>
            <a:r>
              <a:rPr lang="en-US" b="0" i="0" u="none" strike="noStrike" baseline="0" dirty="0"/>
              <a:t>online tracking and tracing of goods as they are being transported from one place to another</a:t>
            </a:r>
          </a:p>
        </p:txBody>
      </p:sp>
    </p:spTree>
    <p:extLst>
      <p:ext uri="{BB962C8B-B14F-4D97-AF65-F5344CB8AC3E}">
        <p14:creationId xmlns:p14="http://schemas.microsoft.com/office/powerpoint/2010/main" val="373981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3705-9974-63DA-6424-B0F0827B514D}"/>
              </a:ext>
            </a:extLst>
          </p:cNvPr>
          <p:cNvSpPr>
            <a:spLocks noGrp="1"/>
          </p:cNvSpPr>
          <p:nvPr>
            <p:ph type="title"/>
          </p:nvPr>
        </p:nvSpPr>
        <p:spPr/>
        <p:txBody>
          <a:bodyPr/>
          <a:lstStyle/>
          <a:p>
            <a:r>
              <a:rPr lang="en-US" dirty="0"/>
              <a:t>Replication Transparency </a:t>
            </a:r>
          </a:p>
        </p:txBody>
      </p:sp>
      <p:sp>
        <p:nvSpPr>
          <p:cNvPr id="3" name="Content Placeholder 2">
            <a:extLst>
              <a:ext uri="{FF2B5EF4-FFF2-40B4-BE49-F238E27FC236}">
                <a16:creationId xmlns:a16="http://schemas.microsoft.com/office/drawing/2014/main" id="{86BA8139-F269-8AAA-E40F-2A8AAEEE9B62}"/>
              </a:ext>
            </a:extLst>
          </p:cNvPr>
          <p:cNvSpPr>
            <a:spLocks noGrp="1"/>
          </p:cNvSpPr>
          <p:nvPr>
            <p:ph idx="1"/>
          </p:nvPr>
        </p:nvSpPr>
        <p:spPr/>
        <p:txBody>
          <a:bodyPr>
            <a:normAutofit/>
          </a:bodyPr>
          <a:lstStyle/>
          <a:p>
            <a:pPr algn="just"/>
            <a:r>
              <a:rPr lang="en-US" sz="2800" i="0" u="none" strike="noStrike" baseline="0" dirty="0"/>
              <a:t>In distributed systems, resources may be replicated to increase availability or to improve performance by placing a copy close to the place where it is accessed.</a:t>
            </a:r>
          </a:p>
          <a:p>
            <a:pPr algn="just"/>
            <a:r>
              <a:rPr lang="en-US" sz="2800" b="1" i="0" u="none" strike="noStrike" baseline="0" dirty="0"/>
              <a:t>Replication transparency </a:t>
            </a:r>
            <a:r>
              <a:rPr lang="en-US" sz="2800" b="0" i="0" u="none" strike="noStrike" baseline="0" dirty="0"/>
              <a:t>deals with hiding the fact that several copies of a resource exist, or that several processes are operating so that one can take over when another fails.</a:t>
            </a:r>
          </a:p>
          <a:p>
            <a:pPr algn="just"/>
            <a:r>
              <a:rPr lang="en-US" i="1" dirty="0"/>
              <a:t>Note</a:t>
            </a:r>
            <a:r>
              <a:rPr lang="en-US" dirty="0"/>
              <a:t>: </a:t>
            </a:r>
            <a:r>
              <a:rPr lang="en-US" sz="2800" b="0" i="0" u="none" strike="noStrike" baseline="0" dirty="0"/>
              <a:t>a system that supports replication transparency should generally support location transparency as well, because it would otherwise be impossible to refer to replicas at different locations.</a:t>
            </a:r>
            <a:endParaRPr lang="en-US" dirty="0"/>
          </a:p>
        </p:txBody>
      </p:sp>
    </p:spTree>
    <p:extLst>
      <p:ext uri="{BB962C8B-B14F-4D97-AF65-F5344CB8AC3E}">
        <p14:creationId xmlns:p14="http://schemas.microsoft.com/office/powerpoint/2010/main" val="189191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806E-285A-88E5-F0A8-DCCBB984E689}"/>
              </a:ext>
            </a:extLst>
          </p:cNvPr>
          <p:cNvSpPr>
            <a:spLocks noGrp="1"/>
          </p:cNvSpPr>
          <p:nvPr>
            <p:ph type="title"/>
          </p:nvPr>
        </p:nvSpPr>
        <p:spPr/>
        <p:txBody>
          <a:bodyPr/>
          <a:lstStyle/>
          <a:p>
            <a:r>
              <a:rPr lang="en-US" dirty="0"/>
              <a:t>Concurrency Transparency</a:t>
            </a:r>
          </a:p>
        </p:txBody>
      </p:sp>
      <p:sp>
        <p:nvSpPr>
          <p:cNvPr id="3" name="Content Placeholder 2">
            <a:extLst>
              <a:ext uri="{FF2B5EF4-FFF2-40B4-BE49-F238E27FC236}">
                <a16:creationId xmlns:a16="http://schemas.microsoft.com/office/drawing/2014/main" id="{CE398CC9-928A-8D4F-8CB6-06ADCB8B1C63}"/>
              </a:ext>
            </a:extLst>
          </p:cNvPr>
          <p:cNvSpPr>
            <a:spLocks noGrp="1"/>
          </p:cNvSpPr>
          <p:nvPr>
            <p:ph idx="1"/>
          </p:nvPr>
        </p:nvSpPr>
        <p:spPr/>
        <p:txBody>
          <a:bodyPr>
            <a:normAutofit fontScale="92500" lnSpcReduction="10000"/>
          </a:bodyPr>
          <a:lstStyle/>
          <a:p>
            <a:pPr algn="just"/>
            <a:r>
              <a:rPr lang="en-US" sz="2800" b="0" i="0" u="none" strike="noStrike" baseline="0" dirty="0"/>
              <a:t>An important goal of distributed systems is to allow sharing of resources. In many cases, sharing resources is done </a:t>
            </a:r>
            <a:r>
              <a:rPr lang="en-US" sz="2800" b="0" i="1" u="none" strike="noStrike" baseline="0" dirty="0"/>
              <a:t>cooperatively </a:t>
            </a:r>
            <a:r>
              <a:rPr lang="en-US" sz="2800" b="0" u="none" strike="noStrike" baseline="0" dirty="0"/>
              <a:t>(e.g. communication channels)</a:t>
            </a:r>
            <a:r>
              <a:rPr lang="en-US" sz="2800" b="0" i="0" u="none" strike="noStrike" baseline="0" dirty="0"/>
              <a:t>. However, there are also many examples of </a:t>
            </a:r>
            <a:r>
              <a:rPr lang="en-US" sz="2800" b="0" i="1" u="none" strike="noStrike" baseline="0" dirty="0"/>
              <a:t>competitive</a:t>
            </a:r>
            <a:r>
              <a:rPr lang="en-US" sz="2800" b="0" i="0" u="none" strike="noStrike" baseline="0" dirty="0"/>
              <a:t> sharing of resources. </a:t>
            </a:r>
          </a:p>
          <a:p>
            <a:pPr algn="just"/>
            <a:r>
              <a:rPr lang="en-US" sz="2800" b="1" i="0" u="none" strike="noStrike" baseline="0" dirty="0"/>
              <a:t>Example</a:t>
            </a:r>
            <a:r>
              <a:rPr lang="en-US" sz="2800" b="0" i="0" u="none" strike="noStrike" baseline="0" dirty="0"/>
              <a:t>: two independent users may each have stored their files on the same file server or may be accessing the same tables in a shared database. In such cases, it is important that each user does not notice that the other is making use of the same resource. This phenomenon is called </a:t>
            </a:r>
            <a:r>
              <a:rPr lang="en-US" sz="2800" b="1" i="0" u="none" strike="noStrike" baseline="0" dirty="0"/>
              <a:t>concurrency transparency</a:t>
            </a:r>
            <a:r>
              <a:rPr lang="en-US" sz="2800" b="0" i="0" u="none" strike="noStrike" baseline="0" dirty="0"/>
              <a:t>.</a:t>
            </a:r>
          </a:p>
          <a:p>
            <a:pPr algn="just"/>
            <a:r>
              <a:rPr lang="en-US" sz="2800" b="0" i="0" u="none" strike="noStrike" baseline="0" dirty="0"/>
              <a:t>An important issue of concurrent access is the consistency of the resource. It can be achieved through locking mechanisms, by which users are given exclusive access to the desired resource.</a:t>
            </a:r>
            <a:endParaRPr lang="en-US" dirty="0"/>
          </a:p>
        </p:txBody>
      </p:sp>
    </p:spTree>
    <p:extLst>
      <p:ext uri="{BB962C8B-B14F-4D97-AF65-F5344CB8AC3E}">
        <p14:creationId xmlns:p14="http://schemas.microsoft.com/office/powerpoint/2010/main" val="38332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7A16-1287-A1E6-EB45-5990F001E51D}"/>
              </a:ext>
            </a:extLst>
          </p:cNvPr>
          <p:cNvSpPr>
            <a:spLocks noGrp="1"/>
          </p:cNvSpPr>
          <p:nvPr>
            <p:ph type="title"/>
          </p:nvPr>
        </p:nvSpPr>
        <p:spPr/>
        <p:txBody>
          <a:bodyPr/>
          <a:lstStyle/>
          <a:p>
            <a:r>
              <a:rPr lang="en-US" dirty="0"/>
              <a:t>Failure Transparency</a:t>
            </a:r>
          </a:p>
        </p:txBody>
      </p:sp>
      <p:sp>
        <p:nvSpPr>
          <p:cNvPr id="3" name="Content Placeholder 2">
            <a:extLst>
              <a:ext uri="{FF2B5EF4-FFF2-40B4-BE49-F238E27FC236}">
                <a16:creationId xmlns:a16="http://schemas.microsoft.com/office/drawing/2014/main" id="{7CFCB729-B625-34A9-6FD9-20D5244AAA43}"/>
              </a:ext>
            </a:extLst>
          </p:cNvPr>
          <p:cNvSpPr>
            <a:spLocks noGrp="1"/>
          </p:cNvSpPr>
          <p:nvPr>
            <p:ph idx="1"/>
          </p:nvPr>
        </p:nvSpPr>
        <p:spPr/>
        <p:txBody>
          <a:bodyPr>
            <a:normAutofit fontScale="92500"/>
          </a:bodyPr>
          <a:lstStyle/>
          <a:p>
            <a:pPr algn="just"/>
            <a:r>
              <a:rPr lang="en-US" b="1" dirty="0"/>
              <a:t>Failure transparency</a:t>
            </a:r>
            <a:r>
              <a:rPr lang="en-US" dirty="0"/>
              <a:t> means that a user or application does not notice that some piece of the system fails to work properly, and that the system subsequently (and automatically) recovers from that failure.</a:t>
            </a:r>
          </a:p>
          <a:p>
            <a:pPr algn="just"/>
            <a:r>
              <a:rPr lang="en-US" dirty="0"/>
              <a:t>Masking failures is one of the hardest issues in distributed systems and is even impossible in certain cases. The main difficulty in masking and transparently recovering from failures lies in the inability to distinguish between a dead process and a painfully slowly responding one.</a:t>
            </a:r>
          </a:p>
          <a:p>
            <a:pPr algn="just"/>
            <a:r>
              <a:rPr lang="en-US" b="1" dirty="0"/>
              <a:t>Example</a:t>
            </a:r>
            <a:r>
              <a:rPr lang="en-US" dirty="0"/>
              <a:t>: when contacting a busy Web server, a browser will eventually time out and report that the Web page is unavailable. At that point, the user cannot tell whether the server is actually down or that the network is badly congested.</a:t>
            </a:r>
          </a:p>
        </p:txBody>
      </p:sp>
    </p:spTree>
    <p:extLst>
      <p:ext uri="{BB962C8B-B14F-4D97-AF65-F5344CB8AC3E}">
        <p14:creationId xmlns:p14="http://schemas.microsoft.com/office/powerpoint/2010/main" val="334908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Openness</a:t>
            </a:r>
          </a:p>
        </p:txBody>
      </p:sp>
    </p:spTree>
    <p:extLst>
      <p:ext uri="{BB962C8B-B14F-4D97-AF65-F5344CB8AC3E}">
        <p14:creationId xmlns:p14="http://schemas.microsoft.com/office/powerpoint/2010/main" val="217666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Openness</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lstStyle/>
          <a:p>
            <a:pPr algn="just"/>
            <a:r>
              <a:rPr lang="en-US" sz="2800" b="0" i="0" u="none" strike="noStrike" baseline="0" dirty="0"/>
              <a:t>Another important goal of distributed systems is openness.</a:t>
            </a:r>
          </a:p>
          <a:p>
            <a:pPr algn="just"/>
            <a:r>
              <a:rPr lang="en-US" sz="2800" b="0" i="0" u="none" strike="noStrike" baseline="0" dirty="0"/>
              <a:t>An </a:t>
            </a:r>
            <a:r>
              <a:rPr lang="en-US" sz="2800" b="1" i="0" u="none" strike="noStrike" baseline="0" dirty="0"/>
              <a:t>open distributed system </a:t>
            </a:r>
            <a:r>
              <a:rPr lang="en-US" sz="2800" b="0" i="0" u="none" strike="noStrike" baseline="0" dirty="0"/>
              <a:t>is essentially a system that offers components that can easily be used by, or integrated into other systems. </a:t>
            </a:r>
          </a:p>
          <a:p>
            <a:pPr algn="just"/>
            <a:r>
              <a:rPr lang="en-US" sz="2800" b="0" i="0" u="none" strike="noStrike" baseline="0" dirty="0"/>
              <a:t>At the same time, an open distributed system itself will often consist of components that originate from elsewhere.</a:t>
            </a:r>
          </a:p>
          <a:p>
            <a:pPr algn="just"/>
            <a:r>
              <a:rPr lang="en-GB" dirty="0"/>
              <a:t>Openness implies that system components can be independently developed in any programming language and, if these conform to standards, they will work with other components. </a:t>
            </a:r>
            <a:endParaRPr lang="en-US" sz="2800" b="0" i="0" u="none" strike="noStrike" baseline="0" dirty="0"/>
          </a:p>
          <a:p>
            <a:pPr algn="just"/>
            <a:endParaRPr lang="en-US" dirty="0"/>
          </a:p>
        </p:txBody>
      </p:sp>
    </p:spTree>
    <p:extLst>
      <p:ext uri="{BB962C8B-B14F-4D97-AF65-F5344CB8AC3E}">
        <p14:creationId xmlns:p14="http://schemas.microsoft.com/office/powerpoint/2010/main" val="174128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endParaRPr lang="en-US" sz="4000" b="1" dirty="0">
              <a:solidFill>
                <a:schemeClr val="tx1"/>
              </a:solidFill>
            </a:endParaRPr>
          </a:p>
        </p:txBody>
      </p:sp>
    </p:spTree>
    <p:extLst>
      <p:ext uri="{BB962C8B-B14F-4D97-AF65-F5344CB8AC3E}">
        <p14:creationId xmlns:p14="http://schemas.microsoft.com/office/powerpoint/2010/main" val="3550440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Openness: Interoperability</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lstStyle/>
          <a:p>
            <a:pPr algn="just"/>
            <a:r>
              <a:rPr lang="en-US" sz="2800" b="1" i="0" u="none" strike="noStrike" baseline="0" dirty="0"/>
              <a:t>Interoperability </a:t>
            </a:r>
            <a:r>
              <a:rPr lang="en-US" sz="2800" b="0" i="0" u="none" strike="noStrike" baseline="0" dirty="0"/>
              <a:t>characterizes the extent by which two implementations of systems or components from different manufacturers can co-exist and work together by merely relying on each other’s services as specified by a common standard.</a:t>
            </a:r>
          </a:p>
          <a:p>
            <a:pPr algn="just"/>
            <a:r>
              <a:rPr lang="en-US" b="1" dirty="0"/>
              <a:t>Example</a:t>
            </a:r>
            <a:r>
              <a:rPr lang="en-US" dirty="0"/>
              <a:t>: a healthcare system where hospitals and clinics using different software platforms, exchange patient data seamlessly through open standards</a:t>
            </a:r>
          </a:p>
        </p:txBody>
      </p:sp>
    </p:spTree>
    <p:extLst>
      <p:ext uri="{BB962C8B-B14F-4D97-AF65-F5344CB8AC3E}">
        <p14:creationId xmlns:p14="http://schemas.microsoft.com/office/powerpoint/2010/main" val="3718615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Openness: Portability</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lstStyle/>
          <a:p>
            <a:pPr algn="just"/>
            <a:r>
              <a:rPr lang="en-US" sz="2800" b="1" i="0" u="none" strike="noStrike" baseline="0" dirty="0"/>
              <a:t>Portability </a:t>
            </a:r>
            <a:r>
              <a:rPr lang="en-US" sz="2800" b="0" i="0" u="none" strike="noStrike" baseline="0" dirty="0"/>
              <a:t>characterizes to what extent an application developed for a distributed system A can be executed, without modification, on a different distributed system B that implements the same interfaces as A.</a:t>
            </a:r>
          </a:p>
          <a:p>
            <a:pPr algn="just"/>
            <a:r>
              <a:rPr lang="en-US" b="1" dirty="0"/>
              <a:t>Example</a:t>
            </a:r>
            <a:r>
              <a:rPr lang="en-US" dirty="0"/>
              <a:t>: cloud-based application that can be easily moved from one cloud provider, like AWS, to another, such as Google Cloud, without significant modification (containerization technologies like </a:t>
            </a:r>
            <a:r>
              <a:rPr lang="en-US" b="1" dirty="0"/>
              <a:t>Docker)</a:t>
            </a:r>
            <a:endParaRPr lang="en-US" dirty="0"/>
          </a:p>
        </p:txBody>
      </p:sp>
    </p:spTree>
    <p:extLst>
      <p:ext uri="{BB962C8B-B14F-4D97-AF65-F5344CB8AC3E}">
        <p14:creationId xmlns:p14="http://schemas.microsoft.com/office/powerpoint/2010/main" val="420740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7C1800-D66D-B5EF-D616-8696EBCF59F0}"/>
              </a:ext>
            </a:extLst>
          </p:cNvPr>
          <p:cNvSpPr>
            <a:spLocks noGrp="1"/>
          </p:cNvSpPr>
          <p:nvPr>
            <p:ph type="title"/>
          </p:nvPr>
        </p:nvSpPr>
        <p:spPr/>
        <p:txBody>
          <a:bodyPr/>
          <a:lstStyle/>
          <a:p>
            <a:r>
              <a:rPr lang="en-US" dirty="0"/>
              <a:t>Openness: Extensibility</a:t>
            </a:r>
          </a:p>
        </p:txBody>
      </p:sp>
      <p:sp>
        <p:nvSpPr>
          <p:cNvPr id="5" name="Content Placeholder 4">
            <a:extLst>
              <a:ext uri="{FF2B5EF4-FFF2-40B4-BE49-F238E27FC236}">
                <a16:creationId xmlns:a16="http://schemas.microsoft.com/office/drawing/2014/main" id="{EA23242E-DA39-6E04-8B16-D6615918082D}"/>
              </a:ext>
            </a:extLst>
          </p:cNvPr>
          <p:cNvSpPr>
            <a:spLocks noGrp="1"/>
          </p:cNvSpPr>
          <p:nvPr>
            <p:ph idx="1"/>
          </p:nvPr>
        </p:nvSpPr>
        <p:spPr/>
        <p:txBody>
          <a:bodyPr>
            <a:normAutofit/>
          </a:bodyPr>
          <a:lstStyle/>
          <a:p>
            <a:pPr algn="just"/>
            <a:r>
              <a:rPr lang="en-US" sz="2800" b="0" i="0" u="none" strike="noStrike" baseline="0" dirty="0"/>
              <a:t>It should be easy to add new components or replace existing ones without affecting those components that stay in place. In other words, an open distributed system should also be </a:t>
            </a:r>
            <a:r>
              <a:rPr lang="en-US" sz="2800" b="1" i="0" u="none" strike="noStrike" baseline="0" dirty="0"/>
              <a:t>extensible</a:t>
            </a:r>
            <a:r>
              <a:rPr lang="en-US" sz="2800" b="0" i="0" u="none" strike="noStrike" baseline="0" dirty="0"/>
              <a:t>.</a:t>
            </a:r>
          </a:p>
          <a:p>
            <a:pPr algn="just"/>
            <a:r>
              <a:rPr lang="en-US" dirty="0"/>
              <a:t>I</a:t>
            </a:r>
            <a:r>
              <a:rPr lang="en-US" sz="2800" b="0" i="0" u="none" strike="noStrike" baseline="0" dirty="0"/>
              <a:t>n an extensible system, it should be relatively easy to add parts that run on a different operating system, or even to replace an entire file system.</a:t>
            </a:r>
          </a:p>
          <a:p>
            <a:pPr algn="just"/>
            <a:r>
              <a:rPr lang="en-US" sz="2800" b="1" i="0" u="none" strike="noStrike" baseline="0" dirty="0"/>
              <a:t>Example</a:t>
            </a:r>
            <a:r>
              <a:rPr lang="en-US" sz="2800" b="0" i="0" u="none" strike="noStrike" baseline="0" dirty="0"/>
              <a:t>: plug-ins for Web browsers, but also those for Websites, such as the ones used for WordPress.</a:t>
            </a:r>
            <a:endParaRPr lang="en-US" dirty="0"/>
          </a:p>
        </p:txBody>
      </p:sp>
    </p:spTree>
    <p:extLst>
      <p:ext uri="{BB962C8B-B14F-4D97-AF65-F5344CB8AC3E}">
        <p14:creationId xmlns:p14="http://schemas.microsoft.com/office/powerpoint/2010/main" val="393032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Scalability</a:t>
            </a:r>
          </a:p>
        </p:txBody>
      </p:sp>
    </p:spTree>
    <p:extLst>
      <p:ext uri="{BB962C8B-B14F-4D97-AF65-F5344CB8AC3E}">
        <p14:creationId xmlns:p14="http://schemas.microsoft.com/office/powerpoint/2010/main" val="3855479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853C-D0D3-34C3-B25E-2B7D487FF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683C3-03BF-C4AB-F928-7E8BF44AE68E}"/>
              </a:ext>
            </a:extLst>
          </p:cNvPr>
          <p:cNvSpPr>
            <a:spLocks noGrp="1"/>
          </p:cNvSpPr>
          <p:nvPr>
            <p:ph type="title"/>
          </p:nvPr>
        </p:nvSpPr>
        <p:spPr/>
        <p:txBody>
          <a:bodyPr/>
          <a:lstStyle/>
          <a:p>
            <a:r>
              <a:rPr lang="en-US" dirty="0"/>
              <a:t>Scalability </a:t>
            </a:r>
          </a:p>
        </p:txBody>
      </p:sp>
      <p:sp>
        <p:nvSpPr>
          <p:cNvPr id="3" name="Content Placeholder 2">
            <a:extLst>
              <a:ext uri="{FF2B5EF4-FFF2-40B4-BE49-F238E27FC236}">
                <a16:creationId xmlns:a16="http://schemas.microsoft.com/office/drawing/2014/main" id="{70FDEED7-4C0C-97C5-2F77-A0BFDBA959A9}"/>
              </a:ext>
            </a:extLst>
          </p:cNvPr>
          <p:cNvSpPr>
            <a:spLocks noGrp="1"/>
          </p:cNvSpPr>
          <p:nvPr>
            <p:ph idx="1"/>
          </p:nvPr>
        </p:nvSpPr>
        <p:spPr/>
        <p:txBody>
          <a:bodyPr>
            <a:noAutofit/>
          </a:bodyPr>
          <a:lstStyle/>
          <a:p>
            <a:pPr algn="just"/>
            <a:r>
              <a:rPr lang="en-US" i="0" u="none" strike="noStrike" baseline="0" dirty="0"/>
              <a:t>The scalability of a system reflects its ability to deliver a high-quality service as demands on the system increase.</a:t>
            </a:r>
          </a:p>
          <a:p>
            <a:pPr algn="just"/>
            <a:r>
              <a:rPr lang="en-US" i="0" u="none" strike="noStrike" baseline="0" dirty="0"/>
              <a:t>Scalability of a system can be measured along at least three different dimensions</a:t>
            </a:r>
          </a:p>
          <a:p>
            <a:pPr lvl="1" algn="just"/>
            <a:r>
              <a:rPr lang="en-US" dirty="0"/>
              <a:t>Size</a:t>
            </a:r>
          </a:p>
          <a:p>
            <a:pPr lvl="1" algn="just"/>
            <a:r>
              <a:rPr lang="en-US" i="0" u="none" strike="noStrike" baseline="0" dirty="0"/>
              <a:t>Distribution</a:t>
            </a:r>
          </a:p>
          <a:p>
            <a:pPr lvl="1" algn="just"/>
            <a:r>
              <a:rPr lang="en-US" dirty="0"/>
              <a:t>Manageability</a:t>
            </a:r>
            <a:endParaRPr lang="en-US" i="0" u="none" strike="noStrike" baseline="0" dirty="0"/>
          </a:p>
        </p:txBody>
      </p:sp>
    </p:spTree>
    <p:extLst>
      <p:ext uri="{BB962C8B-B14F-4D97-AF65-F5344CB8AC3E}">
        <p14:creationId xmlns:p14="http://schemas.microsoft.com/office/powerpoint/2010/main" val="2486778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9230-195F-2462-D559-E29C5B03EB32}"/>
              </a:ext>
            </a:extLst>
          </p:cNvPr>
          <p:cNvSpPr>
            <a:spLocks noGrp="1"/>
          </p:cNvSpPr>
          <p:nvPr>
            <p:ph type="title"/>
          </p:nvPr>
        </p:nvSpPr>
        <p:spPr/>
        <p:txBody>
          <a:bodyPr/>
          <a:lstStyle/>
          <a:p>
            <a:r>
              <a:rPr lang="en-US" dirty="0"/>
              <a:t>Size Scalability</a:t>
            </a:r>
          </a:p>
        </p:txBody>
      </p:sp>
      <p:sp>
        <p:nvSpPr>
          <p:cNvPr id="3" name="Content Placeholder 2">
            <a:extLst>
              <a:ext uri="{FF2B5EF4-FFF2-40B4-BE49-F238E27FC236}">
                <a16:creationId xmlns:a16="http://schemas.microsoft.com/office/drawing/2014/main" id="{C9D578B7-3208-ED46-0507-D27647E99F00}"/>
              </a:ext>
            </a:extLst>
          </p:cNvPr>
          <p:cNvSpPr>
            <a:spLocks noGrp="1"/>
          </p:cNvSpPr>
          <p:nvPr>
            <p:ph idx="1"/>
          </p:nvPr>
        </p:nvSpPr>
        <p:spPr/>
        <p:txBody>
          <a:bodyPr>
            <a:normAutofit/>
          </a:bodyPr>
          <a:lstStyle/>
          <a:p>
            <a:pPr algn="just"/>
            <a:r>
              <a:rPr lang="en-US" dirty="0"/>
              <a:t>It should be possible to add more resources to a system to cope with increasing numbers of users.</a:t>
            </a:r>
            <a:endParaRPr lang="en-US" b="1" dirty="0"/>
          </a:p>
          <a:p>
            <a:pPr algn="just"/>
            <a:r>
              <a:rPr lang="en-US" sz="2800" b="0" i="0" u="none" strike="noStrike" baseline="0" dirty="0"/>
              <a:t>A system can be scalable regarding its size, meaning that we can easily add more users and resources to the system without any noticeable loss of performance.</a:t>
            </a:r>
          </a:p>
        </p:txBody>
      </p:sp>
    </p:spTree>
    <p:extLst>
      <p:ext uri="{BB962C8B-B14F-4D97-AF65-F5344CB8AC3E}">
        <p14:creationId xmlns:p14="http://schemas.microsoft.com/office/powerpoint/2010/main" val="217723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CEF7-4560-9479-60E1-18544F7B8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9B787-9744-E2D1-5EF7-84E779388899}"/>
              </a:ext>
            </a:extLst>
          </p:cNvPr>
          <p:cNvSpPr>
            <a:spLocks noGrp="1"/>
          </p:cNvSpPr>
          <p:nvPr>
            <p:ph type="title"/>
          </p:nvPr>
        </p:nvSpPr>
        <p:spPr/>
        <p:txBody>
          <a:bodyPr/>
          <a:lstStyle/>
          <a:p>
            <a:r>
              <a:rPr lang="en-US" dirty="0"/>
              <a:t>Geographical Scalability</a:t>
            </a:r>
          </a:p>
        </p:txBody>
      </p:sp>
      <p:sp>
        <p:nvSpPr>
          <p:cNvPr id="3" name="Content Placeholder 2">
            <a:extLst>
              <a:ext uri="{FF2B5EF4-FFF2-40B4-BE49-F238E27FC236}">
                <a16:creationId xmlns:a16="http://schemas.microsoft.com/office/drawing/2014/main" id="{E799A7D1-0A4C-7FDA-F44F-D438734FF920}"/>
              </a:ext>
            </a:extLst>
          </p:cNvPr>
          <p:cNvSpPr>
            <a:spLocks noGrp="1"/>
          </p:cNvSpPr>
          <p:nvPr>
            <p:ph idx="1"/>
          </p:nvPr>
        </p:nvSpPr>
        <p:spPr/>
        <p:txBody>
          <a:bodyPr>
            <a:normAutofit/>
          </a:bodyPr>
          <a:lstStyle/>
          <a:p>
            <a:pPr algn="just"/>
            <a:r>
              <a:rPr lang="en-GB" dirty="0"/>
              <a:t>It should be possible to geographically disperse the components of a system without degrading its performance.</a:t>
            </a:r>
            <a:endParaRPr lang="en-US" sz="2800" b="0" i="0" u="none" strike="noStrike" baseline="0" dirty="0"/>
          </a:p>
          <a:p>
            <a:pPr algn="just"/>
            <a:r>
              <a:rPr lang="en-US" sz="2800" b="0" i="0" u="none" strike="noStrike" baseline="0" dirty="0"/>
              <a:t>A geographically scalable system is one in which the users and resources may lie far apart, but the fact that communication delays may be significant is hardly noticed.</a:t>
            </a:r>
          </a:p>
        </p:txBody>
      </p:sp>
    </p:spTree>
    <p:extLst>
      <p:ext uri="{BB962C8B-B14F-4D97-AF65-F5344CB8AC3E}">
        <p14:creationId xmlns:p14="http://schemas.microsoft.com/office/powerpoint/2010/main" val="3749491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01FB0-F504-42A9-5ED2-63DCE7B66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69260-6FA0-9821-C0A8-4E3BB3789C14}"/>
              </a:ext>
            </a:extLst>
          </p:cNvPr>
          <p:cNvSpPr>
            <a:spLocks noGrp="1"/>
          </p:cNvSpPr>
          <p:nvPr>
            <p:ph type="title"/>
          </p:nvPr>
        </p:nvSpPr>
        <p:spPr/>
        <p:txBody>
          <a:bodyPr/>
          <a:lstStyle/>
          <a:p>
            <a:r>
              <a:rPr lang="en-US" dirty="0"/>
              <a:t>Administrative Scalability</a:t>
            </a:r>
          </a:p>
        </p:txBody>
      </p:sp>
      <p:sp>
        <p:nvSpPr>
          <p:cNvPr id="3" name="Content Placeholder 2">
            <a:extLst>
              <a:ext uri="{FF2B5EF4-FFF2-40B4-BE49-F238E27FC236}">
                <a16:creationId xmlns:a16="http://schemas.microsoft.com/office/drawing/2014/main" id="{36B1B58E-3749-01E5-0424-EE089274AEB4}"/>
              </a:ext>
            </a:extLst>
          </p:cNvPr>
          <p:cNvSpPr>
            <a:spLocks noGrp="1"/>
          </p:cNvSpPr>
          <p:nvPr>
            <p:ph idx="1"/>
          </p:nvPr>
        </p:nvSpPr>
        <p:spPr/>
        <p:txBody>
          <a:bodyPr>
            <a:normAutofit/>
          </a:bodyPr>
          <a:lstStyle/>
          <a:p>
            <a:r>
              <a:rPr lang="en-GB" dirty="0"/>
              <a:t>It should be possible to manage a system as it increases in size, even if parts of the system are located in independent organizations.</a:t>
            </a:r>
          </a:p>
          <a:p>
            <a:pPr algn="l"/>
            <a:r>
              <a:rPr lang="en-US" sz="2800" b="0" i="0" u="none" strike="noStrike" baseline="0" dirty="0"/>
              <a:t>An administratively scalable system is one that can still be easily managed even if it spans many independent administrative organizations.</a:t>
            </a:r>
            <a:endParaRPr lang="en-US" dirty="0"/>
          </a:p>
        </p:txBody>
      </p:sp>
    </p:spTree>
    <p:extLst>
      <p:ext uri="{BB962C8B-B14F-4D97-AF65-F5344CB8AC3E}">
        <p14:creationId xmlns:p14="http://schemas.microsoft.com/office/powerpoint/2010/main" val="2823472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21019-0CA0-3249-37E2-112A6E6AA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5D814-C2B1-3504-564B-E8EF2224DADC}"/>
              </a:ext>
            </a:extLst>
          </p:cNvPr>
          <p:cNvSpPr>
            <a:spLocks noGrp="1"/>
          </p:cNvSpPr>
          <p:nvPr>
            <p:ph type="title"/>
          </p:nvPr>
        </p:nvSpPr>
        <p:spPr/>
        <p:txBody>
          <a:bodyPr/>
          <a:lstStyle/>
          <a:p>
            <a:r>
              <a:rPr lang="en-US" dirty="0"/>
              <a:t>Scaling Up vs Scaling Out</a:t>
            </a:r>
          </a:p>
        </p:txBody>
      </p:sp>
      <p:sp>
        <p:nvSpPr>
          <p:cNvPr id="3" name="Content Placeholder 2">
            <a:extLst>
              <a:ext uri="{FF2B5EF4-FFF2-40B4-BE49-F238E27FC236}">
                <a16:creationId xmlns:a16="http://schemas.microsoft.com/office/drawing/2014/main" id="{AC0B8D06-17E0-3CE9-EE12-DE7773F2F4FB}"/>
              </a:ext>
            </a:extLst>
          </p:cNvPr>
          <p:cNvSpPr>
            <a:spLocks noGrp="1"/>
          </p:cNvSpPr>
          <p:nvPr>
            <p:ph idx="1"/>
          </p:nvPr>
        </p:nvSpPr>
        <p:spPr/>
        <p:txBody>
          <a:bodyPr>
            <a:normAutofit lnSpcReduction="10000"/>
          </a:bodyPr>
          <a:lstStyle/>
          <a:p>
            <a:r>
              <a:rPr lang="en-US" dirty="0"/>
              <a:t>Changing the size of a system may involve either scaling up or scaling out.</a:t>
            </a:r>
          </a:p>
          <a:p>
            <a:r>
              <a:rPr lang="en-US" dirty="0"/>
              <a:t>Scaling up means replacing resources in the system with more powerful resources. </a:t>
            </a:r>
          </a:p>
          <a:p>
            <a:pPr lvl="1"/>
            <a:r>
              <a:rPr lang="en-US" dirty="0"/>
              <a:t>For example, you may increase the memory in a server from 16 Gb to 64 Gb. </a:t>
            </a:r>
          </a:p>
          <a:p>
            <a:r>
              <a:rPr lang="en-US" dirty="0"/>
              <a:t>Scaling out means adding more resources to the system</a:t>
            </a:r>
          </a:p>
          <a:p>
            <a:pPr lvl="1"/>
            <a:r>
              <a:rPr lang="en-US" dirty="0"/>
              <a:t>(e.g., an extra web server to work alongside an existing server). </a:t>
            </a:r>
          </a:p>
          <a:p>
            <a:r>
              <a:rPr lang="en-US" dirty="0"/>
              <a:t>Scaling out is often more cost-effective than scaling up,</a:t>
            </a:r>
          </a:p>
          <a:p>
            <a:pPr lvl="1"/>
            <a:r>
              <a:rPr lang="en-US" dirty="0"/>
              <a:t>cloud computing makes it easy to add or remove servers from a system</a:t>
            </a:r>
          </a:p>
          <a:p>
            <a:pPr lvl="1"/>
            <a:r>
              <a:rPr lang="en-US" dirty="0"/>
              <a:t>however, this only provides performance improvements when concurrent processing is possible.</a:t>
            </a:r>
          </a:p>
        </p:txBody>
      </p:sp>
    </p:spTree>
    <p:extLst>
      <p:ext uri="{BB962C8B-B14F-4D97-AF65-F5344CB8AC3E}">
        <p14:creationId xmlns:p14="http://schemas.microsoft.com/office/powerpoint/2010/main" val="158428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8339-9D81-6523-21DC-820ECEEC525F}"/>
              </a:ext>
            </a:extLst>
          </p:cNvPr>
          <p:cNvSpPr>
            <a:spLocks noGrp="1"/>
          </p:cNvSpPr>
          <p:nvPr>
            <p:ph type="title"/>
          </p:nvPr>
        </p:nvSpPr>
        <p:spPr/>
        <p:txBody>
          <a:bodyPr/>
          <a:lstStyle/>
          <a:p>
            <a:r>
              <a:rPr lang="en-US" dirty="0"/>
              <a:t>Design Goals of a Distributed Systems</a:t>
            </a:r>
          </a:p>
        </p:txBody>
      </p:sp>
      <p:sp>
        <p:nvSpPr>
          <p:cNvPr id="3" name="Content Placeholder 2">
            <a:extLst>
              <a:ext uri="{FF2B5EF4-FFF2-40B4-BE49-F238E27FC236}">
                <a16:creationId xmlns:a16="http://schemas.microsoft.com/office/drawing/2014/main" id="{2CB752DE-FFF2-8FCA-1472-C62165CB90CF}"/>
              </a:ext>
            </a:extLst>
          </p:cNvPr>
          <p:cNvSpPr>
            <a:spLocks noGrp="1"/>
          </p:cNvSpPr>
          <p:nvPr>
            <p:ph idx="1"/>
          </p:nvPr>
        </p:nvSpPr>
        <p:spPr/>
        <p:txBody>
          <a:bodyPr/>
          <a:lstStyle/>
          <a:p>
            <a:r>
              <a:rPr lang="en-US" dirty="0"/>
              <a:t>Four important goals that should be met to make building a distributed system worth the effort. </a:t>
            </a:r>
          </a:p>
          <a:p>
            <a:pPr lvl="1"/>
            <a:r>
              <a:rPr lang="en-US" dirty="0"/>
              <a:t>a distributed system should make resources easily accessible; </a:t>
            </a:r>
          </a:p>
          <a:p>
            <a:pPr lvl="1"/>
            <a:r>
              <a:rPr lang="en-US" dirty="0"/>
              <a:t>it should hide the fact that resources are distributed across a network; </a:t>
            </a:r>
          </a:p>
          <a:p>
            <a:pPr lvl="1"/>
            <a:r>
              <a:rPr lang="en-US" dirty="0"/>
              <a:t>it should be open; </a:t>
            </a:r>
          </a:p>
          <a:p>
            <a:pPr lvl="1"/>
            <a:r>
              <a:rPr lang="en-US" dirty="0"/>
              <a:t>it should be scalable</a:t>
            </a:r>
          </a:p>
        </p:txBody>
      </p:sp>
    </p:spTree>
    <p:extLst>
      <p:ext uri="{BB962C8B-B14F-4D97-AF65-F5344CB8AC3E}">
        <p14:creationId xmlns:p14="http://schemas.microsoft.com/office/powerpoint/2010/main" val="174092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82A4-A07B-3E2F-2A73-834C9C110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BBF06-C08C-B3D5-FBE0-3702E47611C5}"/>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8B96FED-B0EF-2F45-9E28-1637B251EA85}"/>
              </a:ext>
            </a:extLst>
          </p:cNvPr>
          <p:cNvSpPr>
            <a:spLocks noGrp="1"/>
          </p:cNvSpPr>
          <p:nvPr>
            <p:ph type="body" idx="1"/>
          </p:nvPr>
        </p:nvSpPr>
        <p:spPr/>
        <p:txBody>
          <a:bodyPr>
            <a:normAutofit/>
          </a:bodyPr>
          <a:lstStyle/>
          <a:p>
            <a:r>
              <a:rPr lang="en-US" sz="4000" b="1" dirty="0">
                <a:solidFill>
                  <a:schemeClr val="tx1"/>
                </a:solidFill>
              </a:rPr>
              <a:t>Resource Sharing</a:t>
            </a:r>
          </a:p>
        </p:txBody>
      </p:sp>
    </p:spTree>
    <p:extLst>
      <p:ext uri="{BB962C8B-B14F-4D97-AF65-F5344CB8AC3E}">
        <p14:creationId xmlns:p14="http://schemas.microsoft.com/office/powerpoint/2010/main" val="95148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9130-5D97-9996-9BF5-E87E00A35199}"/>
              </a:ext>
            </a:extLst>
          </p:cNvPr>
          <p:cNvSpPr>
            <a:spLocks noGrp="1"/>
          </p:cNvSpPr>
          <p:nvPr>
            <p:ph type="title"/>
          </p:nvPr>
        </p:nvSpPr>
        <p:spPr/>
        <p:txBody>
          <a:bodyPr/>
          <a:lstStyle/>
          <a:p>
            <a:r>
              <a:rPr lang="en-US" dirty="0"/>
              <a:t>Making Resource Accessible</a:t>
            </a:r>
          </a:p>
        </p:txBody>
      </p:sp>
      <p:sp>
        <p:nvSpPr>
          <p:cNvPr id="3" name="Content Placeholder 2">
            <a:extLst>
              <a:ext uri="{FF2B5EF4-FFF2-40B4-BE49-F238E27FC236}">
                <a16:creationId xmlns:a16="http://schemas.microsoft.com/office/drawing/2014/main" id="{F4B5500D-8F9B-8B2B-2D8F-7FA7C3BBA886}"/>
              </a:ext>
            </a:extLst>
          </p:cNvPr>
          <p:cNvSpPr>
            <a:spLocks noGrp="1"/>
          </p:cNvSpPr>
          <p:nvPr>
            <p:ph idx="1"/>
          </p:nvPr>
        </p:nvSpPr>
        <p:spPr/>
        <p:txBody>
          <a:bodyPr>
            <a:normAutofit lnSpcReduction="10000"/>
          </a:bodyPr>
          <a:lstStyle/>
          <a:p>
            <a:pPr algn="just"/>
            <a:r>
              <a:rPr lang="en-US" dirty="0"/>
              <a:t>An important goal of a distributed system is to make it easy for users (and applications) to access and share remote resources.</a:t>
            </a:r>
          </a:p>
          <a:p>
            <a:pPr algn="just"/>
            <a:r>
              <a:rPr lang="en-US" i="1" dirty="0"/>
              <a:t>Example</a:t>
            </a:r>
            <a:r>
              <a:rPr lang="en-US" dirty="0"/>
              <a:t>: printers, computers, storage facilities, data, files, services, networks etc.</a:t>
            </a:r>
          </a:p>
          <a:p>
            <a:pPr algn="just"/>
            <a:r>
              <a:rPr lang="en-US" dirty="0"/>
              <a:t>Economic reason: it makes economic sense to share costly resources such as supercomputers, high-performance storage systems, e.g., it is cheaper to</a:t>
            </a:r>
          </a:p>
          <a:p>
            <a:pPr lvl="1" algn="just"/>
            <a:r>
              <a:rPr lang="en-US" dirty="0"/>
              <a:t>have a single high-end reliable storage facility be shared than having to buy and maintain storage for each user separately.</a:t>
            </a:r>
          </a:p>
          <a:p>
            <a:pPr lvl="1" algn="just"/>
            <a:r>
              <a:rPr lang="en-US" dirty="0"/>
              <a:t>it is cheaper to let a printer be shared by several users in an office than having to buy and maintain a separate printer for each user</a:t>
            </a:r>
          </a:p>
        </p:txBody>
      </p:sp>
    </p:spTree>
    <p:extLst>
      <p:ext uri="{BB962C8B-B14F-4D97-AF65-F5344CB8AC3E}">
        <p14:creationId xmlns:p14="http://schemas.microsoft.com/office/powerpoint/2010/main" val="408199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9130-5D97-9996-9BF5-E87E00A35199}"/>
              </a:ext>
            </a:extLst>
          </p:cNvPr>
          <p:cNvSpPr>
            <a:spLocks noGrp="1"/>
          </p:cNvSpPr>
          <p:nvPr>
            <p:ph type="title"/>
          </p:nvPr>
        </p:nvSpPr>
        <p:spPr/>
        <p:txBody>
          <a:bodyPr/>
          <a:lstStyle/>
          <a:p>
            <a:r>
              <a:rPr lang="en-US" dirty="0"/>
              <a:t>Making Resource Accessible</a:t>
            </a:r>
          </a:p>
        </p:txBody>
      </p:sp>
      <p:sp>
        <p:nvSpPr>
          <p:cNvPr id="3" name="Content Placeholder 2">
            <a:extLst>
              <a:ext uri="{FF2B5EF4-FFF2-40B4-BE49-F238E27FC236}">
                <a16:creationId xmlns:a16="http://schemas.microsoft.com/office/drawing/2014/main" id="{F4B5500D-8F9B-8B2B-2D8F-7FA7C3BBA886}"/>
              </a:ext>
            </a:extLst>
          </p:cNvPr>
          <p:cNvSpPr>
            <a:spLocks noGrp="1"/>
          </p:cNvSpPr>
          <p:nvPr>
            <p:ph idx="1"/>
          </p:nvPr>
        </p:nvSpPr>
        <p:spPr/>
        <p:txBody>
          <a:bodyPr>
            <a:normAutofit/>
          </a:bodyPr>
          <a:lstStyle/>
          <a:p>
            <a:pPr algn="just"/>
            <a:r>
              <a:rPr lang="en-US" dirty="0"/>
              <a:t>More advantages</a:t>
            </a:r>
          </a:p>
          <a:p>
            <a:pPr lvl="1" algn="just"/>
            <a:r>
              <a:rPr lang="en-US" dirty="0"/>
              <a:t>Connecting users and resources also makes it easier to collaborate and exchange information</a:t>
            </a:r>
          </a:p>
          <a:p>
            <a:pPr lvl="1" algn="just"/>
            <a:r>
              <a:rPr lang="en-US" dirty="0"/>
              <a:t>collaboration tools such as software for collaborative editing, teleconferencing, and so on that became (more easily) available due to the COVID-19 pandemic</a:t>
            </a:r>
          </a:p>
        </p:txBody>
      </p:sp>
    </p:spTree>
    <p:extLst>
      <p:ext uri="{BB962C8B-B14F-4D97-AF65-F5344CB8AC3E}">
        <p14:creationId xmlns:p14="http://schemas.microsoft.com/office/powerpoint/2010/main" val="425434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D1B-3659-B7C1-080B-9B5E71DE097F}"/>
              </a:ext>
            </a:extLst>
          </p:cNvPr>
          <p:cNvSpPr>
            <a:spLocks noGrp="1"/>
          </p:cNvSpPr>
          <p:nvPr>
            <p:ph type="title"/>
          </p:nvPr>
        </p:nvSpPr>
        <p:spPr/>
        <p:txBody>
          <a:bodyPr/>
          <a:lstStyle/>
          <a:p>
            <a:r>
              <a:rPr lang="en-US" dirty="0"/>
              <a:t>Design Goals of a Distributed Systems</a:t>
            </a:r>
          </a:p>
        </p:txBody>
      </p:sp>
      <p:sp>
        <p:nvSpPr>
          <p:cNvPr id="3" name="Text Placeholder 2">
            <a:extLst>
              <a:ext uri="{FF2B5EF4-FFF2-40B4-BE49-F238E27FC236}">
                <a16:creationId xmlns:a16="http://schemas.microsoft.com/office/drawing/2014/main" id="{651E0CF6-DF3E-9103-BD39-4B63C2F4287F}"/>
              </a:ext>
            </a:extLst>
          </p:cNvPr>
          <p:cNvSpPr>
            <a:spLocks noGrp="1"/>
          </p:cNvSpPr>
          <p:nvPr>
            <p:ph type="body" idx="1"/>
          </p:nvPr>
        </p:nvSpPr>
        <p:spPr/>
        <p:txBody>
          <a:bodyPr>
            <a:normAutofit/>
          </a:bodyPr>
          <a:lstStyle/>
          <a:p>
            <a:r>
              <a:rPr lang="en-US" sz="4000" b="1" dirty="0">
                <a:solidFill>
                  <a:schemeClr val="tx1"/>
                </a:solidFill>
              </a:rPr>
              <a:t>Distribution transparency</a:t>
            </a:r>
          </a:p>
        </p:txBody>
      </p:sp>
    </p:spTree>
    <p:extLst>
      <p:ext uri="{BB962C8B-B14F-4D97-AF65-F5344CB8AC3E}">
        <p14:creationId xmlns:p14="http://schemas.microsoft.com/office/powerpoint/2010/main" val="25178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0FE37F-2DD6-84A0-E8EB-7FE76148C0B4}"/>
              </a:ext>
            </a:extLst>
          </p:cNvPr>
          <p:cNvSpPr>
            <a:spLocks noGrp="1"/>
          </p:cNvSpPr>
          <p:nvPr>
            <p:ph type="title"/>
          </p:nvPr>
        </p:nvSpPr>
        <p:spPr/>
        <p:txBody>
          <a:bodyPr/>
          <a:lstStyle/>
          <a:p>
            <a:r>
              <a:rPr lang="en-US" dirty="0"/>
              <a:t>Distribution transparency</a:t>
            </a:r>
          </a:p>
        </p:txBody>
      </p:sp>
      <p:sp>
        <p:nvSpPr>
          <p:cNvPr id="5" name="Content Placeholder 4">
            <a:extLst>
              <a:ext uri="{FF2B5EF4-FFF2-40B4-BE49-F238E27FC236}">
                <a16:creationId xmlns:a16="http://schemas.microsoft.com/office/drawing/2014/main" id="{BBDA2841-01C1-E86B-9262-1D992EA7C4CC}"/>
              </a:ext>
            </a:extLst>
          </p:cNvPr>
          <p:cNvSpPr>
            <a:spLocks noGrp="1"/>
          </p:cNvSpPr>
          <p:nvPr>
            <p:ph idx="1"/>
          </p:nvPr>
        </p:nvSpPr>
        <p:spPr/>
        <p:txBody>
          <a:bodyPr/>
          <a:lstStyle/>
          <a:p>
            <a:pPr algn="just"/>
            <a:r>
              <a:rPr lang="en-US" dirty="0"/>
              <a:t>An important goal of a distributed system is to hide the fact that its processes and resources are physically distributed across multiple computers, possibly separated by large distances. </a:t>
            </a:r>
          </a:p>
          <a:p>
            <a:pPr algn="just"/>
            <a:r>
              <a:rPr lang="en-US" dirty="0"/>
              <a:t>In other words, it tries to make the distribution of processes and resources </a:t>
            </a:r>
            <a:r>
              <a:rPr lang="en-US" b="1" dirty="0"/>
              <a:t>transparent</a:t>
            </a:r>
            <a:r>
              <a:rPr lang="en-US" dirty="0"/>
              <a:t>, that is, invisible, to end users and applications.</a:t>
            </a:r>
          </a:p>
          <a:p>
            <a:pPr algn="just"/>
            <a:r>
              <a:rPr lang="en-US" dirty="0"/>
              <a:t>A system that is able to present itself to users and applications as if it were only a single computer system is said to be transparent.</a:t>
            </a:r>
          </a:p>
          <a:p>
            <a:pPr algn="just"/>
            <a:endParaRPr lang="en-US" dirty="0"/>
          </a:p>
        </p:txBody>
      </p:sp>
    </p:spTree>
    <p:extLst>
      <p:ext uri="{BB962C8B-B14F-4D97-AF65-F5344CB8AC3E}">
        <p14:creationId xmlns:p14="http://schemas.microsoft.com/office/powerpoint/2010/main" val="78431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4CA18-3C00-6FD7-78E2-F2156457561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C6B8D2-5630-A733-7E00-B2D1731473DB}"/>
              </a:ext>
            </a:extLst>
          </p:cNvPr>
          <p:cNvSpPr>
            <a:spLocks noGrp="1"/>
          </p:cNvSpPr>
          <p:nvPr>
            <p:ph type="title"/>
          </p:nvPr>
        </p:nvSpPr>
        <p:spPr/>
        <p:txBody>
          <a:bodyPr/>
          <a:lstStyle/>
          <a:p>
            <a:r>
              <a:rPr lang="en-US" dirty="0"/>
              <a:t>Distribution transparency</a:t>
            </a:r>
          </a:p>
        </p:txBody>
      </p:sp>
      <p:sp>
        <p:nvSpPr>
          <p:cNvPr id="5" name="Content Placeholder 4">
            <a:extLst>
              <a:ext uri="{FF2B5EF4-FFF2-40B4-BE49-F238E27FC236}">
                <a16:creationId xmlns:a16="http://schemas.microsoft.com/office/drawing/2014/main" id="{1E733663-8819-2CD1-9838-CF9435854C71}"/>
              </a:ext>
            </a:extLst>
          </p:cNvPr>
          <p:cNvSpPr>
            <a:spLocks noGrp="1"/>
          </p:cNvSpPr>
          <p:nvPr>
            <p:ph idx="1"/>
          </p:nvPr>
        </p:nvSpPr>
        <p:spPr/>
        <p:txBody>
          <a:bodyPr>
            <a:normAutofit fontScale="92500" lnSpcReduction="10000"/>
          </a:bodyPr>
          <a:lstStyle/>
          <a:p>
            <a:pPr algn="just"/>
            <a:r>
              <a:rPr lang="en-US" dirty="0"/>
              <a:t>A system that is able to present itself to users and applications as if it were only a single computer system is said to be transparent.</a:t>
            </a:r>
          </a:p>
          <a:p>
            <a:pPr algn="just"/>
            <a:r>
              <a:rPr lang="en-US" dirty="0"/>
              <a:t>To make a distributed system transparent (i.e., conceal its distributed nature), you have to hide the underlying distribution.</a:t>
            </a:r>
          </a:p>
          <a:p>
            <a:pPr algn="just"/>
            <a:r>
              <a:rPr lang="en-US" dirty="0"/>
              <a:t>You create abstractions that hide the system resources so that the location and implementation of these resources can be changed without having to change the distributed application.</a:t>
            </a:r>
          </a:p>
          <a:p>
            <a:pPr algn="just"/>
            <a:r>
              <a:rPr lang="en-US" dirty="0"/>
              <a:t>Resources should be abstracted and addressed logically rather than physically.</a:t>
            </a:r>
          </a:p>
          <a:p>
            <a:pPr algn="just"/>
            <a:r>
              <a:rPr lang="en-US" dirty="0"/>
              <a:t>Middleware is used to map resources referenced by a program onto the actual physical resources.</a:t>
            </a:r>
          </a:p>
          <a:p>
            <a:pPr algn="just"/>
            <a:endParaRPr lang="en-US" dirty="0"/>
          </a:p>
        </p:txBody>
      </p:sp>
    </p:spTree>
    <p:extLst>
      <p:ext uri="{BB962C8B-B14F-4D97-AF65-F5344CB8AC3E}">
        <p14:creationId xmlns:p14="http://schemas.microsoft.com/office/powerpoint/2010/main" val="245347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1768</Words>
  <Application>Microsoft Office PowerPoint</Application>
  <PresentationFormat>Widescreen</PresentationFormat>
  <Paragraphs>125</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Gill Sans MT</vt:lpstr>
      <vt:lpstr>Office Theme</vt:lpstr>
      <vt:lpstr>CSE 601: Distributed Systems</vt:lpstr>
      <vt:lpstr>Design Goals of a Distributed Systems</vt:lpstr>
      <vt:lpstr>Design Goals of a Distributed Systems</vt:lpstr>
      <vt:lpstr>Design Goals of a Distributed Systems</vt:lpstr>
      <vt:lpstr>Making Resource Accessible</vt:lpstr>
      <vt:lpstr>Making Resource Accessible</vt:lpstr>
      <vt:lpstr>Design Goals of a Distributed Systems</vt:lpstr>
      <vt:lpstr>Distribution transparency</vt:lpstr>
      <vt:lpstr>Distribution transparency</vt:lpstr>
      <vt:lpstr>Types of distribution transparency</vt:lpstr>
      <vt:lpstr>Access Transparency</vt:lpstr>
      <vt:lpstr>Location Transparency</vt:lpstr>
      <vt:lpstr>Migration Transparency</vt:lpstr>
      <vt:lpstr>Relocation Transparency</vt:lpstr>
      <vt:lpstr>Replication Transparency </vt:lpstr>
      <vt:lpstr>Concurrency Transparency</vt:lpstr>
      <vt:lpstr>Failure Transparency</vt:lpstr>
      <vt:lpstr>Design Goals of a Distributed Systems</vt:lpstr>
      <vt:lpstr>Openness</vt:lpstr>
      <vt:lpstr>Openness: Interoperability</vt:lpstr>
      <vt:lpstr>Openness: Portability</vt:lpstr>
      <vt:lpstr>Openness: Extensibility</vt:lpstr>
      <vt:lpstr>Design Goals of a Distributed Systems</vt:lpstr>
      <vt:lpstr>Scalability </vt:lpstr>
      <vt:lpstr>Size Scalability</vt:lpstr>
      <vt:lpstr>Geographical Scalability</vt:lpstr>
      <vt:lpstr>Administrative Scalability</vt:lpstr>
      <vt:lpstr>Scaling Up vs Scaling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15</cp:revision>
  <dcterms:created xsi:type="dcterms:W3CDTF">2024-09-23T18:23:08Z</dcterms:created>
  <dcterms:modified xsi:type="dcterms:W3CDTF">2025-04-21T18:31:28Z</dcterms:modified>
</cp:coreProperties>
</file>