
<file path=[Content_Types].xml><?xml version="1.0" encoding="utf-8"?>
<Types xmlns="http://schemas.openxmlformats.org/package/2006/content-types">
  <Default Extension="png" ContentType="image/png"/>
  <Default Extension="tm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4"/>
  </p:notesMasterIdLst>
  <p:sldIdLst>
    <p:sldId id="256" r:id="rId2"/>
    <p:sldId id="299" r:id="rId3"/>
    <p:sldId id="258" r:id="rId4"/>
    <p:sldId id="259" r:id="rId5"/>
    <p:sldId id="260" r:id="rId6"/>
    <p:sldId id="295" r:id="rId7"/>
    <p:sldId id="296" r:id="rId8"/>
    <p:sldId id="261" r:id="rId9"/>
    <p:sldId id="262" r:id="rId10"/>
    <p:sldId id="297" r:id="rId11"/>
    <p:sldId id="298"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88" r:id="rId25"/>
    <p:sldId id="275" r:id="rId26"/>
    <p:sldId id="276" r:id="rId27"/>
    <p:sldId id="291" r:id="rId28"/>
    <p:sldId id="292" r:id="rId29"/>
    <p:sldId id="293" r:id="rId30"/>
    <p:sldId id="294" r:id="rId31"/>
    <p:sldId id="290" r:id="rId32"/>
    <p:sldId id="289"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663" autoAdjust="0"/>
  </p:normalViewPr>
  <p:slideViewPr>
    <p:cSldViewPr snapToGrid="0">
      <p:cViewPr varScale="1">
        <p:scale>
          <a:sx n="75" d="100"/>
          <a:sy n="75" d="100"/>
        </p:scale>
        <p:origin x="102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lvl="0">
              <a:spcBef>
                <a:spcPts val="0"/>
              </a:spcBef>
              <a:buSzPts val="1100"/>
              <a:buChar char="●"/>
              <a:defRPr sz="1100"/>
            </a:lvl1pPr>
            <a:lvl2pPr lvl="1">
              <a:spcBef>
                <a:spcPts val="0"/>
              </a:spcBef>
              <a:buSzPts val="1100"/>
              <a:buChar char="○"/>
              <a:defRPr sz="1100"/>
            </a:lvl2pPr>
            <a:lvl3pPr lvl="2">
              <a:spcBef>
                <a:spcPts val="0"/>
              </a:spcBef>
              <a:buSzPts val="1100"/>
              <a:buChar char="■"/>
              <a:defRPr sz="1100"/>
            </a:lvl3pPr>
            <a:lvl4pPr lvl="3">
              <a:spcBef>
                <a:spcPts val="0"/>
              </a:spcBef>
              <a:buSzPts val="1100"/>
              <a:buChar char="●"/>
              <a:defRPr sz="1100"/>
            </a:lvl4pPr>
            <a:lvl5pPr lvl="4">
              <a:spcBef>
                <a:spcPts val="0"/>
              </a:spcBef>
              <a:buSzPts val="1100"/>
              <a:buChar char="○"/>
              <a:defRPr sz="1100"/>
            </a:lvl5pPr>
            <a:lvl6pPr lvl="5">
              <a:spcBef>
                <a:spcPts val="0"/>
              </a:spcBef>
              <a:buSzPts val="1100"/>
              <a:buChar char="■"/>
              <a:defRPr sz="1100"/>
            </a:lvl6pPr>
            <a:lvl7pPr lvl="6">
              <a:spcBef>
                <a:spcPts val="0"/>
              </a:spcBef>
              <a:buSzPts val="1100"/>
              <a:buChar char="●"/>
              <a:defRPr sz="1100"/>
            </a:lvl7pPr>
            <a:lvl8pPr lvl="7">
              <a:spcBef>
                <a:spcPts val="0"/>
              </a:spcBef>
              <a:buSzPts val="1100"/>
              <a:buChar char="○"/>
              <a:defRPr sz="1100"/>
            </a:lvl8pPr>
            <a:lvl9pPr lvl="8">
              <a:spcBef>
                <a:spcPts val="0"/>
              </a:spcBef>
              <a:buSzPts val="1100"/>
              <a:buChar char="■"/>
              <a:defRPr sz="1100"/>
            </a:lvl9pPr>
          </a:lstStyle>
          <a:p>
            <a:endParaRPr/>
          </a:p>
        </p:txBody>
      </p:sp>
    </p:spTree>
    <p:extLst>
      <p:ext uri="{BB962C8B-B14F-4D97-AF65-F5344CB8AC3E}">
        <p14:creationId xmlns:p14="http://schemas.microsoft.com/office/powerpoint/2010/main" val="2223532738"/>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155515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099426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6" name="Shape 11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101146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0653611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Shape 12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8" name="Shape 12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5382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dirty="0"/>
          </a:p>
        </p:txBody>
      </p:sp>
    </p:spTree>
    <p:extLst>
      <p:ext uri="{BB962C8B-B14F-4D97-AF65-F5344CB8AC3E}">
        <p14:creationId xmlns:p14="http://schemas.microsoft.com/office/powerpoint/2010/main" val="1023084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Shape 1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5" name="Shape 145"/>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9252407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Shape 15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53" name="Shape 15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368146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Shape 1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1" name="Shape 16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372925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Shape 16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7" name="Shape 16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212797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Shape 17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74" name="Shape 17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US" dirty="0"/>
              <a:t>If the</a:t>
            </a:r>
            <a:r>
              <a:rPr lang="en-US" baseline="0" dirty="0"/>
              <a:t> CSRF has already been covered, this is a good time to ask whether we can get the User ID in CSRF? Without knowing the ID, attackers need to know the ID beforehand. In XSS attacks, attackers do not need to do that, they can get the ID directly from inside the page.</a:t>
            </a:r>
            <a:endParaRPr dirty="0"/>
          </a:p>
        </p:txBody>
      </p:sp>
    </p:spTree>
    <p:extLst>
      <p:ext uri="{BB962C8B-B14F-4D97-AF65-F5344CB8AC3E}">
        <p14:creationId xmlns:p14="http://schemas.microsoft.com/office/powerpoint/2010/main" val="2993405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Shape 6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3" name="Shape 6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6217726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70699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Shape 1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0" name="Shape 1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879129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2534610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r>
              <a:rPr lang="en-GB"/>
              <a:t>Many websites take input from the user,conduct some activities and then send response to the user in a web page, with the original user input included on the response (i.e the user input is reflected back)</a:t>
            </a:r>
          </a:p>
        </p:txBody>
      </p:sp>
    </p:spTree>
    <p:extLst>
      <p:ext uri="{BB962C8B-B14F-4D97-AF65-F5344CB8AC3E}">
        <p14:creationId xmlns:p14="http://schemas.microsoft.com/office/powerpoint/2010/main" val="2575767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789190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402180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Shape 8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0" name="Shape 9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3450279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Shape 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7" name="Shape 97"/>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981608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buNone/>
            </a:pPr>
            <a:endParaRPr/>
          </a:p>
        </p:txBody>
      </p:sp>
    </p:spTree>
    <p:extLst>
      <p:ext uri="{BB962C8B-B14F-4D97-AF65-F5344CB8AC3E}">
        <p14:creationId xmlns:p14="http://schemas.microsoft.com/office/powerpoint/2010/main" val="1019732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wrap="square" lIns="91425" tIns="91425" rIns="91425" bIns="91425" anchor="b" anchorCtr="0"/>
          <a:lstStyle>
            <a:lvl1pPr lvl="0" algn="ctr">
              <a:spcBef>
                <a:spcPts val="0"/>
              </a:spcBef>
              <a:buSzPts val="5200"/>
              <a:buNone/>
              <a:defRPr sz="5200"/>
            </a:lvl1pPr>
            <a:lvl2pPr lvl="1" algn="ctr">
              <a:spcBef>
                <a:spcPts val="0"/>
              </a:spcBef>
              <a:buSzPts val="5200"/>
              <a:buNone/>
              <a:defRPr sz="5200"/>
            </a:lvl2pPr>
            <a:lvl3pPr lvl="2" algn="ctr">
              <a:spcBef>
                <a:spcPts val="0"/>
              </a:spcBef>
              <a:buSzPts val="5200"/>
              <a:buNone/>
              <a:defRPr sz="5200"/>
            </a:lvl3pPr>
            <a:lvl4pPr lvl="3" algn="ctr">
              <a:spcBef>
                <a:spcPts val="0"/>
              </a:spcBef>
              <a:buSzPts val="5200"/>
              <a:buNone/>
              <a:defRPr sz="5200"/>
            </a:lvl4pPr>
            <a:lvl5pPr lvl="4" algn="ctr">
              <a:spcBef>
                <a:spcPts val="0"/>
              </a:spcBef>
              <a:buSzPts val="5200"/>
              <a:buNone/>
              <a:defRPr sz="5200"/>
            </a:lvl5pPr>
            <a:lvl6pPr lvl="5" algn="ctr">
              <a:spcBef>
                <a:spcPts val="0"/>
              </a:spcBef>
              <a:buSzPts val="5200"/>
              <a:buNone/>
              <a:defRPr sz="5200"/>
            </a:lvl6pPr>
            <a:lvl7pPr lvl="6" algn="ctr">
              <a:spcBef>
                <a:spcPts val="0"/>
              </a:spcBef>
              <a:buSzPts val="5200"/>
              <a:buNone/>
              <a:defRPr sz="5200"/>
            </a:lvl7pPr>
            <a:lvl8pPr lvl="7" algn="ctr">
              <a:spcBef>
                <a:spcPts val="0"/>
              </a:spcBef>
              <a:buSzPts val="5200"/>
              <a:buNone/>
              <a:defRPr sz="5200"/>
            </a:lvl8pPr>
            <a:lvl9pPr lvl="8" algn="ctr">
              <a:spcBef>
                <a:spcPts val="0"/>
              </a:spcBef>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wrap="square" lIns="91425" tIns="91425" rIns="91425" bIns="91425" anchor="b" anchorCtr="0"/>
          <a:lstStyle>
            <a:lvl1pPr lvl="0" algn="ctr">
              <a:spcBef>
                <a:spcPts val="0"/>
              </a:spcBef>
              <a:buSzPts val="12000"/>
              <a:buNone/>
              <a:defRPr sz="12000"/>
            </a:lvl1pPr>
            <a:lvl2pPr lvl="1" algn="ctr">
              <a:spcBef>
                <a:spcPts val="0"/>
              </a:spcBef>
              <a:buSzPts val="12000"/>
              <a:buNone/>
              <a:defRPr sz="12000"/>
            </a:lvl2pPr>
            <a:lvl3pPr lvl="2" algn="ctr">
              <a:spcBef>
                <a:spcPts val="0"/>
              </a:spcBef>
              <a:buSzPts val="12000"/>
              <a:buNone/>
              <a:defRPr sz="12000"/>
            </a:lvl3pPr>
            <a:lvl4pPr lvl="3" algn="ctr">
              <a:spcBef>
                <a:spcPts val="0"/>
              </a:spcBef>
              <a:buSzPts val="12000"/>
              <a:buNone/>
              <a:defRPr sz="12000"/>
            </a:lvl4pPr>
            <a:lvl5pPr lvl="4" algn="ctr">
              <a:spcBef>
                <a:spcPts val="0"/>
              </a:spcBef>
              <a:buSzPts val="12000"/>
              <a:buNone/>
              <a:defRPr sz="12000"/>
            </a:lvl5pPr>
            <a:lvl6pPr lvl="5" algn="ctr">
              <a:spcBef>
                <a:spcPts val="0"/>
              </a:spcBef>
              <a:buSzPts val="12000"/>
              <a:buNone/>
              <a:defRPr sz="12000"/>
            </a:lvl6pPr>
            <a:lvl7pPr lvl="6" algn="ctr">
              <a:spcBef>
                <a:spcPts val="0"/>
              </a:spcBef>
              <a:buSzPts val="12000"/>
              <a:buNone/>
              <a:defRPr sz="12000"/>
            </a:lvl7pPr>
            <a:lvl8pPr lvl="7" algn="ctr">
              <a:spcBef>
                <a:spcPts val="0"/>
              </a:spcBef>
              <a:buSzPts val="12000"/>
              <a:buNone/>
              <a:defRPr sz="12000"/>
            </a:lvl8pPr>
            <a:lvl9pPr lvl="8" algn="ctr">
              <a:spcBef>
                <a:spcPts val="0"/>
              </a:spcBef>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wrap="square" lIns="91425" tIns="91425" rIns="91425" bIns="91425" anchor="t" anchorCtr="0"/>
          <a:lstStyle>
            <a:lvl1pPr lvl="0" algn="ctr">
              <a:spcBef>
                <a:spcPts val="0"/>
              </a:spcBef>
              <a:buSzPts val="1800"/>
              <a:buChar char="●"/>
              <a:defRPr/>
            </a:lvl1pPr>
            <a:lvl2pPr lvl="1" algn="ctr">
              <a:spcBef>
                <a:spcPts val="0"/>
              </a:spcBef>
              <a:buSzPts val="1400"/>
              <a:buChar char="○"/>
              <a:defRPr/>
            </a:lvl2pPr>
            <a:lvl3pPr lvl="2" algn="ctr">
              <a:spcBef>
                <a:spcPts val="0"/>
              </a:spcBef>
              <a:buSzPts val="1400"/>
              <a:buChar char="■"/>
              <a:defRPr/>
            </a:lvl3pPr>
            <a:lvl4pPr lvl="3" algn="ctr">
              <a:spcBef>
                <a:spcPts val="0"/>
              </a:spcBef>
              <a:buSzPts val="1400"/>
              <a:buChar char="●"/>
              <a:defRPr/>
            </a:lvl4pPr>
            <a:lvl5pPr lvl="4" algn="ctr">
              <a:spcBef>
                <a:spcPts val="0"/>
              </a:spcBef>
              <a:buSzPts val="1400"/>
              <a:buChar char="○"/>
              <a:defRPr/>
            </a:lvl5pPr>
            <a:lvl6pPr lvl="5" algn="ctr">
              <a:spcBef>
                <a:spcPts val="0"/>
              </a:spcBef>
              <a:buSzPts val="1400"/>
              <a:buChar char="■"/>
              <a:defRPr/>
            </a:lvl6pPr>
            <a:lvl7pPr lvl="6" algn="ctr">
              <a:spcBef>
                <a:spcPts val="0"/>
              </a:spcBef>
              <a:buSzPts val="1400"/>
              <a:buChar char="●"/>
              <a:defRPr/>
            </a:lvl7pPr>
            <a:lvl8pPr lvl="7" algn="ctr">
              <a:spcBef>
                <a:spcPts val="0"/>
              </a:spcBef>
              <a:buSzPts val="1400"/>
              <a:buChar char="○"/>
              <a:defRPr/>
            </a:lvl8pPr>
            <a:lvl9pPr lvl="8" algn="ctr">
              <a:spcBef>
                <a:spcPts val="0"/>
              </a:spcBef>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wrap="square" lIns="91425" tIns="91425" rIns="91425" bIns="91425" anchor="ctr" anchorCtr="0"/>
          <a:lstStyle>
            <a:lvl1pPr lvl="0" algn="ctr">
              <a:spcBef>
                <a:spcPts val="0"/>
              </a:spcBef>
              <a:buSzPts val="3600"/>
              <a:buNone/>
              <a:defRPr sz="3600"/>
            </a:lvl1pPr>
            <a:lvl2pPr lvl="1" algn="ctr">
              <a:spcBef>
                <a:spcPts val="0"/>
              </a:spcBef>
              <a:buSzPts val="3600"/>
              <a:buNone/>
              <a:defRPr sz="3600"/>
            </a:lvl2pPr>
            <a:lvl3pPr lvl="2" algn="ctr">
              <a:spcBef>
                <a:spcPts val="0"/>
              </a:spcBef>
              <a:buSzPts val="3600"/>
              <a:buNone/>
              <a:defRPr sz="3600"/>
            </a:lvl3pPr>
            <a:lvl4pPr lvl="3" algn="ctr">
              <a:spcBef>
                <a:spcPts val="0"/>
              </a:spcBef>
              <a:buSzPts val="3600"/>
              <a:buNone/>
              <a:defRPr sz="3600"/>
            </a:lvl4pPr>
            <a:lvl5pPr lvl="4" algn="ctr">
              <a:spcBef>
                <a:spcPts val="0"/>
              </a:spcBef>
              <a:buSzPts val="3600"/>
              <a:buNone/>
              <a:defRPr sz="3600"/>
            </a:lvl5pPr>
            <a:lvl6pPr lvl="5" algn="ctr">
              <a:spcBef>
                <a:spcPts val="0"/>
              </a:spcBef>
              <a:buSzPts val="3600"/>
              <a:buNone/>
              <a:defRPr sz="3600"/>
            </a:lvl6pPr>
            <a:lvl7pPr lvl="6" algn="ctr">
              <a:spcBef>
                <a:spcPts val="0"/>
              </a:spcBef>
              <a:buSzPts val="3600"/>
              <a:buNone/>
              <a:defRPr sz="3600"/>
            </a:lvl7pPr>
            <a:lvl8pPr lvl="7" algn="ctr">
              <a:spcBef>
                <a:spcPts val="0"/>
              </a:spcBef>
              <a:buSzPts val="3600"/>
              <a:buNone/>
              <a:defRPr sz="3600"/>
            </a:lvl8pPr>
            <a:lvl9pPr lvl="8" algn="ctr">
              <a:spcBef>
                <a:spcPts val="0"/>
              </a:spcBef>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wrap="square" lIns="91425" tIns="91425" rIns="91425" bIns="91425" anchor="t" anchorCtr="0"/>
          <a:lstStyle>
            <a:lvl1pPr lvl="0">
              <a:spcBef>
                <a:spcPts val="0"/>
              </a:spcBef>
              <a:buSzPts val="1400"/>
              <a:buChar char="●"/>
              <a:defRPr sz="14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wrap="square" lIns="91425" tIns="91425" rIns="91425" bIns="91425" anchor="b" anchorCtr="0"/>
          <a:lstStyle>
            <a:lvl1pPr lvl="0">
              <a:spcBef>
                <a:spcPts val="0"/>
              </a:spcBef>
              <a:buSzPts val="2400"/>
              <a:buNone/>
              <a:defRPr sz="2400"/>
            </a:lvl1pPr>
            <a:lvl2pPr lvl="1">
              <a:spcBef>
                <a:spcPts val="0"/>
              </a:spcBef>
              <a:buSzPts val="2400"/>
              <a:buNone/>
              <a:defRPr sz="2400"/>
            </a:lvl2pPr>
            <a:lvl3pPr lvl="2">
              <a:spcBef>
                <a:spcPts val="0"/>
              </a:spcBef>
              <a:buSzPts val="2400"/>
              <a:buNone/>
              <a:defRPr sz="2400"/>
            </a:lvl3pPr>
            <a:lvl4pPr lvl="3">
              <a:spcBef>
                <a:spcPts val="0"/>
              </a:spcBef>
              <a:buSzPts val="2400"/>
              <a:buNone/>
              <a:defRPr sz="2400"/>
            </a:lvl4pPr>
            <a:lvl5pPr lvl="4">
              <a:spcBef>
                <a:spcPts val="0"/>
              </a:spcBef>
              <a:buSzPts val="2400"/>
              <a:buNone/>
              <a:defRPr sz="2400"/>
            </a:lvl5pPr>
            <a:lvl6pPr lvl="5">
              <a:spcBef>
                <a:spcPts val="0"/>
              </a:spcBef>
              <a:buSzPts val="2400"/>
              <a:buNone/>
              <a:defRPr sz="2400"/>
            </a:lvl6pPr>
            <a:lvl7pPr lvl="6">
              <a:spcBef>
                <a:spcPts val="0"/>
              </a:spcBef>
              <a:buSzPts val="2400"/>
              <a:buNone/>
              <a:defRPr sz="2400"/>
            </a:lvl7pPr>
            <a:lvl8pPr lvl="7">
              <a:spcBef>
                <a:spcPts val="0"/>
              </a:spcBef>
              <a:buSzPts val="2400"/>
              <a:buNone/>
              <a:defRPr sz="2400"/>
            </a:lvl8pPr>
            <a:lvl9pPr lvl="8">
              <a:spcBef>
                <a:spcPts val="0"/>
              </a:spcBef>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wrap="square" lIns="91425" tIns="91425" rIns="91425" bIns="91425" anchor="t" anchorCtr="0"/>
          <a:lstStyle>
            <a:lvl1pPr lvl="0">
              <a:spcBef>
                <a:spcPts val="0"/>
              </a:spcBef>
              <a:buSzPts val="1200"/>
              <a:buChar char="●"/>
              <a:defRPr sz="1200"/>
            </a:lvl1pPr>
            <a:lvl2pPr lvl="1">
              <a:spcBef>
                <a:spcPts val="0"/>
              </a:spcBef>
              <a:buSzPts val="1200"/>
              <a:buChar char="○"/>
              <a:defRPr sz="1200"/>
            </a:lvl2pPr>
            <a:lvl3pPr lvl="2">
              <a:spcBef>
                <a:spcPts val="0"/>
              </a:spcBef>
              <a:buSzPts val="1200"/>
              <a:buChar char="■"/>
              <a:defRPr sz="1200"/>
            </a:lvl3pPr>
            <a:lvl4pPr lvl="3">
              <a:spcBef>
                <a:spcPts val="0"/>
              </a:spcBef>
              <a:buSzPts val="1200"/>
              <a:buChar char="●"/>
              <a:defRPr sz="1200"/>
            </a:lvl4pPr>
            <a:lvl5pPr lvl="4">
              <a:spcBef>
                <a:spcPts val="0"/>
              </a:spcBef>
              <a:buSzPts val="1200"/>
              <a:buChar char="○"/>
              <a:defRPr sz="1200"/>
            </a:lvl5pPr>
            <a:lvl6pPr lvl="5">
              <a:spcBef>
                <a:spcPts val="0"/>
              </a:spcBef>
              <a:buSzPts val="1200"/>
              <a:buChar char="■"/>
              <a:defRPr sz="1200"/>
            </a:lvl6pPr>
            <a:lvl7pPr lvl="6">
              <a:spcBef>
                <a:spcPts val="0"/>
              </a:spcBef>
              <a:buSzPts val="1200"/>
              <a:buChar char="●"/>
              <a:defRPr sz="1200"/>
            </a:lvl7pPr>
            <a:lvl8pPr lvl="7">
              <a:spcBef>
                <a:spcPts val="0"/>
              </a:spcBef>
              <a:buSzPts val="1200"/>
              <a:buChar char="○"/>
              <a:defRPr sz="1200"/>
            </a:lvl8pPr>
            <a:lvl9pPr lvl="8">
              <a:spcBef>
                <a:spcPts val="0"/>
              </a:spcBef>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wrap="square" lIns="91425" tIns="91425" rIns="91425" bIns="91425" anchor="ctr" anchorCtr="0"/>
          <a:lstStyle>
            <a:lvl1pPr lvl="0">
              <a:spcBef>
                <a:spcPts val="0"/>
              </a:spcBef>
              <a:buSzPts val="4800"/>
              <a:buNone/>
              <a:defRPr sz="4800"/>
            </a:lvl1pPr>
            <a:lvl2pPr lvl="1">
              <a:spcBef>
                <a:spcPts val="0"/>
              </a:spcBef>
              <a:buSzPts val="4800"/>
              <a:buNone/>
              <a:defRPr sz="4800"/>
            </a:lvl2pPr>
            <a:lvl3pPr lvl="2">
              <a:spcBef>
                <a:spcPts val="0"/>
              </a:spcBef>
              <a:buSzPts val="4800"/>
              <a:buNone/>
              <a:defRPr sz="4800"/>
            </a:lvl3pPr>
            <a:lvl4pPr lvl="3">
              <a:spcBef>
                <a:spcPts val="0"/>
              </a:spcBef>
              <a:buSzPts val="4800"/>
              <a:buNone/>
              <a:defRPr sz="4800"/>
            </a:lvl4pPr>
            <a:lvl5pPr lvl="4">
              <a:spcBef>
                <a:spcPts val="0"/>
              </a:spcBef>
              <a:buSzPts val="4800"/>
              <a:buNone/>
              <a:defRPr sz="4800"/>
            </a:lvl5pPr>
            <a:lvl6pPr lvl="5">
              <a:spcBef>
                <a:spcPts val="0"/>
              </a:spcBef>
              <a:buSzPts val="4800"/>
              <a:buNone/>
              <a:defRPr sz="4800"/>
            </a:lvl6pPr>
            <a:lvl7pPr lvl="6">
              <a:spcBef>
                <a:spcPts val="0"/>
              </a:spcBef>
              <a:buSzPts val="4800"/>
              <a:buNone/>
              <a:defRPr sz="4800"/>
            </a:lvl7pPr>
            <a:lvl8pPr lvl="7">
              <a:spcBef>
                <a:spcPts val="0"/>
              </a:spcBef>
              <a:buSzPts val="4800"/>
              <a:buNone/>
              <a:defRPr sz="4800"/>
            </a:lvl8pPr>
            <a:lvl9pPr lvl="8">
              <a:spcBef>
                <a:spcPts val="0"/>
              </a:spcBef>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wrap="square" lIns="91425" tIns="91425" rIns="91425" bIns="91425" anchor="ctr" anchorCtr="0">
            <a:noAutofit/>
          </a:bodyPr>
          <a:lstStyle/>
          <a:p>
            <a:pPr marL="0" lvl="0" indent="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wrap="square" lIns="91425" tIns="91425" rIns="91425" bIns="91425" anchor="b" anchorCtr="0"/>
          <a:lstStyle>
            <a:lvl1pPr lvl="0" algn="ctr">
              <a:spcBef>
                <a:spcPts val="0"/>
              </a:spcBef>
              <a:buSzPts val="4200"/>
              <a:buNone/>
              <a:defRPr sz="4200"/>
            </a:lvl1pPr>
            <a:lvl2pPr lvl="1" algn="ctr">
              <a:spcBef>
                <a:spcPts val="0"/>
              </a:spcBef>
              <a:buSzPts val="4200"/>
              <a:buNone/>
              <a:defRPr sz="4200"/>
            </a:lvl2pPr>
            <a:lvl3pPr lvl="2" algn="ctr">
              <a:spcBef>
                <a:spcPts val="0"/>
              </a:spcBef>
              <a:buSzPts val="4200"/>
              <a:buNone/>
              <a:defRPr sz="4200"/>
            </a:lvl3pPr>
            <a:lvl4pPr lvl="3" algn="ctr">
              <a:spcBef>
                <a:spcPts val="0"/>
              </a:spcBef>
              <a:buSzPts val="4200"/>
              <a:buNone/>
              <a:defRPr sz="4200"/>
            </a:lvl4pPr>
            <a:lvl5pPr lvl="4" algn="ctr">
              <a:spcBef>
                <a:spcPts val="0"/>
              </a:spcBef>
              <a:buSzPts val="4200"/>
              <a:buNone/>
              <a:defRPr sz="4200"/>
            </a:lvl5pPr>
            <a:lvl6pPr lvl="5" algn="ctr">
              <a:spcBef>
                <a:spcPts val="0"/>
              </a:spcBef>
              <a:buSzPts val="4200"/>
              <a:buNone/>
              <a:defRPr sz="4200"/>
            </a:lvl6pPr>
            <a:lvl7pPr lvl="6" algn="ctr">
              <a:spcBef>
                <a:spcPts val="0"/>
              </a:spcBef>
              <a:buSzPts val="4200"/>
              <a:buNone/>
              <a:defRPr sz="4200"/>
            </a:lvl7pPr>
            <a:lvl8pPr lvl="7" algn="ctr">
              <a:spcBef>
                <a:spcPts val="0"/>
              </a:spcBef>
              <a:buSzPts val="4200"/>
              <a:buNone/>
              <a:defRPr sz="4200"/>
            </a:lvl8pPr>
            <a:lvl9pPr lvl="8" algn="ctr">
              <a:spcBef>
                <a:spcPts val="0"/>
              </a:spcBef>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wrap="square" lIns="91425" tIns="91425" rIns="91425" bIns="91425" anchor="ctr"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wrap="square" lIns="91425" tIns="91425" rIns="91425" bIns="91425" anchor="ctr" anchorCtr="0"/>
          <a:lstStyle>
            <a:lvl1pPr lvl="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wrap="square" lIns="91425" tIns="91425" rIns="91425" bIns="91425" anchor="ctr" anchorCtr="0">
            <a:noAutofit/>
          </a:bodyPr>
          <a:lstStyle/>
          <a:p>
            <a:pPr marL="0" lvl="0" indent="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wrap="square" lIns="91425" tIns="91425" rIns="91425" bIns="91425" anchor="t" anchorCtr="0"/>
          <a:lstStyle>
            <a:lvl1pPr lvl="0">
              <a:spcBef>
                <a:spcPts val="0"/>
              </a:spcBef>
              <a:buClr>
                <a:schemeClr val="dk1"/>
              </a:buClr>
              <a:buSzPts val="2800"/>
              <a:buNone/>
              <a:defRPr sz="2800">
                <a:solidFill>
                  <a:schemeClr val="dk1"/>
                </a:solidFill>
              </a:defRPr>
            </a:lvl1pPr>
            <a:lvl2pPr lvl="1">
              <a:spcBef>
                <a:spcPts val="0"/>
              </a:spcBef>
              <a:buClr>
                <a:schemeClr val="dk1"/>
              </a:buClr>
              <a:buSzPts val="2800"/>
              <a:buNone/>
              <a:defRPr sz="2800">
                <a:solidFill>
                  <a:schemeClr val="dk1"/>
                </a:solidFill>
              </a:defRPr>
            </a:lvl2pPr>
            <a:lvl3pPr lvl="2">
              <a:spcBef>
                <a:spcPts val="0"/>
              </a:spcBef>
              <a:buClr>
                <a:schemeClr val="dk1"/>
              </a:buClr>
              <a:buSzPts val="2800"/>
              <a:buNone/>
              <a:defRPr sz="2800">
                <a:solidFill>
                  <a:schemeClr val="dk1"/>
                </a:solidFill>
              </a:defRPr>
            </a:lvl3pPr>
            <a:lvl4pPr lvl="3">
              <a:spcBef>
                <a:spcPts val="0"/>
              </a:spcBef>
              <a:buClr>
                <a:schemeClr val="dk1"/>
              </a:buClr>
              <a:buSzPts val="2800"/>
              <a:buNone/>
              <a:defRPr sz="2800">
                <a:solidFill>
                  <a:schemeClr val="dk1"/>
                </a:solidFill>
              </a:defRPr>
            </a:lvl4pPr>
            <a:lvl5pPr lvl="4">
              <a:spcBef>
                <a:spcPts val="0"/>
              </a:spcBef>
              <a:buClr>
                <a:schemeClr val="dk1"/>
              </a:buClr>
              <a:buSzPts val="2800"/>
              <a:buNone/>
              <a:defRPr sz="2800">
                <a:solidFill>
                  <a:schemeClr val="dk1"/>
                </a:solidFill>
              </a:defRPr>
            </a:lvl5pPr>
            <a:lvl6pPr lvl="5">
              <a:spcBef>
                <a:spcPts val="0"/>
              </a:spcBef>
              <a:buClr>
                <a:schemeClr val="dk1"/>
              </a:buClr>
              <a:buSzPts val="2800"/>
              <a:buNone/>
              <a:defRPr sz="2800">
                <a:solidFill>
                  <a:schemeClr val="dk1"/>
                </a:solidFill>
              </a:defRPr>
            </a:lvl6pPr>
            <a:lvl7pPr lvl="6">
              <a:spcBef>
                <a:spcPts val="0"/>
              </a:spcBef>
              <a:buClr>
                <a:schemeClr val="dk1"/>
              </a:buClr>
              <a:buSzPts val="2800"/>
              <a:buNone/>
              <a:defRPr sz="2800">
                <a:solidFill>
                  <a:schemeClr val="dk1"/>
                </a:solidFill>
              </a:defRPr>
            </a:lvl7pPr>
            <a:lvl8pPr lvl="7">
              <a:spcBef>
                <a:spcPts val="0"/>
              </a:spcBef>
              <a:buClr>
                <a:schemeClr val="dk1"/>
              </a:buClr>
              <a:buSzPts val="2800"/>
              <a:buNone/>
              <a:defRPr sz="2800">
                <a:solidFill>
                  <a:schemeClr val="dk1"/>
                </a:solidFill>
              </a:defRPr>
            </a:lvl8pPr>
            <a:lvl9pPr lvl="8">
              <a:spcBef>
                <a:spcPts val="0"/>
              </a:spcBef>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wrap="square" lIns="91425" tIns="91425" rIns="91425" bIns="91425" anchor="t" anchorCtr="0"/>
          <a:lstStyle>
            <a:lvl1pPr lvl="0">
              <a:lnSpc>
                <a:spcPct val="115000"/>
              </a:lnSpc>
              <a:spcBef>
                <a:spcPts val="0"/>
              </a:spcBef>
              <a:spcAft>
                <a:spcPts val="1600"/>
              </a:spcAft>
              <a:buClr>
                <a:schemeClr val="dk2"/>
              </a:buClr>
              <a:buSzPts val="1800"/>
              <a:buChar char="●"/>
              <a:defRPr sz="1800">
                <a:solidFill>
                  <a:schemeClr val="dk2"/>
                </a:solidFill>
              </a:defRPr>
            </a:lvl1pPr>
            <a:lvl2pPr lvl="1">
              <a:lnSpc>
                <a:spcPct val="115000"/>
              </a:lnSpc>
              <a:spcBef>
                <a:spcPts val="0"/>
              </a:spcBef>
              <a:spcAft>
                <a:spcPts val="1600"/>
              </a:spcAft>
              <a:buClr>
                <a:schemeClr val="dk2"/>
              </a:buClr>
              <a:buSzPts val="1400"/>
              <a:buChar char="○"/>
              <a:defRPr>
                <a:solidFill>
                  <a:schemeClr val="dk2"/>
                </a:solidFill>
              </a:defRPr>
            </a:lvl2pPr>
            <a:lvl3pPr lvl="2">
              <a:lnSpc>
                <a:spcPct val="115000"/>
              </a:lnSpc>
              <a:spcBef>
                <a:spcPts val="0"/>
              </a:spcBef>
              <a:spcAft>
                <a:spcPts val="1600"/>
              </a:spcAft>
              <a:buClr>
                <a:schemeClr val="dk2"/>
              </a:buClr>
              <a:buSzPts val="1400"/>
              <a:buChar char="■"/>
              <a:defRPr>
                <a:solidFill>
                  <a:schemeClr val="dk2"/>
                </a:solidFill>
              </a:defRPr>
            </a:lvl3pPr>
            <a:lvl4pPr lvl="3">
              <a:lnSpc>
                <a:spcPct val="115000"/>
              </a:lnSpc>
              <a:spcBef>
                <a:spcPts val="0"/>
              </a:spcBef>
              <a:spcAft>
                <a:spcPts val="1600"/>
              </a:spcAft>
              <a:buClr>
                <a:schemeClr val="dk2"/>
              </a:buClr>
              <a:buSzPts val="1400"/>
              <a:buChar char="●"/>
              <a:defRPr>
                <a:solidFill>
                  <a:schemeClr val="dk2"/>
                </a:solidFill>
              </a:defRPr>
            </a:lvl4pPr>
            <a:lvl5pPr lvl="4">
              <a:lnSpc>
                <a:spcPct val="115000"/>
              </a:lnSpc>
              <a:spcBef>
                <a:spcPts val="0"/>
              </a:spcBef>
              <a:spcAft>
                <a:spcPts val="1600"/>
              </a:spcAft>
              <a:buClr>
                <a:schemeClr val="dk2"/>
              </a:buClr>
              <a:buSzPts val="1400"/>
              <a:buChar char="○"/>
              <a:defRPr>
                <a:solidFill>
                  <a:schemeClr val="dk2"/>
                </a:solidFill>
              </a:defRPr>
            </a:lvl5pPr>
            <a:lvl6pPr lvl="5">
              <a:lnSpc>
                <a:spcPct val="115000"/>
              </a:lnSpc>
              <a:spcBef>
                <a:spcPts val="0"/>
              </a:spcBef>
              <a:spcAft>
                <a:spcPts val="1600"/>
              </a:spcAft>
              <a:buClr>
                <a:schemeClr val="dk2"/>
              </a:buClr>
              <a:buSzPts val="1400"/>
              <a:buChar char="■"/>
              <a:defRPr>
                <a:solidFill>
                  <a:schemeClr val="dk2"/>
                </a:solidFill>
              </a:defRPr>
            </a:lvl6pPr>
            <a:lvl7pPr lvl="6">
              <a:lnSpc>
                <a:spcPct val="115000"/>
              </a:lnSpc>
              <a:spcBef>
                <a:spcPts val="0"/>
              </a:spcBef>
              <a:spcAft>
                <a:spcPts val="1600"/>
              </a:spcAft>
              <a:buClr>
                <a:schemeClr val="dk2"/>
              </a:buClr>
              <a:buSzPts val="1400"/>
              <a:buChar char="●"/>
              <a:defRPr>
                <a:solidFill>
                  <a:schemeClr val="dk2"/>
                </a:solidFill>
              </a:defRPr>
            </a:lvl7pPr>
            <a:lvl8pPr lvl="7">
              <a:lnSpc>
                <a:spcPct val="115000"/>
              </a:lnSpc>
              <a:spcBef>
                <a:spcPts val="0"/>
              </a:spcBef>
              <a:spcAft>
                <a:spcPts val="1600"/>
              </a:spcAft>
              <a:buClr>
                <a:schemeClr val="dk2"/>
              </a:buClr>
              <a:buSzPts val="1400"/>
              <a:buChar char="○"/>
              <a:defRPr>
                <a:solidFill>
                  <a:schemeClr val="dk2"/>
                </a:solidFill>
              </a:defRPr>
            </a:lvl8pPr>
            <a:lvl9pPr lvl="8">
              <a:lnSpc>
                <a:spcPct val="115000"/>
              </a:lnSpc>
              <a:spcBef>
                <a:spcPts val="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wrap="square" lIns="91425" tIns="91425" rIns="91425" bIns="91425" anchor="ctr" anchorCtr="0">
            <a:noAutofit/>
          </a:bodyPr>
          <a:lstStyle/>
          <a:p>
            <a:pPr marL="0" lvl="0" indent="0" algn="r">
              <a:spcBef>
                <a:spcPts val="0"/>
              </a:spcBef>
              <a:buNone/>
            </a:pPr>
            <a:fld id="{00000000-1234-1234-1234-123412341234}" type="slidenum">
              <a:rPr lang="en-GB" sz="1000">
                <a:solidFill>
                  <a:schemeClr val="dk2"/>
                </a:solidFill>
              </a:rPr>
              <a:t>‹#›</a:t>
            </a:fld>
            <a:endParaRPr lang="en-GB" sz="1000">
              <a:solidFill>
                <a:schemeClr val="dk2"/>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www.csrflabelgg.com"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5.tmp"/></Relationships>
</file>

<file path=ppt/slides/_rels/slide23.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hyperlink" Target="http://www.exame.com/search?input=wor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www.example.com" TargetMode="External"/><Relationship Id="rId4" Type="http://schemas.openxmlformats.org/officeDocument/2006/relationships/hyperlink" Target="http://www.example.com/search?input="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34956" y="1170778"/>
            <a:ext cx="8520600" cy="2052600"/>
          </a:xfrm>
          <a:prstGeom prst="rect">
            <a:avLst/>
          </a:prstGeom>
        </p:spPr>
        <p:txBody>
          <a:bodyPr wrap="square" lIns="91425" tIns="91425" rIns="91425" bIns="91425" anchor="b" anchorCtr="0">
            <a:noAutofit/>
          </a:bodyPr>
          <a:lstStyle/>
          <a:p>
            <a:pPr marL="0" lvl="0" indent="0">
              <a:spcBef>
                <a:spcPts val="0"/>
              </a:spcBef>
              <a:buNone/>
            </a:pPr>
            <a:r>
              <a:rPr lang="en-GB" sz="4800" dirty="0"/>
              <a:t>Cross-Site Scripting Attack</a:t>
            </a:r>
            <a:br>
              <a:rPr lang="en-GB" sz="4800" dirty="0"/>
            </a:br>
            <a:r>
              <a:rPr lang="en-GB" sz="4800" dirty="0"/>
              <a:t>(XSS)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C7A700-A621-DC1E-55DB-E6594F6F1512}"/>
              </a:ext>
            </a:extLst>
          </p:cNvPr>
          <p:cNvPicPr>
            <a:picLocks noChangeAspect="1"/>
          </p:cNvPicPr>
          <p:nvPr/>
        </p:nvPicPr>
        <p:blipFill>
          <a:blip r:embed="rId2"/>
          <a:stretch>
            <a:fillRect/>
          </a:stretch>
        </p:blipFill>
        <p:spPr>
          <a:xfrm>
            <a:off x="0" y="63429"/>
            <a:ext cx="9144000" cy="5016641"/>
          </a:xfrm>
          <a:prstGeom prst="rect">
            <a:avLst/>
          </a:prstGeom>
        </p:spPr>
      </p:pic>
    </p:spTree>
    <p:extLst>
      <p:ext uri="{BB962C8B-B14F-4D97-AF65-F5344CB8AC3E}">
        <p14:creationId xmlns:p14="http://schemas.microsoft.com/office/powerpoint/2010/main" val="25985798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A8DD31-5C11-384C-C0A8-0F11F7E2E967}"/>
              </a:ext>
            </a:extLst>
          </p:cNvPr>
          <p:cNvPicPr>
            <a:picLocks noChangeAspect="1"/>
          </p:cNvPicPr>
          <p:nvPr/>
        </p:nvPicPr>
        <p:blipFill>
          <a:blip r:embed="rId2"/>
          <a:stretch>
            <a:fillRect/>
          </a:stretch>
        </p:blipFill>
        <p:spPr>
          <a:xfrm>
            <a:off x="308309" y="0"/>
            <a:ext cx="8527382" cy="5143500"/>
          </a:xfrm>
          <a:prstGeom prst="rect">
            <a:avLst/>
          </a:prstGeom>
        </p:spPr>
      </p:pic>
    </p:spTree>
    <p:extLst>
      <p:ext uri="{BB962C8B-B14F-4D97-AF65-F5344CB8AC3E}">
        <p14:creationId xmlns:p14="http://schemas.microsoft.com/office/powerpoint/2010/main" val="83857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Shape 9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100" name="Shape 100"/>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These channels are supposed to be data channels. </a:t>
            </a:r>
          </a:p>
          <a:p>
            <a:pPr marL="457200" lvl="0" indent="-342900">
              <a:spcBef>
                <a:spcPts val="0"/>
              </a:spcBef>
              <a:spcAft>
                <a:spcPts val="600"/>
              </a:spcAft>
              <a:buClr>
                <a:srgbClr val="000000"/>
              </a:buClr>
              <a:buSzPts val="1800"/>
              <a:buChar char="●"/>
            </a:pPr>
            <a:r>
              <a:rPr lang="en-GB" dirty="0">
                <a:solidFill>
                  <a:srgbClr val="000000"/>
                </a:solidFill>
              </a:rPr>
              <a:t>But data provided by users can contain HTML </a:t>
            </a:r>
            <a:r>
              <a:rPr lang="en-GB" dirty="0" err="1">
                <a:solidFill>
                  <a:srgbClr val="000000"/>
                </a:solidFill>
              </a:rPr>
              <a:t>markups</a:t>
            </a:r>
            <a:r>
              <a:rPr lang="en-GB" dirty="0">
                <a:solidFill>
                  <a:srgbClr val="000000"/>
                </a:solidFill>
              </a:rPr>
              <a:t> and JavaScript code.</a:t>
            </a:r>
          </a:p>
          <a:p>
            <a:pPr marL="457200" lvl="0" indent="-342900">
              <a:spcBef>
                <a:spcPts val="0"/>
              </a:spcBef>
              <a:spcAft>
                <a:spcPts val="600"/>
              </a:spcAft>
              <a:buClr>
                <a:srgbClr val="000000"/>
              </a:buClr>
              <a:buSzPts val="1800"/>
              <a:buChar char="●"/>
            </a:pPr>
            <a:r>
              <a:rPr lang="en-GB" dirty="0">
                <a:solidFill>
                  <a:srgbClr val="000000"/>
                </a:solidFill>
              </a:rPr>
              <a:t>If the input is not sanitized properly by the website, it is sent to other users’ browsers through the channel and gets executed by the browsers.</a:t>
            </a:r>
          </a:p>
          <a:p>
            <a:pPr marL="457200" lvl="0" indent="-342900">
              <a:spcBef>
                <a:spcPts val="0"/>
              </a:spcBef>
              <a:spcAft>
                <a:spcPts val="600"/>
              </a:spcAft>
              <a:buClr>
                <a:srgbClr val="000000"/>
              </a:buClr>
              <a:buSzPts val="1800"/>
              <a:buChar char="●"/>
            </a:pPr>
            <a:r>
              <a:rPr lang="en-GB" dirty="0">
                <a:solidFill>
                  <a:srgbClr val="000000"/>
                </a:solidFill>
              </a:rPr>
              <a:t>Browsers consider it like any other code coming from the website. Therefore, the code is given the same privileges as that from the website.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Shape 10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Damage Caused by XSS</a:t>
            </a:r>
          </a:p>
        </p:txBody>
      </p:sp>
      <p:sp>
        <p:nvSpPr>
          <p:cNvPr id="106" name="Shape 106"/>
          <p:cNvSpPr txBox="1">
            <a:spLocks noGrp="1"/>
          </p:cNvSpPr>
          <p:nvPr>
            <p:ph type="body" idx="1"/>
          </p:nvPr>
        </p:nvSpPr>
        <p:spPr>
          <a:prstGeom prst="rect">
            <a:avLst/>
          </a:prstGeom>
        </p:spPr>
        <p:txBody>
          <a:bodyPr wrap="square" lIns="91425" tIns="91425" rIns="91425" bIns="91425" anchor="t" anchorCtr="0">
            <a:noAutofit/>
          </a:bodyPr>
          <a:lstStyle/>
          <a:p>
            <a:pPr marL="0" lvl="0" indent="0">
              <a:spcBef>
                <a:spcPts val="0"/>
              </a:spcBef>
              <a:buNone/>
            </a:pPr>
            <a:r>
              <a:rPr lang="en-GB" u="sng" dirty="0">
                <a:solidFill>
                  <a:srgbClr val="000000"/>
                </a:solidFill>
              </a:rPr>
              <a:t>Spoofing requests</a:t>
            </a:r>
            <a:r>
              <a:rPr lang="en-GB" dirty="0">
                <a:solidFill>
                  <a:srgbClr val="000000"/>
                </a:solidFill>
              </a:rPr>
              <a:t>: The injected JavaScript code can send HTTP requests to the server on behalf of the user. (Discussed in later slides)</a:t>
            </a:r>
          </a:p>
          <a:p>
            <a:pPr marL="0" lvl="0" indent="0">
              <a:spcBef>
                <a:spcPts val="0"/>
              </a:spcBef>
              <a:buNone/>
            </a:pPr>
            <a:endParaRPr lang="en-GB" u="sng" dirty="0">
              <a:solidFill>
                <a:srgbClr val="000000"/>
              </a:solidFill>
            </a:endParaRPr>
          </a:p>
          <a:p>
            <a:pPr marL="0" lvl="0" indent="0">
              <a:spcBef>
                <a:spcPts val="0"/>
              </a:spcBef>
              <a:buNone/>
            </a:pPr>
            <a:r>
              <a:rPr lang="en-GB" u="sng" dirty="0">
                <a:solidFill>
                  <a:srgbClr val="000000"/>
                </a:solidFill>
              </a:rPr>
              <a:t>Stealing information: </a:t>
            </a:r>
            <a:r>
              <a:rPr lang="en-GB" dirty="0">
                <a:solidFill>
                  <a:srgbClr val="000000"/>
                </a:solidFill>
              </a:rPr>
              <a:t>The injected JavaScript code can also steal victim’s private data including the session cookies, personal data displayed on the web page, data stored locally by the web application.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Shape 111"/>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Environment Setup</a:t>
            </a:r>
          </a:p>
          <a:p>
            <a:pPr marL="0" lvl="0" indent="0">
              <a:spcBef>
                <a:spcPts val="0"/>
              </a:spcBef>
              <a:buNone/>
            </a:pPr>
            <a:r>
              <a:rPr lang="en-GB"/>
              <a:t> </a:t>
            </a:r>
          </a:p>
        </p:txBody>
      </p:sp>
      <p:sp>
        <p:nvSpPr>
          <p:cNvPr id="112" name="Shape 112"/>
          <p:cNvSpPr txBox="1">
            <a:spLocks noGrp="1"/>
          </p:cNvSpPr>
          <p:nvPr>
            <p:ph type="body" idx="1"/>
          </p:nvPr>
        </p:nvSpPr>
        <p:spPr>
          <a:xfrm>
            <a:off x="311700" y="1152475"/>
            <a:ext cx="8520600" cy="1715012"/>
          </a:xfrm>
          <a:prstGeom prst="rect">
            <a:avLst/>
          </a:prstGeom>
        </p:spPr>
        <p:txBody>
          <a:bodyPr wrap="square" lIns="91425" tIns="91425" rIns="91425" bIns="91425" anchor="t" anchorCtr="0">
            <a:noAutofit/>
          </a:bodyPr>
          <a:lstStyle/>
          <a:p>
            <a:pPr marL="457200" lvl="0" indent="-342900" rtl="0">
              <a:spcBef>
                <a:spcPts val="0"/>
              </a:spcBef>
              <a:spcAft>
                <a:spcPts val="600"/>
              </a:spcAft>
              <a:buClr>
                <a:schemeClr val="dk1"/>
              </a:buClr>
              <a:buSzPts val="1800"/>
              <a:buChar char="●"/>
            </a:pPr>
            <a:r>
              <a:rPr lang="en-GB" dirty="0">
                <a:solidFill>
                  <a:schemeClr val="dk1"/>
                </a:solidFill>
              </a:rPr>
              <a:t>Elgg: open-source web application for social networking with disabled countermeasures for XSS.</a:t>
            </a:r>
          </a:p>
          <a:p>
            <a:pPr marL="457200" lvl="0" indent="-342900" rtl="0">
              <a:spcBef>
                <a:spcPts val="0"/>
              </a:spcBef>
              <a:spcAft>
                <a:spcPts val="600"/>
              </a:spcAft>
              <a:buClr>
                <a:schemeClr val="dk1"/>
              </a:buClr>
              <a:buSzPts val="1800"/>
              <a:buChar char="●"/>
            </a:pPr>
            <a:r>
              <a:rPr lang="en-GB" dirty="0">
                <a:solidFill>
                  <a:schemeClr val="dk1"/>
                </a:solidFill>
              </a:rPr>
              <a:t>Elgg website : </a:t>
            </a:r>
            <a:r>
              <a:rPr lang="en-GB" u="sng" dirty="0">
                <a:solidFill>
                  <a:schemeClr val="dk1"/>
                </a:solidFill>
                <a:hlinkClick r:id="rId3"/>
              </a:rPr>
              <a:t>http://www.xsslabelgg.com</a:t>
            </a:r>
          </a:p>
          <a:p>
            <a:pPr marL="457200" lvl="0" indent="-342900" rtl="0">
              <a:spcBef>
                <a:spcPts val="0"/>
              </a:spcBef>
              <a:spcAft>
                <a:spcPts val="600"/>
              </a:spcAft>
              <a:buClr>
                <a:schemeClr val="dk1"/>
              </a:buClr>
              <a:buSzPts val="1800"/>
              <a:buChar char="●"/>
            </a:pPr>
            <a:r>
              <a:rPr lang="en-GB" dirty="0">
                <a:solidFill>
                  <a:schemeClr val="dk1"/>
                </a:solidFill>
              </a:rPr>
              <a:t>The website is hosted on </a:t>
            </a:r>
            <a:r>
              <a:rPr lang="en-GB" dirty="0" err="1">
                <a:solidFill>
                  <a:schemeClr val="dk1"/>
                </a:solidFill>
              </a:rPr>
              <a:t>localhost</a:t>
            </a:r>
            <a:r>
              <a:rPr lang="en-GB" dirty="0">
                <a:solidFill>
                  <a:schemeClr val="dk1"/>
                </a:solidFill>
              </a:rPr>
              <a:t> via Apache’s Virtual Hosting</a:t>
            </a:r>
          </a:p>
        </p:txBody>
      </p:sp>
      <p:pic>
        <p:nvPicPr>
          <p:cNvPr id="113" name="Shape 113"/>
          <p:cNvPicPr preferRelativeResize="0"/>
          <p:nvPr/>
        </p:nvPicPr>
        <p:blipFill>
          <a:blip r:embed="rId4">
            <a:alphaModFix/>
          </a:blip>
          <a:stretch>
            <a:fillRect/>
          </a:stretch>
        </p:blipFill>
        <p:spPr>
          <a:xfrm>
            <a:off x="879496" y="3002237"/>
            <a:ext cx="7421125" cy="11103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Shape 118"/>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Attack Surfaces for XSS attack</a:t>
            </a:r>
          </a:p>
        </p:txBody>
      </p:sp>
      <p:sp>
        <p:nvSpPr>
          <p:cNvPr id="119" name="Shape 119"/>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a:spcBef>
                <a:spcPts val="0"/>
              </a:spcBef>
              <a:spcAft>
                <a:spcPts val="600"/>
              </a:spcAft>
              <a:buClr>
                <a:srgbClr val="000000"/>
              </a:buClr>
              <a:buSzPts val="1800"/>
              <a:buChar char="●"/>
            </a:pPr>
            <a:r>
              <a:rPr lang="en-GB" dirty="0">
                <a:solidFill>
                  <a:srgbClr val="000000"/>
                </a:solidFill>
              </a:rPr>
              <a:t>To launch an attack, we need to find places where we can inject JavaScript code.</a:t>
            </a:r>
          </a:p>
          <a:p>
            <a:pPr marL="457200" lvl="0" indent="-342900">
              <a:spcBef>
                <a:spcPts val="0"/>
              </a:spcBef>
              <a:spcAft>
                <a:spcPts val="600"/>
              </a:spcAft>
              <a:buClr>
                <a:srgbClr val="000000"/>
              </a:buClr>
              <a:buSzPts val="1800"/>
              <a:buChar char="●"/>
            </a:pPr>
            <a:r>
              <a:rPr lang="en-GB" dirty="0">
                <a:solidFill>
                  <a:srgbClr val="000000"/>
                </a:solidFill>
              </a:rPr>
              <a:t>These input fields are potential attack surfaces wherein attackers can put JavaScript code.</a:t>
            </a:r>
          </a:p>
          <a:p>
            <a:pPr marL="457200" lvl="0" indent="-342900">
              <a:spcBef>
                <a:spcPts val="0"/>
              </a:spcBef>
              <a:spcAft>
                <a:spcPts val="600"/>
              </a:spcAft>
              <a:buClr>
                <a:srgbClr val="000000"/>
              </a:buClr>
              <a:buSzPts val="1800"/>
              <a:buChar char="●"/>
            </a:pPr>
            <a:r>
              <a:rPr lang="en-GB" dirty="0">
                <a:solidFill>
                  <a:srgbClr val="000000"/>
                </a:solidFill>
              </a:rPr>
              <a:t>If the web application doesn’t remove the code, the code can be triggered on the browser and cause damage.</a:t>
            </a:r>
          </a:p>
          <a:p>
            <a:pPr marL="457200" lvl="0" indent="-342900">
              <a:spcBef>
                <a:spcPts val="0"/>
              </a:spcBef>
              <a:spcAft>
                <a:spcPts val="600"/>
              </a:spcAft>
              <a:buClr>
                <a:srgbClr val="000000"/>
              </a:buClr>
              <a:buSzPts val="1800"/>
              <a:buChar char="●"/>
            </a:pPr>
            <a:r>
              <a:rPr lang="en-GB" dirty="0">
                <a:solidFill>
                  <a:srgbClr val="000000"/>
                </a:solidFill>
              </a:rPr>
              <a:t>In our task, we will insert our code in the “Brief Description” field, so that when Alice views </a:t>
            </a:r>
            <a:r>
              <a:rPr lang="en-GB" dirty="0" err="1">
                <a:solidFill>
                  <a:srgbClr val="000000"/>
                </a:solidFill>
              </a:rPr>
              <a:t>Samy’s</a:t>
            </a:r>
            <a:r>
              <a:rPr lang="en-GB" dirty="0">
                <a:solidFill>
                  <a:srgbClr val="000000"/>
                </a:solidFill>
              </a:rPr>
              <a:t> profile, the code gets executed with a simple message.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XSS Attacks to Befriend with Others</a:t>
            </a:r>
          </a:p>
        </p:txBody>
      </p:sp>
      <p:sp>
        <p:nvSpPr>
          <p:cNvPr id="125" name="Shape 125"/>
          <p:cNvSpPr txBox="1"/>
          <p:nvPr/>
        </p:nvSpPr>
        <p:spPr>
          <a:xfrm>
            <a:off x="311700" y="1067784"/>
            <a:ext cx="7884900" cy="38643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b="1" u="sng" dirty="0">
                <a:solidFill>
                  <a:srgbClr val="FF0000"/>
                </a:solidFill>
              </a:rPr>
              <a:t>Goal: </a:t>
            </a:r>
            <a:r>
              <a:rPr lang="en-GB" sz="1800" b="1" dirty="0">
                <a:solidFill>
                  <a:srgbClr val="FF0000"/>
                </a:solidFill>
              </a:rPr>
              <a:t> Add Samy to other people’s friend list without their consent.</a:t>
            </a:r>
          </a:p>
          <a:p>
            <a:pPr marL="0" lvl="0" indent="0" rtl="0">
              <a:spcBef>
                <a:spcPts val="0"/>
              </a:spcBef>
              <a:buNone/>
            </a:pPr>
            <a:endParaRPr sz="1800" b="1" dirty="0">
              <a:solidFill>
                <a:srgbClr val="FF0000"/>
              </a:solidFill>
            </a:endParaRPr>
          </a:p>
          <a:p>
            <a:pPr marL="0" lvl="0" indent="0" rtl="0">
              <a:spcBef>
                <a:spcPts val="0"/>
              </a:spcBef>
              <a:buNone/>
            </a:pPr>
            <a:r>
              <a:rPr lang="en-GB" sz="1800" u="sng" dirty="0"/>
              <a:t>Investigation taken by attacker Samy:</a:t>
            </a:r>
          </a:p>
          <a:p>
            <a:pPr marL="0" lvl="0" indent="0" rtl="0">
              <a:spcBef>
                <a:spcPts val="0"/>
              </a:spcBef>
              <a:buNone/>
            </a:pPr>
            <a:endParaRPr sz="1100" dirty="0"/>
          </a:p>
          <a:p>
            <a:pPr marL="457200" lvl="0" indent="-342900" rtl="0">
              <a:spcBef>
                <a:spcPts val="0"/>
              </a:spcBef>
              <a:spcAft>
                <a:spcPts val="600"/>
              </a:spcAft>
              <a:buSzPts val="1800"/>
              <a:buChar char="●"/>
            </a:pPr>
            <a:r>
              <a:rPr lang="en-GB" sz="1800" dirty="0"/>
              <a:t>Samy clicks “add-friend” button from Charlie’s account (discussed in CSRF) to add himself to Charlie’s friend list.</a:t>
            </a:r>
          </a:p>
          <a:p>
            <a:pPr marL="457200" lvl="0" indent="-342900" rtl="0">
              <a:spcBef>
                <a:spcPts val="0"/>
              </a:spcBef>
              <a:spcAft>
                <a:spcPts val="600"/>
              </a:spcAft>
              <a:buSzPts val="1800"/>
              <a:buChar char="●"/>
            </a:pPr>
            <a:r>
              <a:rPr lang="en-GB" sz="1800" dirty="0"/>
              <a:t>Using Firefox’s LiveHTTPHeader extension, he captures the add-friend request.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Shape 130"/>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XSS Attacks to Befriend with Others</a:t>
            </a:r>
          </a:p>
        </p:txBody>
      </p:sp>
      <p:sp>
        <p:nvSpPr>
          <p:cNvPr id="132" name="Shape 132"/>
          <p:cNvSpPr txBox="1"/>
          <p:nvPr/>
        </p:nvSpPr>
        <p:spPr>
          <a:xfrm>
            <a:off x="6449797" y="1043239"/>
            <a:ext cx="2552100" cy="3617538"/>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solidFill>
                  <a:schemeClr val="dk1"/>
                </a:solidFill>
              </a:rPr>
              <a:t>:</a:t>
            </a:r>
            <a:r>
              <a:rPr lang="en-GB" sz="1800" dirty="0">
                <a:solidFill>
                  <a:schemeClr val="dk1"/>
                </a:solidFill>
              </a:rPr>
              <a:t> URL of </a:t>
            </a:r>
            <a:r>
              <a:rPr lang="en-GB" sz="1800" dirty="0" err="1">
                <a:solidFill>
                  <a:schemeClr val="dk1"/>
                </a:solidFill>
              </a:rPr>
              <a:t>Elgg’s</a:t>
            </a:r>
            <a:r>
              <a:rPr lang="en-GB" sz="1800" dirty="0">
                <a:solidFill>
                  <a:schemeClr val="dk1"/>
                </a:solidFill>
              </a:rPr>
              <a:t> add-friend request. </a:t>
            </a:r>
            <a:r>
              <a:rPr lang="en-GB" sz="1800" dirty="0" err="1">
                <a:solidFill>
                  <a:schemeClr val="dk1"/>
                </a:solidFill>
              </a:rPr>
              <a:t>UserID</a:t>
            </a:r>
            <a:r>
              <a:rPr lang="en-GB" sz="1800" dirty="0">
                <a:solidFill>
                  <a:schemeClr val="dk1"/>
                </a:solidFill>
              </a:rPr>
              <a:t> of the user to be added to the friend list is used. Here, </a:t>
            </a:r>
            <a:r>
              <a:rPr lang="en-GB" sz="1800" dirty="0" err="1">
                <a:solidFill>
                  <a:schemeClr val="dk1"/>
                </a:solidFill>
              </a:rPr>
              <a:t>Samy’s</a:t>
            </a:r>
            <a:r>
              <a:rPr lang="en-GB" sz="1800" dirty="0">
                <a:solidFill>
                  <a:schemeClr val="dk1"/>
                </a:solidFill>
              </a:rPr>
              <a:t> </a:t>
            </a:r>
            <a:r>
              <a:rPr lang="en-GB" sz="1800" dirty="0" err="1">
                <a:solidFill>
                  <a:schemeClr val="dk1"/>
                </a:solidFill>
              </a:rPr>
              <a:t>UserID</a:t>
            </a:r>
            <a:r>
              <a:rPr lang="en-GB" sz="1800" dirty="0">
                <a:solidFill>
                  <a:schemeClr val="dk1"/>
                </a:solidFill>
              </a:rPr>
              <a:t> (GUID) is 47.</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solidFill>
                  <a:schemeClr val="dk1"/>
                </a:solidFill>
              </a:rPr>
              <a:t>:</a:t>
            </a:r>
            <a:r>
              <a:rPr lang="en-GB" sz="1800" dirty="0">
                <a:solidFill>
                  <a:schemeClr val="dk1"/>
                </a:solidFill>
              </a:rPr>
              <a:t> </a:t>
            </a:r>
            <a:r>
              <a:rPr lang="en-GB" sz="1800" dirty="0" err="1">
                <a:solidFill>
                  <a:schemeClr val="dk1"/>
                </a:solidFill>
              </a:rPr>
              <a:t>Elgg’s</a:t>
            </a:r>
            <a:r>
              <a:rPr lang="en-GB" sz="1800" dirty="0">
                <a:solidFill>
                  <a:schemeClr val="dk1"/>
                </a:solidFill>
              </a:rPr>
              <a:t> countermeasure against CSRF attacks (this is now enabled).</a:t>
            </a:r>
          </a:p>
        </p:txBody>
      </p:sp>
      <p:sp>
        <p:nvSpPr>
          <p:cNvPr id="133" name="Shape 133"/>
          <p:cNvSpPr txBox="1"/>
          <p:nvPr/>
        </p:nvSpPr>
        <p:spPr>
          <a:xfrm>
            <a:off x="440600" y="3459375"/>
            <a:ext cx="5889600" cy="1488300"/>
          </a:xfrm>
          <a:prstGeom prst="rect">
            <a:avLst/>
          </a:prstGeom>
          <a:noFill/>
          <a:ln>
            <a:noFill/>
          </a:ln>
        </p:spPr>
        <p:txBody>
          <a:bodyPr wrap="square" lIns="91425" tIns="91425" rIns="91425" bIns="91425" anchor="ctr" anchorCtr="0">
            <a:noAutofit/>
          </a:bodyPr>
          <a:lstStyle/>
          <a:p>
            <a:pPr marL="0" lvl="0" indent="0" rtl="0">
              <a:spcBef>
                <a:spcPts val="0"/>
              </a:spcBef>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solidFill>
                  <a:schemeClr val="dk1"/>
                </a:solidFill>
              </a:rPr>
              <a:t>:</a:t>
            </a:r>
            <a:r>
              <a:rPr lang="en-GB" sz="1800" dirty="0">
                <a:solidFill>
                  <a:schemeClr val="dk1"/>
                </a:solidFill>
              </a:rPr>
              <a:t> Session cookie which is unique for each user. It is automatically sent by browsers. Here, if the attacker wants to access the cookies, it will be allowed as the JavaScript code is from Elgg website and not a third-party page like in CSRF.</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48" y="1043240"/>
            <a:ext cx="5411142" cy="24569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XSS Attacks to Befriend with Others</a:t>
            </a:r>
          </a:p>
        </p:txBody>
      </p:sp>
      <p:sp>
        <p:nvSpPr>
          <p:cNvPr id="139" name="Shape 139"/>
          <p:cNvSpPr txBox="1">
            <a:spLocks noGrp="1"/>
          </p:cNvSpPr>
          <p:nvPr>
            <p:ph type="body" idx="1"/>
          </p:nvPr>
        </p:nvSpPr>
        <p:spPr>
          <a:xfrm>
            <a:off x="311700" y="1152475"/>
            <a:ext cx="8520600" cy="1022554"/>
          </a:xfrm>
          <a:prstGeom prst="rect">
            <a:avLst/>
          </a:prstGeom>
        </p:spPr>
        <p:txBody>
          <a:bodyPr wrap="square" lIns="91425" tIns="91425" rIns="91425" bIns="91425" anchor="t" anchorCtr="0">
            <a:noAutofit/>
          </a:bodyPr>
          <a:lstStyle/>
          <a:p>
            <a:pPr marL="0" lvl="0" indent="0">
              <a:spcBef>
                <a:spcPts val="0"/>
              </a:spcBef>
              <a:buNone/>
            </a:pPr>
            <a:r>
              <a:rPr lang="en-GB" dirty="0">
                <a:solidFill>
                  <a:srgbClr val="000000"/>
                </a:solidFill>
              </a:rPr>
              <a:t>The main challenge is to find the values of CSRF countermeasures parameters : _</a:t>
            </a:r>
            <a:r>
              <a:rPr lang="en-GB" dirty="0" err="1">
                <a:solidFill>
                  <a:srgbClr val="000000"/>
                </a:solidFill>
              </a:rPr>
              <a:t>elgg_ts</a:t>
            </a:r>
            <a:r>
              <a:rPr lang="en-GB" dirty="0">
                <a:solidFill>
                  <a:srgbClr val="000000"/>
                </a:solidFill>
              </a:rPr>
              <a:t> and _</a:t>
            </a:r>
            <a:r>
              <a:rPr lang="en-GB" dirty="0" err="1">
                <a:solidFill>
                  <a:srgbClr val="000000"/>
                </a:solidFill>
              </a:rPr>
              <a:t>elgg_token</a:t>
            </a:r>
            <a:r>
              <a:rPr lang="en-GB" dirty="0">
                <a:solidFill>
                  <a:srgbClr val="000000"/>
                </a:solidFill>
              </a:rPr>
              <a:t>.</a:t>
            </a:r>
          </a:p>
        </p:txBody>
      </p:sp>
      <p:sp>
        <p:nvSpPr>
          <p:cNvPr id="142" name="Shape 142"/>
          <p:cNvSpPr txBox="1"/>
          <p:nvPr/>
        </p:nvSpPr>
        <p:spPr>
          <a:xfrm>
            <a:off x="242544" y="3284144"/>
            <a:ext cx="8770243" cy="1466003"/>
          </a:xfrm>
          <a:prstGeom prst="rect">
            <a:avLst/>
          </a:prstGeom>
          <a:noFill/>
          <a:ln>
            <a:noFill/>
          </a:ln>
        </p:spPr>
        <p:txBody>
          <a:bodyPr wrap="square" lIns="91425" tIns="91425" rIns="91425" bIns="91425" anchor="t" anchorCtr="0">
            <a:noAutofit/>
          </a:bodyPr>
          <a:lstStyle/>
          <a:p>
            <a:pPr lvl="0"/>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t> and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 </a:t>
            </a:r>
            <a:r>
              <a:rPr lang="en-GB" sz="1800" dirty="0"/>
              <a:t>The secret values are assigned to two JavaScript variables, which make our attack easier as we can load the values from these variables. </a:t>
            </a:r>
          </a:p>
          <a:p>
            <a:pPr lvl="0"/>
            <a:endParaRPr lang="en-GB" sz="1800" dirty="0"/>
          </a:p>
          <a:p>
            <a:pPr lvl="0"/>
            <a:r>
              <a:rPr lang="en-GB" sz="1800" dirty="0"/>
              <a:t>Our JavaScript code is injected inside the page, so it can access the JavaScript variables inside the page.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309" y="1891740"/>
            <a:ext cx="8137389" cy="148383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Shape 147"/>
          <p:cNvSpPr txBox="1">
            <a:spLocks noGrp="1"/>
          </p:cNvSpPr>
          <p:nvPr>
            <p:ph type="title"/>
          </p:nvPr>
        </p:nvSpPr>
        <p:spPr>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Construct an Add-friend Request</a:t>
            </a:r>
            <a:br>
              <a:rPr lang="en-GB" dirty="0">
                <a:solidFill>
                  <a:srgbClr val="000000"/>
                </a:solidFill>
              </a:rPr>
            </a:br>
            <a:endParaRPr dirty="0"/>
          </a:p>
        </p:txBody>
      </p:sp>
      <p:sp>
        <p:nvSpPr>
          <p:cNvPr id="150" name="Shape 150"/>
          <p:cNvSpPr txBox="1"/>
          <p:nvPr/>
        </p:nvSpPr>
        <p:spPr>
          <a:xfrm>
            <a:off x="6216184" y="1050076"/>
            <a:ext cx="2789100" cy="3761700"/>
          </a:xfrm>
          <a:prstGeom prst="rect">
            <a:avLst/>
          </a:prstGeom>
          <a:noFill/>
          <a:ln>
            <a:noFill/>
          </a:ln>
        </p:spPr>
        <p:txBody>
          <a:bodyPr wrap="square" lIns="91425" tIns="91425" rIns="91425" bIns="91425" anchor="t" anchorCtr="0">
            <a:noAutofit/>
          </a:bodyPr>
          <a:lstStyle/>
          <a:p>
            <a:pPr marL="0" lvl="0" indent="0" rtl="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t> and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t>: </a:t>
            </a:r>
            <a:r>
              <a:rPr lang="en-GB" sz="1800" dirty="0"/>
              <a:t> Get timestamp and secret token from the JavaScript variables.</a:t>
            </a:r>
          </a:p>
          <a:p>
            <a:pPr marL="0" lvl="0" indent="0" rtl="0">
              <a:spcBef>
                <a:spcPts val="0"/>
              </a:spcBef>
              <a:buNone/>
            </a:pPr>
            <a:endParaRPr lang="en-GB" sz="1800" dirty="0"/>
          </a:p>
          <a:p>
            <a:pPr marL="0" lvl="0" indent="0" rtl="0">
              <a:spcBef>
                <a:spcPts val="0"/>
              </a:spcBef>
              <a:buNone/>
            </a:pPr>
            <a:r>
              <a:rPr lang="en-GB" sz="1800" u="sng" dirty="0"/>
              <a:t>Line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t> and </a:t>
            </a:r>
            <a:r>
              <a:rPr lang="en-GB" sz="1800" u="sng" dirty="0">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a:t>:</a:t>
            </a:r>
            <a:r>
              <a:rPr lang="en-GB" sz="1800" dirty="0"/>
              <a:t> Construct the URL with the data attached.</a:t>
            </a:r>
          </a:p>
          <a:p>
            <a:pPr marL="0" lvl="0" indent="0" rtl="0">
              <a:spcBef>
                <a:spcPts val="0"/>
              </a:spcBef>
              <a:buNone/>
            </a:pPr>
            <a:endParaRPr lang="en-GB" sz="1800" dirty="0"/>
          </a:p>
          <a:p>
            <a:pPr marL="0" lvl="0" indent="0" rtl="0">
              <a:spcBef>
                <a:spcPts val="0"/>
              </a:spcBef>
              <a:buNone/>
            </a:pPr>
            <a:r>
              <a:rPr lang="en-GB" sz="1800" dirty="0"/>
              <a:t>The rest of the code is to create a GET request using Ajax.</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050076"/>
            <a:ext cx="5787278" cy="38064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C8405E-145E-6FA0-2746-030C3F426A06}"/>
              </a:ext>
            </a:extLst>
          </p:cNvPr>
          <p:cNvPicPr>
            <a:picLocks noChangeAspect="1"/>
          </p:cNvPicPr>
          <p:nvPr/>
        </p:nvPicPr>
        <p:blipFill>
          <a:blip r:embed="rId2"/>
          <a:stretch>
            <a:fillRect/>
          </a:stretch>
        </p:blipFill>
        <p:spPr>
          <a:xfrm>
            <a:off x="0" y="396798"/>
            <a:ext cx="9144000" cy="4298145"/>
          </a:xfrm>
          <a:prstGeom prst="rect">
            <a:avLst/>
          </a:prstGeom>
        </p:spPr>
      </p:pic>
    </p:spTree>
    <p:extLst>
      <p:ext uri="{BB962C8B-B14F-4D97-AF65-F5344CB8AC3E}">
        <p14:creationId xmlns:p14="http://schemas.microsoft.com/office/powerpoint/2010/main" val="503830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Shape 155"/>
          <p:cNvSpPr txBox="1">
            <a:spLocks noGrp="1"/>
          </p:cNvSpPr>
          <p:nvPr>
            <p:ph type="title"/>
          </p:nvPr>
        </p:nvSpPr>
        <p:spPr>
          <a:xfrm>
            <a:off x="203450" y="543262"/>
            <a:ext cx="8520600" cy="572700"/>
          </a:xfrm>
          <a:prstGeom prst="rect">
            <a:avLst/>
          </a:prstGeom>
        </p:spPr>
        <p:txBody>
          <a:bodyPr wrap="square" lIns="91425" tIns="91425" rIns="91425" bIns="91425" anchor="t" anchorCtr="0">
            <a:noAutofit/>
          </a:bodyPr>
          <a:lstStyle/>
          <a:p>
            <a:pPr marL="114300" lvl="0">
              <a:buClr>
                <a:srgbClr val="000000"/>
              </a:buClr>
              <a:buSzPts val="1800"/>
            </a:pPr>
            <a:r>
              <a:rPr lang="en-GB" dirty="0">
                <a:solidFill>
                  <a:srgbClr val="000000"/>
                </a:solidFill>
              </a:rPr>
              <a:t>Inject the Code Into a Profile</a:t>
            </a:r>
          </a:p>
        </p:txBody>
      </p:sp>
      <p:sp>
        <p:nvSpPr>
          <p:cNvPr id="158" name="Shape 158"/>
          <p:cNvSpPr txBox="1"/>
          <p:nvPr/>
        </p:nvSpPr>
        <p:spPr>
          <a:xfrm>
            <a:off x="5308979" y="1115962"/>
            <a:ext cx="3624600" cy="3726900"/>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Samy puts the script in the “About Me” section of his profile.</a:t>
            </a:r>
          </a:p>
          <a:p>
            <a:pPr marL="457200" lvl="0" indent="-342900">
              <a:spcBef>
                <a:spcPts val="0"/>
              </a:spcBef>
              <a:spcAft>
                <a:spcPts val="600"/>
              </a:spcAft>
              <a:buSzPts val="1800"/>
              <a:buChar char="●"/>
            </a:pPr>
            <a:r>
              <a:rPr lang="en-GB" sz="1800" dirty="0"/>
              <a:t>After that, let’s login as “Alice” and visit </a:t>
            </a:r>
            <a:r>
              <a:rPr lang="en-GB" sz="1800" dirty="0" err="1"/>
              <a:t>Samy’s</a:t>
            </a:r>
            <a:r>
              <a:rPr lang="en-GB" sz="1800" dirty="0"/>
              <a:t> profile.</a:t>
            </a:r>
          </a:p>
          <a:p>
            <a:pPr marL="457200" lvl="0" indent="-342900">
              <a:spcBef>
                <a:spcPts val="0"/>
              </a:spcBef>
              <a:spcAft>
                <a:spcPts val="600"/>
              </a:spcAft>
              <a:buSzPts val="1800"/>
              <a:buChar char="●"/>
            </a:pPr>
            <a:r>
              <a:rPr lang="en-GB" sz="1800" dirty="0"/>
              <a:t>JavaScript code will be run and not displayed to Alice.</a:t>
            </a:r>
          </a:p>
          <a:p>
            <a:pPr marL="457200" lvl="0" indent="-342900">
              <a:spcBef>
                <a:spcPts val="0"/>
              </a:spcBef>
              <a:spcAft>
                <a:spcPts val="600"/>
              </a:spcAft>
              <a:buSzPts val="1800"/>
              <a:buChar char="●"/>
            </a:pPr>
            <a:r>
              <a:rPr lang="en-GB" sz="1800" dirty="0"/>
              <a:t>The code sends an add-friend request to the server.</a:t>
            </a:r>
          </a:p>
          <a:p>
            <a:pPr marL="457200" lvl="0" indent="-342900">
              <a:spcBef>
                <a:spcPts val="0"/>
              </a:spcBef>
              <a:spcAft>
                <a:spcPts val="600"/>
              </a:spcAft>
              <a:buSzPts val="1800"/>
              <a:buChar char="●"/>
            </a:pPr>
            <a:r>
              <a:rPr lang="en-GB" sz="1800" dirty="0"/>
              <a:t>If we check Alice’s friends list, Samy is added.</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299" y="1298600"/>
            <a:ext cx="4798680" cy="37390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Shape 16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XSS Attacks to Change Other People’s Profiles</a:t>
            </a:r>
          </a:p>
        </p:txBody>
      </p:sp>
      <p:sp>
        <p:nvSpPr>
          <p:cNvPr id="164" name="Shape 164"/>
          <p:cNvSpPr txBox="1">
            <a:spLocks noGrp="1"/>
          </p:cNvSpPr>
          <p:nvPr>
            <p:ph type="body" idx="1"/>
          </p:nvPr>
        </p:nvSpPr>
        <p:spPr>
          <a:prstGeom prst="rect">
            <a:avLst/>
          </a:prstGeom>
        </p:spPr>
        <p:txBody>
          <a:bodyPr wrap="square" lIns="91425" tIns="91425" rIns="91425" bIns="91425" anchor="t" anchorCtr="0">
            <a:noAutofit/>
          </a:bodyPr>
          <a:lstStyle/>
          <a:p>
            <a:pPr marL="0" lvl="0" indent="0" rtl="0">
              <a:lnSpc>
                <a:spcPct val="100000"/>
              </a:lnSpc>
              <a:spcBef>
                <a:spcPts val="0"/>
              </a:spcBef>
              <a:spcAft>
                <a:spcPts val="0"/>
              </a:spcAft>
              <a:buNone/>
            </a:pPr>
            <a:r>
              <a:rPr lang="en-GB" b="1" u="sng" dirty="0">
                <a:solidFill>
                  <a:srgbClr val="FF0000"/>
                </a:solidFill>
              </a:rPr>
              <a:t>Goal: </a:t>
            </a:r>
            <a:r>
              <a:rPr lang="en-GB" b="1" dirty="0">
                <a:solidFill>
                  <a:srgbClr val="FF0000"/>
                </a:solidFill>
              </a:rPr>
              <a:t> Putting a statement “SAMY is MY HERO” in other people’s profile without their consent.</a:t>
            </a:r>
          </a:p>
          <a:p>
            <a:pPr marL="0" lvl="0" indent="-69850" rtl="0">
              <a:lnSpc>
                <a:spcPct val="100000"/>
              </a:lnSpc>
              <a:spcBef>
                <a:spcPts val="0"/>
              </a:spcBef>
              <a:spcAft>
                <a:spcPts val="0"/>
              </a:spcAft>
              <a:buClr>
                <a:schemeClr val="dk1"/>
              </a:buClr>
              <a:buSzPts val="1100"/>
              <a:buFont typeface="Arial"/>
              <a:buNone/>
            </a:pPr>
            <a:endParaRPr lang="en-US" dirty="0">
              <a:solidFill>
                <a:schemeClr val="dk1"/>
              </a:solidFill>
            </a:endParaRPr>
          </a:p>
          <a:p>
            <a:pPr marL="0" lvl="0" indent="-69850" rtl="0">
              <a:lnSpc>
                <a:spcPct val="100000"/>
              </a:lnSpc>
              <a:spcBef>
                <a:spcPts val="0"/>
              </a:spcBef>
              <a:spcAft>
                <a:spcPts val="0"/>
              </a:spcAft>
              <a:buClr>
                <a:schemeClr val="dk1"/>
              </a:buClr>
              <a:buSzPts val="1100"/>
              <a:buFont typeface="Arial"/>
              <a:buNone/>
            </a:pPr>
            <a:endParaRPr dirty="0">
              <a:solidFill>
                <a:schemeClr val="dk1"/>
              </a:solidFill>
            </a:endParaRPr>
          </a:p>
          <a:p>
            <a:pPr marL="0" lvl="0" indent="-69850" rtl="0">
              <a:lnSpc>
                <a:spcPct val="100000"/>
              </a:lnSpc>
              <a:spcBef>
                <a:spcPts val="0"/>
              </a:spcBef>
              <a:spcAft>
                <a:spcPts val="0"/>
              </a:spcAft>
              <a:buClr>
                <a:schemeClr val="dk1"/>
              </a:buClr>
              <a:buSzPts val="1100"/>
              <a:buFont typeface="Arial"/>
              <a:buNone/>
            </a:pPr>
            <a:r>
              <a:rPr lang="en-GB" u="sng" dirty="0">
                <a:solidFill>
                  <a:schemeClr val="dk1"/>
                </a:solidFill>
              </a:rPr>
              <a:t>Investigation taken by attacker Samy :</a:t>
            </a:r>
          </a:p>
          <a:p>
            <a:pPr marL="0" lvl="0" indent="-69850" rtl="0">
              <a:lnSpc>
                <a:spcPct val="100000"/>
              </a:lnSpc>
              <a:spcBef>
                <a:spcPts val="0"/>
              </a:spcBef>
              <a:spcAft>
                <a:spcPts val="0"/>
              </a:spcAft>
              <a:buClr>
                <a:schemeClr val="dk1"/>
              </a:buClr>
              <a:buSzPts val="1100"/>
              <a:buFont typeface="Arial"/>
              <a:buNone/>
            </a:pPr>
            <a:endParaRPr dirty="0">
              <a:solidFill>
                <a:schemeClr val="dk1"/>
              </a:solidFill>
            </a:endParaRPr>
          </a:p>
          <a:p>
            <a:pPr marL="457200" lvl="0" indent="-342900" rtl="0">
              <a:spcBef>
                <a:spcPts val="0"/>
              </a:spcBef>
              <a:buClr>
                <a:schemeClr val="dk1"/>
              </a:buClr>
              <a:buSzPts val="1800"/>
              <a:buChar char="●"/>
            </a:pPr>
            <a:r>
              <a:rPr lang="en-GB" dirty="0">
                <a:solidFill>
                  <a:schemeClr val="dk1"/>
                </a:solidFill>
              </a:rPr>
              <a:t>Samy captured an edit-profile request using LiveHTTPHeader.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Shape 169"/>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dirty="0"/>
              <a:t>Captured HTTP Request</a:t>
            </a:r>
          </a:p>
        </p:txBody>
      </p:sp>
      <p:sp>
        <p:nvSpPr>
          <p:cNvPr id="171" name="Shape 171"/>
          <p:cNvSpPr txBox="1"/>
          <p:nvPr/>
        </p:nvSpPr>
        <p:spPr>
          <a:xfrm>
            <a:off x="6521225" y="1062450"/>
            <a:ext cx="2479800" cy="3994500"/>
          </a:xfrm>
          <a:prstGeom prst="rect">
            <a:avLst/>
          </a:prstGeom>
          <a:noFill/>
          <a:ln>
            <a:noFill/>
          </a:ln>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①</a:t>
            </a:r>
            <a:r>
              <a:rPr lang="en-GB" sz="1800" u="sng" dirty="0">
                <a:solidFill>
                  <a:schemeClr val="dk1"/>
                </a:solidFill>
              </a:rPr>
              <a:t>:</a:t>
            </a:r>
            <a:r>
              <a:rPr lang="en-GB" sz="1800" dirty="0">
                <a:solidFill>
                  <a:schemeClr val="dk1"/>
                </a:solidFill>
              </a:rPr>
              <a:t> URL of the edit-profile service.</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②</a:t>
            </a:r>
            <a:r>
              <a:rPr lang="en-GB" sz="1800" u="sng" dirty="0">
                <a:solidFill>
                  <a:schemeClr val="dk1"/>
                </a:solidFill>
              </a:rPr>
              <a:t>:</a:t>
            </a:r>
            <a:r>
              <a:rPr lang="en-GB" sz="1800" dirty="0">
                <a:solidFill>
                  <a:schemeClr val="dk1"/>
                </a:solidFill>
              </a:rPr>
              <a:t> Session cookie (unique for each user). It is automatically set by browsers.</a:t>
            </a:r>
          </a:p>
          <a:p>
            <a:pPr marL="0" lvl="0" indent="-69850">
              <a:spcBef>
                <a:spcPts val="0"/>
              </a:spcBef>
              <a:buClr>
                <a:schemeClr val="dk1"/>
              </a:buClr>
              <a:buSzPts val="1100"/>
              <a:buFont typeface="Arial"/>
              <a:buNone/>
            </a:pPr>
            <a:endParaRPr sz="1800" dirty="0">
              <a:solidFill>
                <a:schemeClr val="dk1"/>
              </a:solidFill>
            </a:endParaRPr>
          </a:p>
          <a:p>
            <a:pPr marL="0" lvl="0" indent="-69850">
              <a:spcBef>
                <a:spcPts val="0"/>
              </a:spcBef>
              <a:buClr>
                <a:schemeClr val="dk1"/>
              </a:buClr>
              <a:buSzPts val="1100"/>
              <a:buFont typeface="Arial"/>
              <a:buNone/>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③</a:t>
            </a:r>
            <a:r>
              <a:rPr lang="en-GB" sz="1800" u="sng" dirty="0">
                <a:solidFill>
                  <a:schemeClr val="dk1"/>
                </a:solidFill>
              </a:rPr>
              <a:t>:</a:t>
            </a:r>
            <a:r>
              <a:rPr lang="en-GB" sz="1800" dirty="0">
                <a:solidFill>
                  <a:schemeClr val="dk1"/>
                </a:solidFill>
              </a:rPr>
              <a:t> CSRF countermeasures, which are now enabled. </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700" y="1212312"/>
            <a:ext cx="5397537" cy="1130279"/>
          </a:xfrm>
          <a:prstGeom prst="rect">
            <a:avLst/>
          </a:prstGeom>
        </p:spPr>
      </p:pic>
      <p:pic>
        <p:nvPicPr>
          <p:cNvPr id="4" name="Picture 3"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700" y="2342591"/>
            <a:ext cx="5397537" cy="256042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Shape 176"/>
          <p:cNvSpPr txBox="1">
            <a:spLocks noGrp="1"/>
          </p:cNvSpPr>
          <p:nvPr>
            <p:ph type="title"/>
          </p:nvPr>
        </p:nvSpPr>
        <p:spPr>
          <a:prstGeom prst="rect">
            <a:avLst/>
          </a:prstGeom>
        </p:spPr>
        <p:txBody>
          <a:bodyPr wrap="square" lIns="91425" tIns="91425" rIns="91425" bIns="91425" anchor="t" anchorCtr="0">
            <a:noAutofit/>
          </a:bodyPr>
          <a:lstStyle/>
          <a:p>
            <a:pPr lvl="0" indent="-69850">
              <a:buSzPts val="1100"/>
            </a:pPr>
            <a:r>
              <a:rPr lang="en-GB" dirty="0"/>
              <a:t>Captured HTTP Request (continued)</a:t>
            </a:r>
          </a:p>
        </p:txBody>
      </p:sp>
      <p:sp>
        <p:nvSpPr>
          <p:cNvPr id="2" name="Rectangle 1"/>
          <p:cNvSpPr/>
          <p:nvPr/>
        </p:nvSpPr>
        <p:spPr>
          <a:xfrm>
            <a:off x="311700" y="2687592"/>
            <a:ext cx="8406172" cy="1908215"/>
          </a:xfrm>
          <a:prstGeom prst="rect">
            <a:avLst/>
          </a:prstGeom>
        </p:spPr>
        <p:txBody>
          <a:bodyPr wrap="square">
            <a:spAutoFit/>
          </a:bodyPr>
          <a:lstStyle/>
          <a:p>
            <a:pPr marL="285750" indent="-285750">
              <a:spcAft>
                <a:spcPts val="600"/>
              </a:spcAft>
              <a:buClr>
                <a:schemeClr val="dk1"/>
              </a:buClr>
              <a:buSzPct val="100000"/>
              <a:buFont typeface="Arial" panose="020B0604020202020204" pitchFamily="34" charset="0"/>
              <a:buChar char="•"/>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④</a:t>
            </a:r>
            <a:r>
              <a:rPr lang="en-GB" sz="1800" u="sng" dirty="0">
                <a:solidFill>
                  <a:schemeClr val="dk1"/>
                </a:solidFill>
              </a:rPr>
              <a:t>:</a:t>
            </a:r>
            <a:r>
              <a:rPr lang="en-GB" sz="1800" dirty="0">
                <a:solidFill>
                  <a:schemeClr val="dk1"/>
                </a:solidFill>
              </a:rPr>
              <a:t> Description field with our text “</a:t>
            </a:r>
            <a:r>
              <a:rPr lang="en-GB" sz="1800" dirty="0" err="1">
                <a:solidFill>
                  <a:schemeClr val="dk1"/>
                </a:solidFill>
              </a:rPr>
              <a:t>Samy</a:t>
            </a:r>
            <a:r>
              <a:rPr lang="en-GB" sz="1800" dirty="0">
                <a:solidFill>
                  <a:schemeClr val="dk1"/>
                </a:solidFill>
              </a:rPr>
              <a:t> is my hero” </a:t>
            </a:r>
          </a:p>
          <a:p>
            <a:pPr marL="285750" indent="-285750">
              <a:spcAft>
                <a:spcPts val="600"/>
              </a:spcAft>
              <a:buClr>
                <a:schemeClr val="dk1"/>
              </a:buClr>
              <a:buSzPct val="100000"/>
              <a:buFont typeface="Arial" panose="020B0604020202020204" pitchFamily="34" charset="0"/>
              <a:buChar char="•"/>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⑤</a:t>
            </a:r>
            <a:r>
              <a:rPr lang="en-GB" sz="1800" u="sng" dirty="0">
                <a:solidFill>
                  <a:schemeClr val="dk1"/>
                </a:solidFill>
              </a:rPr>
              <a:t>:</a:t>
            </a:r>
            <a:r>
              <a:rPr lang="en-GB" sz="1800" dirty="0">
                <a:solidFill>
                  <a:schemeClr val="dk1"/>
                </a:solidFill>
              </a:rPr>
              <a:t> Access level of each field: 2 means the field is viewable to everyone.</a:t>
            </a:r>
          </a:p>
          <a:p>
            <a:pPr marL="215900" indent="-285750">
              <a:spcAft>
                <a:spcPts val="600"/>
              </a:spcAft>
              <a:buClr>
                <a:schemeClr val="dk1"/>
              </a:buClr>
              <a:buSzPct val="100000"/>
              <a:buFont typeface="Arial" panose="020B0604020202020204" pitchFamily="34" charset="0"/>
              <a:buChar char="•"/>
            </a:pPr>
            <a:r>
              <a:rPr lang="en-GB" sz="1800" u="sng" dirty="0">
                <a:solidFill>
                  <a:schemeClr val="dk1"/>
                </a:solidFill>
              </a:rPr>
              <a:t>Line </a:t>
            </a:r>
            <a:r>
              <a:rPr lang="en-GB" sz="1800" u="sng" dirty="0">
                <a:solidFill>
                  <a:schemeClr val="dk1"/>
                </a:solidFill>
                <a:latin typeface="Arial Unicode MS" panose="020B0604020202020204" pitchFamily="34" charset="-128"/>
                <a:ea typeface="Arial Unicode MS" panose="020B0604020202020204" pitchFamily="34" charset="-128"/>
                <a:cs typeface="Arial Unicode MS" panose="020B0604020202020204" pitchFamily="34" charset="-128"/>
              </a:rPr>
              <a:t>⑥</a:t>
            </a:r>
            <a:r>
              <a:rPr lang="en-GB" sz="1800" u="sng" dirty="0">
                <a:solidFill>
                  <a:schemeClr val="dk1"/>
                </a:solidFill>
              </a:rPr>
              <a:t>: </a:t>
            </a:r>
            <a:r>
              <a:rPr lang="en-GB" sz="1800" dirty="0">
                <a:solidFill>
                  <a:schemeClr val="dk1"/>
                </a:solidFill>
              </a:rPr>
              <a:t>User ID (GUID) of the victim. This can be obtained by visiting victim’s profile page source. In XSS, as this value can be obtained from the page. As we don’t want to limit our attack to one victim, we can just add the GUID from JavaScript variable called </a:t>
            </a:r>
            <a:r>
              <a:rPr lang="en-GB" sz="1800" dirty="0" err="1">
                <a:solidFill>
                  <a:schemeClr val="dk1"/>
                </a:solidFill>
                <a:latin typeface="Courier New" panose="02070309020205020404" pitchFamily="49" charset="0"/>
                <a:cs typeface="Courier New" panose="02070309020205020404" pitchFamily="49" charset="0"/>
              </a:rPr>
              <a:t>elgg.session.user.guid</a:t>
            </a:r>
            <a:r>
              <a:rPr lang="en-GB" sz="1800" dirty="0">
                <a:solidFill>
                  <a:schemeClr val="dk1"/>
                </a:solidFill>
              </a:rPr>
              <a:t>.</a:t>
            </a:r>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6040" y="1138184"/>
            <a:ext cx="7811765" cy="1315111"/>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rgbClr val="000000"/>
                </a:solidFill>
              </a:rPr>
              <a:t>Construct the Malicious Ajax Request</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514" y="1678019"/>
            <a:ext cx="7445290" cy="2271574"/>
          </a:xfrm>
          <a:prstGeom prst="rect">
            <a:avLst/>
          </a:prstGeom>
        </p:spPr>
      </p:pic>
    </p:spTree>
    <p:extLst>
      <p:ext uri="{BB962C8B-B14F-4D97-AF65-F5344CB8AC3E}">
        <p14:creationId xmlns:p14="http://schemas.microsoft.com/office/powerpoint/2010/main" val="3982687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311700" y="310725"/>
            <a:ext cx="8520600" cy="572700"/>
          </a:xfrm>
          <a:prstGeom prst="rect">
            <a:avLst/>
          </a:prstGeom>
        </p:spPr>
        <p:txBody>
          <a:bodyPr wrap="square" lIns="91425" tIns="91425" rIns="91425" bIns="91425" anchor="t" anchorCtr="0">
            <a:noAutofit/>
          </a:bodyPr>
          <a:lstStyle/>
          <a:p>
            <a:pPr lvl="0"/>
            <a:r>
              <a:rPr lang="en-GB" dirty="0">
                <a:solidFill>
                  <a:srgbClr val="000000"/>
                </a:solidFill>
              </a:rPr>
              <a:t>Construct the Malicious Ajax Request</a:t>
            </a:r>
          </a:p>
        </p:txBody>
      </p:sp>
      <p:cxnSp>
        <p:nvCxnSpPr>
          <p:cNvPr id="186" name="Shape 186"/>
          <p:cNvCxnSpPr/>
          <p:nvPr/>
        </p:nvCxnSpPr>
        <p:spPr>
          <a:xfrm flipH="1">
            <a:off x="3949593" y="2113109"/>
            <a:ext cx="1267868" cy="465630"/>
          </a:xfrm>
          <a:prstGeom prst="straightConnector1">
            <a:avLst/>
          </a:prstGeom>
          <a:noFill/>
          <a:ln w="9525" cap="flat" cmpd="sng">
            <a:solidFill>
              <a:schemeClr val="dk2"/>
            </a:solidFill>
            <a:prstDash val="solid"/>
            <a:round/>
            <a:headEnd type="none" w="lg" len="lg"/>
            <a:tailEnd type="triangle" w="lg" len="lg"/>
          </a:ln>
        </p:spPr>
      </p:cxnSp>
      <p:sp>
        <p:nvSpPr>
          <p:cNvPr id="187" name="Shape 187"/>
          <p:cNvSpPr txBox="1"/>
          <p:nvPr/>
        </p:nvSpPr>
        <p:spPr>
          <a:xfrm>
            <a:off x="4518212" y="1119982"/>
            <a:ext cx="4625788" cy="12222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To ensure that it does not modify </a:t>
            </a:r>
            <a:r>
              <a:rPr lang="en-GB" sz="1800" dirty="0" err="1"/>
              <a:t>Samy’s</a:t>
            </a:r>
            <a:r>
              <a:rPr lang="en-GB" sz="1800" dirty="0"/>
              <a:t> own profile or it will overwrite the malicious content in </a:t>
            </a:r>
            <a:r>
              <a:rPr lang="en-GB" sz="1800" dirty="0" err="1"/>
              <a:t>Samy’s</a:t>
            </a:r>
            <a:r>
              <a:rPr lang="en-GB" sz="1800" dirty="0"/>
              <a:t> profile.</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3172" y="2578739"/>
            <a:ext cx="6719784" cy="215341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p:spPr>
        <p:txBody>
          <a:bodyPr wrap="square" lIns="91425" tIns="91425" rIns="91425" bIns="91425" anchor="t" anchorCtr="0">
            <a:noAutofit/>
          </a:bodyPr>
          <a:lstStyle/>
          <a:p>
            <a:pPr lvl="0" indent="-69850">
              <a:buSzPts val="1100"/>
            </a:pPr>
            <a:r>
              <a:rPr lang="en-GB" dirty="0">
                <a:solidFill>
                  <a:srgbClr val="000000"/>
                </a:solidFill>
              </a:rPr>
              <a:t>Inject the into Attacker’s Profile</a:t>
            </a:r>
            <a:endParaRPr lang="en-GB" dirty="0"/>
          </a:p>
        </p:txBody>
      </p:sp>
      <p:sp>
        <p:nvSpPr>
          <p:cNvPr id="193" name="Shape 193"/>
          <p:cNvSpPr txBox="1">
            <a:spLocks noGrp="1"/>
          </p:cNvSpPr>
          <p:nvPr>
            <p:ph type="body" idx="1"/>
          </p:nvPr>
        </p:nvSpPr>
        <p:spPr>
          <a:prstGeom prst="rect">
            <a:avLst/>
          </a:prstGeom>
        </p:spPr>
        <p:txBody>
          <a:bodyPr wrap="square" lIns="91425" tIns="91425" rIns="91425" bIns="91425" anchor="t" anchorCtr="0">
            <a:noAutofit/>
          </a:bodyPr>
          <a:lstStyle/>
          <a:p>
            <a:pPr marL="400050" indent="-285750">
              <a:spcAft>
                <a:spcPts val="600"/>
              </a:spcAft>
              <a:buClr>
                <a:srgbClr val="000000"/>
              </a:buClr>
            </a:pPr>
            <a:r>
              <a:rPr lang="en-GB" dirty="0">
                <a:solidFill>
                  <a:srgbClr val="000000"/>
                </a:solidFill>
              </a:rPr>
              <a:t>Samy can place the malicious code into his profile and then wait for others to visit his profile page.</a:t>
            </a:r>
          </a:p>
          <a:p>
            <a:pPr marL="400050" indent="-285750">
              <a:spcAft>
                <a:spcPts val="600"/>
              </a:spcAft>
              <a:buClr>
                <a:srgbClr val="000000"/>
              </a:buClr>
            </a:pPr>
            <a:r>
              <a:rPr lang="en-GB" dirty="0">
                <a:solidFill>
                  <a:srgbClr val="000000"/>
                </a:solidFill>
              </a:rPr>
              <a:t>Login to Alice’s account and view </a:t>
            </a:r>
            <a:r>
              <a:rPr lang="en-GB" dirty="0" err="1">
                <a:solidFill>
                  <a:srgbClr val="000000"/>
                </a:solidFill>
              </a:rPr>
              <a:t>Samy’s</a:t>
            </a:r>
            <a:r>
              <a:rPr lang="en-GB" dirty="0">
                <a:solidFill>
                  <a:srgbClr val="000000"/>
                </a:solidFill>
              </a:rPr>
              <a:t> profile. As soon as </a:t>
            </a:r>
            <a:r>
              <a:rPr lang="en-GB" dirty="0" err="1">
                <a:solidFill>
                  <a:srgbClr val="000000"/>
                </a:solidFill>
              </a:rPr>
              <a:t>Samy’s</a:t>
            </a:r>
            <a:r>
              <a:rPr lang="en-GB" dirty="0">
                <a:solidFill>
                  <a:srgbClr val="000000"/>
                </a:solidFill>
              </a:rPr>
              <a:t> profile is loaded, malicious code will get executed.</a:t>
            </a:r>
          </a:p>
          <a:p>
            <a:pPr marL="400050" indent="-285750">
              <a:spcAft>
                <a:spcPts val="600"/>
              </a:spcAft>
              <a:buClr>
                <a:srgbClr val="000000"/>
              </a:buClr>
            </a:pPr>
            <a:r>
              <a:rPr lang="en-GB" dirty="0">
                <a:solidFill>
                  <a:srgbClr val="000000"/>
                </a:solidFill>
              </a:rPr>
              <a:t>On checking Alice profile, we can see that “SAMY IS MY HERO” is added to the “About me” field of her profile.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Defeating XSS using Content Security Policy</a:t>
            </a:r>
          </a:p>
        </p:txBody>
      </p:sp>
      <p:sp>
        <p:nvSpPr>
          <p:cNvPr id="3" name="Text Placeholder 2"/>
          <p:cNvSpPr>
            <a:spLocks noGrp="1"/>
          </p:cNvSpPr>
          <p:nvPr>
            <p:ph type="body" idx="1"/>
          </p:nvPr>
        </p:nvSpPr>
        <p:spPr/>
        <p:txBody>
          <a:bodyPr/>
          <a:lstStyle/>
          <a:p>
            <a:pPr marL="230188" indent="-230188"/>
            <a:r>
              <a:rPr lang="en-US" dirty="0"/>
              <a:t>Fundamental Problem: mixing data and code (code is </a:t>
            </a:r>
            <a:r>
              <a:rPr lang="en-US" dirty="0" err="1"/>
              <a:t>inlined</a:t>
            </a:r>
            <a:r>
              <a:rPr lang="en-US" dirty="0"/>
              <a:t>)</a:t>
            </a:r>
          </a:p>
          <a:p>
            <a:pPr marL="230188" indent="-230188"/>
            <a:r>
              <a:rPr lang="en-US" dirty="0"/>
              <a:t>Solution: Force data and code to be separated: (1) Don’t allow the inline approach. (2) Only allow the link approach. </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987" y="2647329"/>
            <a:ext cx="7699737" cy="1867758"/>
          </a:xfrm>
          <a:prstGeom prst="rect">
            <a:avLst/>
          </a:prstGeom>
        </p:spPr>
      </p:pic>
    </p:spTree>
    <p:extLst>
      <p:ext uri="{BB962C8B-B14F-4D97-AF65-F5344CB8AC3E}">
        <p14:creationId xmlns:p14="http://schemas.microsoft.com/office/powerpoint/2010/main" val="1934410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CSP Example</a:t>
            </a:r>
          </a:p>
        </p:txBody>
      </p:sp>
      <p:sp>
        <p:nvSpPr>
          <p:cNvPr id="3" name="Text Placeholder 2"/>
          <p:cNvSpPr>
            <a:spLocks noGrp="1"/>
          </p:cNvSpPr>
          <p:nvPr>
            <p:ph type="body" idx="1"/>
          </p:nvPr>
        </p:nvSpPr>
        <p:spPr/>
        <p:txBody>
          <a:bodyPr/>
          <a:lstStyle/>
          <a:p>
            <a:pPr marL="285750" indent="-285750"/>
            <a:r>
              <a:rPr lang="en-US" dirty="0"/>
              <a:t>Policy based on the origin of the code </a:t>
            </a:r>
          </a:p>
          <a:p>
            <a:pPr marL="285750" indent="-285750"/>
            <a:endParaRPr lang="en-US" dirty="0"/>
          </a:p>
          <a:p>
            <a:pPr>
              <a:buNone/>
            </a:pPr>
            <a:r>
              <a:rPr lang="en-US" dirty="0"/>
              <a:t>     Code from self, example.com, and </a:t>
            </a:r>
            <a:r>
              <a:rPr lang="en-US" dirty="0" err="1"/>
              <a:t>google</a:t>
            </a:r>
            <a:r>
              <a:rPr lang="en-US" dirty="0"/>
              <a:t> will be allowed.</a:t>
            </a:r>
          </a:p>
          <a:p>
            <a:pPr>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658" y="1672316"/>
            <a:ext cx="6806172" cy="498592"/>
          </a:xfrm>
          <a:prstGeom prst="rect">
            <a:avLst/>
          </a:prstGeom>
        </p:spPr>
      </p:pic>
    </p:spTree>
    <p:extLst>
      <p:ext uri="{BB962C8B-B14F-4D97-AF65-F5344CB8AC3E}">
        <p14:creationId xmlns:p14="http://schemas.microsoft.com/office/powerpoint/2010/main" val="16182461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Securely Allow </a:t>
            </a:r>
            <a:r>
              <a:rPr lang="en-US" dirty="0" err="1"/>
              <a:t>Inlined</a:t>
            </a:r>
            <a:r>
              <a:rPr lang="en-US" dirty="0"/>
              <a:t> Code</a:t>
            </a:r>
          </a:p>
        </p:txBody>
      </p:sp>
      <p:sp>
        <p:nvSpPr>
          <p:cNvPr id="3" name="Text Placeholder 2"/>
          <p:cNvSpPr>
            <a:spLocks noGrp="1"/>
          </p:cNvSpPr>
          <p:nvPr>
            <p:ph type="body" idx="1"/>
          </p:nvPr>
        </p:nvSpPr>
        <p:spPr/>
        <p:txBody>
          <a:bodyPr/>
          <a:lstStyle/>
          <a:p>
            <a:pPr marL="230188" indent="-230188"/>
            <a:r>
              <a:rPr lang="en-US" dirty="0"/>
              <a:t>Using nonce</a:t>
            </a:r>
          </a:p>
          <a:p>
            <a:pPr marL="230188" indent="-230188"/>
            <a:endParaRPr lang="en-US" dirty="0"/>
          </a:p>
          <a:p>
            <a:pPr marL="230188" indent="-230188"/>
            <a:endParaRPr lang="en-US" dirty="0"/>
          </a:p>
          <a:p>
            <a:pPr marL="230188" indent="-230188"/>
            <a:endParaRPr lang="en-US" dirty="0"/>
          </a:p>
          <a:p>
            <a:pPr>
              <a:buNone/>
            </a:pPr>
            <a:endParaRPr lang="en-US" dirty="0"/>
          </a:p>
          <a:p>
            <a:pPr marL="230188" indent="-230188"/>
            <a:r>
              <a:rPr lang="en-US" dirty="0"/>
              <a:t>Using hash of the code</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121" y="1652003"/>
            <a:ext cx="7568112" cy="304115"/>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121" y="2090867"/>
            <a:ext cx="5462082" cy="1605153"/>
          </a:xfrm>
          <a:prstGeom prst="rect">
            <a:avLst/>
          </a:prstGeom>
        </p:spPr>
      </p:pic>
      <p:sp>
        <p:nvSpPr>
          <p:cNvPr id="7" name="TextBox 6"/>
          <p:cNvSpPr txBox="1"/>
          <p:nvPr/>
        </p:nvSpPr>
        <p:spPr>
          <a:xfrm>
            <a:off x="6103190" y="2238656"/>
            <a:ext cx="813043" cy="307777"/>
          </a:xfrm>
          <a:prstGeom prst="rect">
            <a:avLst/>
          </a:prstGeom>
          <a:noFill/>
        </p:spPr>
        <p:txBody>
          <a:bodyPr wrap="none" rtlCol="0">
            <a:spAutoFit/>
          </a:bodyPr>
          <a:lstStyle/>
          <a:p>
            <a:r>
              <a:rPr lang="en-US" dirty="0"/>
              <a:t>Allowed</a:t>
            </a:r>
          </a:p>
        </p:txBody>
      </p:sp>
      <p:sp>
        <p:nvSpPr>
          <p:cNvPr id="8" name="TextBox 7"/>
          <p:cNvSpPr txBox="1"/>
          <p:nvPr/>
        </p:nvSpPr>
        <p:spPr>
          <a:xfrm>
            <a:off x="6103190" y="3249877"/>
            <a:ext cx="1120820" cy="307777"/>
          </a:xfrm>
          <a:prstGeom prst="rect">
            <a:avLst/>
          </a:prstGeom>
          <a:noFill/>
        </p:spPr>
        <p:txBody>
          <a:bodyPr wrap="none" rtlCol="0">
            <a:spAutoFit/>
          </a:bodyPr>
          <a:lstStyle/>
          <a:p>
            <a:r>
              <a:rPr lang="en-US" dirty="0"/>
              <a:t>Not allowed</a:t>
            </a:r>
          </a:p>
        </p:txBody>
      </p:sp>
    </p:spTree>
    <p:extLst>
      <p:ext uri="{BB962C8B-B14F-4D97-AF65-F5344CB8AC3E}">
        <p14:creationId xmlns:p14="http://schemas.microsoft.com/office/powerpoint/2010/main" val="1132446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Shape 65"/>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The Cross-Site Scripting Attack</a:t>
            </a:r>
          </a:p>
        </p:txBody>
      </p:sp>
      <p:sp>
        <p:nvSpPr>
          <p:cNvPr id="67" name="Shape 67"/>
          <p:cNvSpPr txBox="1"/>
          <p:nvPr/>
        </p:nvSpPr>
        <p:spPr>
          <a:xfrm>
            <a:off x="5209524" y="919572"/>
            <a:ext cx="3640500" cy="3807411"/>
          </a:xfrm>
          <a:prstGeom prst="rect">
            <a:avLst/>
          </a:prstGeom>
          <a:noFill/>
          <a:ln>
            <a:noFill/>
          </a:ln>
        </p:spPr>
        <p:txBody>
          <a:bodyPr wrap="square" lIns="91425" tIns="91425" rIns="91425" bIns="91425" anchor="t" anchorCtr="0">
            <a:noAutofit/>
          </a:bodyPr>
          <a:lstStyle/>
          <a:p>
            <a:pPr marL="457200" lvl="0" indent="-342900">
              <a:spcBef>
                <a:spcPts val="0"/>
              </a:spcBef>
              <a:spcAft>
                <a:spcPts val="600"/>
              </a:spcAft>
              <a:buSzPts val="1800"/>
              <a:buChar char="●"/>
            </a:pPr>
            <a:r>
              <a:rPr lang="en-GB" sz="1800" dirty="0"/>
              <a:t>In XSS, an attacker injects his/her malicious code to the victim’s browser via the target website.</a:t>
            </a:r>
          </a:p>
          <a:p>
            <a:pPr marL="457200" lvl="0" indent="-342900">
              <a:spcBef>
                <a:spcPts val="0"/>
              </a:spcBef>
              <a:spcAft>
                <a:spcPts val="600"/>
              </a:spcAft>
              <a:buSzPts val="1800"/>
              <a:buChar char="●"/>
            </a:pPr>
            <a:r>
              <a:rPr lang="en-GB" sz="1800" dirty="0"/>
              <a:t>When code comes from a website, it is considered as trusted with respect to the website, so it can access and change the content on the pages, read cookies belonging to the website and sending out requests on behalf of the user.</a:t>
            </a:r>
          </a:p>
        </p:txBody>
      </p:sp>
      <p:sp>
        <p:nvSpPr>
          <p:cNvPr id="68" name="Shape 68"/>
          <p:cNvSpPr txBox="1"/>
          <p:nvPr/>
        </p:nvSpPr>
        <p:spPr>
          <a:xfrm>
            <a:off x="227562" y="3991632"/>
            <a:ext cx="5066100" cy="1020300"/>
          </a:xfrm>
          <a:prstGeom prst="rect">
            <a:avLst/>
          </a:prstGeom>
          <a:noFill/>
          <a:ln>
            <a:noFill/>
          </a:ln>
        </p:spPr>
        <p:txBody>
          <a:bodyPr wrap="square" lIns="91425" tIns="91425" rIns="91425" bIns="91425" anchor="t" anchorCtr="0">
            <a:noAutofit/>
          </a:bodyPr>
          <a:lstStyle/>
          <a:p>
            <a:pPr marL="457200" lvl="0" indent="-342900">
              <a:spcBef>
                <a:spcPts val="0"/>
              </a:spcBef>
              <a:buSzPts val="1800"/>
              <a:buChar char="●"/>
            </a:pPr>
            <a:r>
              <a:rPr lang="en-GB" sz="1800" dirty="0"/>
              <a:t>Basically, code can do whatever the user can do inside the session.</a:t>
            </a:r>
          </a:p>
        </p:txBody>
      </p:sp>
      <p:sp>
        <p:nvSpPr>
          <p:cNvPr id="2" name="Arc 1"/>
          <p:cNvSpPr/>
          <p:nvPr/>
        </p:nvSpPr>
        <p:spPr>
          <a:xfrm>
            <a:off x="1813303" y="1456841"/>
            <a:ext cx="1852046" cy="945396"/>
          </a:xfrm>
          <a:prstGeom prst="arc">
            <a:avLst>
              <a:gd name="adj1" fmla="val 16062036"/>
              <a:gd name="adj2" fmla="val 2358492"/>
            </a:avLst>
          </a:prstGeom>
          <a:ln w="12700">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814" y="1136566"/>
            <a:ext cx="4819710" cy="273622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Setting CSP Rules</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148" y="1556606"/>
            <a:ext cx="8245703" cy="2454460"/>
          </a:xfrm>
          <a:prstGeom prst="rect">
            <a:avLst/>
          </a:prstGeom>
        </p:spPr>
      </p:pic>
    </p:spTree>
    <p:extLst>
      <p:ext uri="{BB962C8B-B14F-4D97-AF65-F5344CB8AC3E}">
        <p14:creationId xmlns:p14="http://schemas.microsoft.com/office/powerpoint/2010/main" val="4894324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Discussion Questions</a:t>
            </a:r>
          </a:p>
        </p:txBody>
      </p:sp>
      <p:sp>
        <p:nvSpPr>
          <p:cNvPr id="3" name="Text Placeholder 2"/>
          <p:cNvSpPr>
            <a:spLocks noGrp="1"/>
          </p:cNvSpPr>
          <p:nvPr>
            <p:ph type="body" idx="1"/>
          </p:nvPr>
        </p:nvSpPr>
        <p:spPr/>
        <p:txBody>
          <a:bodyPr/>
          <a:lstStyle/>
          <a:p>
            <a:pPr>
              <a:buNone/>
            </a:pPr>
            <a:r>
              <a:rPr lang="en-US" b="1" dirty="0">
                <a:solidFill>
                  <a:schemeClr val="tx1"/>
                </a:solidFill>
              </a:rPr>
              <a:t>Question 1</a:t>
            </a:r>
            <a:r>
              <a:rPr lang="en-US" dirty="0">
                <a:solidFill>
                  <a:schemeClr val="tx1"/>
                </a:solidFill>
              </a:rPr>
              <a:t>: What are the main differences of CSRF and XSS attacks? They both have “cross site” in their names.</a:t>
            </a:r>
          </a:p>
          <a:p>
            <a:pPr>
              <a:buNone/>
            </a:pPr>
            <a:endParaRPr lang="en-US" b="1" dirty="0">
              <a:solidFill>
                <a:schemeClr val="tx1"/>
              </a:solidFill>
            </a:endParaRPr>
          </a:p>
          <a:p>
            <a:pPr>
              <a:buNone/>
            </a:pPr>
            <a:r>
              <a:rPr lang="en-US" b="1" dirty="0">
                <a:solidFill>
                  <a:schemeClr val="tx1"/>
                </a:solidFill>
              </a:rPr>
              <a:t>Question 2</a:t>
            </a:r>
            <a:r>
              <a:rPr lang="en-US" dirty="0">
                <a:solidFill>
                  <a:schemeClr val="tx1"/>
                </a:solidFill>
              </a:rPr>
              <a:t>: Can we use the countermeasures against CSRF attacks to defend against XSS attacks, including the secret token and same-site cookie approaches?</a:t>
            </a:r>
          </a:p>
          <a:p>
            <a:pPr>
              <a:buNone/>
            </a:pPr>
            <a:endParaRPr lang="en-US" dirty="0">
              <a:solidFill>
                <a:schemeClr val="tx1"/>
              </a:solidFill>
            </a:endParaRPr>
          </a:p>
          <a:p>
            <a:pPr>
              <a:buNone/>
            </a:pPr>
            <a:endParaRPr lang="en-US" dirty="0">
              <a:solidFill>
                <a:schemeClr val="tx1"/>
              </a:solidFill>
            </a:endParaRPr>
          </a:p>
          <a:p>
            <a:pPr marL="285750" indent="-285750"/>
            <a:endParaRPr lang="en-US" dirty="0">
              <a:solidFill>
                <a:schemeClr val="tx1"/>
              </a:solidFill>
            </a:endParaRPr>
          </a:p>
        </p:txBody>
      </p:sp>
    </p:spTree>
    <p:extLst>
      <p:ext uri="{BB962C8B-B14F-4D97-AF65-F5344CB8AC3E}">
        <p14:creationId xmlns:p14="http://schemas.microsoft.com/office/powerpoint/2010/main" val="1700586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lstStyle/>
          <a:p>
            <a:pPr marL="284163" indent="-284163"/>
            <a:r>
              <a:rPr lang="en-US" dirty="0">
                <a:solidFill>
                  <a:schemeClr val="tx1"/>
                </a:solidFill>
              </a:rPr>
              <a:t>Two types of XSS attacks</a:t>
            </a:r>
          </a:p>
          <a:p>
            <a:pPr marL="284163" indent="-284163"/>
            <a:r>
              <a:rPr lang="en-US" dirty="0">
                <a:solidFill>
                  <a:schemeClr val="tx1"/>
                </a:solidFill>
              </a:rPr>
              <a:t>How to launch XSS attacks</a:t>
            </a:r>
          </a:p>
          <a:p>
            <a:pPr marL="284163" indent="-284163"/>
            <a:r>
              <a:rPr lang="en-US" dirty="0">
                <a:solidFill>
                  <a:schemeClr val="tx1"/>
                </a:solidFill>
              </a:rPr>
              <a:t>Create a self-propagating XSS worm</a:t>
            </a:r>
          </a:p>
          <a:p>
            <a:pPr marL="284163" indent="-284163"/>
            <a:r>
              <a:rPr lang="en-US" dirty="0">
                <a:solidFill>
                  <a:schemeClr val="tx1"/>
                </a:solidFill>
              </a:rPr>
              <a:t>Countermeasures against XSS attacks</a:t>
            </a:r>
          </a:p>
          <a:p>
            <a:pPr marL="284163" indent="-284163"/>
            <a:endParaRPr lang="en-US" dirty="0">
              <a:solidFill>
                <a:schemeClr val="tx1"/>
              </a:solidFill>
            </a:endParaRPr>
          </a:p>
        </p:txBody>
      </p:sp>
    </p:spTree>
    <p:extLst>
      <p:ext uri="{BB962C8B-B14F-4D97-AF65-F5344CB8AC3E}">
        <p14:creationId xmlns:p14="http://schemas.microsoft.com/office/powerpoint/2010/main" val="1979863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dirty="0"/>
              <a:t>Types of XSS Attacks</a:t>
            </a:r>
          </a:p>
        </p:txBody>
      </p:sp>
      <p:sp>
        <p:nvSpPr>
          <p:cNvPr id="74" name="Shape 74"/>
          <p:cNvSpPr txBox="1">
            <a:spLocks noGrp="1"/>
          </p:cNvSpPr>
          <p:nvPr>
            <p:ph type="body" idx="1"/>
          </p:nvPr>
        </p:nvSpPr>
        <p:spPr>
          <a:xfrm>
            <a:off x="311700" y="1152475"/>
            <a:ext cx="8520600" cy="2061000"/>
          </a:xfrm>
          <a:prstGeom prst="rect">
            <a:avLst/>
          </a:prstGeom>
        </p:spPr>
        <p:txBody>
          <a:bodyPr wrap="square" lIns="91425" tIns="91425" rIns="91425" bIns="91425" anchor="t" anchorCtr="0">
            <a:noAutofit/>
          </a:bodyPr>
          <a:lstStyle/>
          <a:p>
            <a:pPr marL="457200" lvl="0" indent="-342900" rtl="0">
              <a:spcBef>
                <a:spcPts val="0"/>
              </a:spcBef>
              <a:buClr>
                <a:srgbClr val="000000"/>
              </a:buClr>
              <a:buSzPts val="1800"/>
              <a:buChar char="●"/>
            </a:pPr>
            <a:r>
              <a:rPr lang="en-GB" dirty="0">
                <a:solidFill>
                  <a:srgbClr val="000000"/>
                </a:solidFill>
              </a:rPr>
              <a:t>Non-persistent (Reflected) XSS Attack</a:t>
            </a:r>
          </a:p>
          <a:p>
            <a:pPr marL="457200" lvl="0" indent="-342900">
              <a:spcBef>
                <a:spcPts val="0"/>
              </a:spcBef>
              <a:buClr>
                <a:srgbClr val="000000"/>
              </a:buClr>
              <a:buSzPts val="1800"/>
              <a:buChar char="●"/>
            </a:pPr>
            <a:r>
              <a:rPr lang="en-GB" dirty="0">
                <a:solidFill>
                  <a:srgbClr val="000000"/>
                </a:solidFill>
              </a:rPr>
              <a:t>Persistent (Stored) XSS Attack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prstGeom prst="rect">
            <a:avLst/>
          </a:prstGeom>
        </p:spPr>
        <p:txBody>
          <a:bodyPr wrap="square" lIns="91425" tIns="91425" rIns="91425" bIns="91425" anchor="t" anchorCtr="0">
            <a:noAutofit/>
          </a:bodyPr>
          <a:lstStyle/>
          <a:p>
            <a:pPr marL="0" lvl="0" indent="0">
              <a:spcBef>
                <a:spcPts val="0"/>
              </a:spcBef>
              <a:buNone/>
            </a:pPr>
            <a:r>
              <a:rPr lang="en-GB"/>
              <a:t>Non-persistent (Reflected) XSS Attack</a:t>
            </a:r>
          </a:p>
        </p:txBody>
      </p:sp>
      <p:pic>
        <p:nvPicPr>
          <p:cNvPr id="80" name="Shape 80"/>
          <p:cNvPicPr preferRelativeResize="0"/>
          <p:nvPr/>
        </p:nvPicPr>
        <p:blipFill>
          <a:blip r:embed="rId3">
            <a:alphaModFix/>
          </a:blip>
          <a:stretch>
            <a:fillRect/>
          </a:stretch>
        </p:blipFill>
        <p:spPr>
          <a:xfrm>
            <a:off x="399300" y="1452666"/>
            <a:ext cx="4485675" cy="2737700"/>
          </a:xfrm>
          <a:prstGeom prst="rect">
            <a:avLst/>
          </a:prstGeom>
          <a:noFill/>
          <a:ln>
            <a:noFill/>
          </a:ln>
        </p:spPr>
      </p:pic>
      <p:sp>
        <p:nvSpPr>
          <p:cNvPr id="81" name="Shape 81"/>
          <p:cNvSpPr txBox="1"/>
          <p:nvPr/>
        </p:nvSpPr>
        <p:spPr>
          <a:xfrm>
            <a:off x="4884975" y="1452666"/>
            <a:ext cx="4054800" cy="2530800"/>
          </a:xfrm>
          <a:prstGeom prst="rect">
            <a:avLst/>
          </a:prstGeom>
          <a:noFill/>
          <a:ln>
            <a:noFill/>
          </a:ln>
        </p:spPr>
        <p:txBody>
          <a:bodyPr wrap="square" lIns="91425" tIns="91425" rIns="91425" bIns="91425" anchor="t" anchorCtr="0">
            <a:noAutofit/>
          </a:bodyPr>
          <a:lstStyle/>
          <a:p>
            <a:pPr marL="0" lvl="0" indent="0">
              <a:spcBef>
                <a:spcPts val="0"/>
              </a:spcBef>
              <a:buNone/>
            </a:pPr>
            <a:r>
              <a:rPr lang="en-GB" sz="1800" dirty="0"/>
              <a:t>If a website with a reflective </a:t>
            </a:r>
            <a:r>
              <a:rPr lang="en-GB" sz="1800" dirty="0" err="1"/>
              <a:t>behavior</a:t>
            </a:r>
            <a:r>
              <a:rPr lang="en-GB" sz="1800" dirty="0"/>
              <a:t> takes user inputs, then :</a:t>
            </a:r>
          </a:p>
          <a:p>
            <a:pPr marL="0" lvl="0" indent="0">
              <a:spcBef>
                <a:spcPts val="0"/>
              </a:spcBef>
              <a:buNone/>
            </a:pPr>
            <a:endParaRPr sz="1800" dirty="0"/>
          </a:p>
          <a:p>
            <a:pPr marL="457200" lvl="0" indent="-342900" rtl="0">
              <a:spcBef>
                <a:spcPts val="0"/>
              </a:spcBef>
              <a:buSzPts val="1800"/>
              <a:buChar char="●"/>
            </a:pPr>
            <a:r>
              <a:rPr lang="en-GB" sz="1800" dirty="0"/>
              <a:t>Attackers can put JavaScript code in the input, so when the input is reflected back, the JavaScript code will be injected into the web page from the website.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4B5278-E9B9-5B93-5920-7E81A610C7CA}"/>
              </a:ext>
            </a:extLst>
          </p:cNvPr>
          <p:cNvPicPr>
            <a:picLocks noChangeAspect="1"/>
          </p:cNvPicPr>
          <p:nvPr/>
        </p:nvPicPr>
        <p:blipFill>
          <a:blip r:embed="rId2"/>
          <a:stretch>
            <a:fillRect/>
          </a:stretch>
        </p:blipFill>
        <p:spPr>
          <a:xfrm>
            <a:off x="404231" y="104430"/>
            <a:ext cx="8335538" cy="4934639"/>
          </a:xfrm>
          <a:prstGeom prst="rect">
            <a:avLst/>
          </a:prstGeom>
        </p:spPr>
      </p:pic>
    </p:spTree>
    <p:extLst>
      <p:ext uri="{BB962C8B-B14F-4D97-AF65-F5344CB8AC3E}">
        <p14:creationId xmlns:p14="http://schemas.microsoft.com/office/powerpoint/2010/main" val="2237410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8299A4-95E9-B383-902B-78DAAEE8F355}"/>
              </a:ext>
            </a:extLst>
          </p:cNvPr>
          <p:cNvPicPr>
            <a:picLocks noChangeAspect="1"/>
          </p:cNvPicPr>
          <p:nvPr/>
        </p:nvPicPr>
        <p:blipFill>
          <a:blip r:embed="rId3"/>
          <a:stretch>
            <a:fillRect/>
          </a:stretch>
        </p:blipFill>
        <p:spPr>
          <a:xfrm>
            <a:off x="0" y="163366"/>
            <a:ext cx="9144000" cy="4816767"/>
          </a:xfrm>
          <a:prstGeom prst="rect">
            <a:avLst/>
          </a:prstGeom>
        </p:spPr>
      </p:pic>
    </p:spTree>
    <p:extLst>
      <p:ext uri="{BB962C8B-B14F-4D97-AF65-F5344CB8AC3E}">
        <p14:creationId xmlns:p14="http://schemas.microsoft.com/office/powerpoint/2010/main" val="129632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Non-persistent (Reflected) XSS Attack</a:t>
            </a:r>
          </a:p>
        </p:txBody>
      </p:sp>
      <p:sp>
        <p:nvSpPr>
          <p:cNvPr id="87" name="Shape 87"/>
          <p:cNvSpPr txBox="1">
            <a:spLocks noGrp="1"/>
          </p:cNvSpPr>
          <p:nvPr>
            <p:ph type="body" idx="1"/>
          </p:nvPr>
        </p:nvSpPr>
        <p:spPr>
          <a:prstGeom prst="rect">
            <a:avLst/>
          </a:prstGeom>
        </p:spPr>
        <p:txBody>
          <a:bodyPr wrap="square" lIns="91425" tIns="91425" rIns="91425" bIns="91425" anchor="t" anchorCtr="0">
            <a:noAutofit/>
          </a:bodyPr>
          <a:lstStyle/>
          <a:p>
            <a:pPr marL="457200" lvl="0" indent="-342900" rtl="0">
              <a:spcBef>
                <a:spcPts val="0"/>
              </a:spcBef>
              <a:spcAft>
                <a:spcPts val="0"/>
              </a:spcAft>
              <a:buClr>
                <a:srgbClr val="000000"/>
              </a:buClr>
              <a:buSzPts val="1800"/>
              <a:buChar char="●"/>
            </a:pPr>
            <a:r>
              <a:rPr lang="en-GB" dirty="0">
                <a:solidFill>
                  <a:srgbClr val="000000"/>
                </a:solidFill>
              </a:rPr>
              <a:t>Assume a vulnerable service on website : </a:t>
            </a:r>
            <a:r>
              <a:rPr lang="en-GB" u="sng" dirty="0">
                <a:solidFill>
                  <a:srgbClr val="000000"/>
                </a:solidFill>
                <a:hlinkClick r:id="rId3"/>
              </a:rPr>
              <a:t>http://www.example.com/search?input=word</a:t>
            </a:r>
            <a:r>
              <a:rPr lang="en-GB" dirty="0">
                <a:solidFill>
                  <a:srgbClr val="000000"/>
                </a:solidFill>
              </a:rPr>
              <a:t>, where word is provided by the users.</a:t>
            </a:r>
          </a:p>
          <a:p>
            <a:pPr marL="457200" lvl="0" indent="-342900" rtl="0">
              <a:spcBef>
                <a:spcPts val="0"/>
              </a:spcBef>
              <a:spcAft>
                <a:spcPts val="0"/>
              </a:spcAft>
              <a:buClr>
                <a:srgbClr val="000000"/>
              </a:buClr>
              <a:buSzPts val="1800"/>
              <a:buChar char="●"/>
            </a:pPr>
            <a:r>
              <a:rPr lang="en-GB" dirty="0">
                <a:solidFill>
                  <a:srgbClr val="000000"/>
                </a:solidFill>
              </a:rPr>
              <a:t>Now the attacker sends the following URL to the victim and tricks him to click the link: </a:t>
            </a:r>
            <a:r>
              <a:rPr lang="en-GB" u="sng" dirty="0">
                <a:solidFill>
                  <a:srgbClr val="000000"/>
                </a:solidFill>
                <a:hlinkClick r:id="rId4"/>
              </a:rPr>
              <a:t>http://www.example.com/</a:t>
            </a:r>
            <a:r>
              <a:rPr lang="en-GB" u="sng" dirty="0" err="1">
                <a:solidFill>
                  <a:srgbClr val="000000"/>
                </a:solidFill>
                <a:hlinkClick r:id="rId4"/>
              </a:rPr>
              <a:t>search?input</a:t>
            </a:r>
            <a:r>
              <a:rPr lang="en-GB" u="sng" dirty="0">
                <a:solidFill>
                  <a:srgbClr val="000000"/>
                </a:solidFill>
                <a:hlinkClick r:id="rId4"/>
              </a:rPr>
              <a:t>=</a:t>
            </a:r>
            <a:r>
              <a:rPr lang="en-GB" dirty="0">
                <a:solidFill>
                  <a:srgbClr val="FF0000"/>
                </a:solidFill>
              </a:rPr>
              <a:t>&lt;script&gt;alert(“attack”);&lt;/script&gt;</a:t>
            </a:r>
          </a:p>
          <a:p>
            <a:pPr marL="457200" lvl="0" indent="-342900">
              <a:spcBef>
                <a:spcPts val="0"/>
              </a:spcBef>
              <a:buClr>
                <a:srgbClr val="000000"/>
              </a:buClr>
              <a:buSzPts val="1800"/>
              <a:buChar char="●"/>
            </a:pPr>
            <a:r>
              <a:rPr lang="en-GB" dirty="0">
                <a:solidFill>
                  <a:srgbClr val="000000"/>
                </a:solidFill>
              </a:rPr>
              <a:t>Once the victim clicks on this link, an HTTP GET request will be sent to the </a:t>
            </a:r>
            <a:r>
              <a:rPr lang="en-GB" u="sng" dirty="0">
                <a:solidFill>
                  <a:srgbClr val="000000"/>
                </a:solidFill>
                <a:hlinkClick r:id="rId5"/>
              </a:rPr>
              <a:t>www.example.com</a:t>
            </a:r>
            <a:r>
              <a:rPr lang="en-GB" dirty="0">
                <a:solidFill>
                  <a:srgbClr val="000000"/>
                </a:solidFill>
              </a:rPr>
              <a:t> web server, which returns a page containing the search result, with the original input in the page. The input here is a JavaScript code which runs and gives a pop-up message on the victim’s browser.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Shape 92"/>
          <p:cNvSpPr txBox="1">
            <a:spLocks noGrp="1"/>
          </p:cNvSpPr>
          <p:nvPr>
            <p:ph type="title"/>
          </p:nvPr>
        </p:nvSpPr>
        <p:spPr>
          <a:prstGeom prst="rect">
            <a:avLst/>
          </a:prstGeom>
        </p:spPr>
        <p:txBody>
          <a:bodyPr wrap="square" lIns="91425" tIns="91425" rIns="91425" bIns="91425" anchor="t" anchorCtr="0">
            <a:noAutofit/>
          </a:bodyPr>
          <a:lstStyle/>
          <a:p>
            <a:pPr marL="0" lvl="0" indent="-69850">
              <a:spcBef>
                <a:spcPts val="0"/>
              </a:spcBef>
              <a:buClr>
                <a:schemeClr val="dk1"/>
              </a:buClr>
              <a:buSzPts val="1100"/>
              <a:buFont typeface="Arial"/>
              <a:buNone/>
            </a:pPr>
            <a:r>
              <a:rPr lang="en-GB"/>
              <a:t>Persistent (Stored) XSS Attack</a:t>
            </a:r>
          </a:p>
        </p:txBody>
      </p:sp>
      <p:sp>
        <p:nvSpPr>
          <p:cNvPr id="93" name="Shape 93"/>
          <p:cNvSpPr txBox="1">
            <a:spLocks noGrp="1"/>
          </p:cNvSpPr>
          <p:nvPr>
            <p:ph type="body" idx="1"/>
          </p:nvPr>
        </p:nvSpPr>
        <p:spPr>
          <a:xfrm>
            <a:off x="5035775" y="1152475"/>
            <a:ext cx="3796800" cy="3919800"/>
          </a:xfrm>
          <a:prstGeom prst="rect">
            <a:avLst/>
          </a:prstGeom>
        </p:spPr>
        <p:txBody>
          <a:bodyPr wrap="square" lIns="91425" tIns="91425" rIns="91425" bIns="91425" anchor="t" anchorCtr="0">
            <a:noAutofit/>
          </a:bodyPr>
          <a:lstStyle/>
          <a:p>
            <a:pPr marL="457200" lvl="0" indent="-342900">
              <a:spcBef>
                <a:spcPts val="0"/>
              </a:spcBef>
              <a:spcAft>
                <a:spcPts val="0"/>
              </a:spcAft>
              <a:buClr>
                <a:srgbClr val="000000"/>
              </a:buClr>
              <a:buSzPts val="1800"/>
              <a:buChar char="●"/>
            </a:pPr>
            <a:r>
              <a:rPr lang="en-GB" dirty="0">
                <a:solidFill>
                  <a:srgbClr val="000000"/>
                </a:solidFill>
              </a:rPr>
              <a:t>Attackers directly send their data to a target website/server which stores the data in a persistent storage.</a:t>
            </a:r>
          </a:p>
          <a:p>
            <a:pPr marL="457200" lvl="0" indent="-342900">
              <a:spcBef>
                <a:spcPts val="0"/>
              </a:spcBef>
              <a:buClr>
                <a:srgbClr val="000000"/>
              </a:buClr>
              <a:buSzPts val="1800"/>
              <a:buChar char="●"/>
            </a:pPr>
            <a:r>
              <a:rPr lang="en-GB" dirty="0">
                <a:solidFill>
                  <a:srgbClr val="000000"/>
                </a:solidFill>
              </a:rPr>
              <a:t>If the website later sends the stored data to other users, it creates a channel between the users and the attackers.</a:t>
            </a:r>
          </a:p>
          <a:p>
            <a:pPr marL="0" lvl="0" indent="0">
              <a:spcBef>
                <a:spcPts val="0"/>
              </a:spcBef>
              <a:buNone/>
            </a:pPr>
            <a:r>
              <a:rPr lang="en-GB" dirty="0">
                <a:solidFill>
                  <a:srgbClr val="000000"/>
                </a:solidFill>
              </a:rPr>
              <a:t>Example : User profile in a social network is a channel as it is set by one user and viewed by another.</a:t>
            </a:r>
          </a:p>
        </p:txBody>
      </p:sp>
      <p:pic>
        <p:nvPicPr>
          <p:cNvPr id="94" name="Shape 94"/>
          <p:cNvPicPr preferRelativeResize="0"/>
          <p:nvPr/>
        </p:nvPicPr>
        <p:blipFill>
          <a:blip r:embed="rId3">
            <a:alphaModFix/>
          </a:blip>
          <a:stretch>
            <a:fillRect/>
          </a:stretch>
        </p:blipFill>
        <p:spPr>
          <a:xfrm>
            <a:off x="392475" y="1152475"/>
            <a:ext cx="4562525" cy="27703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2126</TotalTime>
  <Words>1548</Words>
  <Application>Microsoft Office PowerPoint</Application>
  <PresentationFormat>On-screen Show (16:9)</PresentationFormat>
  <Paragraphs>121</Paragraphs>
  <Slides>32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Arial Unicode MS</vt:lpstr>
      <vt:lpstr>Courier New</vt:lpstr>
      <vt:lpstr>Simple Light</vt:lpstr>
      <vt:lpstr>Cross-Site Scripting Attack (XSS)</vt:lpstr>
      <vt:lpstr>PowerPoint Presentation</vt:lpstr>
      <vt:lpstr>The Cross-Site Scripting Attack</vt:lpstr>
      <vt:lpstr>Types of XSS Attacks</vt:lpstr>
      <vt:lpstr>Non-persistent (Reflected) XSS Attack</vt:lpstr>
      <vt:lpstr>PowerPoint Presentation</vt:lpstr>
      <vt:lpstr>PowerPoint Presentation</vt:lpstr>
      <vt:lpstr>Non-persistent (Reflected) XSS Attack</vt:lpstr>
      <vt:lpstr>Persistent (Stored) XSS Attack</vt:lpstr>
      <vt:lpstr>PowerPoint Presentation</vt:lpstr>
      <vt:lpstr>PowerPoint Presentation</vt:lpstr>
      <vt:lpstr>Persistent (Stored) XSS Attack</vt:lpstr>
      <vt:lpstr>Damage Caused by XSS</vt:lpstr>
      <vt:lpstr>Environment Setup  </vt:lpstr>
      <vt:lpstr>Attack Surfaces for XSS attack</vt:lpstr>
      <vt:lpstr>XSS Attacks to Befriend with Others</vt:lpstr>
      <vt:lpstr>XSS Attacks to Befriend with Others</vt:lpstr>
      <vt:lpstr>XSS Attacks to Befriend with Others</vt:lpstr>
      <vt:lpstr>Construct an Add-friend Request </vt:lpstr>
      <vt:lpstr>Inject the Code Into a Profile</vt:lpstr>
      <vt:lpstr>XSS Attacks to Change Other People’s Profiles</vt:lpstr>
      <vt:lpstr>Captured HTTP Request</vt:lpstr>
      <vt:lpstr>Captured HTTP Request (continued)</vt:lpstr>
      <vt:lpstr>Construct the Malicious Ajax Request</vt:lpstr>
      <vt:lpstr>Construct the Malicious Ajax Request</vt:lpstr>
      <vt:lpstr>Inject the into Attacker’s Profile</vt:lpstr>
      <vt:lpstr>Defeating XSS using Content Security Policy</vt:lpstr>
      <vt:lpstr>CSP Example</vt:lpstr>
      <vt:lpstr>How to Securely Allow Inlined Code</vt:lpstr>
      <vt:lpstr>Setting CSP Rules</vt:lpstr>
      <vt:lpstr>Discussion Questions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Cross-Site Scripting Attack (XSS)</dc:title>
  <dc:creator>Sharif Islam</dc:creator>
  <cp:lastModifiedBy>Sharif</cp:lastModifiedBy>
  <cp:revision>23</cp:revision>
  <dcterms:modified xsi:type="dcterms:W3CDTF">2024-03-19T05:27:41Z</dcterms:modified>
</cp:coreProperties>
</file>