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66" r:id="rId4"/>
    <p:sldId id="293" r:id="rId5"/>
    <p:sldId id="294" r:id="rId6"/>
    <p:sldId id="292" r:id="rId7"/>
    <p:sldId id="273" r:id="rId8"/>
    <p:sldId id="286" r:id="rId9"/>
    <p:sldId id="288" r:id="rId10"/>
    <p:sldId id="289" r:id="rId11"/>
    <p:sldId id="287" r:id="rId12"/>
    <p:sldId id="290" r:id="rId13"/>
    <p:sldId id="29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3T09:36:4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1 24575,'-1'0'0,"-1"0"0,1 1 0,0-1 0,-1 0 0,1 1 0,0-1 0,0 1 0,0 0 0,0-1 0,-1 1 0,1 0 0,0 0 0,0 0 0,0 0 0,1 0 0,-1 0 0,0 0 0,0 0 0,0 1 0,-15 26 0,12-19 0,-57 126 0,39-82 0,13-28 0,0 1 0,-5 37 0,-6 16 0,-3 3 0,-25 69 0,-27 25 0,17-53 0,50-110 0,0 0 0,-14 17 0,13-19 0,1 0 0,0 1 0,-9 20 0,4 2 0,-15 61 0,-7 21 0,30-98 0,0-1 0,1 1 0,1 0 0,1-1 0,1 2 0,1 35 0,1-33 0,-2 1 0,0 0 0,-1 0 0,-6 22 0,4-26 0,0-1 0,1 1 0,0 0 0,1 20 0,2-31 0,0 0 0,1 1 0,0-1 0,0 0 0,1 0 0,0 0 0,0 0 0,1-1 0,-1 1 0,1 0 0,1-1 0,-1 0 0,6 6 0,2 1 0,1-1 0,0 0 0,1-1 0,26 18 0,-19-15 0,26 24 0,-18-10 0,-15-14 0,0 0 0,2 0 0,0-2 0,0 0 0,1-1 0,32 17 0,-8-10 0,74 35 0,-77-36 0,1-1 0,78 22 0,-56-20 0,-10-3 0,-17-6 0,55 24 0,-72-27 0,1-1 0,-1 0 0,1-1 0,0-1 0,0-1 0,30 1 0,31 4 0,90 8 0,-107-11 0,-44-2 0,0 1 0,0 0 0,-1 2 0,25 9 0,3 0 0,-24-9 0,-1-1 0,1-1 0,32 1 0,-28-3 0,-1 1 0,29 6 0,64 20 0,-113-28 0,1 1 0,-1-1 0,0 1 0,1-1 0,-1 0 0,0 0 0,1 0 0,-1-1 0,0 1 0,1-1 0,-1 0 0,0 0 0,0 0 0,7-3 0,-5 1 0,0 0 0,0-1 0,-1 1 0,1-1 0,-1 0 0,0-1 0,7-8 0,-1 0 0,-2-1 0,0 0 0,0-1 0,-2 0 0,7-18 0,-6 17 0,0 0 0,1 1 0,18-26 0,0 0 0,-15 21 0,0 0 0,10-28 0,-15 33 0,1 0 0,15-23 0,4-9 0,-4 0 0,57-126 0,-74 156 0,0-1 0,-1 1 0,-1-1 0,0 1 0,0-33 0,4-33 0,-4 68 0,0-6 0,1-1 0,1 1 0,13-33 0,9-14 0,13-31 0,-27 72 0,-10 20 0,0-1 0,1 1 0,0-1 0,0 1 0,1 0 0,8-9 0,-9 11 0,1 0 0,-1 0 0,-1 0 0,1 0 0,-1 0 0,0-1 0,0 0 0,-1 1 0,0-1 0,3-12 0,-2 1 0,-1 1 0,0-29 0,0 4 0,0 19 0,8-29 0,-6 31 0,4-37 0,-6-164 0,-3 121 0,1 93 0,0-1 0,-1 1 0,0 0 0,0 0 0,0 0 0,-1 0 0,0 0 0,0 0 0,-1 0 0,0 1 0,0-1 0,-5-6 0,5 9 0,-1 0 0,1 0 0,-1 0 0,0 0 0,0 1 0,-1 0 0,1-1 0,-1 2 0,1-1 0,-1 1 0,0-1 0,0 1 0,0 0 0,0 1 0,0-1 0,-11 0 0,-23-2 0,-1 2 0,-68 6 0,24-1 0,30-2 0,0-3 0,0-2 0,0-3 0,-79-19 0,102 19 0,1 1 0,-1 1 0,-37 0 0,-95 7 0,67 0 0,19-1 0,-99-3 0,163 0 0,1-1 0,0-1 0,0 0 0,0 0 0,1-1 0,0-1 0,-14-8 0,-8-4 0,17 12 0,0 0 0,0 1 0,-1 1 0,0 1 0,0 0 0,0 1 0,-32 1 0,30 1 0,1-1 0,-1 0 0,0-1 0,1-2 0,0 0 0,-25-8 0,22 4 0,0 2 0,0 0 0,-1 1 0,-37-3 0,54 8 0,-14-3-273,0 0 0,1-2 0,0 0 0,-23-9 0,24 6-6553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28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28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31.9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36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4:43:20.459"/>
    </inkml:context>
    <inkml:brush xml:id="br0">
      <inkml:brushProperty name="width" value="0.06174" units="cm"/>
      <inkml:brushProperty name="height" value="0.06174" units="cm"/>
      <inkml:brushProperty name="color" value="#FFFFFF"/>
    </inkml:brush>
  </inkml:definitions>
  <inkml:trace contextRef="#ctx0" brushRef="#br0">1288 2 24575,'-439'0'0,"421"0"0,1 1 0,-32 6 0,42-6 0,0 1 0,0 0 0,1 0 0,-1 1 0,1 0 0,-1 0 0,1 0 0,0 1 0,-9 7 0,0 2 0,3-3 0,1 1 0,0 0 0,-15 20 0,5 1 0,-27 53 0,-96 172 0,79-146 0,56-95 0,-13 28 0,-6 13 0,14-30 0,1 1 0,1 0 0,2 0 0,-13 54 0,-5 15 0,-22 56 0,-41 111 0,82-238 0,2 0 0,0 0 0,2 0 0,1 1 0,-2 30 0,7 141 0,2-83 0,-3-98 0,-1-2 0,1-1 0,0 1 0,1-1 0,1 0 0,0 1 0,1-1 0,0 0 0,10 24 0,-7-24 0,1-1 0,1 0 0,0 0 0,0-1 0,2 0 0,14 16 0,-1-6 0,46 42 0,-60-57 0,0 0 0,1-1 0,0 0 0,1-1 0,-1 0 0,14 4 0,256 75 0,-198-61 0,-56-14 0,39 19 0,10 4 0,9 5 0,-58-23 0,35 11 0,6-9 0,-47-12 0,-1 1 0,22 7 0,43 18 0,96 21 0,-119-38 0,-30-8 0,36 13 0,-42-10 0,1 0 0,1-2 0,-1-1 0,1-1 0,29 1 0,-25-3 0,44 9 0,20 2 0,13 1 0,-72-7 0,39 1 0,172-6 0,-126-3 0,-113 1 0,0-1 0,0 1 0,0-1 0,-1 0 0,1-1 0,0 0 0,9-4 0,-13 4 0,0 0 0,0 0 0,0 0 0,0-1 0,-1 1 0,1-1 0,-1 0 0,1-1 0,-1 1 0,0 0 0,0-1 0,-1 0 0,1 1 0,2-6 0,10-21 0,-6 11 0,1 0 0,0 1 0,1 0 0,1 1 0,28-30 0,-35 41 0,1 0 0,-1 0 0,0 0 0,0 0 0,-1-1 0,0 0 0,0 0 0,4-11 0,-4 4 0,0 0 0,-1 0 0,2-26 0,6-37 0,3-40 0,-13 69 0,-2 27 0,1 1 0,1 0 0,2 0 0,-1 0 0,2 0 0,9-28 0,-5 27 0,-1-1 0,-2-1 0,0 1 0,3-37 0,-5-93 0,-4 131 0,0-698 0,2 387 0,-1 322 0,-1 0 0,1-1 0,-2 1 0,0 0 0,0-1 0,-1 1 0,0 0 0,0 1 0,-1-1 0,-1 1 0,1-1 0,-2 1 0,1 0 0,-1 1 0,0 0 0,-1 0 0,0 0 0,0 1 0,-1 0 0,0 0 0,0 0 0,-16-8 0,2-1 0,1-1 0,-24-24 0,32 28 0,0 0 0,-1 1 0,-1 1 0,0 0 0,0 1 0,-1 0 0,-20-8 0,-35-9 0,-79-31 0,38 15 0,59 24 0,26 9 0,0 0 0,-1 2 0,0 1 0,0 1 0,-1 1 0,-37-1 0,-44 9 0,-72-4 0,71-19 0,77 13 0,-86-24 0,75 20 0,25 5 0,0 2 0,-38-4 0,1 6-1365,32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4:43:21.929"/>
    </inkml:context>
    <inkml:brush xml:id="br0">
      <inkml:brushProperty name="width" value="0.06174" units="cm"/>
      <inkml:brushProperty name="height" value="0.06174" units="cm"/>
      <inkml:brushProperty name="color" value="#FFFFFF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4:43:25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22.6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1498 66 24575,'-37'-3'0,"1"0"0,0-3 0,-52-14 0,42 9 0,-63-7 0,-174 14 0,153 6 0,113-1 0,1 1 0,-1 0 0,-26 8 0,-25 4 0,48-11 0,-1 1 0,2 1 0,-1 1 0,1 0 0,-28 14 0,33-14-770,0-1 0,-19 4 0,22-7-29,0 1-1,0 0 1,0 1 0,1 0-1,-16 9 1,13-4 1170,0 1 0,1 0 0,0 0 0,1 1 0,0 1-1,1 0 1,-14 20 0,4 2 1699,-30 65-1,41-82-2069,-1 0 0,-14 20 0,16-27 0,0 1 0,1-1 0,1 2 0,0-1 0,1 0 0,0 1 0,-5 19 0,5 2 0,1 0 0,2 1 0,5 59 0,-1-31 0,-2-52 0,1-1 0,1 0 0,0 1 0,0-1 0,0 0 0,1 0 0,1-1 0,-1 1 0,2 0 0,-1-1 0,1 0 0,7 9 0,8 8 0,2-1 0,28 27 0,-39-41 0,0 0 0,2 0 0,-1-1 0,1 0 0,0-1 0,25 11 0,-11-8 0,1 0 0,31 6 0,-23-11 0,0-2 0,1-1 0,-1-1 0,49-5 0,-8 1 0,-48 1 0,1 2 0,0 1 0,40 8 0,45 7 0,-73-12 0,49 13 0,-52-9 0,15 5 0,-34-8 0,-1-2 0,1 0 0,24 2 0,12-4 0,-25-2 0,-1 2 0,43 7 0,-25 0 0,0-2 0,53-1 0,98-7 0,-73-1 0,-60 3 0,78-2 0,-132-1 0,1 0 0,0-1 0,-1-1 0,0 0 0,16-7 0,57-33 0,-13 6 0,-2 8 0,36-18 0,21-15 0,-81 40 0,-29 14 0,1 0 0,-2 0 0,1-2 0,25-21 0,-6 3 0,-27 23 0,-1 0 0,0 0 0,0-1 0,-1-1 0,9-10 0,2-5 0,-8 11 0,0-1 0,-1 0 0,0-1 0,-1 0 0,10-24 0,-17 35 0,0-1 0,0 1 0,0 0 0,0-1 0,-1 1 0,0 0 0,0-1 0,0 1 0,0-1 0,0 1 0,-1-1 0,1 1 0,-1 0 0,0 0 0,0-1 0,0 1 0,0 0 0,-1 0 0,1 0 0,-1 0 0,0 0 0,0 0 0,0 1 0,0-1 0,-1 0 0,1 1 0,-1 0 0,1 0 0,-1-1 0,0 2 0,0-1 0,-5-3 0,-6-1 0,1 0 0,-2 0 0,1 1 0,0 1 0,-19-3 0,14 3 0,2-1 0,-1 0 0,-19-9 0,-98-42 0,116 47 0,-25-15 0,-2-1 0,-15-9 0,47 25 0,-1 0 0,-1 1 0,1 1 0,-1 0 0,0 1 0,-1 1 0,-27-6 0,-11 7 0,34 4 0,0-2 0,-29-6 0,5-2 0,-37-10 0,59 14 0,0 1 0,0 2 0,0 0 0,0 1 0,-38 2 0,-28-2 0,77 1 0,1-1 0,-1-1 0,1 0 0,0 0 0,0-1 0,0 0 0,1-1 0,-1 0 0,1-1 0,0 0 0,1-1 0,-1 0 0,2 0 0,-15-15 0,9 10 0,0 1 0,-2 1 0,1 0 0,-1 1 0,-24-10 0,21 9 0,4 4 72,0 1 0,0 0 1,-17-4-1,-19-4-1726,31 5-5172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24.6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192 26 24575,'-5'0'0,"-8"0"0,-6 0 0,-6 0 0,-4 0 0,3-6 0,1-1 0,-2 0 0,5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25.1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25.4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03:05:26.1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D544-A5E8-2BC2-5F7F-3A113158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98C7D-E1E2-59DF-9365-92ED1C71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A4137-B5F3-B938-79F8-0B65EB8C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4C515-1DD4-9AD6-E0DF-4697E5F7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1C87F-C912-372D-FD1E-749B68A5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8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4B1F-44A0-C12A-83F2-683B909D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B8A35-BEB7-5D0F-DD18-49336776F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50B5-A227-090B-8D75-2F68C0F5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EBA79-9389-F769-D7A7-E47A1A88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A0722-DF11-0319-ACE6-00734775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31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207EE-7FBE-CA72-9091-95E2260B6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071F3-2574-E4BA-6923-E3EBEC05F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29E27-D694-ED87-3C45-6E794466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BBC6D-AF20-FB71-C7B9-ACB511FF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0BCB-7980-E5B3-1366-9A28C986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AE42-9A9E-817F-9B9E-D2DF085B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5D87-6791-1828-A67F-BE1BAC665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68EC-8705-DF22-A9AE-0DA86DDA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4E5D-834C-D9FE-62E1-F7CF22E3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1EB0-1106-0BF4-1BE3-DDB249F5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1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689A-1095-3A68-C18B-EFE9A465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49347-23EB-4A38-BE17-B50D756BF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5C41-235A-1058-C36B-4BEE739D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C1AE-4C41-0C9A-526D-8C894BE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DCBA5-A9ED-4CE5-2556-F249FB2D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9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74AC-72E6-DD25-93C0-D6FDD82F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ED4C9-6883-A753-09FE-13FC2AD3D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77272-B82D-23B1-4B3C-4055EF2DA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8A7C7-8246-804C-36DC-6D1BEE40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CC41F-E12F-1A6A-9FE9-69A79263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46177-8ACD-BB2E-379C-5408CB53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52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9239-4AD3-00B8-ACAB-4A488076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C86B2-406B-EB83-F52B-4322AFEF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818CF-3AB3-6C56-50B2-3B7284020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43586-F7D6-79B8-EF3C-1D59C3D15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5E9C4-9A27-7448-8D4F-56EAEE901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C1B91-58E5-F435-986F-62D547AE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86FDF-272F-DC8E-3AF9-54C17C19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DADCA-AD1C-A5B1-4BBC-ABC4825F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2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61379-7E4B-C139-A6DE-A4102DF6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E3F13-402B-58AA-1DB6-09EF8C64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5C34C-FE97-5FD4-475E-C00DB01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B883A-1256-192F-E73F-84176884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04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E5C54-33E1-68ED-812C-B56848FE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CBC1B-12A5-449C-B709-FFBB0A3B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B89B4-674E-72F0-B010-5915EC84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6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7411-A129-229B-605D-F05D6F77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1666-42B3-15BE-5A1F-19FD9C68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A5E66-65AE-6342-D566-380854D3A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022B-6F2B-DF2D-4814-FFAD6B8D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EA04-53C0-3B82-2179-DCC546A5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150BE-3CCC-09F0-4C8D-FD2CE531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7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FA3B-872E-E075-76F0-8B9CC8A9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D16B1-A985-07BD-9833-777818752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35146-E4E7-39E7-FB5F-20FD70EE8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31A99-F895-B1C5-90FA-9C330BFE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5A4B-1BCC-BF07-760C-5F5BEDF3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C1A53-9B91-6706-D318-BBBFF0EF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4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FDD9A-1965-8D3D-552B-CAE8459F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09548-E7B1-64BB-9762-11BB5B16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3808-C388-2F1C-6ADB-3CB4CA37A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4A607-04CC-410A-9B26-304941A380F2}" type="datetimeFigureOut">
              <a:rPr lang="en-IN" smtClean="0"/>
              <a:t>24-04-2023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A780-9A51-EE85-DFFE-A696C30D3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81B5E-337F-BF8B-13A9-D8CAFF54F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2E5D4-D2BE-4F65-BACE-27F7F62FD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12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customXml" Target="../ink/ink1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0.xml"/><Relationship Id="rId5" Type="http://schemas.openxmlformats.org/officeDocument/2006/relationships/customXml" Target="../ink/ink6.xml"/><Relationship Id="rId10" Type="http://schemas.openxmlformats.org/officeDocument/2006/relationships/customXml" Target="../ink/ink9.xml"/><Relationship Id="rId4" Type="http://schemas.openxmlformats.org/officeDocument/2006/relationships/image" Target="../media/image9.png"/><Relationship Id="rId9" Type="http://schemas.openxmlformats.org/officeDocument/2006/relationships/customXml" Target="../ink/ink8.xml"/><Relationship Id="rId14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10BA-9DD8-6C60-CAE2-862406C15D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Kakinada property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00030-73F6-1BB4-F3F2-E8A7C07A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4303" y="2046507"/>
            <a:ext cx="9144000" cy="1655762"/>
          </a:xfrm>
        </p:spPr>
        <p:txBody>
          <a:bodyPr/>
          <a:lstStyle/>
          <a:p>
            <a:r>
              <a:rPr lang="en-IN" dirty="0" err="1"/>
              <a:t>Vamsee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023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581C-079F-2BDB-2E8D-559885C8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Option1: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FAC6-1928-F445-1395-5BF0FBDD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Due to split within the plot, a significant portion of land will be unutilised due to setback requirements.</a:t>
            </a:r>
          </a:p>
          <a:p>
            <a:r>
              <a:rPr lang="en-IN" dirty="0"/>
              <a:t>The width of developed property is hardly 22 ft , which may constrain flat/ room dimensions.</a:t>
            </a:r>
          </a:p>
          <a:p>
            <a:r>
              <a:rPr lang="en-IN" dirty="0"/>
              <a:t>Entry of the flats are most likely in north and south direction. It may have impact on the sales . (East and west facing are on high demand in the area.) </a:t>
            </a:r>
          </a:p>
          <a:p>
            <a:r>
              <a:rPr lang="en-IN" dirty="0"/>
              <a:t>Development requires new water and power connections </a:t>
            </a:r>
          </a:p>
          <a:p>
            <a:r>
              <a:rPr lang="en-IN" dirty="0"/>
              <a:t>The existing house to have alternate route for exit. 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490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E130-ECB0-E231-3304-11891983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769"/>
          </a:xfrm>
        </p:spPr>
        <p:txBody>
          <a:bodyPr/>
          <a:lstStyle/>
          <a:p>
            <a:r>
              <a:rPr lang="en-IN" dirty="0"/>
              <a:t>Option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C35201-A576-6332-F238-3A3DC2E2F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497" y="1268801"/>
            <a:ext cx="7869897" cy="5097854"/>
          </a:xfrm>
        </p:spPr>
      </p:pic>
    </p:spTree>
    <p:extLst>
      <p:ext uri="{BB962C8B-B14F-4D97-AF65-F5344CB8AC3E}">
        <p14:creationId xmlns:p14="http://schemas.microsoft.com/office/powerpoint/2010/main" val="237834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02B7-97E0-398D-8517-DA2B25DC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137"/>
          </a:xfrm>
        </p:spPr>
        <p:txBody>
          <a:bodyPr/>
          <a:lstStyle/>
          <a:p>
            <a:r>
              <a:rPr lang="en-IN" dirty="0"/>
              <a:t>Option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538BE-C396-1D6F-96CB-12B839FFE179}"/>
              </a:ext>
            </a:extLst>
          </p:cNvPr>
          <p:cNvSpPr txBox="1"/>
          <p:nvPr/>
        </p:nvSpPr>
        <p:spPr>
          <a:xfrm>
            <a:off x="6337738" y="1432166"/>
            <a:ext cx="56335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Assumptions</a:t>
            </a:r>
          </a:p>
          <a:p>
            <a:pPr marL="342900" indent="-342900">
              <a:buAutoNum type="arabicPeriod"/>
            </a:pPr>
            <a:r>
              <a:rPr lang="en-IN" dirty="0"/>
              <a:t>Assumptions as per earlier option 1</a:t>
            </a:r>
          </a:p>
          <a:p>
            <a:pPr marL="342900" indent="-342900">
              <a:buAutoNum type="arabicPeriod"/>
            </a:pPr>
            <a:r>
              <a:rPr lang="en-IN" dirty="0"/>
              <a:t>Cost of construction increased by Rs. 100/ </a:t>
            </a:r>
            <a:r>
              <a:rPr lang="en-IN" dirty="0" err="1"/>
              <a:t>sft</a:t>
            </a:r>
            <a:r>
              <a:rPr lang="en-IN" dirty="0"/>
              <a:t> since the number of floors increased from 4 to 5. </a:t>
            </a:r>
          </a:p>
          <a:p>
            <a:pPr marL="342900" indent="-342900">
              <a:buAutoNum type="arabicPeriod" startAt="3"/>
            </a:pPr>
            <a:r>
              <a:rPr lang="en-IN" dirty="0"/>
              <a:t>Selling price increased as the width of each block is more and number of flats are more.  Hence more number of people. </a:t>
            </a:r>
          </a:p>
          <a:p>
            <a:pPr marL="342900" indent="-342900">
              <a:buAutoNum type="arabicPeriod" startAt="3"/>
            </a:pPr>
            <a:r>
              <a:rPr lang="en-IN" dirty="0"/>
              <a:t>Since it is a large area development, the selling price is considered on higher side compared to option 1. </a:t>
            </a:r>
          </a:p>
          <a:p>
            <a:pPr marL="342900" indent="-342900">
              <a:buAutoNum type="arabicPeriod" startAt="3"/>
            </a:pPr>
            <a:r>
              <a:rPr lang="en-IN" dirty="0"/>
              <a:t> Saleable area / </a:t>
            </a:r>
            <a:r>
              <a:rPr lang="en-IN" dirty="0" err="1"/>
              <a:t>builtup</a:t>
            </a:r>
            <a:r>
              <a:rPr lang="en-IN" dirty="0"/>
              <a:t> area is considered 0.8 compared to earlier option as the distance between the bocks to be left for ventilation purpose (apart from corridor and staircase)</a:t>
            </a:r>
          </a:p>
          <a:p>
            <a:pPr marL="342900" indent="-342900">
              <a:buAutoNum type="arabicPeriod" startAt="3"/>
            </a:pPr>
            <a:r>
              <a:rPr lang="en-IN" dirty="0"/>
              <a:t>Openings  can be provided on East/ west with corridor spacing, thus possibility of quick closure of sales. </a:t>
            </a:r>
          </a:p>
          <a:p>
            <a:pPr marL="342900" indent="-342900">
              <a:buAutoNum type="arabicPeriod" startAt="3"/>
            </a:pPr>
            <a:r>
              <a:rPr lang="en-IN" dirty="0"/>
              <a:t>Family needs to shifted before construction. The costs of shifting to new location not considered. </a:t>
            </a:r>
          </a:p>
          <a:p>
            <a:endParaRPr lang="en-IN" dirty="0"/>
          </a:p>
          <a:p>
            <a:pPr marL="342900" indent="-342900">
              <a:buAutoNum type="arabicPeriod" startAt="3"/>
            </a:pPr>
            <a:endParaRPr lang="en-IN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9A8B7D2-564C-9B97-0386-CFA1973C9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621391"/>
              </p:ext>
            </p:extLst>
          </p:nvPr>
        </p:nvGraphicFramePr>
        <p:xfrm>
          <a:off x="473710" y="1450657"/>
          <a:ext cx="5252720" cy="5184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03501" imgH="3359231" progId="Excel.Sheet.12">
                  <p:embed/>
                </p:oleObj>
              </mc:Choice>
              <mc:Fallback>
                <p:oleObj name="Worksheet" r:id="rId2" imgW="3403501" imgH="33592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710" y="1450657"/>
                        <a:ext cx="5252720" cy="5184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48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BC43-D817-25AF-74CF-28EB9565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Option2 :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4398-9C0D-170D-E9BD-3C03F0FB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Considering the value generated, It is recommended to go plan for  property development to arrive at the benefits of extra floor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9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36B6-1686-9D7A-9855-7154793B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2BAA-6EB3-F86B-1A76-8E4B1A8F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510314"/>
            <a:ext cx="10515600" cy="4351338"/>
          </a:xfrm>
        </p:spPr>
        <p:txBody>
          <a:bodyPr/>
          <a:lstStyle/>
          <a:p>
            <a:r>
              <a:rPr lang="en-IN" dirty="0"/>
              <a:t>Plot is located in </a:t>
            </a:r>
            <a:r>
              <a:rPr lang="en-IN" dirty="0" err="1"/>
              <a:t>Ramanayapet</a:t>
            </a:r>
            <a:r>
              <a:rPr lang="en-IN" dirty="0"/>
              <a:t>, Kakinada Andhra Pradesh</a:t>
            </a:r>
          </a:p>
          <a:p>
            <a:r>
              <a:rPr lang="en-IN" dirty="0"/>
              <a:t>Site is adjacent to 30’ road,  which is connecting Stadium road and Veg market road</a:t>
            </a:r>
          </a:p>
          <a:p>
            <a:r>
              <a:rPr lang="en-IN" dirty="0"/>
              <a:t>Very close to JNTU Kakinada by 1.4 km</a:t>
            </a:r>
          </a:p>
          <a:p>
            <a:r>
              <a:rPr lang="en-IN" dirty="0"/>
              <a:t>Site area is </a:t>
            </a:r>
            <a:r>
              <a:rPr lang="en-IN" dirty="0" err="1"/>
              <a:t>apprx</a:t>
            </a:r>
            <a:r>
              <a:rPr lang="en-IN" dirty="0"/>
              <a:t> 1100 </a:t>
            </a:r>
            <a:r>
              <a:rPr lang="en-IN" dirty="0" err="1"/>
              <a:t>sqyards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3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B913-3A9B-F766-7111-941814A5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IN" dirty="0"/>
              <a:t>Plot details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4B3115-B08C-F74D-8114-4FE056DC25F7}"/>
                  </a:ext>
                </a:extLst>
              </p14:cNvPr>
              <p14:cNvContentPartPr/>
              <p14:nvPr/>
            </p14:nvContentPartPr>
            <p14:xfrm>
              <a:off x="6610920" y="3783335"/>
              <a:ext cx="914760" cy="88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4B3115-B08C-F74D-8114-4FE056DC25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2280" y="3774695"/>
                <a:ext cx="932400" cy="9054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1285DC9-C1EE-8F03-2069-CFC710574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313" y="1166156"/>
            <a:ext cx="8477250" cy="53244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63F045-1AC0-B8C2-ADDE-AE176AA8CFCE}"/>
              </a:ext>
            </a:extLst>
          </p:cNvPr>
          <p:cNvGrpSpPr/>
          <p:nvPr/>
        </p:nvGrpSpPr>
        <p:grpSpPr>
          <a:xfrm>
            <a:off x="4843804" y="2879015"/>
            <a:ext cx="1042200" cy="1020600"/>
            <a:chOff x="4843804" y="2879015"/>
            <a:chExt cx="104220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5D5FDA9-F625-8940-A8F5-217E3AD1050D}"/>
                    </a:ext>
                  </a:extLst>
                </p14:cNvPr>
                <p14:cNvContentPartPr/>
                <p14:nvPr/>
              </p14:nvContentPartPr>
              <p14:xfrm>
                <a:off x="4843804" y="2879015"/>
                <a:ext cx="1042200" cy="1020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5D5FDA9-F625-8940-A8F5-217E3AD105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33004" y="2868215"/>
                  <a:ext cx="106416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9D66EC-10ED-B734-5D7D-F52CC5FA903D}"/>
                    </a:ext>
                  </a:extLst>
                </p14:cNvPr>
                <p14:cNvContentPartPr/>
                <p14:nvPr/>
              </p14:nvContentPartPr>
              <p14:xfrm>
                <a:off x="5286604" y="2931935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9D66EC-10ED-B734-5D7D-F52CC5FA90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75444" y="2921135"/>
                  <a:ext cx="2232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01EAE75-E763-62E6-A613-58DBE6FBF526}"/>
                  </a:ext>
                </a:extLst>
              </p14:cNvPr>
              <p14:cNvContentPartPr/>
              <p14:nvPr/>
            </p14:nvContentPartPr>
            <p14:xfrm>
              <a:off x="4844884" y="3289415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01EAE75-E763-62E6-A613-58DBE6FBF5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40564" y="3285095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55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5506-3F73-33AA-0563-185047A0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Kakinada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0870-684F-D576-B9DC-DF6401536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02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By road</a:t>
            </a:r>
          </a:p>
          <a:p>
            <a:r>
              <a:rPr lang="en-IN" dirty="0"/>
              <a:t>Kakinada town is connected by NH-216 from </a:t>
            </a:r>
            <a:r>
              <a:rPr lang="en-IN" dirty="0" err="1"/>
              <a:t>kathipudi</a:t>
            </a:r>
            <a:r>
              <a:rPr lang="en-IN" dirty="0"/>
              <a:t> – </a:t>
            </a:r>
            <a:r>
              <a:rPr lang="en-IN" dirty="0" err="1"/>
              <a:t>ongole</a:t>
            </a:r>
            <a:r>
              <a:rPr lang="en-IN" dirty="0"/>
              <a:t> </a:t>
            </a:r>
          </a:p>
          <a:p>
            <a:r>
              <a:rPr lang="en-IN" dirty="0"/>
              <a:t>SH-40 connects Rajahmundry</a:t>
            </a:r>
          </a:p>
          <a:p>
            <a:r>
              <a:rPr lang="en-IN" dirty="0"/>
              <a:t>ADB and </a:t>
            </a:r>
            <a:r>
              <a:rPr lang="en-IN" dirty="0" err="1"/>
              <a:t>samalkot</a:t>
            </a:r>
            <a:r>
              <a:rPr lang="en-IN" dirty="0"/>
              <a:t>- Kakinada bypass road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By air </a:t>
            </a:r>
          </a:p>
          <a:p>
            <a:r>
              <a:rPr lang="en-IN" dirty="0"/>
              <a:t>Rajahmundry (61km away)</a:t>
            </a:r>
          </a:p>
          <a:p>
            <a:r>
              <a:rPr lang="en-IN" dirty="0"/>
              <a:t>Visakhapatnam (</a:t>
            </a:r>
            <a:r>
              <a:rPr lang="en-US" dirty="0"/>
              <a:t>145km away)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391D49-BEC0-CC2F-A54C-53F8D9FE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366" y="106746"/>
            <a:ext cx="4839554" cy="675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6F56-7404-3A03-3110-5983885A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Zoning of </a:t>
            </a:r>
            <a:r>
              <a:rPr lang="en-US" dirty="0" err="1"/>
              <a:t>kakinada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2B4A6-871E-836B-587C-53976829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277" y="1863943"/>
            <a:ext cx="5058269" cy="428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7F1B7-A080-FD2A-D099-F2B97350A5FA}"/>
              </a:ext>
            </a:extLst>
          </p:cNvPr>
          <p:cNvSpPr/>
          <p:nvPr/>
        </p:nvSpPr>
        <p:spPr>
          <a:xfrm>
            <a:off x="1234440" y="2034540"/>
            <a:ext cx="891540" cy="33147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0FA5C-27D1-C94E-D758-BA5982AA6E97}"/>
              </a:ext>
            </a:extLst>
          </p:cNvPr>
          <p:cNvSpPr txBox="1"/>
          <p:nvPr/>
        </p:nvSpPr>
        <p:spPr>
          <a:xfrm>
            <a:off x="2238704" y="2007477"/>
            <a:ext cx="36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Fishing and other related activities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38401-3DA1-F031-A7B3-A4CEB0AE166C}"/>
              </a:ext>
            </a:extLst>
          </p:cNvPr>
          <p:cNvSpPr/>
          <p:nvPr/>
        </p:nvSpPr>
        <p:spPr>
          <a:xfrm>
            <a:off x="1208690" y="2753710"/>
            <a:ext cx="914400" cy="32582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7F4E2-600C-1CEB-7808-7ECCB657C2FF}"/>
              </a:ext>
            </a:extLst>
          </p:cNvPr>
          <p:cNvSpPr txBox="1"/>
          <p:nvPr/>
        </p:nvSpPr>
        <p:spPr>
          <a:xfrm>
            <a:off x="2149367" y="2716925"/>
            <a:ext cx="36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Commerce related activities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57A50-20FC-B9F7-9E99-7A2013617B43}"/>
              </a:ext>
            </a:extLst>
          </p:cNvPr>
          <p:cNvSpPr/>
          <p:nvPr/>
        </p:nvSpPr>
        <p:spPr>
          <a:xfrm>
            <a:off x="1203435" y="3447393"/>
            <a:ext cx="914400" cy="32056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336E73-CFB9-FFB4-E48C-1D839C1656AC}"/>
              </a:ext>
            </a:extLst>
          </p:cNvPr>
          <p:cNvSpPr txBox="1"/>
          <p:nvPr/>
        </p:nvSpPr>
        <p:spPr>
          <a:xfrm>
            <a:off x="2175643" y="3405353"/>
            <a:ext cx="36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Industrial related activities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4FDB9-D309-E311-F5D7-05D07020F2BF}"/>
              </a:ext>
            </a:extLst>
          </p:cNvPr>
          <p:cNvSpPr/>
          <p:nvPr/>
        </p:nvSpPr>
        <p:spPr>
          <a:xfrm>
            <a:off x="1187670" y="4104290"/>
            <a:ext cx="914400" cy="320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701C1-012B-873F-6861-E83DCA4A0CF0}"/>
              </a:ext>
            </a:extLst>
          </p:cNvPr>
          <p:cNvSpPr txBox="1"/>
          <p:nvPr/>
        </p:nvSpPr>
        <p:spPr>
          <a:xfrm>
            <a:off x="2107327" y="4041224"/>
            <a:ext cx="3699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Agriculture related activities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105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6973-9906-B930-6C59-6AE61D25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Ramanayapeta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96A64-4139-9429-4377-E838695E4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7950" y="428411"/>
            <a:ext cx="5372100" cy="6175894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2A708E8-767D-1C22-E233-D0C1F8BE4D16}"/>
              </a:ext>
            </a:extLst>
          </p:cNvPr>
          <p:cNvGrpSpPr/>
          <p:nvPr/>
        </p:nvGrpSpPr>
        <p:grpSpPr>
          <a:xfrm>
            <a:off x="9416430" y="2158920"/>
            <a:ext cx="1110600" cy="459720"/>
            <a:chOff x="9416430" y="2158920"/>
            <a:chExt cx="111060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50A7EF-0AC5-3316-68C5-21A729DE46A0}"/>
                    </a:ext>
                  </a:extLst>
                </p14:cNvPr>
                <p14:cNvContentPartPr/>
                <p14:nvPr/>
              </p14:nvContentPartPr>
              <p14:xfrm>
                <a:off x="9416430" y="2158920"/>
                <a:ext cx="1110600" cy="45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50A7EF-0AC5-3316-68C5-21A729DE46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12110" y="2154600"/>
                  <a:ext cx="11192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77C69C-F978-4EB0-D931-5C339B859501}"/>
                    </a:ext>
                  </a:extLst>
                </p14:cNvPr>
                <p14:cNvContentPartPr/>
                <p14:nvPr/>
              </p14:nvContentPartPr>
              <p14:xfrm>
                <a:off x="9543510" y="2230920"/>
                <a:ext cx="69120" cy="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77C69C-F978-4EB0-D931-5C339B8595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39190" y="2226600"/>
                  <a:ext cx="77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8E97630-347B-13E8-2235-22565A65CB84}"/>
                    </a:ext>
                  </a:extLst>
                </p14:cNvPr>
                <p14:cNvContentPartPr/>
                <p14:nvPr/>
              </p14:nvContentPartPr>
              <p14:xfrm>
                <a:off x="9532350" y="2228400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8E97630-347B-13E8-2235-22565A65CB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8030" y="22240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D79BCE-F1EF-1731-200C-4F7D244E130E}"/>
                    </a:ext>
                  </a:extLst>
                </p14:cNvPr>
                <p14:cNvContentPartPr/>
                <p14:nvPr/>
              </p14:nvContentPartPr>
              <p14:xfrm>
                <a:off x="9532350" y="2228400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D79BCE-F1EF-1731-200C-4F7D244E130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8030" y="22240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5D632D-0B38-659B-9ECA-A4367F738241}"/>
                    </a:ext>
                  </a:extLst>
                </p14:cNvPr>
                <p14:cNvContentPartPr/>
                <p14:nvPr/>
              </p14:nvContentPartPr>
              <p14:xfrm>
                <a:off x="9532350" y="222840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5D632D-0B38-659B-9ECA-A4367F7382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8030" y="22240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E14D51-2075-6CA8-3EB5-D14FA3E262A5}"/>
                    </a:ext>
                  </a:extLst>
                </p14:cNvPr>
                <p14:cNvContentPartPr/>
                <p14:nvPr/>
              </p14:nvContentPartPr>
              <p14:xfrm>
                <a:off x="9532350" y="222840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E14D51-2075-6CA8-3EB5-D14FA3E262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8030" y="22240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D7622F-525C-8C29-290D-0F5B4B1E1D16}"/>
                    </a:ext>
                  </a:extLst>
                </p14:cNvPr>
                <p14:cNvContentPartPr/>
                <p14:nvPr/>
              </p14:nvContentPartPr>
              <p14:xfrm>
                <a:off x="9532350" y="222840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D7622F-525C-8C29-290D-0F5B4B1E1D1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28030" y="22240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BBA708-217A-E9F3-577F-59B371CE09C0}"/>
                  </a:ext>
                </a:extLst>
              </p14:cNvPr>
              <p14:cNvContentPartPr/>
              <p14:nvPr/>
            </p14:nvContentPartPr>
            <p14:xfrm>
              <a:off x="9486990" y="253692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BBA708-217A-E9F3-577F-59B371CE0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82670" y="253260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488842-4C9A-D160-D276-7961F4E25958}"/>
                  </a:ext>
                </a:extLst>
              </p14:cNvPr>
              <p14:cNvContentPartPr/>
              <p14:nvPr/>
            </p14:nvContentPartPr>
            <p14:xfrm>
              <a:off x="2274390" y="10400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488842-4C9A-D160-D276-7961F4E259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0070" y="103572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9421047-37AC-9FF6-0937-CB20020AF04A}"/>
              </a:ext>
            </a:extLst>
          </p:cNvPr>
          <p:cNvSpPr txBox="1"/>
          <p:nvPr/>
        </p:nvSpPr>
        <p:spPr>
          <a:xfrm>
            <a:off x="714703" y="1629103"/>
            <a:ext cx="456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Municipal Corporation of Kakinada  expansion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33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DDAB-64C2-BBAB-DEF2-DF11FAB57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06"/>
            <a:ext cx="10515600" cy="1325563"/>
          </a:xfrm>
        </p:spPr>
        <p:txBody>
          <a:bodyPr/>
          <a:lstStyle/>
          <a:p>
            <a:r>
              <a:rPr lang="en-IN" dirty="0"/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81F5F-BFC1-AF49-394B-F4767961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1556426"/>
            <a:ext cx="5507420" cy="222729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2100" dirty="0"/>
              <a:t>Strength :</a:t>
            </a:r>
          </a:p>
          <a:p>
            <a:pPr algn="just"/>
            <a:r>
              <a:rPr lang="en-IN" sz="2100" dirty="0"/>
              <a:t>Site is secured  with a boundary wall  </a:t>
            </a:r>
          </a:p>
          <a:p>
            <a:pPr algn="just"/>
            <a:r>
              <a:rPr lang="en-IN" sz="2100" dirty="0"/>
              <a:t>Site is approachable with 30’ road access </a:t>
            </a:r>
          </a:p>
          <a:p>
            <a:pPr algn="just"/>
            <a:r>
              <a:rPr lang="en-IN" sz="2100" dirty="0"/>
              <a:t>Existing power connection available</a:t>
            </a:r>
          </a:p>
          <a:p>
            <a:pPr algn="just"/>
            <a:r>
              <a:rPr lang="en-IN" sz="2100" dirty="0"/>
              <a:t>Municipal and borewell connections are available for continuous water supply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0FFE8E-C3CA-AD28-F4B4-4F3A35D93E10}"/>
              </a:ext>
            </a:extLst>
          </p:cNvPr>
          <p:cNvSpPr txBox="1">
            <a:spLocks/>
          </p:cNvSpPr>
          <p:nvPr/>
        </p:nvSpPr>
        <p:spPr>
          <a:xfrm>
            <a:off x="6240518" y="1510315"/>
            <a:ext cx="4931979" cy="22208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1900" dirty="0"/>
              <a:t>Weakness :  </a:t>
            </a:r>
          </a:p>
          <a:p>
            <a:pPr algn="just"/>
            <a:r>
              <a:rPr lang="en-IN" sz="1900" dirty="0"/>
              <a:t>Temple at the end of the street hinder further expansion of road </a:t>
            </a:r>
          </a:p>
          <a:p>
            <a:pPr algn="just"/>
            <a:r>
              <a:rPr lang="en-IN" sz="1900" dirty="0"/>
              <a:t>Site is partially occupied. </a:t>
            </a:r>
          </a:p>
          <a:p>
            <a:pPr algn="just"/>
            <a:r>
              <a:rPr lang="en-IN" sz="1900" dirty="0"/>
              <a:t>Site is not perfectly rectangle / square.  May provide constraints in planning</a:t>
            </a:r>
          </a:p>
          <a:p>
            <a:pPr algn="just"/>
            <a:r>
              <a:rPr lang="en-IN" sz="1900" dirty="0"/>
              <a:t>Now the site is in within the municipal corporation limits. Conversion is required.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IN" dirty="0"/>
          </a:p>
          <a:p>
            <a:pPr marL="0" indent="0" algn="just">
              <a:lnSpc>
                <a:spcPct val="70000"/>
              </a:lnSpc>
              <a:buNone/>
            </a:pP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C48A49-8BE3-3E71-5FB1-1847D48D5DEE}"/>
              </a:ext>
            </a:extLst>
          </p:cNvPr>
          <p:cNvSpPr txBox="1">
            <a:spLocks/>
          </p:cNvSpPr>
          <p:nvPr/>
        </p:nvSpPr>
        <p:spPr>
          <a:xfrm>
            <a:off x="588580" y="4163263"/>
            <a:ext cx="5121165" cy="1713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100" dirty="0"/>
              <a:t>Opportunity </a:t>
            </a:r>
          </a:p>
          <a:p>
            <a:pPr algn="just"/>
            <a:r>
              <a:rPr lang="en-IN" sz="2100" dirty="0"/>
              <a:t>The locality is a developing locality.  Hence the sale prices of the particular locality is on rise </a:t>
            </a:r>
          </a:p>
          <a:p>
            <a:pPr algn="just"/>
            <a:r>
              <a:rPr lang="en-IN" sz="2100" dirty="0"/>
              <a:t>No hindrance for construction / development.  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IN" sz="1800" dirty="0"/>
          </a:p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5D11FE-890A-7D3F-7B95-28E72907865A}"/>
              </a:ext>
            </a:extLst>
          </p:cNvPr>
          <p:cNvSpPr txBox="1">
            <a:spLocks/>
          </p:cNvSpPr>
          <p:nvPr/>
        </p:nvSpPr>
        <p:spPr>
          <a:xfrm>
            <a:off x="6371897" y="4164177"/>
            <a:ext cx="4931979" cy="2220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IN" sz="1900" dirty="0"/>
              <a:t>Threat </a:t>
            </a:r>
          </a:p>
          <a:p>
            <a:pPr algn="just"/>
            <a:r>
              <a:rPr lang="en-IN" sz="1900" dirty="0"/>
              <a:t>Road is 30’  restrict the construction of upper floors</a:t>
            </a:r>
          </a:p>
          <a:p>
            <a:pPr algn="just"/>
            <a:r>
              <a:rPr lang="en-IN" sz="1900" dirty="0"/>
              <a:t>Site  is in multiple family holding, may impact the development</a:t>
            </a:r>
          </a:p>
        </p:txBody>
      </p:sp>
    </p:spTree>
    <p:extLst>
      <p:ext uri="{BB962C8B-B14F-4D97-AF65-F5344CB8AC3E}">
        <p14:creationId xmlns:p14="http://schemas.microsoft.com/office/powerpoint/2010/main" val="1623061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CBF0-9D6F-4D5F-05D2-5F22E3D9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D86B4-CBAD-31F3-284B-C74736E1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09" y="0"/>
            <a:ext cx="840658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1C4620-EAFB-08F3-6570-8C77EA964638}"/>
              </a:ext>
            </a:extLst>
          </p:cNvPr>
          <p:cNvSpPr/>
          <p:nvPr/>
        </p:nvSpPr>
        <p:spPr>
          <a:xfrm>
            <a:off x="3141133" y="3810000"/>
            <a:ext cx="2192867" cy="174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Existing house</a:t>
            </a:r>
          </a:p>
        </p:txBody>
      </p:sp>
    </p:spTree>
    <p:extLst>
      <p:ext uri="{BB962C8B-B14F-4D97-AF65-F5344CB8AC3E}">
        <p14:creationId xmlns:p14="http://schemas.microsoft.com/office/powerpoint/2010/main" val="353296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3653-6F18-7114-EE81-97375E7D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IN" dirty="0"/>
              <a:t>Option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DAA4A0-91D2-E2BB-1D60-6B7BB9933476}"/>
              </a:ext>
            </a:extLst>
          </p:cNvPr>
          <p:cNvSpPr txBox="1"/>
          <p:nvPr/>
        </p:nvSpPr>
        <p:spPr>
          <a:xfrm>
            <a:off x="6274676" y="948690"/>
            <a:ext cx="563354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Assumptions</a:t>
            </a:r>
          </a:p>
          <a:p>
            <a:pPr marL="342900" indent="-342900">
              <a:buAutoNum type="arabicPeriod"/>
            </a:pPr>
            <a:r>
              <a:rPr lang="en-IN" dirty="0"/>
              <a:t>Site measurements are as per drawing</a:t>
            </a:r>
          </a:p>
          <a:p>
            <a:pPr marL="342900" indent="-342900">
              <a:buAutoNum type="arabicPeriod"/>
            </a:pPr>
            <a:r>
              <a:rPr lang="en-IN" dirty="0"/>
              <a:t>Site setbacks considered as per the bye laws</a:t>
            </a:r>
          </a:p>
          <a:p>
            <a:pPr marL="342900" indent="-342900">
              <a:buAutoNum type="arabicPeriod"/>
            </a:pPr>
            <a:r>
              <a:rPr lang="en-IN" dirty="0"/>
              <a:t>Number of floors permissible 4</a:t>
            </a:r>
          </a:p>
          <a:p>
            <a:pPr marL="342900" indent="-342900">
              <a:buAutoNum type="arabicPeriod"/>
            </a:pPr>
            <a:r>
              <a:rPr lang="en-IN" dirty="0"/>
              <a:t>Transfer development rights (TDRs) can be purchased from the govt., to increase </a:t>
            </a:r>
            <a:r>
              <a:rPr lang="en-IN" dirty="0" err="1"/>
              <a:t>builtup</a:t>
            </a:r>
            <a:r>
              <a:rPr lang="en-IN" dirty="0"/>
              <a:t> area. However, it is not considered in present calculation. (TDRs are issued by govt to increase </a:t>
            </a:r>
            <a:r>
              <a:rPr lang="en-IN" dirty="0" err="1"/>
              <a:t>builtup</a:t>
            </a:r>
            <a:r>
              <a:rPr lang="en-IN" dirty="0"/>
              <a:t> area. These TDRs are to be purchased from govt. )</a:t>
            </a:r>
          </a:p>
          <a:p>
            <a:pPr marL="342900" indent="-342900">
              <a:buAutoNum type="arabicPeriod"/>
            </a:pPr>
            <a:r>
              <a:rPr lang="en-IN" dirty="0"/>
              <a:t>Deviation tolerance not captured in the calculation</a:t>
            </a:r>
          </a:p>
          <a:p>
            <a:pPr marL="342900" indent="-342900">
              <a:buAutoNum type="arabicPeriod"/>
            </a:pPr>
            <a:r>
              <a:rPr lang="en-IN" dirty="0"/>
              <a:t>Construction costs  considered  on  medium range house 2250/</a:t>
            </a:r>
            <a:r>
              <a:rPr lang="en-IN" dirty="0" err="1"/>
              <a:t>sft</a:t>
            </a:r>
            <a:r>
              <a:rPr lang="en-IN" dirty="0"/>
              <a:t>.  </a:t>
            </a:r>
          </a:p>
          <a:p>
            <a:pPr marL="342900" indent="-342900">
              <a:buAutoNum type="arabicPeriod"/>
            </a:pPr>
            <a:r>
              <a:rPr lang="en-IN" dirty="0"/>
              <a:t>The construction cost does not include statutory fees taxes and other conversion fees / liaisoning etc.</a:t>
            </a:r>
          </a:p>
          <a:p>
            <a:pPr marL="342900" indent="-342900">
              <a:buAutoNum type="arabicPeriod"/>
            </a:pPr>
            <a:r>
              <a:rPr lang="en-IN" dirty="0"/>
              <a:t> Cost of construction does not include any interiors </a:t>
            </a:r>
          </a:p>
          <a:p>
            <a:endParaRPr lang="en-IN" dirty="0"/>
          </a:p>
          <a:p>
            <a:r>
              <a:rPr lang="en-IN" dirty="0"/>
              <a:t>Saleable price:  As per the ground discussion and data collection.  ( considered on the lower side). The average ticket size is 60 -70 lacs for 3 BHK and 40-50 lacs for 2BHK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1C0233-F839-E241-1227-3857D3255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683986"/>
              </p:ext>
            </p:extLst>
          </p:nvPr>
        </p:nvGraphicFramePr>
        <p:xfrm>
          <a:off x="892831" y="1161339"/>
          <a:ext cx="4635609" cy="56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511612" imgH="4279709" progId="Excel.Sheet.12">
                  <p:embed/>
                </p:oleObj>
              </mc:Choice>
              <mc:Fallback>
                <p:oleObj name="Worksheet" r:id="rId2" imgW="3511612" imgH="427970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2831" y="1161339"/>
                        <a:ext cx="4635609" cy="56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589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</TotalTime>
  <Words>650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Microsoft Excel Worksheet</vt:lpstr>
      <vt:lpstr>Kakinada property</vt:lpstr>
      <vt:lpstr>Plot location</vt:lpstr>
      <vt:lpstr>Plot details</vt:lpstr>
      <vt:lpstr>Kakinada Connectivity</vt:lpstr>
      <vt:lpstr>Zoning of kakinada</vt:lpstr>
      <vt:lpstr>Ramanayapeta</vt:lpstr>
      <vt:lpstr>SWOT Analysis</vt:lpstr>
      <vt:lpstr>PowerPoint Presentation</vt:lpstr>
      <vt:lpstr>Option 1</vt:lpstr>
      <vt:lpstr>Option1: recommendations</vt:lpstr>
      <vt:lpstr>Option 2</vt:lpstr>
      <vt:lpstr>Option 2</vt:lpstr>
      <vt:lpstr>Option2 :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Kakinada property</dc:title>
  <dc:creator>R Vijay Subramanyam</dc:creator>
  <cp:lastModifiedBy>R Vijay Subramanyam</cp:lastModifiedBy>
  <cp:revision>22</cp:revision>
  <dcterms:created xsi:type="dcterms:W3CDTF">2023-04-14T03:10:46Z</dcterms:created>
  <dcterms:modified xsi:type="dcterms:W3CDTF">2023-04-25T15:33:59Z</dcterms:modified>
</cp:coreProperties>
</file>