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87" r:id="rId4"/>
    <p:sldId id="278" r:id="rId5"/>
    <p:sldId id="279" r:id="rId6"/>
    <p:sldId id="282" r:id="rId7"/>
    <p:sldId id="288" r:id="rId8"/>
    <p:sldId id="281" r:id="rId9"/>
    <p:sldId id="284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20" r:id="rId19"/>
    <p:sldId id="319" r:id="rId20"/>
    <p:sldId id="321" r:id="rId21"/>
    <p:sldId id="295" r:id="rId22"/>
    <p:sldId id="277" r:id="rId23"/>
    <p:sldId id="299" r:id="rId24"/>
    <p:sldId id="301" r:id="rId25"/>
    <p:sldId id="307" r:id="rId26"/>
    <p:sldId id="298" r:id="rId27"/>
    <p:sldId id="296" r:id="rId28"/>
    <p:sldId id="323" r:id="rId29"/>
    <p:sldId id="303" r:id="rId30"/>
    <p:sldId id="304" r:id="rId31"/>
    <p:sldId id="302" r:id="rId32"/>
    <p:sldId id="297" r:id="rId33"/>
    <p:sldId id="308" r:id="rId34"/>
    <p:sldId id="285" r:id="rId35"/>
    <p:sldId id="286" r:id="rId3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DF46-60D5-484A-A437-8E8DEFEC0C5A}" type="datetimeFigureOut">
              <a:rPr lang="ru-RU" smtClean="0"/>
              <a:t>07.05.2012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9DA5D-E929-467C-8C30-3B7D7D6E8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560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DF46-60D5-484A-A437-8E8DEFEC0C5A}" type="datetimeFigureOut">
              <a:rPr lang="ru-RU" smtClean="0"/>
              <a:t>07.05.2012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9DA5D-E929-467C-8C30-3B7D7D6E8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088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DF46-60D5-484A-A437-8E8DEFEC0C5A}" type="datetimeFigureOut">
              <a:rPr lang="ru-RU" smtClean="0"/>
              <a:t>07.05.2012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9DA5D-E929-467C-8C30-3B7D7D6E8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6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DF46-60D5-484A-A437-8E8DEFEC0C5A}" type="datetimeFigureOut">
              <a:rPr lang="ru-RU" smtClean="0"/>
              <a:t>07.05.2012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9DA5D-E929-467C-8C30-3B7D7D6E8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345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DF46-60D5-484A-A437-8E8DEFEC0C5A}" type="datetimeFigureOut">
              <a:rPr lang="ru-RU" smtClean="0"/>
              <a:t>07.05.2012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9DA5D-E929-467C-8C30-3B7D7D6E8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426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DF46-60D5-484A-A437-8E8DEFEC0C5A}" type="datetimeFigureOut">
              <a:rPr lang="ru-RU" smtClean="0"/>
              <a:t>07.05.2012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9DA5D-E929-467C-8C30-3B7D7D6E8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982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DF46-60D5-484A-A437-8E8DEFEC0C5A}" type="datetimeFigureOut">
              <a:rPr lang="ru-RU" smtClean="0"/>
              <a:t>07.05.2012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9DA5D-E929-467C-8C30-3B7D7D6E8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35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DF46-60D5-484A-A437-8E8DEFEC0C5A}" type="datetimeFigureOut">
              <a:rPr lang="ru-RU" smtClean="0"/>
              <a:t>07.05.2012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9DA5D-E929-467C-8C30-3B7D7D6E8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547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DF46-60D5-484A-A437-8E8DEFEC0C5A}" type="datetimeFigureOut">
              <a:rPr lang="ru-RU" smtClean="0"/>
              <a:t>07.05.2012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9DA5D-E929-467C-8C30-3B7D7D6E8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921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DF46-60D5-484A-A437-8E8DEFEC0C5A}" type="datetimeFigureOut">
              <a:rPr lang="ru-RU" smtClean="0"/>
              <a:t>07.05.2012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9DA5D-E929-467C-8C30-3B7D7D6E8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421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DF46-60D5-484A-A437-8E8DEFEC0C5A}" type="datetimeFigureOut">
              <a:rPr lang="ru-RU" smtClean="0"/>
              <a:t>07.05.2012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9DA5D-E929-467C-8C30-3B7D7D6E8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095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CDF46-60D5-484A-A437-8E8DEFEC0C5A}" type="datetimeFigureOut">
              <a:rPr lang="ru-RU" smtClean="0"/>
              <a:t>07.05.2012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9DA5D-E929-467C-8C30-3B7D7D6E8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8550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jpeg"/><Relationship Id="rId3" Type="http://schemas.openxmlformats.org/officeDocument/2006/relationships/image" Target="../media/image41.png"/><Relationship Id="rId7" Type="http://schemas.openxmlformats.org/officeDocument/2006/relationships/image" Target="../media/image45.jpeg"/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gif"/><Relationship Id="rId10" Type="http://schemas.openxmlformats.org/officeDocument/2006/relationships/image" Target="../media/image48.jpe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hyperlink" Target="http://www.yiiframework.com/forum/index.php/forum/42-design-discussions-for-yii-20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yiiframework.ru/" TargetMode="External"/><Relationship Id="rId2" Type="http://schemas.openxmlformats.org/officeDocument/2006/relationships/hyperlink" Target="http://yiiframewor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0.jpeg"/><Relationship Id="rId4" Type="http://schemas.openxmlformats.org/officeDocument/2006/relationships/hyperlink" Target="http://rmcreative.ru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kuponator.ru/" TargetMode="External"/><Relationship Id="rId13" Type="http://schemas.openxmlformats.org/officeDocument/2006/relationships/image" Target="../media/image11.png"/><Relationship Id="rId18" Type="http://schemas.openxmlformats.org/officeDocument/2006/relationships/hyperlink" Target="http://php.ru/" TargetMode="External"/><Relationship Id="rId3" Type="http://schemas.openxmlformats.org/officeDocument/2006/relationships/image" Target="../media/image6.png"/><Relationship Id="rId21" Type="http://schemas.openxmlformats.org/officeDocument/2006/relationships/image" Target="../media/image15.jpeg"/><Relationship Id="rId7" Type="http://schemas.openxmlformats.org/officeDocument/2006/relationships/image" Target="../media/image8.png"/><Relationship Id="rId12" Type="http://schemas.openxmlformats.org/officeDocument/2006/relationships/hyperlink" Target="http://2gis.ru/" TargetMode="External"/><Relationship Id="rId17" Type="http://schemas.openxmlformats.org/officeDocument/2006/relationships/image" Target="../media/image13.png"/><Relationship Id="rId2" Type="http://schemas.openxmlformats.org/officeDocument/2006/relationships/hyperlink" Target="http://66.ru/" TargetMode="External"/><Relationship Id="rId16" Type="http://schemas.openxmlformats.org/officeDocument/2006/relationships/hyperlink" Target="http://rtrn.ru/" TargetMode="External"/><Relationship Id="rId20" Type="http://schemas.openxmlformats.org/officeDocument/2006/relationships/hyperlink" Target="http://www.alawar.r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5.ru/" TargetMode="Externa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23" Type="http://schemas.openxmlformats.org/officeDocument/2006/relationships/image" Target="../media/image16.png"/><Relationship Id="rId10" Type="http://schemas.openxmlformats.org/officeDocument/2006/relationships/hyperlink" Target="http://www.trud.com/" TargetMode="External"/><Relationship Id="rId19" Type="http://schemas.openxmlformats.org/officeDocument/2006/relationships/image" Target="../media/image14.png"/><Relationship Id="rId4" Type="http://schemas.openxmlformats.org/officeDocument/2006/relationships/hyperlink" Target="http://billkill.ru/" TargetMode="External"/><Relationship Id="rId9" Type="http://schemas.openxmlformats.org/officeDocument/2006/relationships/image" Target="../media/image9.png"/><Relationship Id="rId14" Type="http://schemas.openxmlformats.org/officeDocument/2006/relationships/hyperlink" Target="http://fezeev.livejournal.com/50545.html" TargetMode="External"/><Relationship Id="rId22" Type="http://schemas.openxmlformats.org/officeDocument/2006/relationships/hyperlink" Target="http://listick.ru/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piclyf.com/" TargetMode="External"/><Relationship Id="rId13" Type="http://schemas.openxmlformats.org/officeDocument/2006/relationships/image" Target="../media/image22.png"/><Relationship Id="rId18" Type="http://schemas.openxmlformats.org/officeDocument/2006/relationships/hyperlink" Target="http://www.nutritionix.com/" TargetMode="External"/><Relationship Id="rId26" Type="http://schemas.openxmlformats.org/officeDocument/2006/relationships/hyperlink" Target="http://www.clevertech.biz/yii/" TargetMode="External"/><Relationship Id="rId3" Type="http://schemas.openxmlformats.org/officeDocument/2006/relationships/image" Target="../media/image17.png"/><Relationship Id="rId21" Type="http://schemas.openxmlformats.org/officeDocument/2006/relationships/image" Target="../media/image26.png"/><Relationship Id="rId7" Type="http://schemas.openxmlformats.org/officeDocument/2006/relationships/image" Target="../media/image19.png"/><Relationship Id="rId12" Type="http://schemas.openxmlformats.org/officeDocument/2006/relationships/hyperlink" Target="http://turnapi.com/" TargetMode="External"/><Relationship Id="rId17" Type="http://schemas.openxmlformats.org/officeDocument/2006/relationships/image" Target="../media/image24.png"/><Relationship Id="rId25" Type="http://schemas.openxmlformats.org/officeDocument/2006/relationships/image" Target="../media/image28.png"/><Relationship Id="rId2" Type="http://schemas.openxmlformats.org/officeDocument/2006/relationships/hyperlink" Target="http://www.stay.com/" TargetMode="External"/><Relationship Id="rId16" Type="http://schemas.openxmlformats.org/officeDocument/2006/relationships/hyperlink" Target="http://uniprogy.com/" TargetMode="External"/><Relationship Id="rId20" Type="http://schemas.openxmlformats.org/officeDocument/2006/relationships/hyperlink" Target="http://meetfriends.rt.com/" TargetMode="External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noisey.com/" TargetMode="External"/><Relationship Id="rId11" Type="http://schemas.openxmlformats.org/officeDocument/2006/relationships/image" Target="../media/image21.png"/><Relationship Id="rId24" Type="http://schemas.openxmlformats.org/officeDocument/2006/relationships/hyperlink" Target="http://www.zalando.de/" TargetMode="External"/><Relationship Id="rId5" Type="http://schemas.openxmlformats.org/officeDocument/2006/relationships/image" Target="../media/image18.png"/><Relationship Id="rId15" Type="http://schemas.openxmlformats.org/officeDocument/2006/relationships/image" Target="../media/image23.png"/><Relationship Id="rId23" Type="http://schemas.openxmlformats.org/officeDocument/2006/relationships/image" Target="../media/image27.png"/><Relationship Id="rId28" Type="http://schemas.openxmlformats.org/officeDocument/2006/relationships/hyperlink" Target="http://www.edarling.de/" TargetMode="External"/><Relationship Id="rId10" Type="http://schemas.openxmlformats.org/officeDocument/2006/relationships/hyperlink" Target="http://www.realself.com/" TargetMode="External"/><Relationship Id="rId19" Type="http://schemas.openxmlformats.org/officeDocument/2006/relationships/image" Target="../media/image25.png"/><Relationship Id="rId31" Type="http://schemas.openxmlformats.org/officeDocument/2006/relationships/image" Target="../media/image31.png"/><Relationship Id="rId4" Type="http://schemas.openxmlformats.org/officeDocument/2006/relationships/hyperlink" Target="http://curisma.com/" TargetMode="External"/><Relationship Id="rId9" Type="http://schemas.openxmlformats.org/officeDocument/2006/relationships/image" Target="../media/image20.png"/><Relationship Id="rId14" Type="http://schemas.openxmlformats.org/officeDocument/2006/relationships/hyperlink" Target="http://www.vice.com/" TargetMode="External"/><Relationship Id="rId22" Type="http://schemas.openxmlformats.org/officeDocument/2006/relationships/hyperlink" Target="http://www.qippo.com/" TargetMode="External"/><Relationship Id="rId27" Type="http://schemas.openxmlformats.org/officeDocument/2006/relationships/image" Target="../media/image29.gif"/><Relationship Id="rId30" Type="http://schemas.openxmlformats.org/officeDocument/2006/relationships/hyperlink" Target="http://www.rocket-internet.de/?lang=en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ybb.com/" TargetMode="External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hyperlink" Target="http://www.chive-projec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zurmo.org/" TargetMode="External"/><Relationship Id="rId11" Type="http://schemas.openxmlformats.org/officeDocument/2006/relationships/image" Target="../media/image36.png"/><Relationship Id="rId5" Type="http://schemas.openxmlformats.org/officeDocument/2006/relationships/image" Target="../media/image33.png"/><Relationship Id="rId10" Type="http://schemas.openxmlformats.org/officeDocument/2006/relationships/hyperlink" Target="http://www.limesurvey.org/" TargetMode="External"/><Relationship Id="rId4" Type="http://schemas.openxmlformats.org/officeDocument/2006/relationships/hyperlink" Target="http://www.x2engine.com/" TargetMode="External"/><Relationship Id="rId9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07704" y="2132856"/>
            <a:ext cx="5326360" cy="1470025"/>
          </a:xfrm>
          <a:solidFill>
            <a:srgbClr val="CCFF66"/>
          </a:solidFill>
          <a:effectLst>
            <a:softEdge rad="6350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GB" dirty="0" smtClean="0"/>
              <a:t>Yii</a:t>
            </a:r>
            <a:r>
              <a:rPr lang="en-GB" baseline="30000" dirty="0" smtClean="0">
                <a:solidFill>
                  <a:srgbClr val="C00000"/>
                </a:solidFill>
              </a:rPr>
              <a:t>2</a:t>
            </a:r>
            <a:r>
              <a:rPr lang="en-GB" dirty="0" smtClean="0"/>
              <a:t> </a:t>
            </a:r>
            <a:r>
              <a:rPr lang="ru-RU" sz="3600" dirty="0" smtClean="0"/>
              <a:t>Что нового?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11760" y="5445224"/>
            <a:ext cx="6400800" cy="1250007"/>
          </a:xfrm>
        </p:spPr>
        <p:txBody>
          <a:bodyPr/>
          <a:lstStyle/>
          <a:p>
            <a:pPr algn="r"/>
            <a:r>
              <a:rPr lang="ru-RU" dirty="0" smtClean="0"/>
              <a:t>Александр Макаров,</a:t>
            </a:r>
          </a:p>
          <a:p>
            <a:pPr algn="r"/>
            <a:r>
              <a:rPr lang="en-US" dirty="0" err="1" smtClean="0"/>
              <a:t>Yii</a:t>
            </a:r>
            <a:r>
              <a:rPr lang="en-US" dirty="0" smtClean="0"/>
              <a:t> core team</a:t>
            </a:r>
            <a:endParaRPr lang="ru-RU" dirty="0"/>
          </a:p>
        </p:txBody>
      </p:sp>
      <p:pic>
        <p:nvPicPr>
          <p:cNvPr id="1026" name="Picture 2" descr="D:\Dropbox\conf\2012\yiiconf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929808"/>
            <a:ext cx="190500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82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852936"/>
            <a:ext cx="8229600" cy="1143000"/>
          </a:xfrm>
        </p:spPr>
        <p:txBody>
          <a:bodyPr/>
          <a:lstStyle/>
          <a:p>
            <a:r>
              <a:rPr lang="ru-RU" dirty="0" smtClean="0"/>
              <a:t>Почему?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643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139952" y="3501008"/>
            <a:ext cx="460041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4800" dirty="0"/>
              <a:t>Баланс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4800" dirty="0"/>
              <a:t>Стабильность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4800" dirty="0" smtClean="0"/>
              <a:t>Гибкость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4800" dirty="0" smtClean="0"/>
              <a:t>Документация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704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95536" y="2996952"/>
            <a:ext cx="8229600" cy="1143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События 2011 — начала 2012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379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же произошло?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5 стабильных версий </a:t>
            </a:r>
            <a:r>
              <a:rPr lang="en-US" dirty="0" err="1" smtClean="0"/>
              <a:t>Yii</a:t>
            </a:r>
            <a:r>
              <a:rPr lang="en-US" dirty="0" smtClean="0"/>
              <a:t> </a:t>
            </a:r>
            <a:r>
              <a:rPr lang="en-US" dirty="0" smtClean="0"/>
              <a:t>1.1</a:t>
            </a:r>
            <a:endParaRPr lang="ru-RU" dirty="0" smtClean="0"/>
          </a:p>
          <a:p>
            <a:r>
              <a:rPr lang="en-US" dirty="0" err="1"/>
              <a:t>Yii</a:t>
            </a:r>
            <a:r>
              <a:rPr lang="en-US" dirty="0"/>
              <a:t> 1.1 Application Development </a:t>
            </a:r>
            <a:r>
              <a:rPr lang="en-US" dirty="0" smtClean="0"/>
              <a:t>Cookbook</a:t>
            </a:r>
          </a:p>
          <a:p>
            <a:r>
              <a:rPr lang="en-US" dirty="0" err="1"/>
              <a:t>Yii</a:t>
            </a:r>
            <a:r>
              <a:rPr lang="en-US" dirty="0"/>
              <a:t> for Eclipse </a:t>
            </a:r>
            <a:r>
              <a:rPr lang="en-US" dirty="0" smtClean="0"/>
              <a:t>PDT, </a:t>
            </a:r>
            <a:r>
              <a:rPr lang="en-US" dirty="0" err="1" smtClean="0"/>
              <a:t>CodeLobster</a:t>
            </a:r>
            <a:endParaRPr lang="en-US" dirty="0"/>
          </a:p>
          <a:p>
            <a:r>
              <a:rPr lang="en-US" dirty="0" err="1"/>
              <a:t>Yii</a:t>
            </a:r>
            <a:r>
              <a:rPr lang="en-US" dirty="0"/>
              <a:t> </a:t>
            </a:r>
            <a:r>
              <a:rPr lang="ru-RU" dirty="0" smtClean="0"/>
              <a:t>→ </a:t>
            </a:r>
            <a:r>
              <a:rPr lang="en-US" dirty="0" err="1" smtClean="0"/>
              <a:t>GitHub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Окончательно </a:t>
            </a:r>
            <a:r>
              <a:rPr lang="ru-RU" dirty="0"/>
              <a:t>в</a:t>
            </a:r>
            <a:r>
              <a:rPr lang="ru-RU" dirty="0" smtClean="0"/>
              <a:t>ылезли из </a:t>
            </a:r>
            <a:r>
              <a:rPr lang="ru-RU" dirty="0" smtClean="0"/>
              <a:t>«подполья»:</a:t>
            </a:r>
            <a:endParaRPr lang="en-US" dirty="0" smtClean="0"/>
          </a:p>
          <a:p>
            <a:pPr lvl="1"/>
            <a:r>
              <a:rPr lang="en-US" dirty="0" err="1" smtClean="0"/>
              <a:t>Yii</a:t>
            </a:r>
            <a:r>
              <a:rPr lang="en-US" dirty="0" smtClean="0"/>
              <a:t> beer party</a:t>
            </a:r>
            <a:endParaRPr lang="ru-RU" dirty="0" smtClean="0"/>
          </a:p>
          <a:p>
            <a:pPr lvl="1"/>
            <a:r>
              <a:rPr lang="en-US" dirty="0" err="1" smtClean="0"/>
              <a:t>YiiTalk</a:t>
            </a:r>
            <a:endParaRPr lang="en-US" dirty="0" smtClean="0"/>
          </a:p>
          <a:p>
            <a:pPr lvl="1"/>
            <a:r>
              <a:rPr lang="en-US" dirty="0" err="1" smtClean="0"/>
              <a:t>YiiConf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895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google_co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63725"/>
            <a:ext cx="3209501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D:\githu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374" y="2263725"/>
            <a:ext cx="291465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Прямая со стрелкой 5"/>
          <p:cNvCxnSpPr>
            <a:stCxn id="4" idx="3"/>
          </p:cNvCxnSpPr>
          <p:nvPr/>
        </p:nvCxnSpPr>
        <p:spPr>
          <a:xfrm>
            <a:off x="3749053" y="2983805"/>
            <a:ext cx="1182987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20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 </a:t>
            </a:r>
            <a:r>
              <a:rPr lang="ru-RU" dirty="0"/>
              <a:t>два первые дня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3034680" cy="4525963"/>
          </a:xfrm>
        </p:spPr>
        <p:txBody>
          <a:bodyPr/>
          <a:lstStyle/>
          <a:p>
            <a:pPr>
              <a:buFont typeface="Calibri" pitchFamily="34" charset="0"/>
              <a:buChar char="—"/>
            </a:pPr>
            <a:r>
              <a:rPr lang="ru-RU" dirty="0" smtClean="0"/>
              <a:t>348 </a:t>
            </a:r>
            <a:r>
              <a:rPr lang="en-US" dirty="0" smtClean="0"/>
              <a:t>watches</a:t>
            </a:r>
          </a:p>
          <a:p>
            <a:pPr>
              <a:buFont typeface="Calibri" pitchFamily="34" charset="0"/>
              <a:buChar char="—"/>
            </a:pPr>
            <a:r>
              <a:rPr lang="ru-RU" dirty="0" smtClean="0"/>
              <a:t>61</a:t>
            </a:r>
            <a:r>
              <a:rPr lang="en-US" dirty="0" smtClean="0"/>
              <a:t> forks</a:t>
            </a:r>
          </a:p>
        </p:txBody>
      </p:sp>
      <p:pic>
        <p:nvPicPr>
          <p:cNvPr id="6146" name="Picture 2" descr="D:\!elephants\forkedph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636912"/>
            <a:ext cx="5228299" cy="3921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09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Сейчас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3034680" cy="4525963"/>
          </a:xfrm>
        </p:spPr>
        <p:txBody>
          <a:bodyPr/>
          <a:lstStyle/>
          <a:p>
            <a:pPr>
              <a:buFont typeface="Calibri" pitchFamily="34" charset="0"/>
              <a:buChar char="—"/>
            </a:pPr>
            <a:r>
              <a:rPr lang="ru-RU" dirty="0" smtClean="0"/>
              <a:t>1134 </a:t>
            </a:r>
            <a:r>
              <a:rPr lang="en-US" dirty="0" smtClean="0"/>
              <a:t>watches</a:t>
            </a:r>
          </a:p>
          <a:p>
            <a:pPr>
              <a:buFont typeface="Calibri" pitchFamily="34" charset="0"/>
              <a:buChar char="—"/>
            </a:pPr>
            <a:r>
              <a:rPr lang="ru-RU" dirty="0" smtClean="0"/>
              <a:t>240</a:t>
            </a:r>
            <a:r>
              <a:rPr lang="en-US" dirty="0" smtClean="0"/>
              <a:t> </a:t>
            </a:r>
            <a:r>
              <a:rPr lang="en-US" dirty="0" smtClean="0"/>
              <a:t>forks</a:t>
            </a:r>
          </a:p>
        </p:txBody>
      </p:sp>
      <p:pic>
        <p:nvPicPr>
          <p:cNvPr id="6146" name="Picture 2" descr="D:\!elephants\forkedph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636912"/>
            <a:ext cx="5228299" cy="3921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08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420888"/>
            <a:ext cx="8229600" cy="1143000"/>
          </a:xfrm>
          <a:solidFill>
            <a:srgbClr val="7030A0"/>
          </a:solidFill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Yii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1.1.11 </a:t>
            </a: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будет интересным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;)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088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плохо в </a:t>
            </a:r>
            <a:r>
              <a:rPr lang="en-US" dirty="0" err="1" smtClean="0"/>
              <a:t>Yii</a:t>
            </a:r>
            <a:r>
              <a:rPr lang="en-US" dirty="0" smtClean="0"/>
              <a:t> 1.1?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8"/>
          </a:xfrm>
        </p:spPr>
        <p:txBody>
          <a:bodyPr/>
          <a:lstStyle/>
          <a:p>
            <a:r>
              <a:rPr lang="en-US" dirty="0" smtClean="0"/>
              <a:t>AR (finder </a:t>
            </a:r>
            <a:r>
              <a:rPr lang="ru-RU" dirty="0" smtClean="0"/>
              <a:t>и </a:t>
            </a:r>
            <a:r>
              <a:rPr lang="en-US" dirty="0" smtClean="0"/>
              <a:t>record </a:t>
            </a:r>
            <a:r>
              <a:rPr lang="ru-RU" dirty="0" smtClean="0"/>
              <a:t>не разделены, </a:t>
            </a:r>
            <a:r>
              <a:rPr lang="en-US" dirty="0" smtClean="0"/>
              <a:t>API)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Некоторые </a:t>
            </a:r>
            <a:r>
              <a:rPr lang="ru-RU" dirty="0"/>
              <a:t>классы в странных местах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Куча мелочей.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714669" y="4451543"/>
            <a:ext cx="177324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>
                <a:solidFill>
                  <a:srgbClr val="C00000"/>
                </a:solidFill>
              </a:rPr>
              <a:t>BC</a:t>
            </a:r>
            <a:endParaRPr lang="ru-RU" sz="115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68645" y="5005073"/>
            <a:ext cx="4374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Самое страшное —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45275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5554" y="6021288"/>
            <a:ext cx="8229600" cy="676672"/>
          </a:xfr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n-US" dirty="0" smtClean="0"/>
              <a:t>Prado, </a:t>
            </a:r>
            <a:r>
              <a:rPr lang="ru-RU" dirty="0" smtClean="0"/>
              <a:t>с 2004 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→</a:t>
            </a:r>
            <a:r>
              <a:rPr lang="ru-RU" dirty="0" smtClean="0"/>
              <a:t> </a:t>
            </a:r>
            <a:r>
              <a:rPr lang="en-US" dirty="0" err="1" smtClean="0"/>
              <a:t>Yii</a:t>
            </a:r>
            <a:r>
              <a:rPr lang="en-US" dirty="0" smtClean="0"/>
              <a:t> 1.0, </a:t>
            </a:r>
            <a:r>
              <a:rPr lang="ru-RU" dirty="0" smtClean="0"/>
              <a:t>2008 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→</a:t>
            </a:r>
            <a:r>
              <a:rPr lang="ru-RU" dirty="0" smtClean="0"/>
              <a:t> </a:t>
            </a:r>
            <a:r>
              <a:rPr lang="en-US" dirty="0" err="1" smtClean="0"/>
              <a:t>Yii</a:t>
            </a:r>
            <a:r>
              <a:rPr lang="en-US" dirty="0" smtClean="0"/>
              <a:t> 1.1, 2010</a:t>
            </a:r>
            <a:endParaRPr lang="ru-RU" dirty="0" smtClean="0"/>
          </a:p>
        </p:txBody>
      </p:sp>
      <p:pic>
        <p:nvPicPr>
          <p:cNvPr id="4" name="Picture 4" descr="Z:\!todo\rmcreative\logos\pradohead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515843"/>
            <a:ext cx="115252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Z:\!todo\rmcreative\logos\rail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77" y="2011417"/>
            <a:ext cx="631014" cy="80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Z:\!todo\rmcreative\logos\Joomla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363" y="2085777"/>
            <a:ext cx="958910" cy="656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Z:\!todo\rmcreative\logos\symfony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623" y="2193444"/>
            <a:ext cx="852925" cy="232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D:\logo-body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015706"/>
            <a:ext cx="864095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9565" y="428380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2004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962445" y="428380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2005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4067944" y="428320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2007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5541774" y="428380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2008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4877329" y="1898278"/>
            <a:ext cx="325730" cy="391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2400534" y="191712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*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1112308" y="179865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*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1179613" y="323555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*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7172" name="Picture 4" descr="D:\images.jpe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869" y="2048597"/>
            <a:ext cx="764451" cy="73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6743723" y="428380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2011</a:t>
            </a:r>
            <a:endParaRPr lang="ru-RU" dirty="0"/>
          </a:p>
        </p:txBody>
      </p:sp>
      <p:pic>
        <p:nvPicPr>
          <p:cNvPr id="7173" name="Picture 5" descr="D:\Ci_logo_flame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019" y="1877665"/>
            <a:ext cx="813767" cy="889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3049373" y="428320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2006</a:t>
            </a:r>
            <a:endParaRPr lang="ru-RU" dirty="0"/>
          </a:p>
        </p:txBody>
      </p:sp>
      <p:pic>
        <p:nvPicPr>
          <p:cNvPr id="7174" name="Picture 6" descr="D:\Cake-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079757"/>
            <a:ext cx="1050255" cy="105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5" name="Picture 7" descr="D:\images.jpe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223" y="2857762"/>
            <a:ext cx="1002504" cy="52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8028384" y="2816992"/>
            <a:ext cx="8047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accent4">
                    <a:lumMod val="60000"/>
                    <a:lumOff val="40000"/>
                  </a:schemeClr>
                </a:solidFill>
                <a:sym typeface="Wingdings" pitchFamily="2" charset="2"/>
              </a:rPr>
              <a:t></a:t>
            </a:r>
            <a:endParaRPr lang="en-US" sz="60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6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Z:\!todo\yii\Yi_Chinese_character_for_change_used_for_I_Ch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564904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02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 smtClean="0"/>
              <a:t>Команда </a:t>
            </a:r>
            <a:r>
              <a:rPr lang="en-US" dirty="0" err="1" smtClean="0"/>
              <a:t>Yii</a:t>
            </a:r>
            <a:r>
              <a:rPr lang="ru-RU" dirty="0" smtClean="0"/>
              <a:t>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780928"/>
            <a:ext cx="7931224" cy="3345235"/>
          </a:xfrm>
        </p:spPr>
        <p:txBody>
          <a:bodyPr>
            <a:normAutofit/>
          </a:bodyPr>
          <a:lstStyle/>
          <a:p>
            <a:pPr>
              <a:buFont typeface="Calibri" pitchFamily="34" charset="0"/>
              <a:buChar char="—"/>
            </a:pPr>
            <a:r>
              <a:rPr lang="en-US" dirty="0" smtClean="0"/>
              <a:t>3 </a:t>
            </a:r>
            <a:r>
              <a:rPr lang="ru-RU" dirty="0" smtClean="0"/>
              <a:t>активных </a:t>
            </a:r>
            <a:r>
              <a:rPr lang="en-US" dirty="0" smtClean="0"/>
              <a:t>core-</a:t>
            </a:r>
            <a:r>
              <a:rPr lang="ru-RU" dirty="0" smtClean="0"/>
              <a:t>разработчика</a:t>
            </a:r>
            <a:r>
              <a:rPr lang="en-US" dirty="0"/>
              <a:t>: </a:t>
            </a:r>
            <a:r>
              <a:rPr lang="en-US" dirty="0" err="1" smtClean="0"/>
              <a:t>qiang</a:t>
            </a:r>
            <a:r>
              <a:rPr lang="en-US" dirty="0" smtClean="0"/>
              <a:t>, </a:t>
            </a:r>
            <a:r>
              <a:rPr lang="en-US" dirty="0" err="1" smtClean="0"/>
              <a:t>samdark</a:t>
            </a:r>
            <a:r>
              <a:rPr lang="en-US" dirty="0" smtClean="0"/>
              <a:t>, </a:t>
            </a:r>
            <a:r>
              <a:rPr lang="en-US" dirty="0" err="1" smtClean="0"/>
              <a:t>mdomba</a:t>
            </a:r>
            <a:r>
              <a:rPr lang="en-US" dirty="0" smtClean="0"/>
              <a:t>.</a:t>
            </a:r>
            <a:endParaRPr lang="ru-RU" dirty="0" smtClean="0"/>
          </a:p>
          <a:p>
            <a:pPr>
              <a:buFont typeface="Calibri" pitchFamily="34" charset="0"/>
              <a:buChar char="—"/>
            </a:pPr>
            <a:r>
              <a:rPr lang="en-US" dirty="0" err="1"/>
              <a:t>g</a:t>
            </a:r>
            <a:r>
              <a:rPr lang="en-US" dirty="0" err="1" smtClean="0"/>
              <a:t>ithub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6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Calibri" pitchFamily="34" charset="0"/>
              <a:buChar char="—"/>
            </a:pPr>
            <a:r>
              <a:rPr lang="en-US" dirty="0" smtClean="0"/>
              <a:t>PHP 5.3</a:t>
            </a:r>
            <a:r>
              <a:rPr lang="ru-RU" dirty="0" smtClean="0"/>
              <a:t>.8</a:t>
            </a:r>
            <a:r>
              <a:rPr lang="en-US" dirty="0" smtClean="0"/>
              <a:t>+</a:t>
            </a:r>
          </a:p>
          <a:p>
            <a:pPr>
              <a:buFont typeface="Calibri" pitchFamily="34" charset="0"/>
              <a:buChar char="—"/>
            </a:pPr>
            <a:r>
              <a:rPr lang="ru-RU" dirty="0" smtClean="0"/>
              <a:t>Все классы в </a:t>
            </a:r>
            <a:r>
              <a:rPr lang="en-US" dirty="0" smtClean="0"/>
              <a:t>namespace </a:t>
            </a:r>
            <a:r>
              <a:rPr lang="en-US" dirty="0" smtClean="0"/>
              <a:t>(</a:t>
            </a:r>
            <a:r>
              <a:rPr lang="ru-RU" dirty="0" smtClean="0"/>
              <a:t>\</a:t>
            </a:r>
            <a:r>
              <a:rPr lang="en-US" dirty="0" err="1" smtClean="0"/>
              <a:t>yii</a:t>
            </a:r>
            <a:r>
              <a:rPr lang="en-US" dirty="0" smtClean="0"/>
              <a:t>)</a:t>
            </a:r>
            <a:r>
              <a:rPr lang="ru-RU" dirty="0" smtClean="0"/>
              <a:t> и без префикса</a:t>
            </a:r>
          </a:p>
          <a:p>
            <a:pPr>
              <a:buFont typeface="Calibri" pitchFamily="34" charset="0"/>
              <a:buChar char="—"/>
            </a:pPr>
            <a:r>
              <a:rPr lang="en-US" dirty="0" smtClean="0"/>
              <a:t>PSR-0</a:t>
            </a:r>
            <a:endParaRPr lang="ru-RU" dirty="0" smtClean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2764904"/>
          </a:xfrm>
        </p:spPr>
        <p:txBody>
          <a:bodyPr>
            <a:normAutofit/>
          </a:bodyPr>
          <a:lstStyle/>
          <a:p>
            <a:pPr>
              <a:buFont typeface="Calibri" pitchFamily="34" charset="0"/>
              <a:buChar char="—"/>
            </a:pPr>
            <a:r>
              <a:rPr lang="ru-RU" dirty="0" smtClean="0"/>
              <a:t>Улучшаем структуру</a:t>
            </a:r>
          </a:p>
          <a:p>
            <a:pPr>
              <a:buFont typeface="Calibri" pitchFamily="34" charset="0"/>
              <a:buChar char="—"/>
            </a:pPr>
            <a:r>
              <a:rPr lang="ru-RU" dirty="0" smtClean="0"/>
              <a:t>Убиваем лишние сущности</a:t>
            </a:r>
            <a:endParaRPr lang="ru-RU" dirty="0" smtClean="0"/>
          </a:p>
          <a:p>
            <a:pPr>
              <a:buFont typeface="Calibri" pitchFamily="34" charset="0"/>
              <a:buChar char="—"/>
            </a:pPr>
            <a:r>
              <a:rPr lang="ru-RU" dirty="0" smtClean="0"/>
              <a:t>Сохраняем </a:t>
            </a:r>
            <a:r>
              <a:rPr lang="ru-RU" dirty="0" smtClean="0"/>
              <a:t>плюсы</a:t>
            </a:r>
            <a:endParaRPr lang="ru-RU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444208" y="4077072"/>
            <a:ext cx="222528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solidFill>
                  <a:schemeClr val="bg1">
                    <a:lumMod val="85000"/>
                  </a:schemeClr>
                </a:solidFill>
              </a:rPr>
              <a:t>v2</a:t>
            </a:r>
            <a:endParaRPr lang="ru-RU" sz="166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37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Документация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alibri" pitchFamily="34" charset="0"/>
              <a:buChar char="—"/>
            </a:pPr>
            <a:r>
              <a:rPr lang="en-US" b="1" dirty="0" smtClean="0"/>
              <a:t>Larry Ullman</a:t>
            </a:r>
            <a:r>
              <a:rPr lang="ru-RU" dirty="0" smtClean="0"/>
              <a:t>, автор 22-х отличных </a:t>
            </a:r>
            <a:r>
              <a:rPr lang="en-US" dirty="0" smtClean="0"/>
              <a:t>IT-</a:t>
            </a:r>
            <a:r>
              <a:rPr lang="ru-RU" dirty="0" smtClean="0"/>
              <a:t>книг и серии статей про </a:t>
            </a:r>
            <a:r>
              <a:rPr lang="en-US" dirty="0" err="1" smtClean="0"/>
              <a:t>Yii</a:t>
            </a:r>
            <a:r>
              <a:rPr lang="ru-RU" dirty="0" smtClean="0"/>
              <a:t>: книга + участие в официальной документации.</a:t>
            </a:r>
          </a:p>
          <a:p>
            <a:pPr>
              <a:buFont typeface="Calibri" pitchFamily="34" charset="0"/>
              <a:buChar char="—"/>
            </a:pPr>
            <a:r>
              <a:rPr lang="en-US" dirty="0" smtClean="0"/>
              <a:t>API </a:t>
            </a:r>
            <a:r>
              <a:rPr lang="ru-RU" dirty="0" smtClean="0"/>
              <a:t>не хуже 1.1.</a:t>
            </a:r>
          </a:p>
          <a:p>
            <a:pPr>
              <a:buFont typeface="Calibri" pitchFamily="34" charset="0"/>
              <a:buChar char="—"/>
            </a:pPr>
            <a:r>
              <a:rPr lang="en-US" b="1" dirty="0" smtClean="0"/>
              <a:t>Code style</a:t>
            </a:r>
            <a:r>
              <a:rPr lang="en-US" dirty="0" smtClean="0"/>
              <a:t>.</a:t>
            </a:r>
            <a:endParaRPr lang="ru-RU" dirty="0" smtClean="0"/>
          </a:p>
          <a:p>
            <a:pPr>
              <a:buFont typeface="Calibri" pitchFamily="34" charset="0"/>
              <a:buChar char="—"/>
            </a:pPr>
            <a:r>
              <a:rPr lang="ru-RU" dirty="0" smtClean="0"/>
              <a:t>Есть план сделать </a:t>
            </a:r>
            <a:r>
              <a:rPr lang="ru-RU" dirty="0" err="1" smtClean="0"/>
              <a:t>тулзу</a:t>
            </a:r>
            <a:r>
              <a:rPr lang="ru-RU" dirty="0" smtClean="0"/>
              <a:t> для генерации </a:t>
            </a:r>
            <a:r>
              <a:rPr lang="en-US" dirty="0" smtClean="0"/>
              <a:t>API </a:t>
            </a:r>
            <a:r>
              <a:rPr lang="ru-RU" dirty="0" smtClean="0"/>
              <a:t>применимой к пользовательским приложениям… или вообще убить перегенерацию.</a:t>
            </a:r>
          </a:p>
        </p:txBody>
      </p:sp>
    </p:spTree>
    <p:extLst>
      <p:ext uri="{BB962C8B-B14F-4D97-AF65-F5344CB8AC3E}">
        <p14:creationId xmlns:p14="http://schemas.microsoft.com/office/powerpoint/2010/main" val="306743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Yii2: base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466728" cy="4525963"/>
          </a:xfrm>
        </p:spPr>
        <p:txBody>
          <a:bodyPr>
            <a:normAutofit lnSpcReduction="10000"/>
          </a:bodyPr>
          <a:lstStyle/>
          <a:p>
            <a:pPr>
              <a:buFontTx/>
              <a:buChar char="—"/>
            </a:pPr>
            <a:r>
              <a:rPr lang="ru-RU" sz="2400" dirty="0" err="1"/>
              <a:t>Алиасы</a:t>
            </a:r>
            <a:r>
              <a:rPr lang="ru-RU" sz="2400" dirty="0"/>
              <a:t> вида 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@</a:t>
            </a:r>
            <a:r>
              <a:rPr lang="en-GB" sz="2000" dirty="0" err="1">
                <a:latin typeface="Consolas" pitchFamily="49" charset="0"/>
                <a:cs typeface="Consolas" pitchFamily="49" charset="0"/>
              </a:rPr>
              <a:t>yii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/base/Component</a:t>
            </a:r>
            <a:endParaRPr lang="ru-RU" sz="2400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Char char="—"/>
            </a:pPr>
            <a:r>
              <a:rPr lang="en-US" sz="2400" dirty="0" err="1">
                <a:latin typeface="Consolas" pitchFamily="49" charset="0"/>
                <a:cs typeface="Consolas" pitchFamily="49" charset="0"/>
              </a:rPr>
              <a:t>CComponent</a:t>
            </a:r>
            <a:r>
              <a:rPr lang="en-US" sz="2400" dirty="0"/>
              <a:t> →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2400" dirty="0"/>
              <a:t> +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Component</a:t>
            </a:r>
            <a:endParaRPr lang="ru-RU" sz="2400" dirty="0" smtClean="0">
              <a:latin typeface="Consolas" pitchFamily="49" charset="0"/>
              <a:cs typeface="Consolas" pitchFamily="49" charset="0"/>
            </a:endParaRPr>
          </a:p>
          <a:p>
            <a:pPr>
              <a:buFontTx/>
              <a:buChar char="—"/>
            </a:pPr>
            <a:r>
              <a:rPr lang="en-US" sz="2400" dirty="0" smtClean="0"/>
              <a:t>SPL </a:t>
            </a:r>
            <a:r>
              <a:rPr lang="ru-RU" sz="2400" dirty="0"/>
              <a:t>вместо </a:t>
            </a:r>
            <a:r>
              <a:rPr lang="ru-RU" sz="2400" dirty="0" smtClean="0"/>
              <a:t>большинства коллекций</a:t>
            </a:r>
            <a:endParaRPr lang="en-US" sz="2400" dirty="0" smtClean="0"/>
          </a:p>
          <a:p>
            <a:pPr>
              <a:buFontTx/>
              <a:buChar char="—"/>
            </a:pPr>
            <a:r>
              <a:rPr lang="ru-RU" sz="2400" dirty="0"/>
              <a:t>Убит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CFormModel</a:t>
            </a:r>
            <a:r>
              <a:rPr lang="en-US" sz="2400" dirty="0"/>
              <a:t> </a:t>
            </a:r>
            <a:r>
              <a:rPr lang="ru-RU" sz="2400" dirty="0"/>
              <a:t>в пользу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Model</a:t>
            </a:r>
          </a:p>
          <a:p>
            <a:pPr>
              <a:buFontTx/>
              <a:buChar char="—"/>
            </a:pPr>
            <a:endParaRPr lang="ru-RU" sz="2400" dirty="0"/>
          </a:p>
          <a:p>
            <a:pPr>
              <a:buFontTx/>
              <a:buChar char="—"/>
            </a:pPr>
            <a:endParaRPr lang="en-US" sz="2400" dirty="0"/>
          </a:p>
          <a:p>
            <a:pPr>
              <a:buFontTx/>
              <a:buChar char="—"/>
            </a:pPr>
            <a:endParaRPr lang="ru-RU" sz="2400" dirty="0"/>
          </a:p>
          <a:p>
            <a:pPr>
              <a:buFontTx/>
              <a:buChar char="—"/>
            </a:pPr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995936" y="1600200"/>
            <a:ext cx="4968552" cy="4525963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MyComponent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extends \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yii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\base\Object</a:t>
            </a:r>
            <a:endParaRPr lang="ru-RU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public $x;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public function __construct($a, $b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</a:t>
            </a:r>
            <a:endParaRPr lang="ru-RU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ru-RU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 //…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$component =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MyComponent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newInstance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array('x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=&gt;10),</a:t>
            </a: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'a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, 'b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'</a:t>
            </a: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9959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Yii2: View </a:t>
            </a:r>
            <a:r>
              <a:rPr lang="en-US" dirty="0" smtClean="0"/>
              <a:t>Object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2500"/>
          </a:bodyPr>
          <a:lstStyle/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>
              <a:buFont typeface="Calibri" pitchFamily="34" charset="0"/>
              <a:buChar char="—"/>
            </a:pPr>
            <a:r>
              <a:rPr lang="en-US" dirty="0" smtClean="0"/>
              <a:t>render(), widget(), </a:t>
            </a:r>
            <a:r>
              <a:rPr lang="en-US" dirty="0" err="1" smtClean="0"/>
              <a:t>beginCache</a:t>
            </a:r>
            <a:r>
              <a:rPr lang="en-US" dirty="0" smtClean="0"/>
              <a:t>() → </a:t>
            </a:r>
            <a:r>
              <a:rPr lang="en-US" dirty="0" err="1" smtClean="0"/>
              <a:t>viewObject</a:t>
            </a:r>
            <a:endParaRPr lang="en-US" dirty="0" smtClean="0"/>
          </a:p>
          <a:p>
            <a:pPr>
              <a:buFont typeface="Calibri" pitchFamily="34" charset="0"/>
              <a:buChar char="—"/>
            </a:pPr>
            <a:r>
              <a:rPr lang="ru-RU" dirty="0" smtClean="0"/>
              <a:t>В </a:t>
            </a:r>
            <a:r>
              <a:rPr lang="en-US" dirty="0" smtClean="0"/>
              <a:t>View: $owner = </a:t>
            </a:r>
            <a:r>
              <a:rPr lang="ru-RU" dirty="0" smtClean="0"/>
              <a:t>тот, кто запустил метод</a:t>
            </a:r>
          </a:p>
          <a:p>
            <a:pPr>
              <a:buFont typeface="Calibri" pitchFamily="34" charset="0"/>
              <a:buChar char="—"/>
            </a:pPr>
            <a:r>
              <a:rPr lang="en-US" dirty="0" smtClean="0"/>
              <a:t>$this = View.</a:t>
            </a:r>
          </a:p>
          <a:p>
            <a:pPr>
              <a:buFont typeface="Calibri" pitchFamily="34" charset="0"/>
              <a:buChar char="—"/>
            </a:pPr>
            <a:r>
              <a:rPr lang="ru-RU" dirty="0" smtClean="0"/>
              <a:t>Не нужны </a:t>
            </a:r>
            <a:r>
              <a:rPr lang="en-US" dirty="0" smtClean="0"/>
              <a:t>renderer.</a:t>
            </a:r>
          </a:p>
          <a:p>
            <a:pPr>
              <a:buFont typeface="Calibri" pitchFamily="34" charset="0"/>
              <a:buChar char="—"/>
            </a:pPr>
            <a:r>
              <a:rPr lang="ru-RU" dirty="0" smtClean="0"/>
              <a:t>Можно использовать в консоли.</a:t>
            </a:r>
          </a:p>
          <a:p>
            <a:pPr>
              <a:buFont typeface="Calibri" pitchFamily="34" charset="0"/>
              <a:buChar char="—"/>
            </a:pPr>
            <a:r>
              <a:rPr lang="en-US" dirty="0" err="1" smtClean="0"/>
              <a:t>CHtml</a:t>
            </a:r>
            <a:r>
              <a:rPr lang="en-US" dirty="0" smtClean="0"/>
              <a:t> </a:t>
            </a:r>
            <a:r>
              <a:rPr lang="ru-RU" dirty="0" smtClean="0"/>
              <a:t>никуда не делся.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846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Yii2: </a:t>
            </a:r>
            <a:r>
              <a:rPr lang="en-US" dirty="0" smtClean="0"/>
              <a:t>events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86808" cy="452596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$post-&gt;on(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add',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function($event) { ... });</a:t>
            </a:r>
          </a:p>
          <a:p>
            <a:pPr marL="0" indent="0"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$post-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&gt;trigger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add',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new Event($this));</a:t>
            </a:r>
          </a:p>
          <a:p>
            <a:pPr marL="0" indent="0"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$post-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&gt;off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add',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$callback);</a:t>
            </a:r>
          </a:p>
          <a:p>
            <a:pPr marL="0" indent="0"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$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handlers =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$post-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getEventHandlers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add');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>
                <a:latin typeface="Consolas" pitchFamily="49" charset="0"/>
                <a:cs typeface="Consolas" pitchFamily="49" charset="0"/>
              </a:rPr>
              <a:t>Не нужна декларация</a:t>
            </a:r>
          </a:p>
          <a:p>
            <a:r>
              <a:rPr lang="ru-RU" dirty="0" smtClean="0">
                <a:latin typeface="Consolas" pitchFamily="49" charset="0"/>
                <a:cs typeface="Consolas" pitchFamily="49" charset="0"/>
              </a:rPr>
              <a:t>Синтаксис похож на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jQuery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Behavior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>-ы заменят фильтры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71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Yii2: Query object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39552" y="2060848"/>
            <a:ext cx="8219256" cy="446449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// Query object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query = new Query;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query-&gt;select('id')-&gt;from('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tbl_customer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')-&gt;limit(10);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command = $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db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createCommand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($query);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this-&gt;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assertEquals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("SELECT `id` FROM `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tbl_customer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` LIMIT 10",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$command-&gt;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sql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// array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command = $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db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createCommand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(array(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'select' =&gt; 'name',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'from' =&gt; '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tbl_customer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',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));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85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Yii2: AR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546848" cy="452596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$customer = Customer::find(2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-&gt;active()</a:t>
            </a:r>
          </a:p>
          <a:p>
            <a:pPr marL="0" indent="0">
              <a:buNone/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-&gt;one();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$customer-&gt;name =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Qiang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';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customer-&gt;save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$customers = Customer::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find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-&gt;order(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id')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asArray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(true)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-&gt;all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Finder / </a:t>
            </a:r>
            <a:r>
              <a:rPr lang="en-US" dirty="0" smtClean="0"/>
              <a:t>Model</a:t>
            </a:r>
            <a:endParaRPr lang="ru-RU" dirty="0" smtClean="0"/>
          </a:p>
          <a:p>
            <a:pPr lvl="1"/>
            <a:r>
              <a:rPr lang="ru-RU" dirty="0" smtClean="0"/>
              <a:t>Можно сделать свой </a:t>
            </a:r>
            <a:r>
              <a:rPr lang="en-US" dirty="0" smtClean="0"/>
              <a:t>finder</a:t>
            </a:r>
            <a:endParaRPr lang="en-US" dirty="0" smtClean="0"/>
          </a:p>
          <a:p>
            <a:pPr lvl="1"/>
            <a:r>
              <a:rPr lang="en-US" strike="sngStrike" dirty="0" smtClean="0"/>
              <a:t>::model</a:t>
            </a:r>
            <a:r>
              <a:rPr lang="en-US" strike="sngStrike" dirty="0" smtClean="0"/>
              <a:t>()</a:t>
            </a:r>
          </a:p>
          <a:p>
            <a:pPr lvl="1"/>
            <a:r>
              <a:rPr lang="ru-RU" dirty="0" err="1" smtClean="0"/>
              <a:t>Автокавычки</a:t>
            </a:r>
            <a:r>
              <a:rPr lang="ru-RU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Method chains</a:t>
            </a:r>
            <a:r>
              <a:rPr lang="ru-RU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997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Yii2: AR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546848" cy="452596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$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postFinder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= Post::find()</a:t>
            </a:r>
          </a:p>
          <a:p>
            <a:pPr marL="0" indent="0"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-&gt;where(array(</a:t>
            </a:r>
          </a:p>
          <a:p>
            <a:pPr marL="0" indent="0">
              <a:buNone/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'active' =&gt; true</a:t>
            </a:r>
          </a:p>
          <a:p>
            <a:pPr marL="0" indent="0"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));</a:t>
            </a:r>
            <a:endParaRPr lang="en-GB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i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f($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isPrivate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$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postFinder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addWhere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(array(</a:t>
            </a:r>
          </a:p>
          <a:p>
            <a:pPr marL="0" indent="0"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 '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createdBy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' =&gt; $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userId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indent="0">
              <a:buNone/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));</a:t>
            </a:r>
          </a:p>
          <a:p>
            <a:pPr marL="0" indent="0"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$posts = $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postFinder</a:t>
            </a:r>
            <a:endParaRPr lang="en-GB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mergeWith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($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anotherFinder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-&gt;all();</a:t>
            </a:r>
            <a:endParaRPr lang="en-GB" sz="2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en-US" strike="sngStrike" dirty="0" smtClean="0"/>
              <a:t>Criteria</a:t>
            </a:r>
          </a:p>
          <a:p>
            <a:pPr lvl="1"/>
            <a:r>
              <a:rPr lang="ru-RU" dirty="0" smtClean="0"/>
              <a:t>Можно </a:t>
            </a:r>
            <a:r>
              <a:rPr lang="ru-RU" dirty="0" err="1" smtClean="0"/>
              <a:t>мёржить</a:t>
            </a:r>
            <a:r>
              <a:rPr lang="ru-RU" dirty="0" smtClean="0"/>
              <a:t> </a:t>
            </a:r>
            <a:r>
              <a:rPr lang="en-US" dirty="0" smtClean="0"/>
              <a:t>finder</a:t>
            </a:r>
          </a:p>
          <a:p>
            <a:pPr lvl="1"/>
            <a:r>
              <a:rPr lang="ru-RU" dirty="0" smtClean="0"/>
              <a:t>Можно дополнять условия на ходу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899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Yii2: AR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466728" cy="4525963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 err="1"/>
              <a:t>tableName</a:t>
            </a:r>
            <a:r>
              <a:rPr lang="en-US" dirty="0"/>
              <a:t>(), relations(), scopes() = </a:t>
            </a:r>
            <a:r>
              <a:rPr lang="en-US" dirty="0" smtClean="0"/>
              <a:t>static</a:t>
            </a:r>
            <a:r>
              <a:rPr lang="ru-RU" dirty="0" smtClean="0"/>
              <a:t>.</a:t>
            </a:r>
            <a:endParaRPr lang="en-US" dirty="0"/>
          </a:p>
          <a:p>
            <a:pPr lvl="1"/>
            <a:r>
              <a:rPr lang="ru-RU" dirty="0" smtClean="0"/>
              <a:t>Связи</a:t>
            </a:r>
            <a:r>
              <a:rPr lang="en-US" dirty="0" smtClean="0"/>
              <a:t> HAS_ONE</a:t>
            </a:r>
            <a:r>
              <a:rPr lang="en-US" dirty="0"/>
              <a:t>, </a:t>
            </a:r>
            <a:r>
              <a:rPr lang="en-US" dirty="0" smtClean="0"/>
              <a:t>HAS_MANY.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ink = FKs</a:t>
            </a:r>
          </a:p>
          <a:p>
            <a:pPr lvl="1"/>
            <a:r>
              <a:rPr lang="en-US" dirty="0" smtClean="0"/>
              <a:t>via = through</a:t>
            </a:r>
          </a:p>
          <a:p>
            <a:pPr lvl="1"/>
            <a:r>
              <a:rPr lang="ru-RU" dirty="0" smtClean="0"/>
              <a:t>Анонимки для</a:t>
            </a:r>
            <a:r>
              <a:rPr lang="en-US" dirty="0" smtClean="0"/>
              <a:t> scopes</a:t>
            </a:r>
            <a:r>
              <a:rPr lang="ru-RU" dirty="0" smtClean="0"/>
              <a:t>.</a:t>
            </a:r>
            <a:endParaRPr lang="en-US" dirty="0" smtClean="0"/>
          </a:p>
          <a:p>
            <a:pPr lvl="1"/>
            <a:r>
              <a:rPr lang="ru-RU" dirty="0" err="1" smtClean="0"/>
              <a:t>Токены</a:t>
            </a:r>
            <a:r>
              <a:rPr lang="en-US" dirty="0" smtClean="0"/>
              <a:t> </a:t>
            </a:r>
            <a:r>
              <a:rPr lang="en-US" dirty="0"/>
              <a:t>"@." </a:t>
            </a:r>
            <a:r>
              <a:rPr lang="ru-RU" dirty="0" smtClean="0"/>
              <a:t>и</a:t>
            </a:r>
            <a:r>
              <a:rPr lang="en-US" dirty="0" smtClean="0"/>
              <a:t> "?.</a:t>
            </a:r>
            <a:r>
              <a:rPr lang="ru-RU" dirty="0" smtClean="0"/>
              <a:t> </a:t>
            </a:r>
            <a:r>
              <a:rPr lang="ru-RU" dirty="0" err="1" smtClean="0"/>
              <a:t>Автоалиас</a:t>
            </a:r>
            <a:r>
              <a:rPr lang="ru-RU" dirty="0" smtClean="0"/>
              <a:t>. Своя таблица. Внешняя таблица.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923928" y="1556792"/>
            <a:ext cx="4896544" cy="504056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100" dirty="0">
                <a:latin typeface="Consolas" pitchFamily="49" charset="0"/>
                <a:cs typeface="Consolas" pitchFamily="49" charset="0"/>
              </a:rPr>
              <a:t>class Customer extends 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ActiveRecord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 {</a:t>
            </a:r>
            <a:endParaRPr lang="en-GB" sz="11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 STATUS_ACTIVE = 1;</a:t>
            </a:r>
          </a:p>
          <a:p>
            <a:pPr marL="0" indent="0">
              <a:buNone/>
            </a:pPr>
            <a:endParaRPr lang="en-GB" sz="11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        public static function 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tableName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>
              <a:buNone/>
            </a:pP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                return '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tbl_customer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';</a:t>
            </a:r>
          </a:p>
          <a:p>
            <a:pPr marL="0" indent="0">
              <a:buNone/>
            </a:pP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0" indent="0">
              <a:buNone/>
            </a:pPr>
            <a:endParaRPr lang="en-GB" sz="11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nsolas" pitchFamily="49" charset="0"/>
                <a:cs typeface="Consolas" pitchFamily="49" charset="0"/>
              </a:rPr>
              <a:t>        public static function relations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() 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GB" sz="1100" dirty="0">
                <a:latin typeface="Consolas" pitchFamily="49" charset="0"/>
                <a:cs typeface="Consolas" pitchFamily="49" charset="0"/>
              </a:rPr>
              <a:t>                return array(</a:t>
            </a:r>
          </a:p>
          <a:p>
            <a:pPr marL="0" indent="0">
              <a:buNone/>
            </a:pPr>
            <a:r>
              <a:rPr lang="en-GB" sz="1100" dirty="0">
                <a:latin typeface="Consolas" pitchFamily="49" charset="0"/>
                <a:cs typeface="Consolas" pitchFamily="49" charset="0"/>
              </a:rPr>
              <a:t>                        '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orders:Order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[]' =&gt; array(</a:t>
            </a:r>
          </a:p>
          <a:p>
            <a:pPr marL="0" indent="0">
              <a:buNone/>
            </a:pPr>
            <a:r>
              <a:rPr lang="en-GB" sz="1100" dirty="0">
                <a:latin typeface="Consolas" pitchFamily="49" charset="0"/>
                <a:cs typeface="Consolas" pitchFamily="49" charset="0"/>
              </a:rPr>
              <a:t>                                'link' =&gt; array('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customer_id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' =&gt; 'id'),</a:t>
            </a:r>
          </a:p>
          <a:p>
            <a:pPr marL="0" indent="0">
              <a:buNone/>
            </a:pPr>
            <a:r>
              <a:rPr lang="en-GB" sz="1100" dirty="0">
                <a:latin typeface="Consolas" pitchFamily="49" charset="0"/>
                <a:cs typeface="Consolas" pitchFamily="49" charset="0"/>
              </a:rPr>
              <a:t>                        ),</a:t>
            </a:r>
          </a:p>
          <a:p>
            <a:pPr marL="0" indent="0">
              <a:buNone/>
            </a:pPr>
            <a:r>
              <a:rPr lang="en-GB" sz="1100" dirty="0">
                <a:latin typeface="Consolas" pitchFamily="49" charset="0"/>
                <a:cs typeface="Consolas" pitchFamily="49" charset="0"/>
              </a:rPr>
              <a:t>                );</a:t>
            </a:r>
          </a:p>
          <a:p>
            <a:pPr marL="0" indent="0">
              <a:buNone/>
            </a:pPr>
            <a:r>
              <a:rPr lang="en-GB" sz="1100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0" indent="0">
              <a:buNone/>
            </a:pPr>
            <a:endParaRPr lang="en-GB" sz="11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nsolas" pitchFamily="49" charset="0"/>
                <a:cs typeface="Consolas" pitchFamily="49" charset="0"/>
              </a:rPr>
              <a:t>        public static function scopes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() 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GB" sz="1100" dirty="0">
                <a:latin typeface="Consolas" pitchFamily="49" charset="0"/>
                <a:cs typeface="Consolas" pitchFamily="49" charset="0"/>
              </a:rPr>
              <a:t>                return array(</a:t>
            </a:r>
          </a:p>
          <a:p>
            <a:pPr marL="0" indent="0">
              <a:buNone/>
            </a:pPr>
            <a:r>
              <a:rPr lang="en-GB" sz="1100" dirty="0">
                <a:latin typeface="Consolas" pitchFamily="49" charset="0"/>
                <a:cs typeface="Consolas" pitchFamily="49" charset="0"/>
              </a:rPr>
              <a:t>                        'active' =&gt; function($q) {</a:t>
            </a:r>
          </a:p>
          <a:p>
            <a:pPr marL="0" indent="0">
              <a:buNone/>
            </a:pPr>
            <a:r>
              <a:rPr lang="en-GB" sz="1100" dirty="0">
                <a:latin typeface="Consolas" pitchFamily="49" charset="0"/>
                <a:cs typeface="Consolas" pitchFamily="49" charset="0"/>
              </a:rPr>
              <a:t>                                return $q-&gt;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andWhere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('@.`status` = 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' . self::STATUS_ACTIVE);</a:t>
            </a:r>
            <a:endParaRPr lang="en-GB" sz="11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nsolas" pitchFamily="49" charset="0"/>
                <a:cs typeface="Consolas" pitchFamily="49" charset="0"/>
              </a:rPr>
              <a:t>                        },</a:t>
            </a:r>
          </a:p>
          <a:p>
            <a:pPr marL="0" indent="0">
              <a:buNone/>
            </a:pPr>
            <a:r>
              <a:rPr lang="en-GB" sz="1100" dirty="0">
                <a:latin typeface="Consolas" pitchFamily="49" charset="0"/>
                <a:cs typeface="Consolas" pitchFamily="49" charset="0"/>
              </a:rPr>
              <a:t>                );</a:t>
            </a:r>
          </a:p>
          <a:p>
            <a:pPr marL="0" indent="0">
              <a:buNone/>
            </a:pPr>
            <a:r>
              <a:rPr lang="en-GB" sz="1100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0" indent="0">
              <a:buNone/>
            </a:pPr>
            <a:r>
              <a:rPr lang="en-GB" sz="1100" dirty="0">
                <a:latin typeface="Consolas" pitchFamily="49" charset="0"/>
                <a:cs typeface="Consolas" pitchFamily="49" charset="0"/>
              </a:rPr>
              <a:t>}</a:t>
            </a:r>
            <a:endParaRPr lang="ru-RU" sz="11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48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636912"/>
            <a:ext cx="8229600" cy="1143000"/>
          </a:xfr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Немного статистики</a:t>
            </a:r>
          </a:p>
        </p:txBody>
      </p:sp>
    </p:spTree>
    <p:extLst>
      <p:ext uri="{BB962C8B-B14F-4D97-AF65-F5344CB8AC3E}">
        <p14:creationId xmlns:p14="http://schemas.microsoft.com/office/powerpoint/2010/main" val="278145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Yii2: AR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$customers = Customer::find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()-&gt;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asArray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()-&gt;all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endParaRPr lang="ru-RU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(Customer::find() as $customer) 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ru-RU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$count = Customer::count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value();</a:t>
            </a:r>
            <a:endParaRPr lang="ru-RU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$customers = Customer::find()-&gt;active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all(); 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ru-RU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$customers = Customer::find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where('name like :name', array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':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name' =&gt; '%customer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%‘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))-&gt;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order('id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')-&gt;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all(); </a:t>
            </a:r>
            <a:endParaRPr lang="ru-RU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3781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 (</a:t>
            </a:r>
            <a:r>
              <a:rPr lang="ru-RU" dirty="0" smtClean="0"/>
              <a:t>если успеем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HTTP (CURL) wrapper</a:t>
            </a:r>
          </a:p>
          <a:p>
            <a:r>
              <a:rPr lang="en-US" dirty="0" smtClean="0"/>
              <a:t>Package manager</a:t>
            </a:r>
          </a:p>
          <a:p>
            <a:r>
              <a:rPr lang="en-US" dirty="0" smtClean="0"/>
              <a:t>Mailer</a:t>
            </a:r>
            <a:endParaRPr lang="ru-RU" dirty="0" smtClean="0"/>
          </a:p>
          <a:p>
            <a:r>
              <a:rPr lang="en-US" dirty="0" smtClean="0"/>
              <a:t>Twitter Bootstrap</a:t>
            </a:r>
          </a:p>
          <a:p>
            <a:r>
              <a:rPr lang="en-US" dirty="0" smtClean="0"/>
              <a:t>Debug toolbar</a:t>
            </a:r>
          </a:p>
          <a:p>
            <a:r>
              <a:rPr lang="en-US" dirty="0" smtClean="0"/>
              <a:t>Console requirements</a:t>
            </a:r>
          </a:p>
          <a:p>
            <a:r>
              <a:rPr lang="en-US" dirty="0" smtClean="0"/>
              <a:t>More helpers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err="1" smtClean="0"/>
              <a:t>Виджеты</a:t>
            </a:r>
            <a:r>
              <a:rPr lang="ru-RU" dirty="0" smtClean="0"/>
              <a:t> на базе </a:t>
            </a:r>
            <a:r>
              <a:rPr lang="en-US" dirty="0" err="1" smtClean="0"/>
              <a:t>jQueryUI</a:t>
            </a:r>
            <a:endParaRPr lang="en-US" dirty="0" smtClean="0"/>
          </a:p>
          <a:p>
            <a:r>
              <a:rPr lang="ru-RU" dirty="0" smtClean="0"/>
              <a:t>Коммерческая поддержка</a:t>
            </a:r>
          </a:p>
        </p:txBody>
      </p:sp>
    </p:spTree>
    <p:extLst>
      <p:ext uri="{BB962C8B-B14F-4D97-AF65-F5344CB8AC3E}">
        <p14:creationId xmlns:p14="http://schemas.microsoft.com/office/powerpoint/2010/main" val="14321448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US" dirty="0" smtClean="0"/>
              <a:t>1 </a:t>
            </a:r>
            <a:r>
              <a:rPr lang="ru-RU" dirty="0" smtClean="0"/>
              <a:t>или </a:t>
            </a:r>
            <a:r>
              <a:rPr lang="en-US" dirty="0" smtClean="0"/>
              <a:t>2?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763688" y="3265820"/>
            <a:ext cx="5810309" cy="5232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2800" dirty="0" smtClean="0"/>
              <a:t>Ждите, но работайте на стабильном.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067935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Когда?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До </a:t>
            </a:r>
            <a:r>
              <a:rPr lang="ru-RU" dirty="0" smtClean="0"/>
              <a:t>альфы на </a:t>
            </a:r>
            <a:r>
              <a:rPr lang="en-US" dirty="0" err="1" smtClean="0"/>
              <a:t>github</a:t>
            </a:r>
            <a:r>
              <a:rPr lang="ru-RU" dirty="0" smtClean="0"/>
              <a:t> </a:t>
            </a:r>
            <a:r>
              <a:rPr lang="ru-RU" dirty="0" smtClean="0"/>
              <a:t>нужно </a:t>
            </a:r>
            <a:r>
              <a:rPr lang="ru-RU" dirty="0" smtClean="0"/>
              <a:t>доделать, как минимум, вот </a:t>
            </a:r>
            <a:r>
              <a:rPr lang="ru-RU" dirty="0" smtClean="0"/>
              <a:t>эти штуки </a:t>
            </a:r>
            <a:r>
              <a:rPr lang="ru-RU" dirty="0" smtClean="0">
                <a:solidFill>
                  <a:srgbClr val="FF0000"/>
                </a:solidFill>
              </a:rPr>
              <a:t>→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Базу для </a:t>
            </a:r>
            <a:r>
              <a:rPr lang="ru-RU" dirty="0" err="1" smtClean="0"/>
              <a:t>кеша</a:t>
            </a:r>
            <a:endParaRPr lang="ru-RU" dirty="0" smtClean="0"/>
          </a:p>
          <a:p>
            <a:r>
              <a:rPr lang="ru-RU" dirty="0" smtClean="0"/>
              <a:t>Базу для </a:t>
            </a:r>
            <a:r>
              <a:rPr lang="en-GB" dirty="0" smtClean="0"/>
              <a:t>i18n</a:t>
            </a:r>
            <a:endParaRPr lang="ru-RU" dirty="0" smtClean="0"/>
          </a:p>
          <a:p>
            <a:r>
              <a:rPr lang="en-GB" dirty="0" smtClean="0"/>
              <a:t>Controller</a:t>
            </a:r>
            <a:r>
              <a:rPr lang="ru-RU" dirty="0" smtClean="0"/>
              <a:t> + </a:t>
            </a:r>
            <a:r>
              <a:rPr lang="en-US" dirty="0" err="1" smtClean="0"/>
              <a:t>webapp</a:t>
            </a:r>
            <a:endParaRPr lang="ru-RU" dirty="0" smtClean="0"/>
          </a:p>
          <a:p>
            <a:r>
              <a:rPr lang="ru-RU" dirty="0" smtClean="0"/>
              <a:t>Базу для </a:t>
            </a:r>
            <a:r>
              <a:rPr lang="ru-RU" dirty="0" err="1" smtClean="0"/>
              <a:t>виджетов</a:t>
            </a:r>
            <a:endParaRPr lang="ru-RU" dirty="0" smtClean="0"/>
          </a:p>
          <a:p>
            <a:r>
              <a:rPr lang="en-GB" dirty="0" smtClean="0"/>
              <a:t>URL </a:t>
            </a:r>
            <a:r>
              <a:rPr lang="en-GB" dirty="0" smtClean="0"/>
              <a:t>manager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39335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почитать?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677648"/>
            <a:ext cx="5400600" cy="4525963"/>
          </a:xfrm>
        </p:spPr>
        <p:txBody>
          <a:bodyPr/>
          <a:lstStyle/>
          <a:p>
            <a:pPr>
              <a:buFont typeface="Calibri" pitchFamily="34" charset="0"/>
              <a:buChar char="—"/>
            </a:pPr>
            <a:r>
              <a:rPr lang="en-GB" dirty="0">
                <a:hlinkClick r:id="rId2"/>
              </a:rPr>
              <a:t>http://www.yiiframework.com/forum/index.php/forum/42-design-discussions-for-yii-20</a:t>
            </a:r>
            <a:r>
              <a:rPr lang="en-GB" dirty="0" smtClean="0">
                <a:hlinkClick r:id="rId2"/>
              </a:rPr>
              <a:t>/</a:t>
            </a:r>
            <a:endParaRPr lang="ru-RU" dirty="0"/>
          </a:p>
        </p:txBody>
      </p:sp>
      <p:pic>
        <p:nvPicPr>
          <p:cNvPr id="5" name="Picture 2" descr="D:\web\home\yiicookbook.local\www\img\cover_fin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696923"/>
            <a:ext cx="2857500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9266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636912"/>
            <a:ext cx="4042792" cy="201622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hlinkClick r:id="rId2"/>
              </a:rPr>
              <a:t>yiiframework.com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hlinkClick r:id="rId3"/>
              </a:rPr>
              <a:t>yiiframework.ru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hlinkClick r:id="rId4"/>
              </a:rPr>
              <a:t>rmcreative.ru</a:t>
            </a:r>
            <a:endParaRPr lang="en-US" dirty="0" smtClean="0"/>
          </a:p>
        </p:txBody>
      </p:sp>
      <p:pic>
        <p:nvPicPr>
          <p:cNvPr id="7170" name="Picture 2" descr="D:\!elephants\2205610079_9dc36b2c0c_b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556792"/>
            <a:ext cx="3312369" cy="4952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Dropbox\conf\2012\yiiconf\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872" y="4642647"/>
            <a:ext cx="190500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486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yii_users\stats_worl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1" y="1124744"/>
            <a:ext cx="9088033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8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yii_users\stats_visito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412776"/>
            <a:ext cx="9196358" cy="2149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yii_users\stats_return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20649"/>
            <a:ext cx="3228975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42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Кто использует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Yii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940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yii_users\ru\66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924" y="5794769"/>
            <a:ext cx="96202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:\yii_users\ru\billkill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489392"/>
            <a:ext cx="1581349" cy="1555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D:\yii_users\ru\e5.pn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800" y="696888"/>
            <a:ext cx="1295401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D:\yii_users\ru\kuponator.png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785" y="5039261"/>
            <a:ext cx="1724025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D:\yii_users\sng\trud_com.png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94" y="1772816"/>
            <a:ext cx="1683593" cy="345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D:\yii_users\ru\2gis.png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262" y="620688"/>
            <a:ext cx="145732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3" descr="D:\yii_users\ru\rosyama.png">
            <a:hlinkClick r:id="rId14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789" y="3013258"/>
            <a:ext cx="125730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4" descr="D:\yii_users\ru\rtrs.png">
            <a:hlinkClick r:id="rId16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79309"/>
            <a:ext cx="2238375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761587" y="2871556"/>
            <a:ext cx="1198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ru-RU" dirty="0" err="1" smtClean="0">
                <a:solidFill>
                  <a:schemeClr val="bg1">
                    <a:lumMod val="65000"/>
                  </a:schemeClr>
                </a:solidFill>
              </a:rPr>
              <a:t>интранет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4" name="Picture 2" descr="D:\php_ru.png">
            <a:hlinkClick r:id="rId18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257" y="1996789"/>
            <a:ext cx="1457944" cy="58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D:\alawar.jpeg">
            <a:hlinkClick r:id="rId20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139534"/>
            <a:ext cx="1571625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D:\listick.png">
            <a:hlinkClick r:id="rId22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466" y="3503209"/>
            <a:ext cx="1533525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48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yii_users\int\stay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491" y="809274"/>
            <a:ext cx="1485900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yii_users\int\curisma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50" y="4725144"/>
            <a:ext cx="1847850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:\yii_users\int\noisey.pn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14" y="2367076"/>
            <a:ext cx="13525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D:\yii_users\int\piclyf.png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628800"/>
            <a:ext cx="1423881" cy="44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:\yii_users\int\realself.png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943651"/>
            <a:ext cx="1714500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D:\yii_users\int\turnapi.png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39" y="714501"/>
            <a:ext cx="1221124" cy="61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D:\yii_users\int\vice.png">
            <a:hlinkClick r:id="rId14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63" y="2716177"/>
            <a:ext cx="74295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logo.png">
            <a:hlinkClick r:id="rId16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362" y="1628800"/>
            <a:ext cx="1879600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:\yii_users\int\nutrionix.png">
            <a:hlinkClick r:id="rId18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13" y="5595242"/>
            <a:ext cx="1943100" cy="52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yii_users\int\meetfriends.png">
            <a:hlinkClick r:id="rId20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364" y="3350808"/>
            <a:ext cx="1728192" cy="934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yii_users\int\qippo.png">
            <a:hlinkClick r:id="rId22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00" y="2529001"/>
            <a:ext cx="1524000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D:\yii_users\int\zalando.png">
            <a:hlinkClick r:id="rId24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862" y="4026701"/>
            <a:ext cx="18097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D:\1077_1256243818.large.gif">
            <a:hlinkClick r:id="rId26"/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110" y="4610843"/>
            <a:ext cx="1428750" cy="142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 descr="D:\edarling.png">
            <a:hlinkClick r:id="rId28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974" y="3303378"/>
            <a:ext cx="1533525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D:\rocket_internet.png">
            <a:hlinkClick r:id="rId30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390" y="2447972"/>
            <a:ext cx="2437610" cy="536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08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yii_users\opensource\chive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85" y="2276872"/>
            <a:ext cx="2197405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yii_users\opensource\x2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245" y="2226107"/>
            <a:ext cx="2376264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yii_users\opensource\zurmo.pn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112" y="2387166"/>
            <a:ext cx="19050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mybb.png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840" y="4532576"/>
            <a:ext cx="225742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:\lime.png">
            <a:hlinkClick r:id="rId10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410580"/>
            <a:ext cx="2473822" cy="81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52664" y="433857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2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11265" y="42907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2</a:t>
            </a:r>
            <a:endParaRPr lang="ru-RU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34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4785</TotalTime>
  <Words>852</Words>
  <Application>Microsoft Office PowerPoint</Application>
  <PresentationFormat>Экран (4:3)</PresentationFormat>
  <Paragraphs>214</Paragraphs>
  <Slides>35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36" baseType="lpstr">
      <vt:lpstr>Тема Office</vt:lpstr>
      <vt:lpstr>Yii2 Что нового?</vt:lpstr>
      <vt:lpstr>Презентация PowerPoint</vt:lpstr>
      <vt:lpstr>Немного статистики</vt:lpstr>
      <vt:lpstr>Презентация PowerPoint</vt:lpstr>
      <vt:lpstr>Презентация PowerPoint</vt:lpstr>
      <vt:lpstr>Кто использует Yii?</vt:lpstr>
      <vt:lpstr>Презентация PowerPoint</vt:lpstr>
      <vt:lpstr>Презентация PowerPoint</vt:lpstr>
      <vt:lpstr>Презентация PowerPoint</vt:lpstr>
      <vt:lpstr>Почему?</vt:lpstr>
      <vt:lpstr>Презентация PowerPoint</vt:lpstr>
      <vt:lpstr>События 2011 — начала 2012</vt:lpstr>
      <vt:lpstr>Что же произошло?</vt:lpstr>
      <vt:lpstr>Презентация PowerPoint</vt:lpstr>
      <vt:lpstr>За два первые дня</vt:lpstr>
      <vt:lpstr>Сейчас</vt:lpstr>
      <vt:lpstr>Yii 1.1.11 будет интересным ;)</vt:lpstr>
      <vt:lpstr>Что плохо в Yii 1.1?</vt:lpstr>
      <vt:lpstr>Презентация PowerPoint</vt:lpstr>
      <vt:lpstr>Команда Yii 2</vt:lpstr>
      <vt:lpstr>Презентация PowerPoint</vt:lpstr>
      <vt:lpstr>Документация</vt:lpstr>
      <vt:lpstr>Yii2: base</vt:lpstr>
      <vt:lpstr>Yii2: View Object</vt:lpstr>
      <vt:lpstr>Yii2: events</vt:lpstr>
      <vt:lpstr>Yii2: Query object</vt:lpstr>
      <vt:lpstr>Yii2: AR</vt:lpstr>
      <vt:lpstr>Yii2: AR</vt:lpstr>
      <vt:lpstr>Yii2: AR</vt:lpstr>
      <vt:lpstr>Yii2: AR</vt:lpstr>
      <vt:lpstr>TODO (если успеем)</vt:lpstr>
      <vt:lpstr>1 или 2?</vt:lpstr>
      <vt:lpstr>Когда?</vt:lpstr>
      <vt:lpstr>Что почитать?</vt:lpstr>
      <vt:lpstr>Вопросы?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Фреймворки, Yii и работа в команде</dc:title>
  <dc:creator>Alexander Makarov</dc:creator>
  <cp:lastModifiedBy>Alexander Makarov</cp:lastModifiedBy>
  <cp:revision>314</cp:revision>
  <dcterms:created xsi:type="dcterms:W3CDTF">2012-02-06T14:03:55Z</dcterms:created>
  <dcterms:modified xsi:type="dcterms:W3CDTF">2012-05-07T16:51:01Z</dcterms:modified>
</cp:coreProperties>
</file>