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09" r:id="rId5"/>
    <p:sldId id="311" r:id="rId6"/>
    <p:sldId id="274" r:id="rId7"/>
    <p:sldId id="315" r:id="rId8"/>
    <p:sldId id="279" r:id="rId9"/>
    <p:sldId id="275" r:id="rId10"/>
    <p:sldId id="280" r:id="rId11"/>
    <p:sldId id="290" r:id="rId12"/>
    <p:sldId id="291" r:id="rId13"/>
    <p:sldId id="292" r:id="rId14"/>
    <p:sldId id="321" r:id="rId15"/>
    <p:sldId id="281" r:id="rId16"/>
    <p:sldId id="276" r:id="rId17"/>
    <p:sldId id="285" r:id="rId18"/>
    <p:sldId id="283" r:id="rId19"/>
    <p:sldId id="284" r:id="rId20"/>
    <p:sldId id="282" r:id="rId21"/>
    <p:sldId id="286" r:id="rId22"/>
    <p:sldId id="277" r:id="rId23"/>
    <p:sldId id="299" r:id="rId24"/>
    <p:sldId id="300" r:id="rId25"/>
    <p:sldId id="301" r:id="rId26"/>
    <p:sldId id="307" r:id="rId27"/>
    <p:sldId id="303" r:id="rId28"/>
    <p:sldId id="302" r:id="rId29"/>
    <p:sldId id="288" r:id="rId30"/>
    <p:sldId id="294" r:id="rId31"/>
    <p:sldId id="293" r:id="rId32"/>
    <p:sldId id="295" r:id="rId33"/>
    <p:sldId id="296" r:id="rId34"/>
    <p:sldId id="297" r:id="rId35"/>
    <p:sldId id="298" r:id="rId36"/>
    <p:sldId id="306" r:id="rId37"/>
    <p:sldId id="278" r:id="rId38"/>
    <p:sldId id="318" r:id="rId39"/>
    <p:sldId id="304" r:id="rId40"/>
    <p:sldId id="320" r:id="rId41"/>
    <p:sldId id="317" r:id="rId42"/>
    <p:sldId id="30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1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3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9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7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1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9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48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41A7-E907-4E8A-85DB-6B8A130432AE}" type="datetimeFigureOut">
              <a:rPr lang="ru-RU" smtClean="0"/>
              <a:t>17.02.2013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863C-A0C8-4F65-A26A-A9FAFAD5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98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kuponator.ru/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://php.ru/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1.jpeg"/><Relationship Id="rId7" Type="http://schemas.openxmlformats.org/officeDocument/2006/relationships/image" Target="../media/image4.png"/><Relationship Id="rId12" Type="http://schemas.openxmlformats.org/officeDocument/2006/relationships/hyperlink" Target="http://2gis.ru/" TargetMode="External"/><Relationship Id="rId17" Type="http://schemas.openxmlformats.org/officeDocument/2006/relationships/image" Target="../media/image9.png"/><Relationship Id="rId25" Type="http://schemas.openxmlformats.org/officeDocument/2006/relationships/image" Target="../media/image13.jpeg"/><Relationship Id="rId2" Type="http://schemas.openxmlformats.org/officeDocument/2006/relationships/hyperlink" Target="http://66.ru/" TargetMode="External"/><Relationship Id="rId16" Type="http://schemas.openxmlformats.org/officeDocument/2006/relationships/hyperlink" Target="http://rtrn.ru/" TargetMode="External"/><Relationship Id="rId20" Type="http://schemas.openxmlformats.org/officeDocument/2006/relationships/hyperlink" Target="http://www.alawa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5.ru/" TargetMode="External"/><Relationship Id="rId11" Type="http://schemas.openxmlformats.org/officeDocument/2006/relationships/image" Target="../media/image6.png"/><Relationship Id="rId24" Type="http://schemas.openxmlformats.org/officeDocument/2006/relationships/hyperlink" Target="http://www.sotmarket.ru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hyperlink" Target="http://www.trud.com/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billkill.ru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://fezeev.livejournal.com/50545.html" TargetMode="External"/><Relationship Id="rId22" Type="http://schemas.openxmlformats.org/officeDocument/2006/relationships/hyperlink" Target="http://listick.r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isoft/yii2/wiki/Yii2-Development-Roadmap" TargetMode="External"/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mailto:sam@rmcreative.r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gif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isoft/yii2/wiki/Yii2-Development-Roadma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8304" y="1194519"/>
            <a:ext cx="1365920" cy="1470025"/>
          </a:xfrm>
        </p:spPr>
        <p:txBody>
          <a:bodyPr/>
          <a:lstStyle/>
          <a:p>
            <a:r>
              <a:rPr lang="en-US" dirty="0" smtClean="0"/>
              <a:t>v2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Александр Макаров</a:t>
            </a:r>
            <a:endParaRPr lang="en-US" dirty="0" smtClean="0"/>
          </a:p>
          <a:p>
            <a:pPr algn="r"/>
            <a:r>
              <a:rPr lang="en-US" dirty="0" err="1" smtClean="0"/>
              <a:t>Yii</a:t>
            </a:r>
            <a:r>
              <a:rPr lang="en-US" dirty="0" smtClean="0"/>
              <a:t> core team</a:t>
            </a:r>
          </a:p>
          <a:p>
            <a:pPr algn="r"/>
            <a:r>
              <a:rPr lang="en-US" dirty="0" smtClean="0"/>
              <a:t>Stay.com</a:t>
            </a:r>
            <a:endParaRPr lang="ru-RU" dirty="0"/>
          </a:p>
        </p:txBody>
      </p:sp>
      <p:pic>
        <p:nvPicPr>
          <p:cNvPr id="1026" name="Picture 2" descr="\\ds\incoming\!dif\yii\logo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2" y="1916832"/>
            <a:ext cx="6904037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1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Лучше 1.1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AR2 </a:t>
            </a:r>
            <a:r>
              <a:rPr lang="ru-RU" b="1" dirty="0"/>
              <a:t>кушает меньше памяти</a:t>
            </a:r>
            <a:r>
              <a:rPr lang="ru-RU" dirty="0"/>
              <a:t> и работает </a:t>
            </a:r>
            <a:r>
              <a:rPr lang="ru-RU" b="1" dirty="0"/>
              <a:t>быстрее</a:t>
            </a:r>
            <a:r>
              <a:rPr lang="ru-RU" dirty="0"/>
              <a:t>. В режиме </a:t>
            </a:r>
            <a:r>
              <a:rPr lang="en-US" dirty="0" err="1"/>
              <a:t>asArray</a:t>
            </a:r>
            <a:r>
              <a:rPr lang="en-US" dirty="0"/>
              <a:t> </a:t>
            </a:r>
            <a:r>
              <a:rPr lang="ru-RU" dirty="0"/>
              <a:t>значительно.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5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классы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pPr lvl="1"/>
            <a:r>
              <a:rPr lang="ru-RU" dirty="0" smtClean="0"/>
              <a:t>Геттеры</a:t>
            </a:r>
            <a:r>
              <a:rPr lang="en-US" dirty="0" smtClean="0"/>
              <a:t>/</a:t>
            </a:r>
            <a:r>
              <a:rPr lang="ru-RU" dirty="0" smtClean="0"/>
              <a:t>сеттеры</a:t>
            </a:r>
            <a:r>
              <a:rPr lang="en-US" dirty="0" smtClean="0"/>
              <a:t> (~1.1)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Component</a:t>
            </a:r>
            <a:endParaRPr lang="ru-RU" dirty="0" smtClean="0"/>
          </a:p>
          <a:p>
            <a:pPr lvl="1"/>
            <a:r>
              <a:rPr lang="ru-RU" dirty="0" smtClean="0"/>
              <a:t>События.</a:t>
            </a:r>
          </a:p>
          <a:p>
            <a:pPr lvl="1"/>
            <a:r>
              <a:rPr lang="en-US" dirty="0" smtClean="0"/>
              <a:t>Behavior (~1.1).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extends 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\base\Component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public function test($name)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$this-&gt;trigger(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test', new 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\base\Event($this, $name));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public function hello($name)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echo 'Hello, '.$name.'!';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$component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$component-&gt;on('test', function($event)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echo $event-&gt;sender-&gt;hello($event-&gt;data);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$component-&gt;test(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Alex');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// out: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Hello, Alex!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5122" name="Picture 2" descr="D: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6880"/>
            <a:ext cx="7181307" cy="14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Ошибки, отладка, лог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Нефатальные</a:t>
            </a:r>
            <a:r>
              <a:rPr lang="ru-RU" dirty="0" smtClean="0"/>
              <a:t> ошибки конвертируются в исключения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Фатальные ошибки ловятся и показываются красиво.</a:t>
            </a:r>
            <a:endParaRPr lang="ru-RU" dirty="0"/>
          </a:p>
          <a:p>
            <a:r>
              <a:rPr lang="ru-RU" dirty="0" smtClean="0"/>
              <a:t>Фатальные ошибки пишутся в лог в подавляющем большинстве случаев.</a:t>
            </a:r>
          </a:p>
        </p:txBody>
      </p:sp>
    </p:spTree>
    <p:extLst>
      <p:ext uri="{BB962C8B-B14F-4D97-AF65-F5344CB8AC3E}">
        <p14:creationId xmlns:p14="http://schemas.microsoft.com/office/powerpoint/2010/main" val="15921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ntitled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7080"/>
            <a:ext cx="5010650" cy="691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Перехват фатальных ошибок в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register_shutdown_function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error_get_last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ru-RU" dirty="0"/>
              <a:t>.</a:t>
            </a:r>
            <a:endParaRPr lang="ru-RU" dirty="0" smtClean="0"/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ini_set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display_errors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', 0);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ru-RU" dirty="0" smtClean="0"/>
              <a:t>Стек можно получить из </a:t>
            </a:r>
            <a:r>
              <a:rPr lang="en-US" dirty="0" err="1" smtClean="0"/>
              <a:t>XDebug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/>
              <a:t>Ошибки нехватки памяти. Резерв</a:t>
            </a:r>
            <a:r>
              <a:rPr lang="ru-RU" dirty="0" smtClean="0"/>
              <a:t>.</a:t>
            </a:r>
            <a:endParaRPr lang="en-US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5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конвертирования ошибок в 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set_error_handler</a:t>
            </a:r>
            <a:r>
              <a:rPr lang="en-US" dirty="0" smtClean="0"/>
              <a:t>, </a:t>
            </a:r>
            <a:r>
              <a:rPr lang="ru-RU" dirty="0" smtClean="0"/>
              <a:t>кидаем исключение.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set_exception_handler</a:t>
            </a:r>
            <a:r>
              <a:rPr lang="en-US" dirty="0" smtClean="0"/>
              <a:t>, </a:t>
            </a:r>
            <a:r>
              <a:rPr lang="ru-RU" dirty="0" smtClean="0"/>
              <a:t>обрабатываем.</a:t>
            </a:r>
            <a:endParaRPr lang="en-US" dirty="0" smtClean="0"/>
          </a:p>
          <a:p>
            <a:r>
              <a:rPr lang="ru-RU" dirty="0" smtClean="0"/>
              <a:t>Исключения в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5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1627974"/>
            <a:ext cx="4038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PHP5 </a:t>
            </a:r>
            <a:r>
              <a:rPr lang="en-US" b="1" dirty="0" smtClean="0"/>
              <a:t>MVC</a:t>
            </a:r>
            <a:r>
              <a:rPr lang="ru-RU" dirty="0" smtClean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/>
              <a:t>Приятный </a:t>
            </a:r>
            <a:r>
              <a:rPr lang="en-US" b="1" dirty="0" smtClean="0"/>
              <a:t>API</a:t>
            </a:r>
            <a:r>
              <a:rPr lang="en-US" b="1" dirty="0" smtClean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DAO, AR, </a:t>
            </a: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миграции</a:t>
            </a: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Построитель форм</a:t>
            </a: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Темы.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Тесты.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Документирован.</a:t>
            </a:r>
            <a:endParaRPr lang="ru-RU" b="1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Сообщество.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1" dirty="0"/>
              <a:t>BSD</a:t>
            </a:r>
            <a:r>
              <a:rPr lang="en-US" b="1" dirty="0" smtClean="0"/>
              <a:t>.</a:t>
            </a:r>
            <a:endParaRPr lang="ru-RU" b="1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 smtClean="0">
              <a:latin typeface="+mj-lt"/>
            </a:endParaRPr>
          </a:p>
          <a:p>
            <a:endParaRPr lang="ru-RU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639216" y="1600199"/>
            <a:ext cx="4325271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Мощный </a:t>
            </a:r>
            <a:r>
              <a:rPr lang="ru-RU" dirty="0" err="1" smtClean="0"/>
              <a:t>кеш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RBAC, </a:t>
            </a:r>
            <a:r>
              <a:rPr lang="ru-RU" dirty="0" smtClean="0"/>
              <a:t>авторизация.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Консоль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/>
              <a:t>Обработка ошибок</a:t>
            </a:r>
            <a:r>
              <a:rPr lang="en-US" b="1" dirty="0" smtClean="0"/>
              <a:t>, </a:t>
            </a:r>
            <a:r>
              <a:rPr lang="ru-RU" b="1" dirty="0" smtClean="0"/>
              <a:t>лог</a:t>
            </a:r>
            <a:r>
              <a:rPr lang="en-US" b="1" dirty="0" smtClean="0"/>
              <a:t>.</a:t>
            </a:r>
            <a:endParaRPr lang="en-US" b="1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err="1" smtClean="0"/>
              <a:t>Gii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CLDR</a:t>
            </a:r>
            <a:r>
              <a:rPr lang="ru-RU" dirty="0" smtClean="0"/>
              <a:t>, </a:t>
            </a:r>
            <a:r>
              <a:rPr lang="en-US" dirty="0" smtClean="0"/>
              <a:t>I18n.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err="1" smtClean="0"/>
              <a:t>Виджеты</a:t>
            </a:r>
            <a:r>
              <a:rPr lang="ru-RU" dirty="0" smtClean="0"/>
              <a:t>.</a:t>
            </a: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8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и лог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Ошибки пишутся в лог всегда.</a:t>
            </a:r>
          </a:p>
          <a:p>
            <a:r>
              <a:rPr lang="ru-RU" dirty="0" smtClean="0"/>
              <a:t>В планах полноценная </a:t>
            </a:r>
            <a:r>
              <a:rPr lang="ru-RU" dirty="0"/>
              <a:t>отладочная панелька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7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6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Зависимости, 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Composer.</a:t>
            </a:r>
          </a:p>
          <a:p>
            <a:pPr lvl="1"/>
            <a:r>
              <a:rPr lang="ru-RU" dirty="0" smtClean="0"/>
              <a:t>Официальные расширения.</a:t>
            </a:r>
            <a:endParaRPr lang="en-US" dirty="0" smtClean="0"/>
          </a:p>
          <a:p>
            <a:pPr lvl="1"/>
            <a:r>
              <a:rPr lang="ru-RU" dirty="0" smtClean="0"/>
              <a:t>Рекомендуемые расширения.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bitbucket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Несколько официальных расширений будут доступны сразу (</a:t>
            </a:r>
            <a:r>
              <a:rPr lang="en-US" dirty="0" smtClean="0"/>
              <a:t>Smarty, Twig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9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Больше нет модели формы.</a:t>
            </a:r>
          </a:p>
          <a:p>
            <a:pPr lvl="1"/>
            <a:r>
              <a:rPr lang="en-US" dirty="0" err="1" smtClean="0"/>
              <a:t>ArrayAccess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 smtClean="0"/>
              <a:t>Массовое присваивание.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7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LoginForm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extends \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\base\Model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public $username;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public $password;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Массовое присваивание</a:t>
            </a:r>
            <a:endParaRPr lang="ru-RU" dirty="0"/>
          </a:p>
        </p:txBody>
      </p:sp>
      <p:pic>
        <p:nvPicPr>
          <p:cNvPr id="3074" name="Picture 2" descr="D:\atkritka_1359724954_2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28800"/>
            <a:ext cx="800595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class User extends 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ActiveRecord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function table()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tbl_user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function scenarios()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return array(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'login' =&gt; array('username', 'password'),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'register' =&gt; array('username', 'email', 'password'),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function rules()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return array(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// rule applied when corresponding field is "safe"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array('username', 'length', 'min' =&gt; 2),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array('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', 'length', 'min' =&gt; 2),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array('password', 'required'),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// rule applied when scenario is "signup" no matter if field is "safe" or not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array('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', 'check', 'on' =&gt; 'signup'),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function scenarios()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return array(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// on signup allow mass assignment of username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'signup' =&gt; array('username', 'password'),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'update' =&gt; array('username', '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'),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yii_users\ru\6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6153936"/>
            <a:ext cx="962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yii_users\ru\billki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89392"/>
            <a:ext cx="1581349" cy="15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yii_users\ru\e5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00" y="696888"/>
            <a:ext cx="12954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yii_users\ru\kuponator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99" y="4388631"/>
            <a:ext cx="1724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yii_users\sng\trud_com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" y="1772816"/>
            <a:ext cx="1683593" cy="3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yii_users\ru\2gis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62" y="620688"/>
            <a:ext cx="1457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D:\yii_users\ru\rosyama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24" y="2241693"/>
            <a:ext cx="1257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D:\yii_users\ru\rtr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9309"/>
            <a:ext cx="22383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61587" y="2871556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intranet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" descr="D:\php_ru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57" y="1996789"/>
            <a:ext cx="1457944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alawar.jpe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94" y="489928"/>
            <a:ext cx="15716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listick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66" y="3503209"/>
            <a:ext cx="1533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3778.jpg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87" y="4995551"/>
            <a:ext cx="1691535" cy="16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$command = $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)-&gt;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queryAll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catch(\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\Exception) 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//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$query = new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Query();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$result = $query-&gt;select('*')-&gt;from(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'post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')-&gt;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where('id = :id', array(':id' =&gt; 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))-&gt;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()-&gt;query();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$customers = Customer::find()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-&gt;where(array('status' =&gt; 1))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-&gt;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('age')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-&gt;all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$customer = Customer::find(10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$customer = Customer::find(array('age' =&gt; 30, 'status' =&gt; 1));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relations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class Customer extends 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ActiveRecord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getOrders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return $this-&gt;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hasMany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('Order', array('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customer_id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 =&gt; 'id'));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$customer = Customer::find($id);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$orders = $customer-&gt;orders;  // $orders is an array of Order objects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link/unlink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$customer = Customer::find(1);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$order = new Order;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$order-&gt;subtotal = 100;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$customer-&gt;link('orders', $order);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class Customer extends 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ActiveRecord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// ...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/**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* @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ActiveQuery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$query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*/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function active($query)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$query-&gt;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andWhere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('status = 1');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$customers = Customer::find()-&gt;active()-&gt;all();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class Customer extends 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ActiveRecord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// ...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/**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* @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ActiveQuery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$query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* @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integer $age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*/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olderThan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($query, $age = 30)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$query-&gt;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andWhere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('age &gt; :age', array(':age' =&gt; $age));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$customers = Customer::find()-&gt;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olderThan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(50)-&gt;all();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Всякие варианты </a:t>
            </a:r>
            <a:r>
              <a:rPr lang="ru-RU" dirty="0" err="1" smtClean="0"/>
              <a:t>кеша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кэш:</a:t>
            </a:r>
          </a:p>
          <a:p>
            <a:pPr lvl="1"/>
            <a:r>
              <a:rPr lang="ru-RU" dirty="0" smtClean="0"/>
              <a:t>Пробуем написать обёртку для </a:t>
            </a:r>
            <a:r>
              <a:rPr lang="en-US" dirty="0" err="1" smtClean="0"/>
              <a:t>Redis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Планируем также пощупать </a:t>
            </a:r>
            <a:r>
              <a:rPr lang="en-US" dirty="0" smtClean="0"/>
              <a:t>Mongo.</a:t>
            </a:r>
            <a:endParaRPr lang="ru-RU" dirty="0"/>
          </a:p>
        </p:txBody>
      </p:sp>
      <p:pic>
        <p:nvPicPr>
          <p:cNvPr id="4098" name="Picture 2" descr="D:\red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1694"/>
            <a:ext cx="2546772" cy="214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16056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95465"/>
            <a:ext cx="3771305" cy="12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Web, </a:t>
            </a:r>
            <a:r>
              <a:rPr lang="ru-RU" dirty="0" smtClean="0"/>
              <a:t>Консоль</a:t>
            </a:r>
            <a:r>
              <a:rPr lang="en-US" dirty="0" smtClean="0"/>
              <a:t>, </a:t>
            </a:r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Консольное и веб очень похожи.</a:t>
            </a:r>
          </a:p>
          <a:p>
            <a:pPr lvl="1"/>
            <a:r>
              <a:rPr lang="ru-RU" dirty="0" smtClean="0"/>
              <a:t>Консольная команда = контроллер.</a:t>
            </a:r>
          </a:p>
          <a:p>
            <a:pPr lvl="1"/>
            <a:r>
              <a:rPr lang="ru-RU" dirty="0" err="1" smtClean="0"/>
              <a:t>Консолька</a:t>
            </a:r>
            <a:r>
              <a:rPr lang="ru-RU" dirty="0" smtClean="0"/>
              <a:t> будет цветастая.</a:t>
            </a:r>
            <a:endParaRPr lang="en-US" dirty="0" smtClean="0"/>
          </a:p>
          <a:p>
            <a:pPr lvl="1"/>
            <a:r>
              <a:rPr lang="ru-RU" dirty="0" smtClean="0"/>
              <a:t>Документация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help</a:t>
            </a:r>
            <a:r>
              <a:rPr lang="ru-RU" dirty="0" smtClean="0"/>
              <a:t> из </a:t>
            </a:r>
            <a:r>
              <a:rPr lang="en-US" dirty="0" err="1" smtClean="0"/>
              <a:t>phpdoc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8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b="1" dirty="0" smtClean="0"/>
              <a:t>важно</a:t>
            </a:r>
            <a:r>
              <a:rPr lang="ru-RU" dirty="0" smtClean="0"/>
              <a:t> в </a:t>
            </a:r>
            <a:r>
              <a:rPr lang="ru-RU" dirty="0" err="1" smtClean="0"/>
              <a:t>фреймворке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Легко </a:t>
            </a:r>
            <a:r>
              <a:rPr lang="ru-RU" b="1" dirty="0" smtClean="0"/>
              <a:t>изучать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ru-RU" dirty="0" smtClean="0"/>
              <a:t>Легко </a:t>
            </a:r>
            <a:r>
              <a:rPr lang="ru-RU" b="1" dirty="0" smtClean="0"/>
              <a:t>отлаживать и исправлять ошибки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ru-RU" b="1" dirty="0" smtClean="0"/>
              <a:t>Не должен мешать</a:t>
            </a:r>
            <a:r>
              <a:rPr lang="ru-RU" dirty="0" smtClean="0"/>
              <a:t> вашему коду или</a:t>
            </a:r>
            <a:r>
              <a:rPr lang="en-US" dirty="0" smtClean="0"/>
              <a:t> </a:t>
            </a:r>
            <a:r>
              <a:rPr lang="ru-RU" dirty="0" smtClean="0"/>
              <a:t>любому нормальному стороннему коду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ru-RU" dirty="0" smtClean="0"/>
              <a:t>Отличное </a:t>
            </a:r>
            <a:r>
              <a:rPr lang="ru-RU" b="1" dirty="0" smtClean="0"/>
              <a:t>сообщество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ru-RU" b="1" dirty="0" smtClean="0"/>
              <a:t>Обратно совместимый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b="1" dirty="0" smtClean="0"/>
              <a:t>стабильный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ru-RU" dirty="0" smtClean="0"/>
              <a:t>Не мешает </a:t>
            </a:r>
            <a:r>
              <a:rPr lang="ru-RU" b="1" dirty="0" smtClean="0"/>
              <a:t>расширять</a:t>
            </a:r>
            <a:r>
              <a:rPr lang="en-US" dirty="0" smtClean="0"/>
              <a:t> </a:t>
            </a:r>
            <a:r>
              <a:rPr lang="ru-RU" dirty="0"/>
              <a:t>и</a:t>
            </a:r>
            <a:r>
              <a:rPr lang="en-US" dirty="0" smtClean="0"/>
              <a:t> </a:t>
            </a:r>
            <a:r>
              <a:rPr lang="ru-RU" b="1" dirty="0" smtClean="0"/>
              <a:t>настраивать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Приятен</a:t>
            </a:r>
            <a:r>
              <a:rPr lang="en-US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yiic</a:t>
            </a:r>
            <a:r>
              <a:rPr lang="en-US" dirty="0" smtClean="0"/>
              <a:t> app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Как минимум два приложения</a:t>
            </a:r>
          </a:p>
          <a:p>
            <a:pPr lvl="2"/>
            <a:r>
              <a:rPr lang="ru-RU" dirty="0" smtClean="0"/>
              <a:t>Простое</a:t>
            </a:r>
          </a:p>
          <a:p>
            <a:pPr lvl="2"/>
            <a:r>
              <a:rPr lang="ru-RU" dirty="0" smtClean="0"/>
              <a:t>Посложнее</a:t>
            </a:r>
          </a:p>
          <a:p>
            <a:pPr lvl="1"/>
            <a:r>
              <a:rPr lang="ru-RU" dirty="0" smtClean="0"/>
              <a:t>Можно сделать свои шаблоны.</a:t>
            </a:r>
          </a:p>
        </p:txBody>
      </p:sp>
    </p:spTree>
    <p:extLst>
      <p:ext uri="{BB962C8B-B14F-4D97-AF65-F5344CB8AC3E}">
        <p14:creationId xmlns:p14="http://schemas.microsoft.com/office/powerpoint/2010/main" val="26571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или </a:t>
            </a:r>
            <a:r>
              <a:rPr lang="en-US" dirty="0" smtClean="0"/>
              <a:t>2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91445" y="3265820"/>
            <a:ext cx="6064544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Работайте на стабильном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algn="ctr"/>
            <a:r>
              <a:rPr lang="en-US" sz="2800" b="1" dirty="0" smtClean="0"/>
              <a:t>1.1 </a:t>
            </a:r>
            <a:r>
              <a:rPr lang="ru-RU" sz="2800" b="1" dirty="0" smtClean="0"/>
              <a:t>поддерживается</a:t>
            </a:r>
            <a:r>
              <a:rPr lang="en-US" sz="2800" b="1" dirty="0" smtClean="0"/>
              <a:t> </a:t>
            </a:r>
            <a:r>
              <a:rPr lang="ru-RU" sz="2800" b="1" dirty="0" smtClean="0"/>
              <a:t>как минимум до</a:t>
            </a:r>
          </a:p>
          <a:p>
            <a:pPr algn="ctr"/>
            <a:r>
              <a:rPr lang="ru-RU" sz="2800" b="1" dirty="0" smtClean="0"/>
              <a:t>3</a:t>
            </a:r>
            <a:r>
              <a:rPr lang="en-US" sz="2800" b="1" dirty="0" smtClean="0"/>
              <a:t>1</a:t>
            </a:r>
            <a:r>
              <a:rPr lang="ru-RU" sz="2800" b="1" dirty="0" smtClean="0"/>
              <a:t> декабря</a:t>
            </a:r>
            <a:r>
              <a:rPr lang="en-US" sz="2800" b="1" dirty="0" smtClean="0"/>
              <a:t>, </a:t>
            </a:r>
            <a:r>
              <a:rPr lang="en-US" sz="2800" b="1" dirty="0" smtClean="0"/>
              <a:t>2015.</a:t>
            </a:r>
          </a:p>
        </p:txBody>
      </p:sp>
    </p:spTree>
    <p:extLst>
      <p:ext uri="{BB962C8B-B14F-4D97-AF65-F5344CB8AC3E}">
        <p14:creationId xmlns:p14="http://schemas.microsoft.com/office/powerpoint/2010/main" val="15560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lvl="1"/>
            <a:r>
              <a:rPr lang="en-US" dirty="0">
                <a:hlinkClick r:id="rId2"/>
              </a:rPr>
              <a:t>http://yiiframework.com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github.com/yiisoft/yii2/wiki/Yii2-Development-Roadmap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sam@rmcreative.ru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sam_dark</a:t>
            </a:r>
            <a:endParaRPr lang="ru-RU" dirty="0"/>
          </a:p>
        </p:txBody>
      </p:sp>
      <p:pic>
        <p:nvPicPr>
          <p:cNvPr id="4" name="Picture 2" descr="D:\yii_users\int\elephpant_900_6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3019616"/>
            <a:ext cx="4680520" cy="32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6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554" y="6021288"/>
            <a:ext cx="8229600" cy="676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Prado, </a:t>
            </a:r>
            <a:r>
              <a:rPr lang="ru-RU" dirty="0" smtClean="0"/>
              <a:t>с 2004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1.0, </a:t>
            </a:r>
            <a:r>
              <a:rPr lang="ru-RU" dirty="0" smtClean="0"/>
              <a:t>2008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1.1, 2010</a:t>
            </a:r>
            <a:endParaRPr lang="ru-RU" dirty="0" smtClean="0"/>
          </a:p>
        </p:txBody>
      </p:sp>
      <p:pic>
        <p:nvPicPr>
          <p:cNvPr id="4" name="Picture 4" descr="Z:\!todo\rmcreative\logos\prado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15843"/>
            <a:ext cx="1152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Z:\!todo\rmcreative\logos\r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" y="2011417"/>
            <a:ext cx="631014" cy="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!todo\rmcreative\logos\Jooml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63" y="2085777"/>
            <a:ext cx="958910" cy="6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!todo\rmcreative\logos\symfon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23" y="2193444"/>
            <a:ext cx="852925" cy="2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logo-body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15706"/>
            <a:ext cx="8640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56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4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541774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77329" y="1898278"/>
            <a:ext cx="325730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400534" y="1917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12308" y="1798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79613" y="32355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2" name="Picture 4" descr="D:\imag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69" y="2048597"/>
            <a:ext cx="764451" cy="7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743723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2011</a:t>
            </a:r>
            <a:endParaRPr lang="ru-RU" dirty="0"/>
          </a:p>
        </p:txBody>
      </p:sp>
      <p:pic>
        <p:nvPicPr>
          <p:cNvPr id="7173" name="Picture 5" descr="D:\Ci_logo_fla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19" y="1877665"/>
            <a:ext cx="813767" cy="88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049373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2006</a:t>
            </a:r>
            <a:endParaRPr lang="ru-RU" dirty="0"/>
          </a:p>
        </p:txBody>
      </p:sp>
      <p:pic>
        <p:nvPicPr>
          <p:cNvPr id="7174" name="Picture 6" descr="D:\Cak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9757"/>
            <a:ext cx="1050255" cy="10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image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3" y="2857762"/>
            <a:ext cx="1002504" cy="5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028384" y="2816992"/>
            <a:ext cx="804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  <a:endParaRPr lang="en-US" sz="6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Что? </a:t>
            </a:r>
            <a:r>
              <a:rPr lang="ru-RU" dirty="0" smtClean="0"/>
              <a:t>Где? 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Он </a:t>
            </a:r>
            <a:r>
              <a:rPr lang="ru-RU" b="1" dirty="0" smtClean="0"/>
              <a:t>жив</a:t>
            </a:r>
            <a:r>
              <a:rPr lang="ru-RU" dirty="0" smtClean="0"/>
              <a:t>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pPr lvl="1"/>
            <a:r>
              <a:rPr lang="ru-RU" dirty="0" smtClean="0"/>
              <a:t>Он </a:t>
            </a:r>
            <a:r>
              <a:rPr lang="ru-RU" b="1" dirty="0" smtClean="0"/>
              <a:t>развивается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Он уже не так сильно далёк от публичной альфы… но всё ещё есть над чем поработать, поэтому пока никаких дат и прогнозов</a:t>
            </a:r>
            <a:r>
              <a:rPr lang="ru-RU" dirty="0" smtClean="0"/>
              <a:t>.</a:t>
            </a:r>
          </a:p>
          <a:p>
            <a:pPr marL="400050" lvl="2" indent="0">
              <a:buNone/>
            </a:pPr>
            <a:endParaRPr lang="ru-RU" dirty="0" smtClean="0">
              <a:hlinkClick r:id="rId2"/>
            </a:endParaRPr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github.com/yiisoft/yii2/wiki/Yii2-Development-Roadmap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7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Последний </a:t>
            </a:r>
            <a:r>
              <a:rPr lang="en-US" dirty="0" smtClean="0"/>
              <a:t>PHP </a:t>
            </a:r>
            <a:r>
              <a:rPr lang="en-US" b="1" dirty="0" smtClean="0"/>
              <a:t>5.3</a:t>
            </a:r>
            <a:r>
              <a:rPr lang="ru-RU" b="1" dirty="0" smtClean="0"/>
              <a:t>.</a:t>
            </a:r>
            <a:r>
              <a:rPr lang="en-US" b="1" dirty="0" smtClean="0"/>
              <a:t>x+</a:t>
            </a:r>
            <a:endParaRPr lang="en-US" b="1" dirty="0" smtClean="0"/>
          </a:p>
          <a:p>
            <a:pPr>
              <a:buFont typeface="Calibri" pitchFamily="34" charset="0"/>
              <a:buChar char="—"/>
            </a:pPr>
            <a:r>
              <a:rPr lang="en-US" b="1" dirty="0" smtClean="0"/>
              <a:t>Namespace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b="1" dirty="0" smtClean="0"/>
              <a:t>PSR-0</a:t>
            </a:r>
            <a:endParaRPr lang="ru-RU" b="1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764904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Лучше структура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Меньше лишних классов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/>
              <a:t>Х</a:t>
            </a:r>
            <a:r>
              <a:rPr lang="ru-RU" dirty="0" smtClean="0"/>
              <a:t>орошее осталось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44208" y="4077072"/>
            <a:ext cx="22252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v2</a:t>
            </a:r>
            <a:endParaRPr lang="ru-RU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Лучше </a:t>
            </a:r>
            <a:r>
              <a:rPr lang="ru-RU" dirty="0" smtClean="0"/>
              <a:t>1.1.</a:t>
            </a:r>
          </a:p>
          <a:p>
            <a:pPr lvl="1"/>
            <a:r>
              <a:rPr lang="en-US" dirty="0" smtClean="0"/>
              <a:t>"hello world" </a:t>
            </a:r>
            <a:r>
              <a:rPr lang="ru-RU" dirty="0" smtClean="0"/>
              <a:t>для веб </a:t>
            </a:r>
            <a:r>
              <a:rPr lang="ru-RU" b="1" dirty="0" smtClean="0"/>
              <a:t>в два раза быстрее</a:t>
            </a:r>
            <a:r>
              <a:rPr lang="en-US" b="1" dirty="0" smtClean="0"/>
              <a:t> 1.1</a:t>
            </a:r>
            <a:r>
              <a:rPr lang="en-US" dirty="0" smtClean="0"/>
              <a:t> </a:t>
            </a:r>
            <a:r>
              <a:rPr lang="ru-RU" dirty="0" smtClean="0"/>
              <a:t>без</a:t>
            </a:r>
            <a:r>
              <a:rPr lang="en-US" dirty="0" smtClean="0"/>
              <a:t> APC </a:t>
            </a:r>
            <a:r>
              <a:rPr lang="ru-RU" dirty="0" smtClean="0"/>
              <a:t>и на </a:t>
            </a:r>
            <a:r>
              <a:rPr lang="en-US" dirty="0" smtClean="0"/>
              <a:t>10—20% </a:t>
            </a:r>
            <a:r>
              <a:rPr lang="ru-RU" dirty="0" smtClean="0"/>
              <a:t>быстрее с</a:t>
            </a:r>
            <a:r>
              <a:rPr lang="en-US" dirty="0" smtClean="0"/>
              <a:t> APC (</a:t>
            </a:r>
            <a:r>
              <a:rPr lang="ru-RU" dirty="0" smtClean="0"/>
              <a:t>новый </a:t>
            </a:r>
            <a:r>
              <a:rPr lang="en-US" dirty="0" smtClean="0"/>
              <a:t>PSR-0 </a:t>
            </a:r>
            <a:r>
              <a:rPr lang="ru-RU" dirty="0" smtClean="0"/>
              <a:t>загрузчик </a:t>
            </a:r>
            <a:r>
              <a:rPr lang="ru-RU" dirty="0" smtClean="0"/>
              <a:t>классов, </a:t>
            </a:r>
            <a:r>
              <a:rPr lang="en-US" dirty="0" smtClean="0"/>
              <a:t>namespace, </a:t>
            </a:r>
            <a:r>
              <a:rPr lang="ru-RU" dirty="0" smtClean="0"/>
              <a:t>меньше классов</a:t>
            </a:r>
            <a:r>
              <a:rPr lang="en-US" dirty="0" smtClean="0"/>
              <a:t>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24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775</Words>
  <Application>Microsoft Office PowerPoint</Application>
  <PresentationFormat>Экран (4:3)</PresentationFormat>
  <Paragraphs>259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v2</vt:lpstr>
      <vt:lpstr>Yii?</vt:lpstr>
      <vt:lpstr>Презентация PowerPoint</vt:lpstr>
      <vt:lpstr>Что важно в фреймворке</vt:lpstr>
      <vt:lpstr>Презентация PowerPoint</vt:lpstr>
      <vt:lpstr>Что? Где? Когда?</vt:lpstr>
      <vt:lpstr>Презентация PowerPoint</vt:lpstr>
      <vt:lpstr>Производительность</vt:lpstr>
      <vt:lpstr>Общая</vt:lpstr>
      <vt:lpstr>AR</vt:lpstr>
      <vt:lpstr>Структура</vt:lpstr>
      <vt:lpstr>Базовые классы</vt:lpstr>
      <vt:lpstr>События</vt:lpstr>
      <vt:lpstr>Исключения</vt:lpstr>
      <vt:lpstr>Ошибки, отладка, лог</vt:lpstr>
      <vt:lpstr>Ошибки</vt:lpstr>
      <vt:lpstr>Презентация PowerPoint</vt:lpstr>
      <vt:lpstr>Перехват фатальных ошибок в PHP</vt:lpstr>
      <vt:lpstr>Особенности конвертирования ошибок в исключения</vt:lpstr>
      <vt:lpstr>Отладка и лог</vt:lpstr>
      <vt:lpstr>Расширения</vt:lpstr>
      <vt:lpstr>Зависимости, сайт</vt:lpstr>
      <vt:lpstr>Модель</vt:lpstr>
      <vt:lpstr>Модель</vt:lpstr>
      <vt:lpstr>Модель</vt:lpstr>
      <vt:lpstr>Массовое присваивание</vt:lpstr>
      <vt:lpstr>AR</vt:lpstr>
      <vt:lpstr>Валидация</vt:lpstr>
      <vt:lpstr>Работа с БД</vt:lpstr>
      <vt:lpstr>Command</vt:lpstr>
      <vt:lpstr>Query</vt:lpstr>
      <vt:lpstr>AR</vt:lpstr>
      <vt:lpstr>AR relations</vt:lpstr>
      <vt:lpstr>AR link/unlink</vt:lpstr>
      <vt:lpstr>AR scope</vt:lpstr>
      <vt:lpstr>AR scope</vt:lpstr>
      <vt:lpstr>noSQL?</vt:lpstr>
      <vt:lpstr>Web, Консоль, шаблоны</vt:lpstr>
      <vt:lpstr>Консольное приложение</vt:lpstr>
      <vt:lpstr>yiic app</vt:lpstr>
      <vt:lpstr>1 или 2?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мы используем Yii</dc:title>
  <dc:creator>Alexander Makarov</dc:creator>
  <cp:lastModifiedBy>Alexander Makarov</cp:lastModifiedBy>
  <cp:revision>186</cp:revision>
  <dcterms:created xsi:type="dcterms:W3CDTF">2013-02-11T22:42:02Z</dcterms:created>
  <dcterms:modified xsi:type="dcterms:W3CDTF">2013-02-17T16:19:02Z</dcterms:modified>
</cp:coreProperties>
</file>