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3" d="100"/>
          <a:sy n="133" d="100"/>
        </p:scale>
        <p:origin x="-636" y="6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21158809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 name="Shape 7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0" name="Shape 12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1" name="Shape 13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4" name="Shape 14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0" name="Shape 15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5" name="Shape 16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6" name="Shape 7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7" name="Shape 17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3" name="Shape 18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8" name="Shape 18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9" name="Shape 19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5" name="Shape 20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9" name="Shape 24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9" name="Shape 26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4" name="Shape 27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7" name="Shape 8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4" name="Shape 28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1" name="Shape 31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7" name="Shape 31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3" name="Shape 9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7" name="Shape 35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2" name="Shape 37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8" name="Shape 37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5" name="Shape 38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8" name="Shape 9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00" name="Shape 40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4" name="Shape 10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4" name="Shape 11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Shape 9"/>
        <p:cNvGrpSpPr/>
        <p:nvPr/>
      </p:nvGrpSpPr>
      <p:grpSpPr>
        <a:xfrm>
          <a:off x="0" y="0"/>
          <a:ext cx="0" cy="0"/>
          <a:chOff x="0" y="0"/>
          <a:chExt cx="0" cy="0"/>
        </a:xfrm>
      </p:grpSpPr>
      <p:pic>
        <p:nvPicPr>
          <p:cNvPr id="10" name="Shape 10" descr="E:\Dropbox\Съесть собаку files\преза_1 [Recovered]-01.jpg"/>
          <p:cNvPicPr preferRelativeResize="0"/>
          <p:nvPr/>
        </p:nvPicPr>
        <p:blipFill rotWithShape="1">
          <a:blip r:embed="rId2">
            <a:alphaModFix/>
          </a:blip>
          <a:srcRect/>
          <a:stretch/>
        </p:blipFill>
        <p:spPr>
          <a:xfrm>
            <a:off x="56455" y="-30832"/>
            <a:ext cx="9743024" cy="6888833"/>
          </a:xfrm>
          <a:prstGeom prst="rect">
            <a:avLst/>
          </a:prstGeom>
          <a:noFill/>
          <a:ln>
            <a:noFill/>
          </a:ln>
        </p:spPr>
      </p:pic>
      <p:sp>
        <p:nvSpPr>
          <p:cNvPr id="11" name="Shape 11"/>
          <p:cNvSpPr txBox="1">
            <a:spLocks noGrp="1"/>
          </p:cNvSpPr>
          <p:nvPr>
            <p:ph type="ctrTitle"/>
          </p:nvPr>
        </p:nvSpPr>
        <p:spPr>
          <a:xfrm>
            <a:off x="742950" y="3068959"/>
            <a:ext cx="8420099" cy="1470024"/>
          </a:xfrm>
          <a:prstGeom prst="rect">
            <a:avLst/>
          </a:prstGeom>
          <a:noFill/>
          <a:ln>
            <a:noFill/>
          </a:ln>
        </p:spPr>
        <p:txBody>
          <a:bodyPr lIns="91425" tIns="91425" rIns="91425" bIns="91425" anchor="ctr" anchorCtr="0"/>
          <a:lstStyle>
            <a:lvl1pPr marL="0" marR="0" lvl="0" indent="0" algn="l" rtl="0">
              <a:spcBef>
                <a:spcPts val="0"/>
              </a:spcBef>
              <a:buClr>
                <a:srgbClr val="EE4024"/>
              </a:buClr>
              <a:buFont typeface="Arial"/>
              <a:buNone/>
              <a:defRPr sz="5400" b="1" i="0" u="none" strike="noStrike" cap="none">
                <a:solidFill>
                  <a:srgbClr val="EE402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subTitle" idx="1"/>
          </p:nvPr>
        </p:nvSpPr>
        <p:spPr>
          <a:xfrm>
            <a:off x="776535" y="4797151"/>
            <a:ext cx="6934199" cy="612067"/>
          </a:xfrm>
          <a:prstGeom prst="rect">
            <a:avLst/>
          </a:prstGeom>
          <a:noFill/>
          <a:ln>
            <a:noFill/>
          </a:ln>
        </p:spPr>
        <p:txBody>
          <a:bodyPr lIns="91425" tIns="91425" rIns="91425" bIns="91425" anchor="t" anchorCtr="0"/>
          <a:lstStyle>
            <a:lvl1pPr marL="0" marR="0" lvl="0" indent="0" algn="l" rtl="0">
              <a:spcBef>
                <a:spcPts val="480"/>
              </a:spcBef>
              <a:buClr>
                <a:srgbClr val="089CD3"/>
              </a:buClr>
              <a:buFont typeface="Arial"/>
              <a:buNone/>
              <a:defRPr sz="2400" b="1" i="0" u="none" strike="noStrike" cap="none">
                <a:solidFill>
                  <a:srgbClr val="089CD3"/>
                </a:solidFill>
                <a:latin typeface="Arial"/>
                <a:ea typeface="Arial"/>
                <a:cs typeface="Arial"/>
                <a:sym typeface="Arial"/>
              </a:defRPr>
            </a:lvl1pPr>
            <a:lvl2pPr marL="457200" marR="0" lvl="1" indent="0" algn="ctr" rtl="0">
              <a:spcBef>
                <a:spcPts val="560"/>
              </a:spcBef>
              <a:buClr>
                <a:srgbClr val="888888"/>
              </a:buClr>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746943" y="5589239"/>
            <a:ext cx="3136899" cy="36512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p:nvPr/>
        </p:nvSpPr>
        <p:spPr>
          <a:xfrm>
            <a:off x="1208583" y="1918977"/>
            <a:ext cx="504056" cy="357894"/>
          </a:xfrm>
          <a:prstGeom prst="rect">
            <a:avLst/>
          </a:prstGeom>
          <a:solidFill>
            <a:srgbClr val="F7F7F7"/>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5" name="Shape 15" descr="E:\Dropbox\Съесть собаку files\преза_1 [Recovered]-10.png"/>
          <p:cNvPicPr preferRelativeResize="0"/>
          <p:nvPr/>
        </p:nvPicPr>
        <p:blipFill rotWithShape="1">
          <a:blip r:embed="rId3">
            <a:alphaModFix/>
          </a:blip>
          <a:srcRect/>
          <a:stretch/>
        </p:blipFill>
        <p:spPr>
          <a:xfrm>
            <a:off x="848544" y="836712"/>
            <a:ext cx="2933700" cy="1968500"/>
          </a:xfrm>
          <a:prstGeom prst="rect">
            <a:avLst/>
          </a:prstGeom>
          <a:noFill/>
          <a:ln>
            <a:noFill/>
          </a:ln>
        </p:spPr>
      </p:pic>
      <p:sp>
        <p:nvSpPr>
          <p:cNvPr id="16" name="Shape 16"/>
          <p:cNvSpPr/>
          <p:nvPr/>
        </p:nvSpPr>
        <p:spPr>
          <a:xfrm>
            <a:off x="977575" y="5157192"/>
            <a:ext cx="735063" cy="504056"/>
          </a:xfrm>
          <a:prstGeom prst="rect">
            <a:avLst/>
          </a:prstGeom>
          <a:solidFill>
            <a:srgbClr val="F7F7F7"/>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Заголовок и вертикальный текст">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rot="5400000">
            <a:off x="2526432" y="-430931"/>
            <a:ext cx="4853134" cy="8915400"/>
          </a:xfrm>
          <a:prstGeom prst="rect">
            <a:avLst/>
          </a:prstGeom>
          <a:noFill/>
          <a:ln>
            <a:noFill/>
          </a:ln>
        </p:spPr>
        <p:txBody>
          <a:bodyPr lIns="91425" tIns="91425" rIns="91425" bIns="91425" anchor="t" anchorCtr="0"/>
          <a:lstStyle>
            <a:lvl1pPr marL="342900" marR="0" lvl="0" indent="-139700" algn="l" rtl="0">
              <a:spcBef>
                <a:spcPts val="640"/>
              </a:spcBef>
              <a:buClr>
                <a:srgbClr val="EE4024"/>
              </a:buClr>
              <a:buSzPct val="100000"/>
              <a:buFont typeface="Arial"/>
              <a:buChar char="•"/>
              <a:defRPr sz="3200" b="0" i="0" u="none" strike="noStrike" cap="none">
                <a:solidFill>
                  <a:srgbClr val="EE4024"/>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95300" y="6356351"/>
            <a:ext cx="2311400"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384550" y="6356351"/>
            <a:ext cx="3136899"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7099300" y="6356351"/>
            <a:ext cx="2311400" cy="3651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ru-RU" sz="1800">
                <a:solidFill>
                  <a:schemeClr val="dk1"/>
                </a:solidFill>
                <a:latin typeface="Calibri"/>
                <a:ea typeface="Calibri"/>
                <a:cs typeface="Calibri"/>
                <a:sym typeface="Calibri"/>
              </a:rPr>
              <a:t>‹#›</a:t>
            </a:fld>
            <a:endParaRPr lang="ru-RU" sz="18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завершающий слайд">
    <p:spTree>
      <p:nvGrpSpPr>
        <p:cNvPr id="1" name="Shape 62"/>
        <p:cNvGrpSpPr/>
        <p:nvPr/>
      </p:nvGrpSpPr>
      <p:grpSpPr>
        <a:xfrm>
          <a:off x="0" y="0"/>
          <a:ext cx="0" cy="0"/>
          <a:chOff x="0" y="0"/>
          <a:chExt cx="0" cy="0"/>
        </a:xfrm>
      </p:grpSpPr>
      <p:sp>
        <p:nvSpPr>
          <p:cNvPr id="63" name="Shape 63"/>
          <p:cNvSpPr/>
          <p:nvPr/>
        </p:nvSpPr>
        <p:spPr>
          <a:xfrm>
            <a:off x="0" y="0"/>
            <a:ext cx="9906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4" name="Shape 64" descr="E:\Dropbox\Съесть собаку files\преза-03.png"/>
          <p:cNvPicPr preferRelativeResize="0"/>
          <p:nvPr/>
        </p:nvPicPr>
        <p:blipFill rotWithShape="1">
          <a:blip r:embed="rId2">
            <a:alphaModFix/>
          </a:blip>
          <a:srcRect/>
          <a:stretch/>
        </p:blipFill>
        <p:spPr>
          <a:xfrm>
            <a:off x="0" y="15775"/>
            <a:ext cx="9906000" cy="7002593"/>
          </a:xfrm>
          <a:prstGeom prst="rect">
            <a:avLst/>
          </a:prstGeom>
          <a:noFill/>
          <a:ln>
            <a:noFill/>
          </a:ln>
        </p:spPr>
      </p:pic>
      <p:sp>
        <p:nvSpPr>
          <p:cNvPr id="65" name="Shape 65"/>
          <p:cNvSpPr txBox="1">
            <a:spLocks noGrp="1"/>
          </p:cNvSpPr>
          <p:nvPr>
            <p:ph type="subTitle" idx="1"/>
          </p:nvPr>
        </p:nvSpPr>
        <p:spPr>
          <a:xfrm>
            <a:off x="992559" y="4005064"/>
            <a:ext cx="6934199" cy="612067"/>
          </a:xfrm>
          <a:prstGeom prst="rect">
            <a:avLst/>
          </a:prstGeom>
          <a:noFill/>
          <a:ln>
            <a:noFill/>
          </a:ln>
        </p:spPr>
        <p:txBody>
          <a:bodyPr lIns="91425" tIns="91425" rIns="91425" bIns="91425" anchor="t" anchorCtr="0"/>
          <a:lstStyle>
            <a:lvl1pPr marL="0" marR="0" lvl="0" indent="0" algn="l" rtl="0">
              <a:spcBef>
                <a:spcPts val="640"/>
              </a:spcBef>
              <a:buClr>
                <a:srgbClr val="089CD3"/>
              </a:buClr>
              <a:buFont typeface="Arial"/>
              <a:buNone/>
              <a:defRPr sz="3200" b="1" i="0" u="none" strike="noStrike" cap="none">
                <a:solidFill>
                  <a:srgbClr val="089CD3"/>
                </a:solidFill>
                <a:latin typeface="Arial"/>
                <a:ea typeface="Arial"/>
                <a:cs typeface="Arial"/>
                <a:sym typeface="Arial"/>
              </a:defRPr>
            </a:lvl1pPr>
            <a:lvl2pPr marL="457200" marR="0" lvl="1" indent="0" algn="ctr" rtl="0">
              <a:spcBef>
                <a:spcPts val="560"/>
              </a:spcBef>
              <a:buClr>
                <a:srgbClr val="888888"/>
              </a:buClr>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992187" y="4797425"/>
            <a:ext cx="6985000" cy="575791"/>
          </a:xfrm>
          <a:prstGeom prst="rect">
            <a:avLst/>
          </a:prstGeom>
          <a:noFill/>
          <a:ln>
            <a:noFill/>
          </a:ln>
        </p:spPr>
        <p:txBody>
          <a:bodyPr lIns="91425" tIns="91425" rIns="91425" bIns="91425" anchor="t" anchorCtr="0"/>
          <a:lstStyle>
            <a:lvl1pPr marL="0" marR="0" lvl="0" indent="0" algn="l" rtl="0">
              <a:spcBef>
                <a:spcPts val="400"/>
              </a:spcBef>
              <a:buClr>
                <a:srgbClr val="7F7F7F"/>
              </a:buClr>
              <a:buFont typeface="Arial"/>
              <a:buNone/>
              <a:defRPr sz="2000" b="0" i="0" u="none" strike="noStrike" cap="none">
                <a:solidFill>
                  <a:srgbClr val="7F7F7F"/>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3"/>
          </p:nvPr>
        </p:nvSpPr>
        <p:spPr>
          <a:xfrm>
            <a:off x="992559" y="5373217"/>
            <a:ext cx="6985000" cy="504056"/>
          </a:xfrm>
          <a:prstGeom prst="rect">
            <a:avLst/>
          </a:prstGeom>
          <a:noFill/>
          <a:ln>
            <a:noFill/>
          </a:ln>
        </p:spPr>
        <p:txBody>
          <a:bodyPr lIns="91425" tIns="91425" rIns="91425" bIns="91425" anchor="t" anchorCtr="0"/>
          <a:lstStyle>
            <a:lvl1pPr marL="0" marR="0" lvl="0" indent="0" algn="l" rtl="0">
              <a:spcBef>
                <a:spcPts val="400"/>
              </a:spcBef>
              <a:buClr>
                <a:srgbClr val="7F7F7F"/>
              </a:buClr>
              <a:buFont typeface="Arial"/>
              <a:buNone/>
              <a:defRPr sz="2000" b="0" i="0" u="none" strike="noStrike" cap="none">
                <a:solidFill>
                  <a:srgbClr val="7F7F7F"/>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95300" y="1600200"/>
            <a:ext cx="8915400" cy="4853134"/>
          </a:xfrm>
          <a:prstGeom prst="rect">
            <a:avLst/>
          </a:prstGeom>
          <a:noFill/>
          <a:ln>
            <a:noFill/>
          </a:ln>
        </p:spPr>
        <p:txBody>
          <a:bodyPr lIns="91425" tIns="91425" rIns="91425" bIns="91425" anchor="t" anchorCtr="0"/>
          <a:lstStyle>
            <a:lvl1pPr marL="342900" marR="0" lvl="0" indent="-139700" algn="l" rtl="0">
              <a:spcBef>
                <a:spcPts val="640"/>
              </a:spcBef>
              <a:buClr>
                <a:srgbClr val="EE4024"/>
              </a:buClr>
              <a:buSzPct val="100000"/>
              <a:buFont typeface="Arial"/>
              <a:buChar char="•"/>
              <a:defRPr sz="3200" b="0" i="0" u="none" strike="noStrike" cap="none">
                <a:solidFill>
                  <a:srgbClr val="EE4024"/>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95300" y="6356351"/>
            <a:ext cx="2311400" cy="36512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384550" y="6356351"/>
            <a:ext cx="3136899" cy="36512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7099300" y="6356351"/>
            <a:ext cx="2311400" cy="3651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ru-RU" sz="1800" b="0" i="0" u="none" strike="noStrike" cap="none">
                <a:solidFill>
                  <a:schemeClr val="dk1"/>
                </a:solidFill>
                <a:latin typeface="Calibri"/>
                <a:ea typeface="Calibri"/>
                <a:cs typeface="Calibri"/>
                <a:sym typeface="Calibri"/>
              </a:rPr>
              <a:t>‹#›</a:t>
            </a:fld>
            <a:endParaRPr lang="ru-RU"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Заголовок раздела">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82506" y="4406901"/>
            <a:ext cx="8420099" cy="1362075"/>
          </a:xfrm>
          <a:prstGeom prst="rect">
            <a:avLst/>
          </a:prstGeom>
          <a:noFill/>
          <a:ln>
            <a:noFill/>
          </a:ln>
        </p:spPr>
        <p:txBody>
          <a:bodyPr lIns="91425" tIns="91425" rIns="91425" bIns="91425" anchor="t" anchorCtr="0"/>
          <a:lstStyle>
            <a:lvl1pPr marL="0" marR="0" lvl="0" indent="0" algn="l" rtl="0">
              <a:spcBef>
                <a:spcPts val="0"/>
              </a:spcBef>
              <a:buClr>
                <a:srgbClr val="089CD3"/>
              </a:buClr>
              <a:buFont typeface="Arial"/>
              <a:buNone/>
              <a:defRPr sz="40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782506" y="2906713"/>
            <a:ext cx="8420099"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Arial"/>
                <a:ea typeface="Arial"/>
                <a:cs typeface="Arial"/>
                <a:sym typeface="Arial"/>
              </a:defRPr>
            </a:lvl1pPr>
            <a:lvl2pPr marL="457200" marR="0" lvl="1" indent="0" algn="l" rtl="0">
              <a:spcBef>
                <a:spcPts val="360"/>
              </a:spcBef>
              <a:buClr>
                <a:srgbClr val="888888"/>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536575" y="1600200"/>
            <a:ext cx="4746624" cy="4525963"/>
          </a:xfrm>
          <a:prstGeom prst="rect">
            <a:avLst/>
          </a:prstGeom>
          <a:noFill/>
          <a:ln>
            <a:noFill/>
          </a:ln>
        </p:spPr>
        <p:txBody>
          <a:bodyPr lIns="91425" tIns="91425" rIns="91425" bIns="91425" anchor="t" anchorCtr="0"/>
          <a:lstStyle>
            <a:lvl1pPr marL="342900" marR="0" lvl="0" indent="-165100" algn="l" rtl="0">
              <a:spcBef>
                <a:spcPts val="560"/>
              </a:spcBef>
              <a:buClr>
                <a:srgbClr val="EE4024"/>
              </a:buClr>
              <a:buSzPct val="100000"/>
              <a:buFont typeface="Arial"/>
              <a:buChar char="•"/>
              <a:defRPr sz="2800" b="0" i="0" u="none" strike="noStrike" cap="none">
                <a:solidFill>
                  <a:srgbClr val="EE4024"/>
                </a:solidFill>
                <a:latin typeface="Arial"/>
                <a:ea typeface="Arial"/>
                <a:cs typeface="Arial"/>
                <a:sym typeface="Arial"/>
              </a:defRPr>
            </a:lvl1pPr>
            <a:lvl2pPr marL="742950" marR="0" lvl="1" indent="-13335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2pPr>
            <a:lvl3pPr marL="1143000" marR="0" lvl="2"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3pPr>
            <a:lvl4pPr marL="1600200" marR="0" lvl="3"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4pPr>
            <a:lvl5pPr marL="2057400" marR="0" lvl="4"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2"/>
          </p:nvPr>
        </p:nvSpPr>
        <p:spPr>
          <a:xfrm>
            <a:off x="5448300" y="1600200"/>
            <a:ext cx="4746624" cy="4525963"/>
          </a:xfrm>
          <a:prstGeom prst="rect">
            <a:avLst/>
          </a:prstGeom>
          <a:noFill/>
          <a:ln>
            <a:noFill/>
          </a:ln>
        </p:spPr>
        <p:txBody>
          <a:bodyPr lIns="91425" tIns="91425" rIns="91425" bIns="91425" anchor="t" anchorCtr="0"/>
          <a:lstStyle>
            <a:lvl1pPr marL="342900" marR="0" lvl="0" indent="-165100" algn="l" rtl="0">
              <a:spcBef>
                <a:spcPts val="560"/>
              </a:spcBef>
              <a:buClr>
                <a:srgbClr val="EE4024"/>
              </a:buClr>
              <a:buSzPct val="100000"/>
              <a:buFont typeface="Arial"/>
              <a:buChar char="•"/>
              <a:defRPr sz="2800" b="0" i="0" u="none" strike="noStrike" cap="none">
                <a:solidFill>
                  <a:srgbClr val="EE4024"/>
                </a:solidFill>
                <a:latin typeface="Arial"/>
                <a:ea typeface="Arial"/>
                <a:cs typeface="Arial"/>
                <a:sym typeface="Arial"/>
              </a:defRPr>
            </a:lvl1pPr>
            <a:lvl2pPr marL="742950" marR="0" lvl="1" indent="-13335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2pPr>
            <a:lvl3pPr marL="1143000" marR="0" lvl="2"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3pPr>
            <a:lvl4pPr marL="1600200" marR="0" lvl="3"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4pPr>
            <a:lvl5pPr marL="2057400" marR="0" lvl="4"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Сравнение">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95300" y="1535112"/>
            <a:ext cx="4376870" cy="639762"/>
          </a:xfrm>
          <a:prstGeom prst="rect">
            <a:avLst/>
          </a:prstGeom>
          <a:noFill/>
          <a:ln>
            <a:noFill/>
          </a:ln>
        </p:spPr>
        <p:txBody>
          <a:bodyPr lIns="91425" tIns="91425" rIns="91425" bIns="91425" anchor="b" anchorCtr="0"/>
          <a:lstStyle>
            <a:lvl1pPr marL="0" marR="0" lvl="0" indent="0" algn="l" rtl="0">
              <a:spcBef>
                <a:spcPts val="480"/>
              </a:spcBef>
              <a:buClr>
                <a:srgbClr val="EE4024"/>
              </a:buClr>
              <a:buFont typeface="Arial"/>
              <a:buNone/>
              <a:defRPr sz="2400" b="1" i="0" u="none" strike="noStrike" cap="none">
                <a:solidFill>
                  <a:srgbClr val="EE4024"/>
                </a:solidFill>
                <a:latin typeface="Arial"/>
                <a:ea typeface="Arial"/>
                <a:cs typeface="Arial"/>
                <a:sym typeface="Arial"/>
              </a:defRPr>
            </a:lvl1pPr>
            <a:lvl2pPr marL="457200" marR="0" lvl="1" indent="0" algn="l" rtl="0">
              <a:spcBef>
                <a:spcPts val="400"/>
              </a:spcBef>
              <a:buClr>
                <a:srgbClr val="7F7F7F"/>
              </a:buClr>
              <a:buFont typeface="Arial"/>
              <a:buNone/>
              <a:defRPr sz="2000" b="1" i="0" u="none" strike="noStrike" cap="none">
                <a:solidFill>
                  <a:srgbClr val="7F7F7F"/>
                </a:solidFill>
                <a:latin typeface="Arial"/>
                <a:ea typeface="Arial"/>
                <a:cs typeface="Arial"/>
                <a:sym typeface="Arial"/>
              </a:defRPr>
            </a:lvl2pPr>
            <a:lvl3pPr marL="914400" marR="0" lvl="2" indent="0" algn="l" rtl="0">
              <a:spcBef>
                <a:spcPts val="360"/>
              </a:spcBef>
              <a:buClr>
                <a:srgbClr val="7F7F7F"/>
              </a:buClr>
              <a:buFont typeface="Arial"/>
              <a:buNone/>
              <a:defRPr sz="1800" b="1" i="0" u="none" strike="noStrike" cap="none">
                <a:solidFill>
                  <a:srgbClr val="7F7F7F"/>
                </a:solidFill>
                <a:latin typeface="Arial"/>
                <a:ea typeface="Arial"/>
                <a:cs typeface="Arial"/>
                <a:sym typeface="Arial"/>
              </a:defRPr>
            </a:lvl3pPr>
            <a:lvl4pPr marL="1371600" marR="0" lvl="3" indent="0" algn="l" rtl="0">
              <a:spcBef>
                <a:spcPts val="320"/>
              </a:spcBef>
              <a:buClr>
                <a:srgbClr val="7F7F7F"/>
              </a:buClr>
              <a:buFont typeface="Arial"/>
              <a:buNone/>
              <a:defRPr sz="1600" b="1" i="0" u="none" strike="noStrike" cap="none">
                <a:solidFill>
                  <a:srgbClr val="7F7F7F"/>
                </a:solidFill>
                <a:latin typeface="Arial"/>
                <a:ea typeface="Arial"/>
                <a:cs typeface="Arial"/>
                <a:sym typeface="Arial"/>
              </a:defRPr>
            </a:lvl4pPr>
            <a:lvl5pPr marL="1828800" marR="0" lvl="4" indent="0" algn="l" rtl="0">
              <a:spcBef>
                <a:spcPts val="320"/>
              </a:spcBef>
              <a:buClr>
                <a:srgbClr val="7F7F7F"/>
              </a:buClr>
              <a:buFont typeface="Arial"/>
              <a:buNone/>
              <a:defRPr sz="1600" b="1" i="0" u="none" strike="noStrike" cap="none">
                <a:solidFill>
                  <a:srgbClr val="7F7F7F"/>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2"/>
          </p:nvPr>
        </p:nvSpPr>
        <p:spPr>
          <a:xfrm>
            <a:off x="495300" y="2174875"/>
            <a:ext cx="4376870" cy="3951287"/>
          </a:xfrm>
          <a:prstGeom prst="rect">
            <a:avLst/>
          </a:prstGeom>
          <a:noFill/>
          <a:ln>
            <a:noFill/>
          </a:ln>
        </p:spPr>
        <p:txBody>
          <a:bodyPr lIns="91425" tIns="91425" rIns="91425" bIns="91425" anchor="t" anchorCtr="0"/>
          <a:lstStyle>
            <a:lvl1pPr marL="342900" marR="0" lvl="0" indent="-190500" algn="l" rtl="0">
              <a:spcBef>
                <a:spcPts val="480"/>
              </a:spcBef>
              <a:buClr>
                <a:srgbClr val="EE4024"/>
              </a:buClr>
              <a:buSzPct val="100000"/>
              <a:buFont typeface="Arial"/>
              <a:buChar char="•"/>
              <a:defRPr sz="2400" b="0" i="0" u="none" strike="noStrike" cap="none">
                <a:solidFill>
                  <a:srgbClr val="EE4024"/>
                </a:solidFill>
                <a:latin typeface="Arial"/>
                <a:ea typeface="Arial"/>
                <a:cs typeface="Arial"/>
                <a:sym typeface="Arial"/>
              </a:defRPr>
            </a:lvl1pPr>
            <a:lvl2pPr marL="742950" marR="0" lvl="1" indent="-15875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2pPr>
            <a:lvl3pPr marL="1143000" marR="0" lvl="2"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3pPr>
            <a:lvl4pPr marL="1600200" marR="0" lvl="3" indent="-127000" algn="l" rtl="0">
              <a:spcBef>
                <a:spcPts val="320"/>
              </a:spcBef>
              <a:buClr>
                <a:srgbClr val="7F7F7F"/>
              </a:buClr>
              <a:buSzPct val="100000"/>
              <a:buFont typeface="Arial"/>
              <a:buChar char="–"/>
              <a:defRPr sz="1600" b="0" i="0" u="none" strike="noStrike" cap="none">
                <a:solidFill>
                  <a:srgbClr val="7F7F7F"/>
                </a:solidFill>
                <a:latin typeface="Arial"/>
                <a:ea typeface="Arial"/>
                <a:cs typeface="Arial"/>
                <a:sym typeface="Arial"/>
              </a:defRPr>
            </a:lvl4pPr>
            <a:lvl5pPr marL="2057400" marR="0" lvl="4" indent="-127000" algn="l" rtl="0">
              <a:spcBef>
                <a:spcPts val="320"/>
              </a:spcBef>
              <a:buClr>
                <a:srgbClr val="7F7F7F"/>
              </a:buClr>
              <a:buSzPct val="100000"/>
              <a:buFont typeface="Arial"/>
              <a:buChar char="»"/>
              <a:defRPr sz="1600" b="0" i="0" u="none" strike="noStrike" cap="none">
                <a:solidFill>
                  <a:srgbClr val="7F7F7F"/>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3"/>
          </p:nvPr>
        </p:nvSpPr>
        <p:spPr>
          <a:xfrm>
            <a:off x="5032110" y="1535112"/>
            <a:ext cx="4378589" cy="639762"/>
          </a:xfrm>
          <a:prstGeom prst="rect">
            <a:avLst/>
          </a:prstGeom>
          <a:noFill/>
          <a:ln>
            <a:noFill/>
          </a:ln>
        </p:spPr>
        <p:txBody>
          <a:bodyPr lIns="91425" tIns="91425" rIns="91425" bIns="91425" anchor="b" anchorCtr="0"/>
          <a:lstStyle>
            <a:lvl1pPr marL="0" marR="0" lvl="0" indent="0" algn="l" rtl="0">
              <a:spcBef>
                <a:spcPts val="480"/>
              </a:spcBef>
              <a:buClr>
                <a:srgbClr val="EE4024"/>
              </a:buClr>
              <a:buFont typeface="Arial"/>
              <a:buNone/>
              <a:defRPr sz="2400" b="1" i="0" u="none" strike="noStrike" cap="none">
                <a:solidFill>
                  <a:srgbClr val="EE4024"/>
                </a:solidFill>
                <a:latin typeface="Arial"/>
                <a:ea typeface="Arial"/>
                <a:cs typeface="Arial"/>
                <a:sym typeface="Arial"/>
              </a:defRPr>
            </a:lvl1pPr>
            <a:lvl2pPr marL="457200" marR="0" lvl="1" indent="0" algn="l" rtl="0">
              <a:spcBef>
                <a:spcPts val="400"/>
              </a:spcBef>
              <a:buClr>
                <a:srgbClr val="7F7F7F"/>
              </a:buClr>
              <a:buFont typeface="Arial"/>
              <a:buNone/>
              <a:defRPr sz="2000" b="1" i="0" u="none" strike="noStrike" cap="none">
                <a:solidFill>
                  <a:srgbClr val="7F7F7F"/>
                </a:solidFill>
                <a:latin typeface="Arial"/>
                <a:ea typeface="Arial"/>
                <a:cs typeface="Arial"/>
                <a:sym typeface="Arial"/>
              </a:defRPr>
            </a:lvl2pPr>
            <a:lvl3pPr marL="914400" marR="0" lvl="2" indent="0" algn="l" rtl="0">
              <a:spcBef>
                <a:spcPts val="360"/>
              </a:spcBef>
              <a:buClr>
                <a:srgbClr val="7F7F7F"/>
              </a:buClr>
              <a:buFont typeface="Arial"/>
              <a:buNone/>
              <a:defRPr sz="1800" b="1" i="0" u="none" strike="noStrike" cap="none">
                <a:solidFill>
                  <a:srgbClr val="7F7F7F"/>
                </a:solidFill>
                <a:latin typeface="Arial"/>
                <a:ea typeface="Arial"/>
                <a:cs typeface="Arial"/>
                <a:sym typeface="Arial"/>
              </a:defRPr>
            </a:lvl3pPr>
            <a:lvl4pPr marL="1371600" marR="0" lvl="3" indent="0" algn="l" rtl="0">
              <a:spcBef>
                <a:spcPts val="320"/>
              </a:spcBef>
              <a:buClr>
                <a:srgbClr val="7F7F7F"/>
              </a:buClr>
              <a:buFont typeface="Arial"/>
              <a:buNone/>
              <a:defRPr sz="1600" b="1" i="0" u="none" strike="noStrike" cap="none">
                <a:solidFill>
                  <a:srgbClr val="7F7F7F"/>
                </a:solidFill>
                <a:latin typeface="Arial"/>
                <a:ea typeface="Arial"/>
                <a:cs typeface="Arial"/>
                <a:sym typeface="Arial"/>
              </a:defRPr>
            </a:lvl4pPr>
            <a:lvl5pPr marL="1828800" marR="0" lvl="4" indent="0" algn="l" rtl="0">
              <a:spcBef>
                <a:spcPts val="320"/>
              </a:spcBef>
              <a:buClr>
                <a:srgbClr val="7F7F7F"/>
              </a:buClr>
              <a:buFont typeface="Arial"/>
              <a:buNone/>
              <a:defRPr sz="1600" b="1" i="0" u="none" strike="noStrike" cap="none">
                <a:solidFill>
                  <a:srgbClr val="7F7F7F"/>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4"/>
          </p:nvPr>
        </p:nvSpPr>
        <p:spPr>
          <a:xfrm>
            <a:off x="5032110" y="2174875"/>
            <a:ext cx="4378589" cy="3951287"/>
          </a:xfrm>
          <a:prstGeom prst="rect">
            <a:avLst/>
          </a:prstGeom>
          <a:noFill/>
          <a:ln>
            <a:noFill/>
          </a:ln>
        </p:spPr>
        <p:txBody>
          <a:bodyPr lIns="91425" tIns="91425" rIns="91425" bIns="91425" anchor="t" anchorCtr="0"/>
          <a:lstStyle>
            <a:lvl1pPr marL="342900" marR="0" lvl="0" indent="-190500" algn="l" rtl="0">
              <a:spcBef>
                <a:spcPts val="480"/>
              </a:spcBef>
              <a:buClr>
                <a:srgbClr val="EE4024"/>
              </a:buClr>
              <a:buSzPct val="100000"/>
              <a:buFont typeface="Arial"/>
              <a:buChar char="•"/>
              <a:defRPr sz="2400" b="0" i="0" u="none" strike="noStrike" cap="none">
                <a:solidFill>
                  <a:srgbClr val="EE4024"/>
                </a:solidFill>
                <a:latin typeface="Arial"/>
                <a:ea typeface="Arial"/>
                <a:cs typeface="Arial"/>
                <a:sym typeface="Arial"/>
              </a:defRPr>
            </a:lvl1pPr>
            <a:lvl2pPr marL="742950" marR="0" lvl="1" indent="-15875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2pPr>
            <a:lvl3pPr marL="1143000" marR="0" lvl="2" indent="-114300" algn="l" rtl="0">
              <a:spcBef>
                <a:spcPts val="360"/>
              </a:spcBef>
              <a:buClr>
                <a:srgbClr val="7F7F7F"/>
              </a:buClr>
              <a:buSzPct val="100000"/>
              <a:buFont typeface="Arial"/>
              <a:buChar char="•"/>
              <a:defRPr sz="1800" b="0" i="0" u="none" strike="noStrike" cap="none">
                <a:solidFill>
                  <a:srgbClr val="7F7F7F"/>
                </a:solidFill>
                <a:latin typeface="Arial"/>
                <a:ea typeface="Arial"/>
                <a:cs typeface="Arial"/>
                <a:sym typeface="Arial"/>
              </a:defRPr>
            </a:lvl3pPr>
            <a:lvl4pPr marL="1600200" marR="0" lvl="3" indent="-127000" algn="l" rtl="0">
              <a:spcBef>
                <a:spcPts val="320"/>
              </a:spcBef>
              <a:buClr>
                <a:srgbClr val="7F7F7F"/>
              </a:buClr>
              <a:buSzPct val="100000"/>
              <a:buFont typeface="Arial"/>
              <a:buChar char="–"/>
              <a:defRPr sz="1600" b="0" i="0" u="none" strike="noStrike" cap="none">
                <a:solidFill>
                  <a:srgbClr val="7F7F7F"/>
                </a:solidFill>
                <a:latin typeface="Arial"/>
                <a:ea typeface="Arial"/>
                <a:cs typeface="Arial"/>
                <a:sym typeface="Arial"/>
              </a:defRPr>
            </a:lvl4pPr>
            <a:lvl5pPr marL="2057400" marR="0" lvl="4" indent="-127000" algn="l" rtl="0">
              <a:spcBef>
                <a:spcPts val="320"/>
              </a:spcBef>
              <a:buClr>
                <a:srgbClr val="7F7F7F"/>
              </a:buClr>
              <a:buSzPct val="100000"/>
              <a:buFont typeface="Arial"/>
              <a:buChar char="»"/>
              <a:defRPr sz="1600" b="0" i="0" u="none" strike="noStrike" cap="none">
                <a:solidFill>
                  <a:srgbClr val="7F7F7F"/>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Shape 38"/>
        <p:cNvGrpSpPr/>
        <p:nvPr/>
      </p:nvGrpSpPr>
      <p:grpSpPr>
        <a:xfrm>
          <a:off x="0" y="0"/>
          <a:ext cx="0" cy="0"/>
          <a:chOff x="0" y="0"/>
          <a:chExt cx="0" cy="0"/>
        </a:xfrm>
      </p:grpSpPr>
      <p:sp>
        <p:nvSpPr>
          <p:cNvPr id="39" name="Shape 39"/>
          <p:cNvSpPr txBox="1">
            <a:spLocks noGrp="1"/>
          </p:cNvSpPr>
          <p:nvPr>
            <p:ph type="dt" idx="10"/>
          </p:nvPr>
        </p:nvSpPr>
        <p:spPr>
          <a:xfrm>
            <a:off x="495300" y="6356351"/>
            <a:ext cx="2311400"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3384550" y="6356351"/>
            <a:ext cx="3136899"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7099300" y="6356351"/>
            <a:ext cx="2311400" cy="3651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ru-RU" sz="1800">
                <a:solidFill>
                  <a:schemeClr val="dk1"/>
                </a:solidFill>
                <a:latin typeface="Calibri"/>
                <a:ea typeface="Calibri"/>
                <a:cs typeface="Calibri"/>
                <a:sym typeface="Calibri"/>
              </a:rPr>
              <a:t>‹#›</a:t>
            </a:fld>
            <a:endParaRPr lang="ru-RU" sz="18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Объект с подписью">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5300" y="273050"/>
            <a:ext cx="3259005" cy="1162049"/>
          </a:xfrm>
          <a:prstGeom prst="rect">
            <a:avLst/>
          </a:prstGeom>
          <a:noFill/>
          <a:ln>
            <a:noFill/>
          </a:ln>
        </p:spPr>
        <p:txBody>
          <a:bodyPr lIns="91425" tIns="91425" rIns="91425" bIns="91425" anchor="b" anchorCtr="0"/>
          <a:lstStyle>
            <a:lvl1pPr marL="0" marR="0" lvl="0" indent="0" algn="l" rtl="0">
              <a:spcBef>
                <a:spcPts val="0"/>
              </a:spcBef>
              <a:buClr>
                <a:srgbClr val="089CD3"/>
              </a:buClr>
              <a:buFont typeface="Arial"/>
              <a:buNone/>
              <a:defRPr sz="20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3872971" y="273051"/>
            <a:ext cx="5537729" cy="5853112"/>
          </a:xfrm>
          <a:prstGeom prst="rect">
            <a:avLst/>
          </a:prstGeom>
          <a:noFill/>
          <a:ln>
            <a:noFill/>
          </a:ln>
        </p:spPr>
        <p:txBody>
          <a:bodyPr lIns="91425" tIns="91425" rIns="91425" bIns="91425" anchor="t" anchorCtr="0"/>
          <a:lstStyle>
            <a:lvl1pPr marL="342900" marR="0" lvl="0" indent="-139700" algn="l" rtl="0">
              <a:spcBef>
                <a:spcPts val="640"/>
              </a:spcBef>
              <a:buClr>
                <a:srgbClr val="EE4024"/>
              </a:buClr>
              <a:buSzPct val="100000"/>
              <a:buFont typeface="Arial"/>
              <a:buChar char="•"/>
              <a:defRPr sz="3200" b="0" i="0" u="none" strike="noStrike" cap="none">
                <a:solidFill>
                  <a:srgbClr val="EE4024"/>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495300" y="1435100"/>
            <a:ext cx="3259005" cy="4691063"/>
          </a:xfrm>
          <a:prstGeom prst="rect">
            <a:avLst/>
          </a:prstGeom>
          <a:noFill/>
          <a:ln>
            <a:noFill/>
          </a:ln>
        </p:spPr>
        <p:txBody>
          <a:bodyPr lIns="91425" tIns="91425" rIns="91425" bIns="91425" anchor="t" anchorCtr="0"/>
          <a:lstStyle>
            <a:lvl1pPr marL="0" marR="0" lvl="0" indent="0" algn="l" rtl="0">
              <a:spcBef>
                <a:spcPts val="280"/>
              </a:spcBef>
              <a:buClr>
                <a:srgbClr val="EE4024"/>
              </a:buClr>
              <a:buFont typeface="Arial"/>
              <a:buNone/>
              <a:defRPr sz="1400" b="0" i="0" u="none" strike="noStrike" cap="none">
                <a:solidFill>
                  <a:srgbClr val="EE4024"/>
                </a:solidFill>
                <a:latin typeface="Arial"/>
                <a:ea typeface="Arial"/>
                <a:cs typeface="Arial"/>
                <a:sym typeface="Arial"/>
              </a:defRPr>
            </a:lvl1pPr>
            <a:lvl2pPr marL="457200" marR="0" lvl="1" indent="0" algn="l" rtl="0">
              <a:spcBef>
                <a:spcPts val="240"/>
              </a:spcBef>
              <a:buClr>
                <a:srgbClr val="7F7F7F"/>
              </a:buClr>
              <a:buFont typeface="Arial"/>
              <a:buNone/>
              <a:defRPr sz="1200" b="0" i="0" u="none" strike="noStrike" cap="none">
                <a:solidFill>
                  <a:srgbClr val="7F7F7F"/>
                </a:solidFill>
                <a:latin typeface="Arial"/>
                <a:ea typeface="Arial"/>
                <a:cs typeface="Arial"/>
                <a:sym typeface="Arial"/>
              </a:defRPr>
            </a:lvl2pPr>
            <a:lvl3pPr marL="914400" marR="0" lvl="2" indent="0" algn="l" rtl="0">
              <a:spcBef>
                <a:spcPts val="200"/>
              </a:spcBef>
              <a:buClr>
                <a:srgbClr val="7F7F7F"/>
              </a:buClr>
              <a:buFont typeface="Arial"/>
              <a:buNone/>
              <a:defRPr sz="1000" b="0" i="0" u="none" strike="noStrike" cap="none">
                <a:solidFill>
                  <a:srgbClr val="7F7F7F"/>
                </a:solidFill>
                <a:latin typeface="Arial"/>
                <a:ea typeface="Arial"/>
                <a:cs typeface="Arial"/>
                <a:sym typeface="Arial"/>
              </a:defRPr>
            </a:lvl3pPr>
            <a:lvl4pPr marL="1371600" marR="0" lvl="3" indent="0" algn="l" rtl="0">
              <a:spcBef>
                <a:spcPts val="180"/>
              </a:spcBef>
              <a:buClr>
                <a:srgbClr val="7F7F7F"/>
              </a:buClr>
              <a:buFont typeface="Arial"/>
              <a:buNone/>
              <a:defRPr sz="900" b="0" i="0" u="none" strike="noStrike" cap="none">
                <a:solidFill>
                  <a:srgbClr val="7F7F7F"/>
                </a:solidFill>
                <a:latin typeface="Arial"/>
                <a:ea typeface="Arial"/>
                <a:cs typeface="Arial"/>
                <a:sym typeface="Arial"/>
              </a:defRPr>
            </a:lvl4pPr>
            <a:lvl5pPr marL="1828800" marR="0" lvl="4" indent="0" algn="l" rtl="0">
              <a:spcBef>
                <a:spcPts val="180"/>
              </a:spcBef>
              <a:buClr>
                <a:srgbClr val="7F7F7F"/>
              </a:buClr>
              <a:buFont typeface="Arial"/>
              <a:buNone/>
              <a:defRPr sz="900" b="0" i="0" u="none" strike="noStrike" cap="none">
                <a:solidFill>
                  <a:srgbClr val="7F7F7F"/>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95300" y="6356351"/>
            <a:ext cx="2311400"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384550" y="6356351"/>
            <a:ext cx="3136899"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7099300" y="6356351"/>
            <a:ext cx="2311400" cy="3651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ru-RU" sz="1800">
                <a:solidFill>
                  <a:schemeClr val="dk1"/>
                </a:solidFill>
                <a:latin typeface="Calibri"/>
                <a:ea typeface="Calibri"/>
                <a:cs typeface="Calibri"/>
                <a:sym typeface="Calibri"/>
              </a:rPr>
              <a:t>‹#›</a:t>
            </a:fld>
            <a:endParaRPr lang="ru-RU" sz="18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Рисунок с подписью">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941644" y="4800600"/>
            <a:ext cx="5943599" cy="566737"/>
          </a:xfrm>
          <a:prstGeom prst="rect">
            <a:avLst/>
          </a:prstGeom>
          <a:noFill/>
          <a:ln>
            <a:noFill/>
          </a:ln>
        </p:spPr>
        <p:txBody>
          <a:bodyPr lIns="91425" tIns="91425" rIns="91425" bIns="91425" anchor="b" anchorCtr="0"/>
          <a:lstStyle>
            <a:lvl1pPr marL="0" marR="0" lvl="0" indent="0" algn="l" rtl="0">
              <a:spcBef>
                <a:spcPts val="0"/>
              </a:spcBef>
              <a:buClr>
                <a:srgbClr val="089CD3"/>
              </a:buClr>
              <a:buFont typeface="Arial"/>
              <a:buNone/>
              <a:defRPr sz="20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a:spLocks noGrp="1"/>
          </p:cNvSpPr>
          <p:nvPr>
            <p:ph type="pic" idx="2"/>
          </p:nvPr>
        </p:nvSpPr>
        <p:spPr>
          <a:xfrm>
            <a:off x="1941644" y="612775"/>
            <a:ext cx="5943599" cy="4114800"/>
          </a:xfrm>
          <a:prstGeom prst="rect">
            <a:avLst/>
          </a:prstGeom>
          <a:noFill/>
          <a:ln>
            <a:noFill/>
          </a:ln>
        </p:spPr>
        <p:txBody>
          <a:bodyPr lIns="91425" tIns="91425" rIns="91425" bIns="91425" anchor="t" anchorCtr="0"/>
          <a:lstStyle>
            <a:lvl1pPr marL="0" marR="0" lvl="0" indent="0" algn="l" rtl="0">
              <a:spcBef>
                <a:spcPts val="640"/>
              </a:spcBef>
              <a:buClr>
                <a:srgbClr val="EE4024"/>
              </a:buClr>
              <a:buFont typeface="Arial"/>
              <a:buNone/>
              <a:defRPr sz="3200" b="0" i="0" u="none" strike="noStrike" cap="none">
                <a:solidFill>
                  <a:srgbClr val="EE4024"/>
                </a:solidFill>
                <a:latin typeface="Arial"/>
                <a:ea typeface="Arial"/>
                <a:cs typeface="Arial"/>
                <a:sym typeface="Arial"/>
              </a:defRPr>
            </a:lvl1pPr>
            <a:lvl2pPr marL="457200" marR="0" lvl="1" indent="0" algn="l" rtl="0">
              <a:spcBef>
                <a:spcPts val="560"/>
              </a:spcBef>
              <a:buClr>
                <a:srgbClr val="7F7F7F"/>
              </a:buClr>
              <a:buFont typeface="Arial"/>
              <a:buNone/>
              <a:defRPr sz="2800" b="0" i="0" u="none" strike="noStrike" cap="none">
                <a:solidFill>
                  <a:srgbClr val="7F7F7F"/>
                </a:solidFill>
                <a:latin typeface="Arial"/>
                <a:ea typeface="Arial"/>
                <a:cs typeface="Arial"/>
                <a:sym typeface="Arial"/>
              </a:defRPr>
            </a:lvl2pPr>
            <a:lvl3pPr marL="914400" marR="0" lvl="2" indent="0" algn="l" rtl="0">
              <a:spcBef>
                <a:spcPts val="480"/>
              </a:spcBef>
              <a:buClr>
                <a:srgbClr val="7F7F7F"/>
              </a:buClr>
              <a:buFont typeface="Arial"/>
              <a:buNone/>
              <a:defRPr sz="2400" b="0" i="0" u="none" strike="noStrike" cap="none">
                <a:solidFill>
                  <a:srgbClr val="7F7F7F"/>
                </a:solidFill>
                <a:latin typeface="Arial"/>
                <a:ea typeface="Arial"/>
                <a:cs typeface="Arial"/>
                <a:sym typeface="Arial"/>
              </a:defRPr>
            </a:lvl3pPr>
            <a:lvl4pPr marL="1371600" marR="0" lvl="3" indent="0" algn="l" rtl="0">
              <a:spcBef>
                <a:spcPts val="400"/>
              </a:spcBef>
              <a:buClr>
                <a:srgbClr val="7F7F7F"/>
              </a:buClr>
              <a:buFont typeface="Arial"/>
              <a:buNone/>
              <a:defRPr sz="2000" b="0" i="0" u="none" strike="noStrike" cap="none">
                <a:solidFill>
                  <a:srgbClr val="7F7F7F"/>
                </a:solidFill>
                <a:latin typeface="Arial"/>
                <a:ea typeface="Arial"/>
                <a:cs typeface="Arial"/>
                <a:sym typeface="Arial"/>
              </a:defRPr>
            </a:lvl4pPr>
            <a:lvl5pPr marL="1828800" marR="0" lvl="4" indent="0" algn="l" rtl="0">
              <a:spcBef>
                <a:spcPts val="400"/>
              </a:spcBef>
              <a:buClr>
                <a:srgbClr val="7F7F7F"/>
              </a:buClr>
              <a:buFont typeface="Arial"/>
              <a:buNone/>
              <a:defRPr sz="2000" b="0" i="0" u="none" strike="noStrike" cap="none">
                <a:solidFill>
                  <a:srgbClr val="7F7F7F"/>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1941644" y="5367337"/>
            <a:ext cx="5943599" cy="804861"/>
          </a:xfrm>
          <a:prstGeom prst="rect">
            <a:avLst/>
          </a:prstGeom>
          <a:noFill/>
          <a:ln>
            <a:noFill/>
          </a:ln>
        </p:spPr>
        <p:txBody>
          <a:bodyPr lIns="91425" tIns="91425" rIns="91425" bIns="91425" anchor="t" anchorCtr="0"/>
          <a:lstStyle>
            <a:lvl1pPr marL="0" marR="0" lvl="0" indent="0" algn="l" rtl="0">
              <a:spcBef>
                <a:spcPts val="280"/>
              </a:spcBef>
              <a:buClr>
                <a:srgbClr val="EE4024"/>
              </a:buClr>
              <a:buFont typeface="Arial"/>
              <a:buNone/>
              <a:defRPr sz="1400" b="0" i="0" u="none" strike="noStrike" cap="none">
                <a:solidFill>
                  <a:srgbClr val="EE4024"/>
                </a:solidFill>
                <a:latin typeface="Arial"/>
                <a:ea typeface="Arial"/>
                <a:cs typeface="Arial"/>
                <a:sym typeface="Arial"/>
              </a:defRPr>
            </a:lvl1pPr>
            <a:lvl2pPr marL="457200" marR="0" lvl="1" indent="0" algn="l" rtl="0">
              <a:spcBef>
                <a:spcPts val="240"/>
              </a:spcBef>
              <a:buClr>
                <a:srgbClr val="7F7F7F"/>
              </a:buClr>
              <a:buFont typeface="Arial"/>
              <a:buNone/>
              <a:defRPr sz="1200" b="0" i="0" u="none" strike="noStrike" cap="none">
                <a:solidFill>
                  <a:srgbClr val="7F7F7F"/>
                </a:solidFill>
                <a:latin typeface="Arial"/>
                <a:ea typeface="Arial"/>
                <a:cs typeface="Arial"/>
                <a:sym typeface="Arial"/>
              </a:defRPr>
            </a:lvl2pPr>
            <a:lvl3pPr marL="914400" marR="0" lvl="2" indent="0" algn="l" rtl="0">
              <a:spcBef>
                <a:spcPts val="200"/>
              </a:spcBef>
              <a:buClr>
                <a:srgbClr val="7F7F7F"/>
              </a:buClr>
              <a:buFont typeface="Arial"/>
              <a:buNone/>
              <a:defRPr sz="1000" b="0" i="0" u="none" strike="noStrike" cap="none">
                <a:solidFill>
                  <a:srgbClr val="7F7F7F"/>
                </a:solidFill>
                <a:latin typeface="Arial"/>
                <a:ea typeface="Arial"/>
                <a:cs typeface="Arial"/>
                <a:sym typeface="Arial"/>
              </a:defRPr>
            </a:lvl3pPr>
            <a:lvl4pPr marL="1371600" marR="0" lvl="3" indent="0" algn="l" rtl="0">
              <a:spcBef>
                <a:spcPts val="180"/>
              </a:spcBef>
              <a:buClr>
                <a:srgbClr val="7F7F7F"/>
              </a:buClr>
              <a:buFont typeface="Arial"/>
              <a:buNone/>
              <a:defRPr sz="900" b="0" i="0" u="none" strike="noStrike" cap="none">
                <a:solidFill>
                  <a:srgbClr val="7F7F7F"/>
                </a:solidFill>
                <a:latin typeface="Arial"/>
                <a:ea typeface="Arial"/>
                <a:cs typeface="Arial"/>
                <a:sym typeface="Arial"/>
              </a:defRPr>
            </a:lvl4pPr>
            <a:lvl5pPr marL="1828800" marR="0" lvl="4" indent="0" algn="l" rtl="0">
              <a:spcBef>
                <a:spcPts val="180"/>
              </a:spcBef>
              <a:buClr>
                <a:srgbClr val="7F7F7F"/>
              </a:buClr>
              <a:buFont typeface="Arial"/>
              <a:buNone/>
              <a:defRPr sz="900" b="0" i="0" u="none" strike="noStrike" cap="none">
                <a:solidFill>
                  <a:srgbClr val="7F7F7F"/>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95300" y="6356351"/>
            <a:ext cx="2311400"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384550" y="6356351"/>
            <a:ext cx="3136899" cy="365125"/>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7099300" y="6356351"/>
            <a:ext cx="2311400" cy="3651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ru-RU" sz="1800">
                <a:solidFill>
                  <a:schemeClr val="dk1"/>
                </a:solidFill>
                <a:latin typeface="Calibri"/>
                <a:ea typeface="Calibri"/>
                <a:cs typeface="Calibri"/>
                <a:sym typeface="Calibri"/>
              </a:rPr>
              <a:t>‹#›</a:t>
            </a:fld>
            <a:endParaRPr lang="ru-RU" sz="18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E:\Dropbox\Съесть собаку files\преза_1 [Recovered]-02.png"/>
          <p:cNvPicPr preferRelativeResize="0"/>
          <p:nvPr/>
        </p:nvPicPr>
        <p:blipFill rotWithShape="1">
          <a:blip r:embed="rId13">
            <a:alphaModFix/>
          </a:blip>
          <a:srcRect/>
          <a:stretch/>
        </p:blipFill>
        <p:spPr>
          <a:xfrm>
            <a:off x="0" y="-9997"/>
            <a:ext cx="9906000" cy="6867997"/>
          </a:xfrm>
          <a:prstGeom prst="rect">
            <a:avLst/>
          </a:prstGeom>
          <a:noFill/>
          <a:ln>
            <a:noFill/>
          </a:ln>
        </p:spPr>
      </p:pic>
      <p:sp>
        <p:nvSpPr>
          <p:cNvPr id="7" name="Shape 7"/>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lvl="0" indent="0" algn="l" rtl="0">
              <a:spcBef>
                <a:spcPts val="0"/>
              </a:spcBef>
              <a:buClr>
                <a:srgbClr val="089CD3"/>
              </a:buClr>
              <a:buFont typeface="Arial"/>
              <a:buNone/>
              <a:defRPr sz="4400" b="1" i="0" u="none" strike="noStrike" cap="none">
                <a:solidFill>
                  <a:srgbClr val="089CD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 name="Shape 8"/>
          <p:cNvSpPr txBox="1">
            <a:spLocks noGrp="1"/>
          </p:cNvSpPr>
          <p:nvPr>
            <p:ph type="body" idx="1"/>
          </p:nvPr>
        </p:nvSpPr>
        <p:spPr>
          <a:xfrm>
            <a:off x="495300" y="1600200"/>
            <a:ext cx="8915400" cy="4853134"/>
          </a:xfrm>
          <a:prstGeom prst="rect">
            <a:avLst/>
          </a:prstGeom>
          <a:noFill/>
          <a:ln>
            <a:noFill/>
          </a:ln>
        </p:spPr>
        <p:txBody>
          <a:bodyPr lIns="91425" tIns="91425" rIns="91425" bIns="91425" anchor="t" anchorCtr="0"/>
          <a:lstStyle>
            <a:lvl1pPr marL="342900" marR="0" lvl="0" indent="-139700" algn="l" rtl="0">
              <a:spcBef>
                <a:spcPts val="640"/>
              </a:spcBef>
              <a:buClr>
                <a:srgbClr val="EE4024"/>
              </a:buClr>
              <a:buSzPct val="100000"/>
              <a:buFont typeface="Arial"/>
              <a:buChar char="•"/>
              <a:defRPr sz="3200" b="0" i="0" u="none" strike="noStrike" cap="none">
                <a:solidFill>
                  <a:srgbClr val="EE4024"/>
                </a:solidFill>
                <a:latin typeface="Arial"/>
                <a:ea typeface="Arial"/>
                <a:cs typeface="Arial"/>
                <a:sym typeface="Arial"/>
              </a:defRPr>
            </a:lvl1pPr>
            <a:lvl2pPr marL="742950" marR="0" lvl="1" indent="-107950" algn="l" rtl="0">
              <a:spcBef>
                <a:spcPts val="560"/>
              </a:spcBef>
              <a:buClr>
                <a:srgbClr val="7F7F7F"/>
              </a:buClr>
              <a:buSzPct val="100000"/>
              <a:buFont typeface="Arial"/>
              <a:buChar char="–"/>
              <a:defRPr sz="2800" b="0" i="0" u="none" strike="noStrike" cap="none">
                <a:solidFill>
                  <a:srgbClr val="7F7F7F"/>
                </a:solidFill>
                <a:latin typeface="Arial"/>
                <a:ea typeface="Arial"/>
                <a:cs typeface="Arial"/>
                <a:sym typeface="Arial"/>
              </a:defRPr>
            </a:lvl2pPr>
            <a:lvl3pPr marL="1143000" marR="0" lvl="2" indent="-76200" algn="l" rtl="0">
              <a:spcBef>
                <a:spcPts val="480"/>
              </a:spcBef>
              <a:buClr>
                <a:srgbClr val="7F7F7F"/>
              </a:buClr>
              <a:buSzPct val="100000"/>
              <a:buFont typeface="Arial"/>
              <a:buChar char="•"/>
              <a:defRPr sz="2400" b="0" i="0" u="none" strike="noStrike" cap="none">
                <a:solidFill>
                  <a:srgbClr val="7F7F7F"/>
                </a:solidFill>
                <a:latin typeface="Arial"/>
                <a:ea typeface="Arial"/>
                <a:cs typeface="Arial"/>
                <a:sym typeface="Arial"/>
              </a:defRPr>
            </a:lvl3pPr>
            <a:lvl4pPr marL="1600200" marR="0" lvl="3"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4pPr>
            <a:lvl5pPr marL="2057400" marR="0" lvl="4" indent="-101600" algn="l" rtl="0">
              <a:spcBef>
                <a:spcPts val="400"/>
              </a:spcBef>
              <a:buClr>
                <a:srgbClr val="7F7F7F"/>
              </a:buClr>
              <a:buSzPct val="100000"/>
              <a:buFont typeface="Arial"/>
              <a:buChar char="»"/>
              <a:defRPr sz="2000" b="0" i="0" u="none" strike="noStrike" cap="none">
                <a:solidFill>
                  <a:srgbClr val="7F7F7F"/>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ei.cmu.edu/architecture/start/glossary/community.cf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martinfowler.com/eaaCatalog/repository.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lides.silverfire.me/2017/eatdog-ddd/"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download.microsoft.com/documents/rus/msdn/%D1%80%D1%8B_%D0%BF%D1%80%D0%B8%D0%BB%D0%BE%D0%B6%D0%B5%D0%BD%D0%B8%D0%B9_%D0%BF%D0%BE%D0%BB%D0%BD%D0%B0%D1%8F_%D0%BA%D0%BD%D0%B8%D0%B3%D0%B0.pdf"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hyperlink" Target="https://8thlight.com/blog/uncle-bob/2012/08/13/the-clean-architecture.html" TargetMode="External"/><Relationship Id="rId5" Type="http://schemas.openxmlformats.org/officeDocument/2006/relationships/hyperlink" Target="http://martinfowler.com/eaaCatalog/" TargetMode="External"/><Relationship Id="rId4" Type="http://schemas.openxmlformats.org/officeDocument/2006/relationships/hyperlink" Target="https://www.infoq.com/minibooks/domain-driven-design-quickly"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615825" y="3606275"/>
            <a:ext cx="8783700" cy="1470000"/>
          </a:xfrm>
          <a:prstGeom prst="rect">
            <a:avLst/>
          </a:prstGeom>
          <a:noFill/>
          <a:ln w="9525" cap="flat" cmpd="sng">
            <a:solidFill>
              <a:srgbClr val="089CD3"/>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EE4024"/>
              </a:buClr>
              <a:buSzPct val="25000"/>
              <a:buFont typeface="Arial"/>
              <a:buNone/>
            </a:pPr>
            <a:r>
              <a:rPr lang="ru-RU" sz="4860" i="0" u="none" strike="noStrike" cap="none">
                <a:solidFill>
                  <a:srgbClr val="EE4024"/>
                </a:solidFill>
              </a:rPr>
              <a:t>Большие проекты, архитектура и фреймворки</a:t>
            </a:r>
          </a:p>
        </p:txBody>
      </p:sp>
      <p:sp>
        <p:nvSpPr>
          <p:cNvPr id="73" name="Shape 73"/>
          <p:cNvSpPr txBox="1">
            <a:spLocks noGrp="1"/>
          </p:cNvSpPr>
          <p:nvPr>
            <p:ph type="subTitle" idx="1"/>
          </p:nvPr>
        </p:nvSpPr>
        <p:spPr>
          <a:xfrm>
            <a:off x="615835" y="5265675"/>
            <a:ext cx="6934200" cy="612000"/>
          </a:xfrm>
          <a:prstGeom prst="rect">
            <a:avLst/>
          </a:prstGeom>
          <a:noFill/>
          <a:ln>
            <a:noFill/>
          </a:ln>
        </p:spPr>
        <p:txBody>
          <a:bodyPr lIns="91425" tIns="45700" rIns="91425" bIns="45700" anchor="t" anchorCtr="0">
            <a:noAutofit/>
          </a:bodyPr>
          <a:lstStyle/>
          <a:p>
            <a:pPr marL="0" marR="0" lvl="0" indent="0" algn="l" rtl="0">
              <a:spcBef>
                <a:spcPts val="0"/>
              </a:spcBef>
              <a:buClr>
                <a:srgbClr val="089CD3"/>
              </a:buClr>
              <a:buSzPct val="25000"/>
              <a:buFont typeface="Arial"/>
              <a:buNone/>
            </a:pPr>
            <a:r>
              <a:rPr lang="ru-RU" sz="2400" b="1" i="0" u="none" strike="noStrike" cap="none">
                <a:solidFill>
                  <a:srgbClr val="089CD3"/>
                </a:solidFill>
                <a:latin typeface="Arial"/>
                <a:ea typeface="Arial"/>
                <a:cs typeface="Arial"/>
                <a:sym typeface="Arial"/>
              </a:rPr>
              <a:t>Александр Макаров, Yii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04200" y="1228200"/>
            <a:ext cx="8506500" cy="4401600"/>
          </a:xfrm>
          <a:prstGeom prst="rect">
            <a:avLst/>
          </a:prstGeom>
          <a:noFill/>
          <a:ln>
            <a:noFill/>
          </a:ln>
        </p:spPr>
        <p:txBody>
          <a:bodyPr lIns="91425" tIns="45700" rIns="91425" bIns="45700" anchor="t" anchorCtr="0">
            <a:noAutofit/>
          </a:bodyPr>
          <a:lstStyle/>
          <a:p>
            <a:pPr marL="0" marR="0" lvl="0" indent="0" rtl="0">
              <a:spcBef>
                <a:spcPts val="0"/>
              </a:spcBef>
              <a:spcAft>
                <a:spcPts val="0"/>
              </a:spcAft>
              <a:buClr>
                <a:srgbClr val="EE4024"/>
              </a:buClr>
              <a:buSzPct val="25000"/>
              <a:buFont typeface="Arial"/>
              <a:buNone/>
            </a:pPr>
            <a:r>
              <a:rPr lang="ru-RU" sz="3000" i="0" strike="noStrike" cap="none">
                <a:solidFill>
                  <a:srgbClr val="089CD3"/>
                </a:solidFill>
              </a:rPr>
              <a:t>Фреймворк ничего не знает об элементах вашего приложения и не может </a:t>
            </a:r>
            <a:r>
              <a:rPr lang="ru-RU" sz="3000">
                <a:solidFill>
                  <a:srgbClr val="089CD3"/>
                </a:solidFill>
              </a:rPr>
              <a:t>о</a:t>
            </a:r>
            <a:r>
              <a:rPr lang="ru-RU" sz="3000" i="0" strike="noStrike" cap="none">
                <a:solidFill>
                  <a:srgbClr val="089CD3"/>
                </a:solidFill>
              </a:rPr>
              <a:t>пределить интерфейсы для взаимодействия этих элементов. </a:t>
            </a:r>
          </a:p>
          <a:p>
            <a:pPr marL="0" marR="0" lvl="0" indent="0" rtl="0">
              <a:spcBef>
                <a:spcPts val="0"/>
              </a:spcBef>
              <a:spcAft>
                <a:spcPts val="0"/>
              </a:spcAft>
              <a:buClr>
                <a:srgbClr val="EE4024"/>
              </a:buClr>
              <a:buSzPct val="25000"/>
              <a:buFont typeface="Arial"/>
              <a:buNone/>
            </a:pPr>
            <a:endParaRPr sz="3000">
              <a:solidFill>
                <a:srgbClr val="089CD3"/>
              </a:solidFill>
            </a:endParaRPr>
          </a:p>
          <a:p>
            <a:pPr marL="0" lvl="0" indent="0" rtl="0">
              <a:spcBef>
                <a:spcPts val="0"/>
              </a:spcBef>
              <a:spcAft>
                <a:spcPts val="0"/>
              </a:spcAft>
              <a:buClr>
                <a:srgbClr val="EE4024"/>
              </a:buClr>
              <a:buSzPct val="25000"/>
              <a:buFont typeface="Arial"/>
              <a:buNone/>
            </a:pPr>
            <a:r>
              <a:rPr lang="ru-RU" sz="3000">
                <a:solidFill>
                  <a:srgbClr val="089CD3"/>
                </a:solidFill>
              </a:rPr>
              <a:t>Но может дать начальный шаблон и инфраструктуру.</a:t>
            </a:r>
          </a:p>
          <a:p>
            <a:pPr marL="0" lvl="0" indent="0" rtl="0">
              <a:spcBef>
                <a:spcPts val="0"/>
              </a:spcBef>
              <a:spcAft>
                <a:spcPts val="0"/>
              </a:spcAft>
              <a:buClr>
                <a:srgbClr val="EE4024"/>
              </a:buClr>
              <a:buSzPct val="25000"/>
              <a:buFont typeface="Arial"/>
              <a:buNone/>
            </a:pPr>
            <a:endParaRPr sz="3000">
              <a:solidFill>
                <a:srgbClr val="089CD3"/>
              </a:solidFill>
            </a:endParaRPr>
          </a:p>
          <a:p>
            <a:pPr marL="0" lvl="0" indent="0" rtl="0">
              <a:spcBef>
                <a:spcPts val="0"/>
              </a:spcBef>
              <a:spcAft>
                <a:spcPts val="0"/>
              </a:spcAft>
              <a:buClr>
                <a:srgbClr val="EE4024"/>
              </a:buClr>
              <a:buSzPct val="25000"/>
              <a:buFont typeface="Arial"/>
              <a:buNone/>
            </a:pPr>
            <a:r>
              <a:rPr lang="ru-RU" sz="3000">
                <a:solidFill>
                  <a:srgbClr val="089CD3"/>
                </a:solidFill>
              </a:rPr>
              <a:t>В случае Yii это MVC.</a:t>
            </a:r>
          </a:p>
          <a:p>
            <a:pPr marL="0" marR="0" lvl="0" indent="0" algn="ctr" rtl="0">
              <a:spcBef>
                <a:spcPts val="0"/>
              </a:spcBef>
              <a:buClr>
                <a:srgbClr val="EE4024"/>
              </a:buClr>
              <a:buSzPct val="25000"/>
              <a:buFont typeface="Arial"/>
              <a:buNone/>
            </a:pPr>
            <a:endParaRPr>
              <a:solidFill>
                <a:srgbClr val="089CD3"/>
              </a:solidFill>
            </a:endParaRPr>
          </a:p>
          <a:p>
            <a:pPr marL="0" lvl="0" indent="0" algn="ctr" rtl="0">
              <a:spcBef>
                <a:spcPts val="0"/>
              </a:spcBef>
              <a:buClr>
                <a:srgbClr val="EE4024"/>
              </a:buClr>
              <a:buSzPct val="25000"/>
              <a:buFont typeface="Arial"/>
              <a:buNone/>
            </a:pPr>
            <a:endParaRPr>
              <a:solidFill>
                <a:srgbClr val="089CD3"/>
              </a:solidFill>
            </a:endParaRPr>
          </a:p>
          <a:p>
            <a:pPr marL="0" lvl="0" indent="0" rtl="0">
              <a:spcBef>
                <a:spcPts val="0"/>
              </a:spcBef>
              <a:buClr>
                <a:srgbClr val="EE4024"/>
              </a:buClr>
              <a:buSzPct val="25000"/>
              <a:buFont typeface="Arial"/>
              <a:buNone/>
            </a:pPr>
            <a:endParaRPr>
              <a:solidFill>
                <a:srgbClr val="089CD3"/>
              </a:solidFill>
            </a:endParaRPr>
          </a:p>
          <a:p>
            <a:pPr marL="0" marR="0" lvl="0" indent="0" algn="ctr" rtl="0">
              <a:spcBef>
                <a:spcPts val="0"/>
              </a:spcBef>
              <a:buClr>
                <a:srgbClr val="EE4024"/>
              </a:buClr>
              <a:buSzPct val="25000"/>
              <a:buFont typeface="Arial"/>
              <a:buNone/>
            </a:pPr>
            <a:endParaRPr>
              <a:solidFill>
                <a:srgbClr val="089CD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95300" y="274637"/>
            <a:ext cx="89154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a:t> </a:t>
            </a:r>
          </a:p>
          <a:p>
            <a:pPr marL="0" marR="0" lvl="0" indent="0" algn="l" rtl="0">
              <a:spcBef>
                <a:spcPts val="0"/>
              </a:spcBef>
              <a:buClr>
                <a:srgbClr val="089CD3"/>
              </a:buClr>
              <a:buSzPct val="25000"/>
              <a:buFont typeface="Arial"/>
              <a:buNone/>
            </a:pPr>
            <a:endParaRPr/>
          </a:p>
        </p:txBody>
      </p:sp>
      <p:sp>
        <p:nvSpPr>
          <p:cNvPr id="128" name="Shape 128"/>
          <p:cNvSpPr txBox="1">
            <a:spLocks noGrp="1"/>
          </p:cNvSpPr>
          <p:nvPr>
            <p:ph type="body" idx="1"/>
          </p:nvPr>
        </p:nvSpPr>
        <p:spPr>
          <a:xfrm>
            <a:off x="886950" y="2799150"/>
            <a:ext cx="8915400" cy="12597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basic/advanced — не догма и не шаблон полноценной архитектуры.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95300" y="848412"/>
            <a:ext cx="8915400" cy="1142999"/>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b="0" i="0" u="none" strike="noStrike" cap="none">
                <a:solidFill>
                  <a:srgbClr val="089CD3"/>
                </a:solidFill>
                <a:latin typeface="Arial"/>
                <a:ea typeface="Arial"/>
                <a:cs typeface="Arial"/>
                <a:sym typeface="Arial"/>
              </a:rPr>
              <a:t>Кстати, про MVC...</a:t>
            </a:r>
          </a:p>
        </p:txBody>
      </p:sp>
      <p:sp>
        <p:nvSpPr>
          <p:cNvPr id="134" name="Shape 134"/>
          <p:cNvSpPr txBox="1">
            <a:spLocks noGrp="1"/>
          </p:cNvSpPr>
          <p:nvPr>
            <p:ph type="body" idx="1"/>
          </p:nvPr>
        </p:nvSpPr>
        <p:spPr>
          <a:xfrm>
            <a:off x="495300" y="1600200"/>
            <a:ext cx="8915400" cy="4853134"/>
          </a:xfrm>
          <a:prstGeom prst="rect">
            <a:avLst/>
          </a:prstGeom>
          <a:noFill/>
          <a:ln>
            <a:noFill/>
          </a:ln>
        </p:spPr>
        <p:txBody>
          <a:bodyPr lIns="91425" tIns="45700" rIns="91425" bIns="45700" anchor="t" anchorCtr="0">
            <a:noAutofit/>
          </a:bodyPr>
          <a:lstStyle/>
          <a:p>
            <a:pPr marL="342900" marR="0" lvl="0" indent="-342900" algn="l" rtl="0">
              <a:spcBef>
                <a:spcPts val="0"/>
              </a:spcBef>
              <a:buClr>
                <a:srgbClr val="EE4024"/>
              </a:buClr>
              <a:buSzPct val="100000"/>
              <a:buFont typeface="Arial"/>
              <a:buNone/>
            </a:pPr>
            <a:r>
              <a:rPr lang="ru-RU"/>
              <a:t> </a:t>
            </a:r>
          </a:p>
          <a:p>
            <a:pPr marL="342900" marR="0" lvl="0" indent="-342900" algn="l" rtl="0">
              <a:spcBef>
                <a:spcPts val="0"/>
              </a:spcBef>
              <a:buClr>
                <a:srgbClr val="EE4024"/>
              </a:buClr>
              <a:buSzPct val="100000"/>
              <a:buFont typeface="Arial"/>
              <a:buNone/>
            </a:pPr>
            <a:endParaRPr/>
          </a:p>
        </p:txBody>
      </p:sp>
      <p:pic>
        <p:nvPicPr>
          <p:cNvPr id="135" name="Shape 135" descr="C:\src\slides\www\2017\uwdc-big-projects\mvc.png"/>
          <p:cNvPicPr preferRelativeResize="0"/>
          <p:nvPr/>
        </p:nvPicPr>
        <p:blipFill rotWithShape="1">
          <a:blip r:embed="rId3">
            <a:alphaModFix/>
          </a:blip>
          <a:srcRect/>
          <a:stretch/>
        </p:blipFill>
        <p:spPr>
          <a:xfrm>
            <a:off x="592949" y="2088912"/>
            <a:ext cx="8720100" cy="387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55550" y="874325"/>
            <a:ext cx="9071100" cy="44718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Controller</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spcBef>
                <a:spcPts val="0"/>
              </a:spcBef>
              <a:buClr>
                <a:srgbClr val="089CD3"/>
              </a:buClr>
              <a:buSzPct val="100000"/>
              <a:buChar char="•"/>
            </a:pPr>
            <a:r>
              <a:rPr lang="ru-RU" sz="2400" b="0"/>
              <a:t>Принимает данные извне (GET, POST, консольный ввод).</a:t>
            </a:r>
          </a:p>
          <a:p>
            <a:pPr lvl="0" rtl="0">
              <a:spcBef>
                <a:spcPts val="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Отдаёт данные в нужном виде в Model и View.</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Не реализует логику, не занимается форматированием или формированием ответа.</a:t>
            </a:r>
          </a:p>
          <a:p>
            <a:pPr marL="0" marR="0" lvl="0" indent="0" algn="ctr" rtl="0">
              <a:spcBef>
                <a:spcPts val="0"/>
              </a:spcBef>
              <a:buClr>
                <a:srgbClr val="089CD3"/>
              </a:buClr>
              <a:buSzPct val="25000"/>
              <a:buFont typeface="Arial"/>
              <a:buNone/>
            </a:pPr>
            <a:endParaRPr>
              <a:solidFill>
                <a:srgbClr val="EE4024"/>
              </a:solidFill>
            </a:endParaRPr>
          </a:p>
        </p:txBody>
      </p:sp>
      <p:sp>
        <p:nvSpPr>
          <p:cNvPr id="141" name="Shape 141"/>
          <p:cNvSpPr/>
          <p:nvPr/>
        </p:nvSpPr>
        <p:spPr>
          <a:xfrm>
            <a:off x="619350" y="3834300"/>
            <a:ext cx="9007500" cy="1074600"/>
          </a:xfrm>
          <a:prstGeom prst="rect">
            <a:avLst/>
          </a:prstGeom>
          <a:noFill/>
          <a:ln w="19050" cap="flat" cmpd="sng">
            <a:solidFill>
              <a:srgbClr val="EE402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55550" y="1356975"/>
            <a:ext cx="8699400" cy="35064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View</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spcBef>
                <a:spcPts val="0"/>
              </a:spcBef>
              <a:buClr>
                <a:srgbClr val="089CD3"/>
              </a:buClr>
              <a:buSzPct val="100000"/>
              <a:buChar char="•"/>
            </a:pPr>
            <a:r>
              <a:rPr lang="ru-RU" sz="2400" b="0"/>
              <a:t>Получает подготовленные контроллером данные.</a:t>
            </a:r>
          </a:p>
          <a:p>
            <a:pPr lvl="0" rtl="0">
              <a:spcBef>
                <a:spcPts val="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Форматирует данные для ответа.</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Никогда не работает с внешними данными, базой или пользовательским вводом напрямую.</a:t>
            </a:r>
          </a:p>
          <a:p>
            <a:pPr marL="0" marR="0" lvl="0" indent="0" algn="ctr" rtl="0">
              <a:spcBef>
                <a:spcPts val="0"/>
              </a:spcBef>
              <a:buClr>
                <a:srgbClr val="089CD3"/>
              </a:buClr>
              <a:buSzPct val="25000"/>
              <a:buFont typeface="Arial"/>
              <a:buNone/>
            </a:pPr>
            <a:endParaRPr>
              <a:solidFill>
                <a:srgbClr val="EE4024"/>
              </a:solidFill>
            </a:endParaRPr>
          </a:p>
        </p:txBody>
      </p:sp>
      <p:sp>
        <p:nvSpPr>
          <p:cNvPr id="147" name="Shape 147"/>
          <p:cNvSpPr/>
          <p:nvPr/>
        </p:nvSpPr>
        <p:spPr>
          <a:xfrm>
            <a:off x="592000" y="3734150"/>
            <a:ext cx="8600700" cy="1047300"/>
          </a:xfrm>
          <a:prstGeom prst="rect">
            <a:avLst/>
          </a:prstGeom>
          <a:noFill/>
          <a:ln w="19050" cap="flat" cmpd="sng">
            <a:solidFill>
              <a:srgbClr val="EE402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584550" y="338350"/>
            <a:ext cx="8809800" cy="65652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Model</a:t>
            </a:r>
          </a:p>
          <a:p>
            <a:pPr marL="342900" lvl="0" indent="-307340" rtl="0">
              <a:spcBef>
                <a:spcPts val="0"/>
              </a:spcBef>
              <a:spcAft>
                <a:spcPts val="2000"/>
              </a:spcAft>
              <a:buClr>
                <a:srgbClr val="089CD3"/>
              </a:buClr>
              <a:buSzPct val="100000"/>
              <a:buChar char="•"/>
            </a:pPr>
            <a:r>
              <a:rPr lang="ru-RU" sz="2400" b="0"/>
              <a:t>Не Model в Yii!</a:t>
            </a:r>
          </a:p>
          <a:p>
            <a:pPr marL="342900" lvl="0" indent="-307340" rtl="0">
              <a:spcBef>
                <a:spcPts val="592"/>
              </a:spcBef>
              <a:spcAft>
                <a:spcPts val="2000"/>
              </a:spcAft>
              <a:buClr>
                <a:srgbClr val="089CD3"/>
              </a:buClr>
              <a:buSzPct val="100000"/>
              <a:buChar char="•"/>
            </a:pPr>
            <a:r>
              <a:rPr lang="ru-RU" sz="2400" b="0"/>
              <a:t>Не ActiveRecord!</a:t>
            </a:r>
          </a:p>
          <a:p>
            <a:pPr marL="342900" lvl="0" indent="-307340" rtl="0">
              <a:spcBef>
                <a:spcPts val="592"/>
              </a:spcBef>
              <a:spcAft>
                <a:spcPts val="2000"/>
              </a:spcAft>
              <a:buClr>
                <a:srgbClr val="089CD3"/>
              </a:buClr>
              <a:buSzPct val="100000"/>
              <a:buChar char="•"/>
            </a:pPr>
            <a:r>
              <a:rPr lang="ru-RU" sz="2400" b="0"/>
              <a:t>M в MVC - не один класс, а целый доменный слой.</a:t>
            </a:r>
          </a:p>
          <a:p>
            <a:pPr marL="342900" lvl="0" indent="-307340" rtl="0">
              <a:spcBef>
                <a:spcPts val="592"/>
              </a:spcBef>
              <a:spcAft>
                <a:spcPts val="2000"/>
              </a:spcAft>
              <a:buClr>
                <a:srgbClr val="089CD3"/>
              </a:buClr>
              <a:buSzPct val="100000"/>
              <a:buChar char="•"/>
            </a:pPr>
            <a:r>
              <a:rPr lang="ru-RU" sz="2400" b="0"/>
              <a:t>Получает подготовленные контроллером данные, обрабатывает их, возвращает результат.</a:t>
            </a:r>
          </a:p>
          <a:p>
            <a:pPr marL="342900" lvl="0" indent="-307340" rtl="0">
              <a:spcBef>
                <a:spcPts val="592"/>
              </a:spcBef>
              <a:spcAft>
                <a:spcPts val="2000"/>
              </a:spcAft>
              <a:buClr>
                <a:srgbClr val="089CD3"/>
              </a:buClr>
              <a:buSzPct val="100000"/>
              <a:buChar char="•"/>
            </a:pPr>
            <a:r>
              <a:rPr lang="ru-RU" sz="2400" b="0"/>
              <a:t>Никогда не работает с внешними данными или пользовательским вводом напрямую.</a:t>
            </a:r>
          </a:p>
          <a:p>
            <a:pPr marL="342900" lvl="0" indent="-307340" rtl="0">
              <a:spcBef>
                <a:spcPts val="592"/>
              </a:spcBef>
              <a:spcAft>
                <a:spcPts val="2000"/>
              </a:spcAft>
              <a:buClr>
                <a:srgbClr val="089CD3"/>
              </a:buClr>
              <a:buSzPct val="100000"/>
              <a:buChar char="•"/>
            </a:pPr>
            <a:r>
              <a:rPr lang="ru-RU" sz="2400" b="0"/>
              <a:t>Не занимается форматированием или формированием ответа.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5304" y="2857493"/>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Паттерны проектирования — не архитектура!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883450" y="2261850"/>
            <a:ext cx="8563800" cy="23343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Это проверенные варианты решения более-менее распространённых проблем.</a:t>
            </a:r>
          </a:p>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 </a:t>
            </a:r>
          </a:p>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У каждого паттерна есть как плюсы, так и минусы.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95300" y="274637"/>
            <a:ext cx="89154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a:t> </a:t>
            </a:r>
          </a:p>
          <a:p>
            <a:pPr marL="0" marR="0" lvl="0" indent="0" algn="l" rtl="0">
              <a:spcBef>
                <a:spcPts val="0"/>
              </a:spcBef>
              <a:buClr>
                <a:srgbClr val="089CD3"/>
              </a:buClr>
              <a:buSzPct val="25000"/>
              <a:buFont typeface="Arial"/>
              <a:buNone/>
            </a:pPr>
            <a:endParaRPr/>
          </a:p>
        </p:txBody>
      </p:sp>
      <p:sp>
        <p:nvSpPr>
          <p:cNvPr id="168" name="Shape 168"/>
          <p:cNvSpPr txBox="1">
            <a:spLocks noGrp="1"/>
          </p:cNvSpPr>
          <p:nvPr>
            <p:ph type="body" idx="1"/>
          </p:nvPr>
        </p:nvSpPr>
        <p:spPr>
          <a:xfrm>
            <a:off x="865875" y="2373600"/>
            <a:ext cx="4650600" cy="21108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000" b="0" i="0" u="none" strike="noStrike" cap="none" dirty="0">
                <a:solidFill>
                  <a:srgbClr val="089CD3"/>
                </a:solidFill>
                <a:latin typeface="Arial"/>
                <a:ea typeface="Arial"/>
                <a:cs typeface="Arial"/>
                <a:sym typeface="Arial"/>
              </a:rPr>
              <a:t>Даже правильно </a:t>
            </a:r>
            <a:r>
              <a:rPr lang="ru-RU" sz="3000" b="0" i="0" u="none" strike="noStrike" cap="none" dirty="0" smtClean="0">
                <a:solidFill>
                  <a:srgbClr val="089CD3"/>
                </a:solidFill>
                <a:latin typeface="Arial"/>
                <a:ea typeface="Arial"/>
                <a:cs typeface="Arial"/>
                <a:sym typeface="Arial"/>
              </a:rPr>
              <a:t>реализованные </a:t>
            </a:r>
            <a:r>
              <a:rPr lang="ru-RU" sz="3000" b="0" i="0" u="none" strike="noStrike" cap="none" dirty="0">
                <a:solidFill>
                  <a:srgbClr val="089CD3"/>
                </a:solidFill>
                <a:latin typeface="Arial"/>
                <a:ea typeface="Arial"/>
                <a:cs typeface="Arial"/>
                <a:sym typeface="Arial"/>
              </a:rPr>
              <a:t>паттерны легко использовать неправильно</a:t>
            </a:r>
          </a:p>
        </p:txBody>
      </p:sp>
      <p:pic>
        <p:nvPicPr>
          <p:cNvPr id="169" name="Shape 169" descr="C:\src\slides\www\2017\uwdc-big-projects\fountain.jpg"/>
          <p:cNvPicPr preferRelativeResize="0"/>
          <p:nvPr/>
        </p:nvPicPr>
        <p:blipFill rotWithShape="1">
          <a:blip r:embed="rId3">
            <a:alphaModFix/>
          </a:blip>
          <a:srcRect/>
          <a:stretch/>
        </p:blipFill>
        <p:spPr>
          <a:xfrm>
            <a:off x="5634875" y="1529250"/>
            <a:ext cx="2850000" cy="379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986700" y="2857500"/>
            <a:ext cx="7932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Зачем нужна архитектура?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95300" y="710402"/>
            <a:ext cx="8915400" cy="57468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b="1" i="0" u="none" strike="noStrike" cap="none">
                <a:solidFill>
                  <a:srgbClr val="EE4024"/>
                </a:solidFill>
                <a:latin typeface="Arial"/>
                <a:ea typeface="Arial"/>
                <a:cs typeface="Arial"/>
                <a:sym typeface="Arial"/>
              </a:rPr>
              <a:t>О себе</a:t>
            </a:r>
          </a:p>
          <a:p>
            <a:pPr marL="0" marR="0" lvl="0" indent="0" algn="ctr" rtl="0">
              <a:spcBef>
                <a:spcPts val="0"/>
              </a:spcBef>
              <a:buClr>
                <a:srgbClr val="089CD3"/>
              </a:buClr>
              <a:buSzPct val="25000"/>
              <a:buFont typeface="Arial"/>
              <a:buNone/>
            </a:pPr>
            <a:endParaRPr>
              <a:solidFill>
                <a:srgbClr val="EE4024"/>
              </a:solidFill>
            </a:endParaRPr>
          </a:p>
          <a:p>
            <a:pPr marL="800100" lvl="0" indent="-292100" rtl="0">
              <a:spcBef>
                <a:spcPts val="0"/>
              </a:spcBef>
              <a:buClr>
                <a:srgbClr val="089CD3"/>
              </a:buClr>
              <a:buSzPct val="100000"/>
              <a:buChar char="•"/>
            </a:pPr>
            <a:r>
              <a:rPr lang="ru-RU" sz="2400" b="0"/>
              <a:t>8 лет занимаюсь фреймворком Yii и другим открытым кодом.</a:t>
            </a:r>
          </a:p>
          <a:p>
            <a:pPr marL="457200" lvl="0" indent="-69850" rtl="0">
              <a:spcBef>
                <a:spcPts val="0"/>
              </a:spcBef>
              <a:buClr>
                <a:schemeClr val="dk1"/>
              </a:buClr>
              <a:buSzPct val="45833"/>
              <a:buFont typeface="Arial"/>
              <a:buNone/>
            </a:pPr>
            <a:endParaRPr sz="2400" b="0"/>
          </a:p>
          <a:p>
            <a:pPr marL="800100" lvl="0" indent="-292100" rtl="0">
              <a:spcBef>
                <a:spcPts val="640"/>
              </a:spcBef>
              <a:buClr>
                <a:srgbClr val="089CD3"/>
              </a:buClr>
              <a:buSzPct val="100000"/>
              <a:buChar char="•"/>
            </a:pPr>
            <a:r>
              <a:rPr lang="ru-RU" sz="2400" b="0"/>
              <a:t>Параллельно работал над коммерческими проектами.</a:t>
            </a:r>
          </a:p>
          <a:p>
            <a:pPr marL="457200" lvl="0" indent="-69850" rtl="0">
              <a:spcBef>
                <a:spcPts val="640"/>
              </a:spcBef>
              <a:buClr>
                <a:schemeClr val="dk1"/>
              </a:buClr>
              <a:buSzPct val="45833"/>
              <a:buFont typeface="Arial"/>
              <a:buNone/>
            </a:pPr>
            <a:endParaRPr sz="2400" b="0"/>
          </a:p>
          <a:p>
            <a:pPr marL="800100" lvl="0" indent="-292100" rtl="0">
              <a:spcBef>
                <a:spcPts val="640"/>
              </a:spcBef>
              <a:buClr>
                <a:srgbClr val="089CD3"/>
              </a:buClr>
              <a:buSzPct val="100000"/>
              <a:buChar char="•"/>
            </a:pPr>
            <a:r>
              <a:rPr lang="ru-RU" sz="2400" b="0"/>
              <a:t>Участвую в PHP-FIG.Автор нескольких книг и rmcreative.ru.</a:t>
            </a:r>
          </a:p>
          <a:p>
            <a:pPr marL="457200" lvl="0" indent="-69850" rtl="0">
              <a:spcBef>
                <a:spcPts val="640"/>
              </a:spcBef>
              <a:buClr>
                <a:schemeClr val="dk1"/>
              </a:buClr>
              <a:buSzPct val="45833"/>
              <a:buFont typeface="Arial"/>
              <a:buNone/>
            </a:pPr>
            <a:endParaRPr sz="2400" b="0"/>
          </a:p>
          <a:p>
            <a:pPr marL="800100" lvl="0" indent="-292100" rtl="0">
              <a:spcBef>
                <a:spcPts val="640"/>
              </a:spcBef>
              <a:buClr>
                <a:srgbClr val="089CD3"/>
              </a:buClr>
              <a:buSzPct val="100000"/>
              <a:buChar char="•"/>
            </a:pPr>
            <a:r>
              <a:rPr lang="ru-RU" sz="2400" b="0"/>
              <a:t>В этом году провожу эксперимент с Patreon.</a:t>
            </a:r>
          </a:p>
          <a:p>
            <a:pPr marL="0" marR="0" lvl="0" indent="0" algn="ctr" rtl="0">
              <a:spcBef>
                <a:spcPts val="0"/>
              </a:spcBef>
              <a:buClr>
                <a:srgbClr val="089CD3"/>
              </a:buClr>
              <a:buSzPct val="25000"/>
              <a:buFont typeface="Arial"/>
              <a:buNone/>
            </a:pPr>
            <a:endParaRPr>
              <a:solidFill>
                <a:srgbClr val="EE4024"/>
              </a:solidFill>
            </a:endParaRPr>
          </a:p>
        </p:txBody>
      </p:sp>
      <p:pic>
        <p:nvPicPr>
          <p:cNvPr id="79" name="Shape 79" descr="C:\src\slides\www\2017\uwdc-big-projects\yii.png"/>
          <p:cNvPicPr preferRelativeResize="0"/>
          <p:nvPr/>
        </p:nvPicPr>
        <p:blipFill rotWithShape="1">
          <a:blip r:embed="rId3">
            <a:alphaModFix/>
          </a:blip>
          <a:srcRect/>
          <a:stretch/>
        </p:blipFill>
        <p:spPr>
          <a:xfrm>
            <a:off x="2995791" y="5806998"/>
            <a:ext cx="3914400" cy="847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540825" y="2490300"/>
            <a:ext cx="5078400" cy="1877400"/>
          </a:xfrm>
          <a:prstGeom prst="rect">
            <a:avLst/>
          </a:prstGeom>
          <a:noFill/>
          <a:ln>
            <a:noFill/>
          </a:ln>
        </p:spPr>
        <p:txBody>
          <a:bodyPr lIns="91425" tIns="45700" rIns="91425" bIns="45700" anchor="t" anchorCtr="0">
            <a:noAutofit/>
          </a:bodyPr>
          <a:lstStyle/>
          <a:p>
            <a:pPr marL="342900" marR="0" lvl="0" indent="-292100" algn="l" rtl="0">
              <a:spcBef>
                <a:spcPts val="0"/>
              </a:spcBef>
              <a:spcAft>
                <a:spcPts val="0"/>
              </a:spcAft>
              <a:buClr>
                <a:srgbClr val="089CD3"/>
              </a:buClr>
              <a:buSzPct val="100000"/>
              <a:buFont typeface="Arial"/>
              <a:buChar char="•"/>
            </a:pPr>
            <a:r>
              <a:rPr lang="ru-RU" sz="2400" b="0" i="0" u="none" strike="noStrike" cap="none">
                <a:solidFill>
                  <a:srgbClr val="089CD3"/>
                </a:solidFill>
                <a:latin typeface="Arial"/>
                <a:ea typeface="Arial"/>
                <a:cs typeface="Arial"/>
                <a:sym typeface="Arial"/>
              </a:rPr>
              <a:t>Для борьбы со сложностью.</a:t>
            </a:r>
          </a:p>
          <a:p>
            <a:pPr marL="0" marR="0" lvl="0" indent="0" algn="l" rtl="0">
              <a:spcBef>
                <a:spcPts val="0"/>
              </a:spcBef>
              <a:spcAft>
                <a:spcPts val="0"/>
              </a:spcAft>
              <a:buNone/>
            </a:pPr>
            <a:endParaRPr sz="2400">
              <a:solidFill>
                <a:srgbClr val="089CD3"/>
              </a:solidFill>
            </a:endParaRPr>
          </a:p>
          <a:p>
            <a:pPr marL="342900" marR="0" lvl="0" indent="-292100" algn="l" rtl="0">
              <a:spcBef>
                <a:spcPts val="640"/>
              </a:spcBef>
              <a:buClr>
                <a:srgbClr val="089CD3"/>
              </a:buClr>
              <a:buSzPct val="100000"/>
              <a:buFont typeface="Arial"/>
              <a:buChar char="•"/>
            </a:pPr>
            <a:r>
              <a:rPr lang="ru-RU" sz="2400" b="0" i="0" u="none" strike="noStrike" cap="none">
                <a:solidFill>
                  <a:srgbClr val="089CD3"/>
                </a:solidFill>
                <a:latin typeface="Arial"/>
                <a:ea typeface="Arial"/>
                <a:cs typeface="Arial"/>
                <a:sym typeface="Arial"/>
              </a:rPr>
              <a:t>Цель — сделать понятным каждый уровень абстракции.</a:t>
            </a:r>
          </a:p>
        </p:txBody>
      </p:sp>
      <p:pic>
        <p:nvPicPr>
          <p:cNvPr id="180" name="Shape 180" descr="C:\src\slides\www\2017\uwdc-big-projects\brain.png"/>
          <p:cNvPicPr preferRelativeResize="0"/>
          <p:nvPr/>
        </p:nvPicPr>
        <p:blipFill rotWithShape="1">
          <a:blip r:embed="rId3">
            <a:alphaModFix/>
          </a:blip>
          <a:srcRect/>
          <a:stretch/>
        </p:blipFill>
        <p:spPr>
          <a:xfrm>
            <a:off x="5769024" y="2169750"/>
            <a:ext cx="3171899" cy="251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555875" y="2129750"/>
            <a:ext cx="7519200" cy="2452800"/>
          </a:xfrm>
          <a:prstGeom prst="rect">
            <a:avLst/>
          </a:prstGeom>
          <a:noFill/>
          <a:ln>
            <a:noFill/>
          </a:ln>
        </p:spPr>
        <p:txBody>
          <a:bodyPr lIns="91425" tIns="45700" rIns="91425" bIns="45700" anchor="t" anchorCtr="0">
            <a:noAutofit/>
          </a:bodyPr>
          <a:lstStyle/>
          <a:p>
            <a:pPr marL="342900" marR="0" lvl="0" indent="-292100" rtl="0">
              <a:spcBef>
                <a:spcPts val="0"/>
              </a:spcBef>
              <a:spcAft>
                <a:spcPts val="0"/>
              </a:spcAft>
              <a:buClr>
                <a:srgbClr val="089CD3"/>
              </a:buClr>
              <a:buSzPct val="100000"/>
              <a:buFont typeface="Arial"/>
              <a:buChar char="•"/>
            </a:pPr>
            <a:r>
              <a:rPr lang="ru-RU" sz="2400" b="0" i="0" u="none" strike="noStrike" cap="none">
                <a:solidFill>
                  <a:srgbClr val="089CD3"/>
                </a:solidFill>
                <a:latin typeface="Arial"/>
                <a:ea typeface="Arial"/>
                <a:cs typeface="Arial"/>
                <a:sym typeface="Arial"/>
              </a:rPr>
              <a:t>Для изменения под реалии бизнеса.</a:t>
            </a:r>
          </a:p>
          <a:p>
            <a:pPr marL="0" marR="0" lvl="0" indent="0" rtl="0">
              <a:spcBef>
                <a:spcPts val="0"/>
              </a:spcBef>
              <a:spcAft>
                <a:spcPts val="0"/>
              </a:spcAft>
              <a:buNone/>
            </a:pPr>
            <a:endParaRPr sz="2400">
              <a:solidFill>
                <a:srgbClr val="089CD3"/>
              </a:solidFill>
            </a:endParaRPr>
          </a:p>
          <a:p>
            <a:pPr marL="342900" marR="0" lvl="0" indent="-292100" rtl="0">
              <a:spcBef>
                <a:spcPts val="640"/>
              </a:spcBef>
              <a:spcAft>
                <a:spcPts val="0"/>
              </a:spcAft>
              <a:buClr>
                <a:srgbClr val="089CD3"/>
              </a:buClr>
              <a:buSzPct val="100000"/>
              <a:buFont typeface="Arial"/>
              <a:buChar char="•"/>
            </a:pPr>
            <a:r>
              <a:rPr lang="ru-RU" sz="2400" b="0" i="0" u="none" strike="noStrike" cap="none">
                <a:solidFill>
                  <a:srgbClr val="089CD3"/>
                </a:solidFill>
                <a:latin typeface="Arial"/>
                <a:ea typeface="Arial"/>
                <a:cs typeface="Arial"/>
                <a:sym typeface="Arial"/>
              </a:rPr>
              <a:t>Чтобы не приходилось всё переписывать с нуля.</a:t>
            </a:r>
          </a:p>
          <a:p>
            <a:pPr marL="0" marR="0" lvl="0" indent="0" rtl="0">
              <a:spcBef>
                <a:spcPts val="640"/>
              </a:spcBef>
              <a:spcAft>
                <a:spcPts val="0"/>
              </a:spcAft>
              <a:buNone/>
            </a:pPr>
            <a:endParaRPr sz="2400">
              <a:solidFill>
                <a:srgbClr val="089CD3"/>
              </a:solidFill>
            </a:endParaRPr>
          </a:p>
          <a:p>
            <a:pPr marL="342900" marR="0" lvl="0" indent="-292100" rtl="0">
              <a:spcBef>
                <a:spcPts val="640"/>
              </a:spcBef>
              <a:buClr>
                <a:srgbClr val="089CD3"/>
              </a:buClr>
              <a:buSzPct val="100000"/>
              <a:buFont typeface="Arial"/>
              <a:buChar char="•"/>
            </a:pPr>
            <a:r>
              <a:rPr lang="ru-RU" sz="2400" b="0" i="0" u="none" strike="noStrike" cap="none">
                <a:solidFill>
                  <a:srgbClr val="089CD3"/>
                </a:solidFill>
                <a:latin typeface="Arial"/>
                <a:ea typeface="Arial"/>
                <a:cs typeface="Arial"/>
                <a:sym typeface="Arial"/>
              </a:rPr>
              <a:t>Сделать с первого раза хорошо — это не просто.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Shape 190" descr="C:\src\slides\www\2017\uwdc-big-projects\roof.png"/>
          <p:cNvPicPr preferRelativeResize="0">
            <a:picLocks noGrp="1"/>
          </p:cNvPicPr>
          <p:nvPr>
            <p:ph type="body" idx="1"/>
          </p:nvPr>
        </p:nvPicPr>
        <p:blipFill rotWithShape="1">
          <a:blip r:embed="rId3">
            <a:alphaModFix/>
          </a:blip>
          <a:srcRect l="14259" t="803" r="3313"/>
          <a:stretch/>
        </p:blipFill>
        <p:spPr>
          <a:xfrm>
            <a:off x="0" y="0"/>
            <a:ext cx="9906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710400" y="2222225"/>
            <a:ext cx="4754100" cy="1880400"/>
          </a:xfrm>
          <a:prstGeom prst="rect">
            <a:avLst/>
          </a:prstGeom>
          <a:noFill/>
          <a:ln>
            <a:noFill/>
          </a:ln>
        </p:spPr>
        <p:txBody>
          <a:bodyPr lIns="91425" tIns="45700" rIns="91425" bIns="45700" anchor="ctr" anchorCtr="0">
            <a:noAutofit/>
          </a:bodyPr>
          <a:lstStyle/>
          <a:p>
            <a:pPr marL="0" marR="0" lvl="0" indent="0" rtl="0">
              <a:spcBef>
                <a:spcPts val="0"/>
              </a:spcBef>
              <a:buClr>
                <a:srgbClr val="089CD3"/>
              </a:buClr>
              <a:buSzPct val="25000"/>
              <a:buFont typeface="Arial"/>
              <a:buNone/>
            </a:pPr>
            <a:r>
              <a:rPr lang="ru-RU" sz="3000" b="0" i="0" u="none" strike="noStrike" cap="none">
                <a:solidFill>
                  <a:srgbClr val="089CD3"/>
                </a:solidFill>
                <a:latin typeface="Arial"/>
                <a:ea typeface="Arial"/>
                <a:cs typeface="Arial"/>
                <a:sym typeface="Arial"/>
              </a:rPr>
              <a:t>Хорошая архитектура — это дорого.</a:t>
            </a:r>
            <a:r>
              <a:rPr lang="ru-RU" sz="3000" b="0"/>
              <a:t> </a:t>
            </a:r>
          </a:p>
          <a:p>
            <a:pPr marL="0" marR="0" lvl="0" indent="0" rtl="0">
              <a:spcBef>
                <a:spcPts val="0"/>
              </a:spcBef>
              <a:buClr>
                <a:srgbClr val="089CD3"/>
              </a:buClr>
              <a:buSzPct val="25000"/>
              <a:buFont typeface="Arial"/>
              <a:buNone/>
            </a:pPr>
            <a:endParaRPr sz="3000" b="0"/>
          </a:p>
          <a:p>
            <a:pPr marL="0" marR="0" lvl="0" indent="0" rtl="0">
              <a:spcBef>
                <a:spcPts val="0"/>
              </a:spcBef>
              <a:buClr>
                <a:srgbClr val="089CD3"/>
              </a:buClr>
              <a:buSzPct val="25000"/>
              <a:buFont typeface="Arial"/>
              <a:buNone/>
            </a:pPr>
            <a:r>
              <a:rPr lang="ru-RU" sz="3000" b="0" i="0" u="none" strike="noStrike" cap="none">
                <a:solidFill>
                  <a:srgbClr val="089CD3"/>
                </a:solidFill>
                <a:latin typeface="Arial"/>
                <a:ea typeface="Arial"/>
                <a:cs typeface="Arial"/>
                <a:sym typeface="Arial"/>
              </a:rPr>
              <a:t>Плохая — еще дороже.</a:t>
            </a:r>
          </a:p>
        </p:txBody>
      </p:sp>
      <p:pic>
        <p:nvPicPr>
          <p:cNvPr id="196" name="Shape 196" descr="C:\src\slides\www\2017\uwdc-big-projects\f7.jpg"/>
          <p:cNvPicPr preferRelativeResize="0"/>
          <p:nvPr/>
        </p:nvPicPr>
        <p:blipFill rotWithShape="1">
          <a:blip r:embed="rId3">
            <a:alphaModFix/>
          </a:blip>
          <a:srcRect/>
          <a:stretch/>
        </p:blipFill>
        <p:spPr>
          <a:xfrm>
            <a:off x="5355175" y="983600"/>
            <a:ext cx="4080300" cy="501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95300" y="274637"/>
            <a:ext cx="89154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a:t> </a:t>
            </a:r>
          </a:p>
          <a:p>
            <a:pPr marL="0" marR="0" lvl="0" indent="0" algn="l" rtl="0">
              <a:spcBef>
                <a:spcPts val="0"/>
              </a:spcBef>
              <a:buClr>
                <a:srgbClr val="089CD3"/>
              </a:buClr>
              <a:buSzPct val="25000"/>
              <a:buFont typeface="Arial"/>
              <a:buNone/>
            </a:pPr>
            <a:endParaRPr/>
          </a:p>
        </p:txBody>
      </p:sp>
      <p:sp>
        <p:nvSpPr>
          <p:cNvPr id="202" name="Shape 202"/>
          <p:cNvSpPr txBox="1">
            <a:spLocks noGrp="1"/>
          </p:cNvSpPr>
          <p:nvPr>
            <p:ph type="body" idx="1"/>
          </p:nvPr>
        </p:nvSpPr>
        <p:spPr>
          <a:xfrm>
            <a:off x="750300" y="2428800"/>
            <a:ext cx="8660400" cy="20004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"If you think good architecture is expensive, try bad architecture"</a:t>
            </a:r>
          </a:p>
          <a:p>
            <a:pPr marL="0" marR="0" lvl="0" indent="0" rtl="0">
              <a:spcBef>
                <a:spcPts val="0"/>
              </a:spcBef>
              <a:buClr>
                <a:srgbClr val="EE4024"/>
              </a:buClr>
              <a:buSzPct val="25000"/>
              <a:buFont typeface="Arial"/>
              <a:buNone/>
            </a:pPr>
            <a:r>
              <a:rPr lang="ru-RU" sz="3200" b="0" i="0" u="none" strike="noStrike" cap="none">
                <a:solidFill>
                  <a:srgbClr val="EE4024"/>
                </a:solidFill>
                <a:latin typeface="Arial"/>
                <a:ea typeface="Arial"/>
                <a:cs typeface="Arial"/>
                <a:sym typeface="Arial"/>
              </a:rPr>
              <a:t/>
            </a:r>
            <a:br>
              <a:rPr lang="ru-RU" sz="3200" b="0" i="0" u="none" strike="noStrike" cap="none">
                <a:solidFill>
                  <a:srgbClr val="EE4024"/>
                </a:solidFill>
                <a:latin typeface="Arial"/>
                <a:ea typeface="Arial"/>
                <a:cs typeface="Arial"/>
                <a:sym typeface="Arial"/>
              </a:rPr>
            </a:br>
            <a:r>
              <a:rPr lang="ru-RU" sz="3200" b="0" i="0" u="none" strike="noStrike" cap="none">
                <a:solidFill>
                  <a:srgbClr val="EE4024"/>
                </a:solidFill>
                <a:latin typeface="Arial"/>
                <a:ea typeface="Arial"/>
                <a:cs typeface="Arial"/>
                <a:sym typeface="Arial"/>
              </a:rPr>
              <a:t>                                    </a:t>
            </a:r>
            <a:r>
              <a:rPr lang="ru-RU" sz="2400"/>
              <a:t>  </a:t>
            </a:r>
            <a:r>
              <a:rPr lang="ru-RU" sz="2400" b="0" i="0" u="none" strike="noStrike" cap="none">
                <a:solidFill>
                  <a:srgbClr val="EE4024"/>
                </a:solidFill>
                <a:latin typeface="Arial"/>
                <a:ea typeface="Arial"/>
                <a:cs typeface="Arial"/>
                <a:sym typeface="Arial"/>
              </a:rPr>
              <a:t> Brian Foote and Joseph Yoder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525450" y="910749"/>
            <a:ext cx="8855100" cy="18216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SOLID</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200" b="0"/>
              <a:t>Ещё одна модная аббревиатура...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583225" y="1020025"/>
            <a:ext cx="6932400" cy="15087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Single Responsibility</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chemeClr val="dk1"/>
              </a:buClr>
              <a:buSzPct val="34375"/>
              <a:buFont typeface="Arial"/>
              <a:buNone/>
            </a:pPr>
            <a:r>
              <a:rPr lang="ru-RU" sz="3200" b="0"/>
              <a:t>Класс должен делать что-то одно.</a:t>
            </a:r>
          </a:p>
        </p:txBody>
      </p:sp>
      <p:pic>
        <p:nvPicPr>
          <p:cNvPr id="213" name="Shape 213" descr="C:\src\slides\www\2017\uwdc-big-projects\f5.jpg"/>
          <p:cNvPicPr preferRelativeResize="0"/>
          <p:nvPr/>
        </p:nvPicPr>
        <p:blipFill rotWithShape="1">
          <a:blip r:embed="rId3">
            <a:alphaModFix/>
          </a:blip>
          <a:srcRect/>
          <a:stretch/>
        </p:blipFill>
        <p:spPr>
          <a:xfrm>
            <a:off x="3460054" y="3045474"/>
            <a:ext cx="2985900" cy="301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95300" y="648012"/>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Open-closed</a:t>
            </a:r>
          </a:p>
        </p:txBody>
      </p:sp>
      <p:sp>
        <p:nvSpPr>
          <p:cNvPr id="219" name="Shape 219"/>
          <p:cNvSpPr txBox="1">
            <a:spLocks noGrp="1"/>
          </p:cNvSpPr>
          <p:nvPr>
            <p:ph type="body" idx="1"/>
          </p:nvPr>
        </p:nvSpPr>
        <p:spPr>
          <a:xfrm>
            <a:off x="641025" y="2371050"/>
            <a:ext cx="4650600" cy="2907300"/>
          </a:xfrm>
          <a:prstGeom prst="rect">
            <a:avLst/>
          </a:prstGeom>
          <a:noFill/>
          <a:ln>
            <a:noFill/>
          </a:ln>
        </p:spPr>
        <p:txBody>
          <a:bodyPr lIns="91425" tIns="45700" rIns="91425" bIns="45700" anchor="t" anchorCtr="0">
            <a:noAutofit/>
          </a:bodyPr>
          <a:lstStyle/>
          <a:p>
            <a:pPr marL="0" marR="0" lvl="0" indent="0" rtl="0">
              <a:lnSpc>
                <a:spcPct val="115000"/>
              </a:lnSpc>
              <a:spcBef>
                <a:spcPts val="0"/>
              </a:spcBef>
              <a:buClr>
                <a:srgbClr val="EE4024"/>
              </a:buClr>
              <a:buSzPct val="25000"/>
              <a:buFont typeface="Arial"/>
              <a:buNone/>
            </a:pPr>
            <a:r>
              <a:rPr lang="ru-RU" sz="2400" b="0" i="0" u="none" strike="noStrike" cap="none">
                <a:solidFill>
                  <a:srgbClr val="089CD3"/>
                </a:solidFill>
                <a:latin typeface="Arial"/>
                <a:ea typeface="Arial"/>
                <a:cs typeface="Arial"/>
                <a:sym typeface="Arial"/>
              </a:rPr>
              <a:t>Класс или модуль должен скрывать детали реализации , но иметь чётко определённый интерфейс, который позволяет как использовать модуль или класс , так и расширять его наследованием.</a:t>
            </a:r>
          </a:p>
        </p:txBody>
      </p:sp>
      <p:pic>
        <p:nvPicPr>
          <p:cNvPr id="220" name="Shape 220" descr="C:\src\slides\www\2017\uwdc-big-projects\f4.jpg"/>
          <p:cNvPicPr preferRelativeResize="0"/>
          <p:nvPr/>
        </p:nvPicPr>
        <p:blipFill rotWithShape="1">
          <a:blip r:embed="rId3">
            <a:alphaModFix/>
          </a:blip>
          <a:srcRect l="14760" t="20953" r="25237" b="8019"/>
          <a:stretch/>
        </p:blipFill>
        <p:spPr>
          <a:xfrm>
            <a:off x="6043500" y="2124300"/>
            <a:ext cx="3367200" cy="340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19325" y="582900"/>
            <a:ext cx="8861700" cy="54918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Liskov substitution</a:t>
            </a:r>
          </a:p>
          <a:p>
            <a:pPr marL="457200" lvl="0" indent="-457200" algn="ctr" rtl="0">
              <a:lnSpc>
                <a:spcPct val="90000"/>
              </a:lnSpc>
              <a:spcBef>
                <a:spcPts val="0"/>
              </a:spcBef>
              <a:buClr>
                <a:srgbClr val="EE4024"/>
              </a:buClr>
              <a:buSzPct val="100000"/>
              <a:buChar char="-"/>
            </a:pPr>
            <a:r>
              <a:rPr lang="ru-RU" sz="3600" b="0">
                <a:solidFill>
                  <a:srgbClr val="EE4024"/>
                </a:solidFill>
              </a:rPr>
              <a:t>принцип об иерархии и наследовании.</a:t>
            </a:r>
          </a:p>
          <a:p>
            <a:pPr lvl="0" algn="ctr" rtl="0">
              <a:lnSpc>
                <a:spcPct val="90000"/>
              </a:lnSpc>
              <a:spcBef>
                <a:spcPts val="0"/>
              </a:spcBef>
              <a:buNone/>
            </a:pPr>
            <a:endParaRPr sz="3600" b="0">
              <a:solidFill>
                <a:srgbClr val="EE4024"/>
              </a:solidFill>
            </a:endParaRPr>
          </a:p>
          <a:p>
            <a:pPr lvl="0" rtl="0">
              <a:lnSpc>
                <a:spcPct val="90000"/>
              </a:lnSpc>
              <a:spcBef>
                <a:spcPts val="0"/>
              </a:spcBef>
              <a:buClr>
                <a:schemeClr val="dk1"/>
              </a:buClr>
              <a:buSzPct val="45833"/>
              <a:buFont typeface="Arial"/>
              <a:buNone/>
            </a:pPr>
            <a:r>
              <a:rPr lang="ru-RU" sz="2400" b="0"/>
              <a:t>Классическое определение очень запутанное. Можно проще.</a:t>
            </a:r>
          </a:p>
          <a:p>
            <a:pPr lvl="0" algn="ctr" rtl="0">
              <a:lnSpc>
                <a:spcPct val="90000"/>
              </a:lnSpc>
              <a:spcBef>
                <a:spcPts val="0"/>
              </a:spcBef>
              <a:buClr>
                <a:schemeClr val="dk1"/>
              </a:buClr>
              <a:buSzPct val="45833"/>
              <a:buFont typeface="Arial"/>
              <a:buNone/>
            </a:pPr>
            <a:endParaRPr sz="2400" b="0"/>
          </a:p>
          <a:p>
            <a:pPr lvl="0" rtl="0">
              <a:lnSpc>
                <a:spcPct val="90000"/>
              </a:lnSpc>
              <a:spcBef>
                <a:spcPts val="640"/>
              </a:spcBef>
              <a:buClr>
                <a:schemeClr val="dk1"/>
              </a:buClr>
              <a:buSzPct val="45833"/>
              <a:buFont typeface="Arial"/>
              <a:buNone/>
            </a:pPr>
            <a:r>
              <a:rPr lang="ru-RU" sz="2400" b="0"/>
              <a:t>Когда мы реализовываем новый класс, наследуясь от существующего, новый должен быть с тем же интерфейсом и вести себя абсолютно так же в тех же ситуациях. Так, чтобы программа работала, если подсунуть ей как родителя, так и наследника.</a:t>
            </a:r>
          </a:p>
          <a:p>
            <a:pPr lvl="0" algn="ctr" rtl="0">
              <a:lnSpc>
                <a:spcPct val="90000"/>
              </a:lnSpc>
              <a:spcBef>
                <a:spcPts val="0"/>
              </a:spcBef>
              <a:buNone/>
            </a:pPr>
            <a:r>
              <a:rPr lang="ru-RU" sz="3600" b="0">
                <a:solidFill>
                  <a:srgbClr val="EE4024"/>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619325" y="965350"/>
            <a:ext cx="8745900" cy="36702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Interface segregation</a:t>
            </a:r>
          </a:p>
          <a:p>
            <a:pPr marL="0" marR="0" lvl="0" indent="0" algn="ctr" rtl="0">
              <a:spcBef>
                <a:spcPts val="0"/>
              </a:spcBef>
              <a:buClr>
                <a:srgbClr val="089CD3"/>
              </a:buClr>
              <a:buSzPct val="25000"/>
              <a:buFont typeface="Arial"/>
              <a:buNone/>
            </a:pPr>
            <a:endParaRPr>
              <a:solidFill>
                <a:srgbClr val="EE4024"/>
              </a:solidFill>
            </a:endParaRPr>
          </a:p>
          <a:p>
            <a:pPr lvl="0" rtl="0">
              <a:spcBef>
                <a:spcPts val="0"/>
              </a:spcBef>
              <a:buClr>
                <a:srgbClr val="EE4024"/>
              </a:buClr>
              <a:buSzPct val="25000"/>
              <a:buFont typeface="Arial"/>
              <a:buNone/>
            </a:pPr>
            <a:r>
              <a:rPr lang="ru-RU" sz="2400" b="0"/>
              <a:t>Интерфейс не должен определять больше функциональности, чем используется за один раз. </a:t>
            </a:r>
          </a:p>
          <a:p>
            <a:pPr lvl="0" rtl="0">
              <a:spcBef>
                <a:spcPts val="0"/>
              </a:spcBef>
              <a:buClr>
                <a:srgbClr val="EE4024"/>
              </a:buClr>
              <a:buSzPct val="25000"/>
              <a:buFont typeface="Arial"/>
              <a:buNone/>
            </a:pPr>
            <a:endParaRPr sz="2400" b="0"/>
          </a:p>
          <a:p>
            <a:pPr lvl="0" rtl="0">
              <a:spcBef>
                <a:spcPts val="0"/>
              </a:spcBef>
              <a:buClr>
                <a:srgbClr val="EE4024"/>
              </a:buClr>
              <a:buSzPct val="25000"/>
              <a:buFont typeface="Arial"/>
              <a:buNone/>
            </a:pPr>
            <a:r>
              <a:rPr lang="ru-RU" sz="2400" b="0"/>
              <a:t>Это как Single Responsibility, только для интерфейсов. </a:t>
            </a:r>
          </a:p>
          <a:p>
            <a:pPr lvl="0" rtl="0">
              <a:spcBef>
                <a:spcPts val="0"/>
              </a:spcBef>
              <a:buClr>
                <a:srgbClr val="EE4024"/>
              </a:buClr>
              <a:buSzPct val="25000"/>
              <a:buFont typeface="Arial"/>
              <a:buNone/>
            </a:pPr>
            <a:endParaRPr sz="2400" b="0"/>
          </a:p>
          <a:p>
            <a:pPr lvl="0" rtl="0">
              <a:spcBef>
                <a:spcPts val="0"/>
              </a:spcBef>
              <a:buClr>
                <a:srgbClr val="EE4024"/>
              </a:buClr>
              <a:buSzPct val="25000"/>
              <a:buFont typeface="Arial"/>
              <a:buNone/>
            </a:pPr>
            <a:r>
              <a:rPr lang="ru-RU" sz="2400" b="0"/>
              <a:t>Если интерфейс описывает более одной задачи, разбиваем его на несколько интерфейсов.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197950" y="664825"/>
            <a:ext cx="5510100" cy="19125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Архитектура?</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000" b="0" u="sng">
                <a:hlinkClick r:id="rId3"/>
              </a:rPr>
              <a:t>Чёткого определения нет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400" y="821100"/>
            <a:ext cx="8800500" cy="25578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Dependency inversion</a:t>
            </a:r>
          </a:p>
          <a:p>
            <a:pPr marL="0" marR="0" lvl="0" indent="0" algn="ctr" rtl="0">
              <a:spcBef>
                <a:spcPts val="0"/>
              </a:spcBef>
              <a:buClr>
                <a:srgbClr val="089CD3"/>
              </a:buClr>
              <a:buSzPct val="25000"/>
              <a:buFont typeface="Arial"/>
              <a:buNone/>
            </a:pPr>
            <a:endParaRPr>
              <a:solidFill>
                <a:srgbClr val="EE4024"/>
              </a:solidFill>
            </a:endParaRPr>
          </a:p>
          <a:p>
            <a:pPr lvl="0" rtl="0">
              <a:lnSpc>
                <a:spcPct val="150000"/>
              </a:lnSpc>
              <a:spcBef>
                <a:spcPts val="0"/>
              </a:spcBef>
              <a:buClr>
                <a:srgbClr val="EE4024"/>
              </a:buClr>
              <a:buSzPct val="25000"/>
              <a:buFont typeface="Arial"/>
              <a:buNone/>
            </a:pPr>
            <a:r>
              <a:rPr lang="ru-RU" sz="2400" b="0"/>
              <a:t>Класс должен объявлять зависимости через интерфейсы, но никогда не получать их самостоятельно.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95304" y="2857511"/>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b="0" i="0" u="none" strike="noStrike" cap="none">
                <a:solidFill>
                  <a:srgbClr val="089CD3"/>
                </a:solidFill>
                <a:latin typeface="Arial"/>
                <a:ea typeface="Arial"/>
                <a:cs typeface="Arial"/>
                <a:sym typeface="Arial"/>
              </a:rPr>
              <a:t>Где-то это уже было...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307125" y="1130775"/>
            <a:ext cx="7490700" cy="14739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Хорошие и плохие зависимости</a:t>
            </a:r>
          </a:p>
          <a:p>
            <a:pPr marL="0" marR="0" lvl="0" indent="0" algn="ctr" rtl="0">
              <a:spcBef>
                <a:spcPts val="0"/>
              </a:spcBef>
              <a:buClr>
                <a:srgbClr val="089CD3"/>
              </a:buClr>
              <a:buSzPct val="25000"/>
              <a:buFont typeface="Arial"/>
              <a:buNone/>
            </a:pPr>
            <a:endParaRPr>
              <a:solidFill>
                <a:srgbClr val="EE4024"/>
              </a:solidFill>
            </a:endParaRPr>
          </a:p>
        </p:txBody>
      </p:sp>
      <p:sp>
        <p:nvSpPr>
          <p:cNvPr id="246" name="Shape 246"/>
          <p:cNvSpPr txBox="1">
            <a:spLocks noGrp="1"/>
          </p:cNvSpPr>
          <p:nvPr>
            <p:ph type="body" idx="1"/>
          </p:nvPr>
        </p:nvSpPr>
        <p:spPr>
          <a:xfrm>
            <a:off x="2437200" y="3075650"/>
            <a:ext cx="5031600" cy="14739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089CD3"/>
              </a:buClr>
              <a:buSzPct val="100000"/>
              <a:buFont typeface="Arial"/>
              <a:buChar char="•"/>
            </a:pPr>
            <a:r>
              <a:rPr lang="ru-RU" sz="3200" b="0" i="0" u="none" strike="noStrike" cap="none">
                <a:solidFill>
                  <a:srgbClr val="089CD3"/>
                </a:solidFill>
                <a:latin typeface="Arial"/>
                <a:ea typeface="Arial"/>
                <a:cs typeface="Arial"/>
                <a:sym typeface="Arial"/>
              </a:rPr>
              <a:t>Cohesion - связность.</a:t>
            </a:r>
          </a:p>
          <a:p>
            <a:pPr marL="342900" marR="0" lvl="0" indent="-342900" algn="l" rtl="0">
              <a:spcBef>
                <a:spcPts val="640"/>
              </a:spcBef>
              <a:buClr>
                <a:srgbClr val="089CD3"/>
              </a:buClr>
              <a:buSzPct val="100000"/>
              <a:buFont typeface="Arial"/>
              <a:buChar char="•"/>
            </a:pPr>
            <a:r>
              <a:rPr lang="ru-RU" sz="3200" b="0" i="0" u="none" strike="noStrike" cap="none">
                <a:solidFill>
                  <a:srgbClr val="089CD3"/>
                </a:solidFill>
                <a:latin typeface="Arial"/>
                <a:ea typeface="Arial"/>
                <a:cs typeface="Arial"/>
                <a:sym typeface="Arial"/>
              </a:rPr>
              <a:t>Coupling - связанность.</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95300" y="830208"/>
            <a:ext cx="8915400" cy="19476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Cohesion</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200" b="0"/>
              <a:t>Степень единства элементов модуля.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950250" y="793775"/>
            <a:ext cx="8005500" cy="25305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Coupling</a:t>
            </a:r>
          </a:p>
          <a:p>
            <a:pPr marL="0" marR="0" lvl="0" indent="0" algn="l"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200" b="0"/>
              <a:t>Степень взаимной зависимости модулей / классов.</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129500" y="2857500"/>
            <a:ext cx="76470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sz="3200" b="0" i="0" u="none" strike="noStrike" cap="none">
                <a:solidFill>
                  <a:srgbClr val="089CD3"/>
                </a:solidFill>
                <a:latin typeface="Arial"/>
                <a:ea typeface="Arial"/>
                <a:cs typeface="Arial"/>
                <a:sym typeface="Arial"/>
              </a:rPr>
              <a:t>Cohesion - хорошо. Coupling - плохо.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22775" y="1284450"/>
            <a:ext cx="8915400" cy="4289100"/>
          </a:xfrm>
          <a:prstGeom prst="rect">
            <a:avLst/>
          </a:prstGeom>
          <a:noFill/>
          <a:ln>
            <a:noFill/>
          </a:ln>
        </p:spPr>
        <p:txBody>
          <a:bodyPr lIns="91425" tIns="45700" rIns="91425" bIns="45700" anchor="t" anchorCtr="0">
            <a:noAutofit/>
          </a:bodyPr>
          <a:lstStyle/>
          <a:p>
            <a:pPr marL="342900" marR="0" lvl="0" indent="-307340" algn="l" rtl="0">
              <a:lnSpc>
                <a:spcPct val="90000"/>
              </a:lnSpc>
              <a:spcBef>
                <a:spcPts val="0"/>
              </a:spcBef>
              <a:spcAft>
                <a:spcPts val="0"/>
              </a:spcAft>
              <a:buClr>
                <a:srgbClr val="089CD3"/>
              </a:buClr>
              <a:buSzPct val="100000"/>
              <a:buFont typeface="Arial"/>
              <a:buChar char="•"/>
            </a:pPr>
            <a:r>
              <a:rPr lang="ru-RU" sz="2400" i="0" u="none" strike="noStrike" cap="none">
                <a:solidFill>
                  <a:srgbClr val="089CD3"/>
                </a:solidFill>
              </a:rPr>
              <a:t>Служащие одной цели классы собираются в модули (Не модули Yii! Не конкретные классы! Логические рамки).</a:t>
            </a:r>
          </a:p>
          <a:p>
            <a:pPr marL="0" marR="0" lvl="0" indent="0" algn="l" rtl="0">
              <a:lnSpc>
                <a:spcPct val="90000"/>
              </a:lnSpc>
              <a:spcBef>
                <a:spcPts val="0"/>
              </a:spcBef>
              <a:spcAft>
                <a:spcPts val="0"/>
              </a:spcAft>
              <a:buNone/>
            </a:pPr>
            <a:endParaRPr sz="2400">
              <a:solidFill>
                <a:srgbClr val="089CD3"/>
              </a:solidFill>
            </a:endParaRPr>
          </a:p>
          <a:p>
            <a:pPr marL="342900" marR="0" lvl="0" indent="-307340" algn="l" rtl="0">
              <a:lnSpc>
                <a:spcPct val="90000"/>
              </a:lnSpc>
              <a:spcBef>
                <a:spcPts val="592"/>
              </a:spcBef>
              <a:spcAft>
                <a:spcPts val="0"/>
              </a:spcAft>
              <a:buClr>
                <a:srgbClr val="089CD3"/>
              </a:buClr>
              <a:buSzPct val="100000"/>
              <a:buFont typeface="Arial"/>
              <a:buChar char="•"/>
            </a:pPr>
            <a:r>
              <a:rPr lang="ru-RU" sz="2400" i="0" u="none" strike="noStrike" cap="none">
                <a:solidFill>
                  <a:srgbClr val="089CD3"/>
                </a:solidFill>
              </a:rPr>
              <a:t>Внутри модуля используем его классы напрямую. Нет смысла абстрагироваться.</a:t>
            </a:r>
          </a:p>
          <a:p>
            <a:pPr marL="0" marR="0" lvl="0" indent="0" algn="l" rtl="0">
              <a:lnSpc>
                <a:spcPct val="90000"/>
              </a:lnSpc>
              <a:spcBef>
                <a:spcPts val="592"/>
              </a:spcBef>
              <a:spcAft>
                <a:spcPts val="0"/>
              </a:spcAft>
              <a:buNone/>
            </a:pPr>
            <a:endParaRPr sz="2400">
              <a:solidFill>
                <a:srgbClr val="089CD3"/>
              </a:solidFill>
            </a:endParaRPr>
          </a:p>
          <a:p>
            <a:pPr marL="342900" marR="0" lvl="0" indent="-307340" algn="l" rtl="0">
              <a:lnSpc>
                <a:spcPct val="90000"/>
              </a:lnSpc>
              <a:spcBef>
                <a:spcPts val="592"/>
              </a:spcBef>
              <a:spcAft>
                <a:spcPts val="0"/>
              </a:spcAft>
              <a:buClr>
                <a:srgbClr val="089CD3"/>
              </a:buClr>
              <a:buSzPct val="100000"/>
              <a:buFont typeface="Arial"/>
              <a:buChar char="•"/>
            </a:pPr>
            <a:r>
              <a:rPr lang="ru-RU" sz="2400" i="0" u="none" strike="noStrike" cap="none">
                <a:solidFill>
                  <a:srgbClr val="089CD3"/>
                </a:solidFill>
              </a:rPr>
              <a:t>Используемые модулем классы, но не связанные с ним, используются только через интерфейсы.</a:t>
            </a:r>
          </a:p>
          <a:p>
            <a:pPr marL="0" marR="0" lvl="0" indent="0" algn="l" rtl="0">
              <a:lnSpc>
                <a:spcPct val="90000"/>
              </a:lnSpc>
              <a:spcBef>
                <a:spcPts val="592"/>
              </a:spcBef>
              <a:spcAft>
                <a:spcPts val="0"/>
              </a:spcAft>
              <a:buNone/>
            </a:pPr>
            <a:endParaRPr sz="2400">
              <a:solidFill>
                <a:srgbClr val="089CD3"/>
              </a:solidFill>
            </a:endParaRPr>
          </a:p>
          <a:p>
            <a:pPr marL="342900" marR="0" lvl="0" indent="-307340" algn="l" rtl="0">
              <a:lnSpc>
                <a:spcPct val="90000"/>
              </a:lnSpc>
              <a:spcBef>
                <a:spcPts val="592"/>
              </a:spcBef>
              <a:buClr>
                <a:srgbClr val="089CD3"/>
              </a:buClr>
              <a:buSzPct val="100000"/>
              <a:buFont typeface="Arial"/>
              <a:buChar char="•"/>
            </a:pPr>
            <a:r>
              <a:rPr lang="ru-RU" sz="2400" i="0" u="none" strike="noStrike" cap="none">
                <a:solidFill>
                  <a:srgbClr val="089CD3"/>
                </a:solidFill>
              </a:rPr>
              <a:t>Модулю наплевать на то, как он получит зависимости.</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759450" y="2374200"/>
            <a:ext cx="8202300" cy="21096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i="0" u="none" strike="noStrike" cap="none">
                <a:solidFill>
                  <a:srgbClr val="089CD3"/>
                </a:solidFill>
              </a:rPr>
              <a:t>Довольно много мест в Yii сделаны не по SOLID. </a:t>
            </a:r>
          </a:p>
          <a:p>
            <a:pPr marL="0" marR="0" lvl="0" indent="0" rtl="0">
              <a:spcBef>
                <a:spcPts val="0"/>
              </a:spcBef>
              <a:buClr>
                <a:srgbClr val="EE4024"/>
              </a:buClr>
              <a:buSzPct val="25000"/>
              <a:buFont typeface="Arial"/>
              <a:buNone/>
            </a:pPr>
            <a:endParaRPr>
              <a:solidFill>
                <a:srgbClr val="089CD3"/>
              </a:solidFill>
            </a:endParaRPr>
          </a:p>
          <a:p>
            <a:pPr marL="0" marR="0" lvl="0" indent="0" rtl="0">
              <a:spcBef>
                <a:spcPts val="0"/>
              </a:spcBef>
              <a:buClr>
                <a:srgbClr val="EE4024"/>
              </a:buClr>
              <a:buSzPct val="25000"/>
              <a:buFont typeface="Arial"/>
              <a:buNone/>
            </a:pPr>
            <a:r>
              <a:rPr lang="ru-RU" sz="3200" i="0" u="none" strike="noStrike" cap="none">
                <a:solidFill>
                  <a:srgbClr val="089CD3"/>
                </a:solidFill>
              </a:rPr>
              <a:t>На это есть причины.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783450" y="2653500"/>
            <a:ext cx="7956600" cy="15510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Чтобы нарушать правила необходимо их знать и уметь соблюдать.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768525" y="2721750"/>
            <a:ext cx="8466600" cy="14145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Попробуйте делать в своих проектах правильно.</a:t>
            </a:r>
            <a:br>
              <a:rPr lang="ru-RU" sz="3200" b="0" i="0" u="none" strike="noStrike" cap="none">
                <a:solidFill>
                  <a:srgbClr val="089CD3"/>
                </a:solidFill>
                <a:latin typeface="Arial"/>
                <a:ea typeface="Arial"/>
                <a:cs typeface="Arial"/>
                <a:sym typeface="Arial"/>
              </a:rPr>
            </a:br>
            <a:endParaRPr lang="ru-RU" sz="3200" b="0" i="0" u="none" strike="noStrike" cap="none">
              <a:solidFill>
                <a:srgbClr val="089CD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6550" y="2096250"/>
            <a:ext cx="5269800" cy="2665500"/>
          </a:xfrm>
          <a:prstGeom prst="rect">
            <a:avLst/>
          </a:prstGeom>
          <a:noFill/>
          <a:ln>
            <a:noFill/>
          </a:ln>
        </p:spPr>
        <p:txBody>
          <a:bodyPr lIns="91425" tIns="45700" rIns="91425" bIns="45700" anchor="t" anchorCtr="0">
            <a:noAutofit/>
          </a:bodyPr>
          <a:lstStyle/>
          <a:p>
            <a:pPr marL="0" marR="0" lvl="0" indent="0" rtl="0">
              <a:lnSpc>
                <a:spcPct val="115000"/>
              </a:lnSpc>
              <a:spcBef>
                <a:spcPts val="0"/>
              </a:spcBef>
              <a:buClr>
                <a:srgbClr val="EE4024"/>
              </a:buClr>
              <a:buSzPct val="25000"/>
              <a:buFont typeface="Arial"/>
              <a:buNone/>
            </a:pPr>
            <a:r>
              <a:rPr lang="ru-RU" sz="2400" b="0" i="0" u="none" strike="noStrike" cap="none">
                <a:solidFill>
                  <a:srgbClr val="089CD3"/>
                </a:solidFill>
                <a:latin typeface="Arial"/>
                <a:ea typeface="Arial"/>
                <a:cs typeface="Arial"/>
                <a:sym typeface="Arial"/>
              </a:rPr>
              <a:t>Ряд решений о том, как взаимодействуют отдельные части системы. Это, в основном, глобальные решения, которые тяжело изменить потом.</a:t>
            </a:r>
          </a:p>
        </p:txBody>
      </p:sp>
      <p:pic>
        <p:nvPicPr>
          <p:cNvPr id="90" name="Shape 90" descr="C:\src\slides\www\2017\uwdc-big-projects\f3.jpg"/>
          <p:cNvPicPr preferRelativeResize="0"/>
          <p:nvPr/>
        </p:nvPicPr>
        <p:blipFill rotWithShape="1">
          <a:blip r:embed="rId3">
            <a:alphaModFix/>
          </a:blip>
          <a:srcRect/>
          <a:stretch/>
        </p:blipFill>
        <p:spPr>
          <a:xfrm>
            <a:off x="6475525" y="1577974"/>
            <a:ext cx="2504700" cy="3341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601075" y="610875"/>
            <a:ext cx="8069400" cy="52719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Active Record</a:t>
            </a:r>
          </a:p>
          <a:p>
            <a:pPr marL="0" marR="0" lvl="0" indent="0" algn="l" rtl="0">
              <a:spcBef>
                <a:spcPts val="0"/>
              </a:spcBef>
              <a:buClr>
                <a:srgbClr val="089CD3"/>
              </a:buClr>
              <a:buSzPct val="25000"/>
              <a:buFont typeface="Arial"/>
              <a:buNone/>
            </a:pPr>
            <a:endParaRPr>
              <a:solidFill>
                <a:srgbClr val="EE4024"/>
              </a:solidFill>
            </a:endParaRPr>
          </a:p>
          <a:p>
            <a:pPr marL="342900" lvl="0" indent="-292100" rtl="0">
              <a:spcBef>
                <a:spcPts val="0"/>
              </a:spcBef>
              <a:buClr>
                <a:srgbClr val="089CD3"/>
              </a:buClr>
              <a:buSzPct val="100000"/>
              <a:buChar char="•"/>
            </a:pPr>
            <a:r>
              <a:rPr lang="ru-RU" sz="2400" b="0"/>
              <a:t>Делает одновременно слишком много.</a:t>
            </a:r>
          </a:p>
          <a:p>
            <a:pPr lvl="0" rtl="0">
              <a:spcBef>
                <a:spcPts val="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Притягивает к себе бизнес-логику (ей не место в AR).</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Позволяет достичь цели очень быстро.</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Удобен.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721550" y="675400"/>
            <a:ext cx="64629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sz="4400" i="0" u="none" strike="noStrike" cap="none">
                <a:solidFill>
                  <a:srgbClr val="EE4024"/>
                </a:solidFill>
              </a:rPr>
              <a:t>Переабстрагирование</a:t>
            </a:r>
          </a:p>
        </p:txBody>
      </p:sp>
      <p:sp>
        <p:nvSpPr>
          <p:cNvPr id="292" name="Shape 292"/>
          <p:cNvSpPr txBox="1">
            <a:spLocks noGrp="1"/>
          </p:cNvSpPr>
          <p:nvPr>
            <p:ph type="body" idx="1"/>
          </p:nvPr>
        </p:nvSpPr>
        <p:spPr>
          <a:xfrm>
            <a:off x="719500" y="2859175"/>
            <a:ext cx="4337400" cy="3014699"/>
          </a:xfrm>
          <a:prstGeom prst="rect">
            <a:avLst/>
          </a:prstGeom>
          <a:noFill/>
          <a:ln>
            <a:noFill/>
          </a:ln>
        </p:spPr>
        <p:txBody>
          <a:bodyPr lIns="91425" tIns="45700" rIns="91425" bIns="45700" anchor="t" anchorCtr="0">
            <a:noAutofit/>
          </a:bodyPr>
          <a:lstStyle/>
          <a:p>
            <a:pPr marL="0" marR="0" lvl="0" indent="0" rtl="0">
              <a:lnSpc>
                <a:spcPct val="115000"/>
              </a:lnSpc>
              <a:spcBef>
                <a:spcPts val="0"/>
              </a:spcBef>
              <a:buClr>
                <a:srgbClr val="EE4024"/>
              </a:buClr>
              <a:buSzPct val="25000"/>
              <a:buFont typeface="Arial"/>
              <a:buNone/>
            </a:pPr>
            <a:r>
              <a:rPr lang="ru-RU" sz="2400" b="0" i="0" u="none" strike="noStrike" cap="none">
                <a:solidFill>
                  <a:srgbClr val="089CD3"/>
                </a:solidFill>
                <a:latin typeface="Arial"/>
                <a:ea typeface="Arial"/>
                <a:cs typeface="Arial"/>
                <a:sym typeface="Arial"/>
              </a:rPr>
              <a:t>Чрезмерное увлечение абстракцией может привести к тому, что каждый отдельный её уровень слишком прост, а взаимодействие уровней слишком сложно.</a:t>
            </a:r>
          </a:p>
        </p:txBody>
      </p:sp>
      <p:pic>
        <p:nvPicPr>
          <p:cNvPr id="293" name="Shape 293" descr="C:\src\slides\www\2017\uwdc-big-projects\parts.jpg"/>
          <p:cNvPicPr preferRelativeResize="0"/>
          <p:nvPr/>
        </p:nvPicPr>
        <p:blipFill rotWithShape="1">
          <a:blip r:embed="rId3">
            <a:alphaModFix/>
          </a:blip>
          <a:srcRect/>
          <a:stretch/>
        </p:blipFill>
        <p:spPr>
          <a:xfrm>
            <a:off x="5377324" y="2923524"/>
            <a:ext cx="4337400" cy="2886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95300" y="2857493"/>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Документирование архитектурных решений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595500" y="520635"/>
            <a:ext cx="8915400" cy="45525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Что описывать?</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spcBef>
                <a:spcPts val="0"/>
              </a:spcBef>
              <a:buClr>
                <a:srgbClr val="089CD3"/>
              </a:buClr>
              <a:buSzPct val="100000"/>
              <a:buChar char="•"/>
            </a:pPr>
            <a:r>
              <a:rPr lang="ru-RU" sz="2400" b="0"/>
              <a:t>Модули: структура компонентов.</a:t>
            </a:r>
          </a:p>
          <a:p>
            <a:pPr lvl="0" rtl="0">
              <a:spcBef>
                <a:spcPts val="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Компоненты и коннекторы: взаимодействие компонентов.</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Размещение: физическое распределение компонентов по серверам.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95300" y="447672"/>
            <a:ext cx="8915400" cy="33048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Чем описывать?</a:t>
            </a:r>
          </a:p>
          <a:p>
            <a:pPr marL="0" marR="0" lvl="0" indent="0" algn="ctr" rtl="0">
              <a:spcBef>
                <a:spcPts val="0"/>
              </a:spcBef>
              <a:buClr>
                <a:srgbClr val="089CD3"/>
              </a:buClr>
              <a:buSzPct val="25000"/>
              <a:buFont typeface="Arial"/>
              <a:buNone/>
            </a:pPr>
            <a:endParaRPr>
              <a:solidFill>
                <a:srgbClr val="EE4024"/>
              </a:solidFill>
            </a:endParaRPr>
          </a:p>
          <a:p>
            <a:pPr marL="342900" lvl="0" indent="-342900" algn="ctr" rtl="0">
              <a:spcBef>
                <a:spcPts val="0"/>
              </a:spcBef>
              <a:buClr>
                <a:srgbClr val="089CD3"/>
              </a:buClr>
              <a:buSzPct val="100000"/>
              <a:buChar char="•"/>
            </a:pPr>
            <a:r>
              <a:rPr lang="ru-RU" sz="3200" b="0"/>
              <a:t>Текст</a:t>
            </a:r>
          </a:p>
          <a:p>
            <a:pPr marL="342900" lvl="0" indent="-342900" algn="ctr" rtl="0">
              <a:spcBef>
                <a:spcPts val="640"/>
              </a:spcBef>
              <a:buClr>
                <a:srgbClr val="089CD3"/>
              </a:buClr>
              <a:buSzPct val="100000"/>
              <a:buChar char="•"/>
            </a:pPr>
            <a:r>
              <a:rPr lang="ru-RU" sz="3200" b="0"/>
              <a:t>UML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495300" y="985012"/>
            <a:ext cx="8915400" cy="1142999"/>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Как сделать приложение надёжным?</a:t>
            </a:r>
          </a:p>
        </p:txBody>
      </p:sp>
      <p:pic>
        <p:nvPicPr>
          <p:cNvPr id="314" name="Shape 314" descr="C:\src\slides\www\2017\uwdc-big-projects\f6.jpg"/>
          <p:cNvPicPr preferRelativeResize="0"/>
          <p:nvPr/>
        </p:nvPicPr>
        <p:blipFill rotWithShape="1">
          <a:blip r:embed="rId3">
            <a:alphaModFix/>
          </a:blip>
          <a:srcRect l="1640" r="-1639" b="7261"/>
          <a:stretch/>
        </p:blipFill>
        <p:spPr>
          <a:xfrm>
            <a:off x="2734800" y="2695875"/>
            <a:ext cx="4436400" cy="3451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95300" y="2857493"/>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3200" b="0" i="0" u="none" strike="noStrike" cap="none">
                <a:solidFill>
                  <a:srgbClr val="089CD3"/>
                </a:solidFill>
                <a:latin typeface="Arial"/>
                <a:ea typeface="Arial"/>
                <a:cs typeface="Arial"/>
                <a:sym typeface="Arial"/>
              </a:rPr>
              <a:t>Исправляю одно, отваливается другое...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95300" y="894032"/>
            <a:ext cx="8915400" cy="18474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TDD/BDD</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200" b="0"/>
              <a:t>Тестировать.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69600" y="2794650"/>
            <a:ext cx="8566800" cy="12687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Ключевые места хорошей архитектуры не сложно тестировать.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55750" y="2576100"/>
            <a:ext cx="8754900" cy="1705800"/>
          </a:xfrm>
          <a:prstGeom prst="rect">
            <a:avLst/>
          </a:prstGeom>
          <a:noFill/>
          <a:ln>
            <a:noFill/>
          </a:ln>
        </p:spPr>
        <p:txBody>
          <a:bodyPr lIns="91425" tIns="45700" rIns="91425" bIns="45700" anchor="t" anchorCtr="0">
            <a:noAutofit/>
          </a:bodyPr>
          <a:lstStyle/>
          <a:p>
            <a:pPr marL="0" marR="0" lvl="0" indent="0"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Архитектура зависит в большей степени от предметной области, а не от применяемых фреймворков и библиотек.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558650" y="2553300"/>
            <a:ext cx="8442600" cy="1751400"/>
          </a:xfrm>
          <a:prstGeom prst="rect">
            <a:avLst/>
          </a:prstGeom>
          <a:noFill/>
          <a:ln>
            <a:noFill/>
          </a:ln>
        </p:spPr>
        <p:txBody>
          <a:bodyPr lIns="91425" tIns="45700" rIns="91425" bIns="45700" anchor="ctr" anchorCtr="0">
            <a:noAutofit/>
          </a:bodyPr>
          <a:lstStyle/>
          <a:p>
            <a:pPr marL="342900" marR="0" lvl="0" indent="-342900" rtl="0">
              <a:spcBef>
                <a:spcPts val="0"/>
              </a:spcBef>
              <a:spcAft>
                <a:spcPts val="0"/>
              </a:spcAft>
              <a:buClr>
                <a:srgbClr val="089CD3"/>
              </a:buClr>
              <a:buSzPct val="100000"/>
              <a:buFont typeface="Arial"/>
              <a:buChar char="•"/>
            </a:pPr>
            <a:r>
              <a:rPr lang="ru-RU" b="0" i="0" u="none" strike="noStrike" cap="none">
                <a:solidFill>
                  <a:srgbClr val="089CD3"/>
                </a:solidFill>
                <a:latin typeface="Arial"/>
                <a:ea typeface="Arial"/>
                <a:cs typeface="Arial"/>
                <a:sym typeface="Arial"/>
              </a:rPr>
              <a:t>На какие элементы разбить код?</a:t>
            </a:r>
          </a:p>
          <a:p>
            <a:pPr marL="0" marR="0" lvl="0" indent="0" algn="l" rtl="0">
              <a:spcBef>
                <a:spcPts val="0"/>
              </a:spcBef>
              <a:spcAft>
                <a:spcPts val="0"/>
              </a:spcAft>
              <a:buNone/>
            </a:pPr>
            <a:endParaRPr>
              <a:solidFill>
                <a:srgbClr val="089CD3"/>
              </a:solidFill>
            </a:endParaRPr>
          </a:p>
          <a:p>
            <a:pPr marL="342900" marR="0" lvl="0" indent="-342900" algn="l" rtl="0">
              <a:spcBef>
                <a:spcPts val="640"/>
              </a:spcBef>
              <a:buClr>
                <a:srgbClr val="089CD3"/>
              </a:buClr>
              <a:buSzPct val="100000"/>
              <a:buFont typeface="Arial"/>
              <a:buChar char="•"/>
            </a:pPr>
            <a:r>
              <a:rPr lang="ru-RU" b="0" i="0" u="none" strike="noStrike" cap="none">
                <a:solidFill>
                  <a:srgbClr val="089CD3"/>
                </a:solidFill>
                <a:latin typeface="Arial"/>
                <a:ea typeface="Arial"/>
                <a:cs typeface="Arial"/>
                <a:sym typeface="Arial"/>
              </a:rPr>
              <a:t>Как эти элементы взаимодействуют?</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95300" y="757360"/>
            <a:ext cx="8915400" cy="2148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DDD</a:t>
            </a:r>
          </a:p>
          <a:p>
            <a:pPr marL="0" marR="0" lvl="0" indent="0" algn="ctr" rtl="0">
              <a:spcBef>
                <a:spcPts val="0"/>
              </a:spcBef>
              <a:buClr>
                <a:srgbClr val="089CD3"/>
              </a:buClr>
              <a:buSzPct val="25000"/>
              <a:buFont typeface="Arial"/>
              <a:buNone/>
            </a:pPr>
            <a:endParaRPr>
              <a:solidFill>
                <a:srgbClr val="EE4024"/>
              </a:solidFill>
            </a:endParaRPr>
          </a:p>
          <a:p>
            <a:pPr lvl="0" algn="ctr" rtl="0">
              <a:spcBef>
                <a:spcPts val="0"/>
              </a:spcBef>
              <a:buClr>
                <a:srgbClr val="EE4024"/>
              </a:buClr>
              <a:buSzPct val="25000"/>
              <a:buFont typeface="Arial"/>
              <a:buNone/>
            </a:pPr>
            <a:r>
              <a:rPr lang="ru-RU" sz="3200" b="0"/>
              <a:t>Domain Driven Design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50150" y="1861199"/>
            <a:ext cx="8915400" cy="3135599"/>
          </a:xfrm>
          <a:prstGeom prst="rect">
            <a:avLst/>
          </a:prstGeom>
          <a:noFill/>
          <a:ln>
            <a:noFill/>
          </a:ln>
        </p:spPr>
        <p:txBody>
          <a:bodyPr lIns="91425" tIns="45700" rIns="91425" bIns="45700" anchor="t" anchorCtr="0">
            <a:noAutofit/>
          </a:bodyPr>
          <a:lstStyle/>
          <a:p>
            <a:pPr marL="0" marR="0" lvl="0" indent="0" rtl="0">
              <a:spcBef>
                <a:spcPts val="0"/>
              </a:spcBef>
              <a:spcAft>
                <a:spcPts val="0"/>
              </a:spcAft>
              <a:buNone/>
            </a:pPr>
            <a:r>
              <a:rPr lang="ru-RU" sz="3200" b="0" i="0" u="none" strike="noStrike" cap="none">
                <a:solidFill>
                  <a:srgbClr val="089CD3"/>
                </a:solidFill>
                <a:latin typeface="Arial"/>
                <a:ea typeface="Arial"/>
                <a:cs typeface="Arial"/>
                <a:sym typeface="Arial"/>
              </a:rPr>
              <a:t>Программист недостаточно знает автоматизируемый им процесс.</a:t>
            </a:r>
          </a:p>
          <a:p>
            <a:pPr marL="0" marR="0" lvl="0" indent="0" rtl="0">
              <a:spcBef>
                <a:spcPts val="0"/>
              </a:spcBef>
              <a:spcAft>
                <a:spcPts val="0"/>
              </a:spcAft>
              <a:buNone/>
            </a:pPr>
            <a:endParaRPr>
              <a:solidFill>
                <a:srgbClr val="089CD3"/>
              </a:solidFill>
            </a:endParaRPr>
          </a:p>
          <a:p>
            <a:pPr marL="0" marR="0" lvl="0" indent="0" rtl="0">
              <a:spcBef>
                <a:spcPts val="640"/>
              </a:spcBef>
              <a:spcAft>
                <a:spcPts val="0"/>
              </a:spcAft>
              <a:buNone/>
            </a:pPr>
            <a:r>
              <a:rPr lang="ru-RU" sz="3200" b="0" i="0" u="none" strike="noStrike" cap="none">
                <a:solidFill>
                  <a:srgbClr val="089CD3"/>
                </a:solidFill>
                <a:latin typeface="Arial"/>
                <a:ea typeface="Arial"/>
                <a:cs typeface="Arial"/>
                <a:sym typeface="Arial"/>
              </a:rPr>
              <a:t>Есть человек, который знает его от и до. </a:t>
            </a:r>
          </a:p>
          <a:p>
            <a:pPr marL="0" marR="0" lvl="0" indent="0" rtl="0">
              <a:spcBef>
                <a:spcPts val="640"/>
              </a:spcBef>
              <a:spcAft>
                <a:spcPts val="0"/>
              </a:spcAft>
              <a:buNone/>
            </a:pPr>
            <a:r>
              <a:rPr lang="ru-RU" sz="3200" b="0" i="0" u="none" strike="noStrike" cap="none">
                <a:solidFill>
                  <a:srgbClr val="089CD3"/>
                </a:solidFill>
                <a:latin typeface="Arial"/>
                <a:ea typeface="Arial"/>
                <a:cs typeface="Arial"/>
                <a:sym typeface="Arial"/>
              </a:rPr>
              <a:t>Это — доменный эксперт.</a:t>
            </a:r>
          </a:p>
          <a:p>
            <a:pPr marL="342900" marR="0" lvl="0" indent="-342900" algn="l" rtl="0">
              <a:spcBef>
                <a:spcPts val="640"/>
              </a:spcBef>
              <a:buClr>
                <a:srgbClr val="EE4024"/>
              </a:buClr>
              <a:buSzPct val="100000"/>
              <a:buFont typeface="Arial"/>
              <a:buNone/>
            </a:pPr>
            <a:endParaRPr sz="3200" b="0" i="0" u="none" strike="noStrike" cap="none">
              <a:solidFill>
                <a:srgbClr val="EE4024"/>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41025" y="1883850"/>
            <a:ext cx="8915400" cy="3090300"/>
          </a:xfrm>
          <a:prstGeom prst="rect">
            <a:avLst/>
          </a:prstGeom>
          <a:noFill/>
          <a:ln>
            <a:noFill/>
          </a:ln>
        </p:spPr>
        <p:txBody>
          <a:bodyPr lIns="91425" tIns="45700" rIns="91425" bIns="45700" anchor="t" anchorCtr="0">
            <a:noAutofit/>
          </a:bodyPr>
          <a:lstStyle/>
          <a:p>
            <a:pPr marL="0" marR="0" lvl="0" indent="0" rtl="0">
              <a:spcBef>
                <a:spcPts val="0"/>
              </a:spcBef>
              <a:spcAft>
                <a:spcPts val="0"/>
              </a:spcAft>
              <a:buNone/>
            </a:pPr>
            <a:r>
              <a:rPr lang="ru-RU" sz="3200" b="0" i="0" u="none" strike="noStrike" cap="none">
                <a:solidFill>
                  <a:srgbClr val="089CD3"/>
                </a:solidFill>
                <a:latin typeface="Arial"/>
                <a:ea typeface="Arial"/>
                <a:cs typeface="Arial"/>
                <a:sym typeface="Arial"/>
              </a:rPr>
              <a:t>Большие проекты (&gt; 6 месяцев).</a:t>
            </a:r>
          </a:p>
          <a:p>
            <a:pPr marL="0" marR="0" lvl="0" indent="0" rtl="0">
              <a:spcBef>
                <a:spcPts val="0"/>
              </a:spcBef>
              <a:spcAft>
                <a:spcPts val="0"/>
              </a:spcAft>
              <a:buNone/>
            </a:pPr>
            <a:endParaRPr>
              <a:solidFill>
                <a:srgbClr val="089CD3"/>
              </a:solidFill>
            </a:endParaRPr>
          </a:p>
          <a:p>
            <a:pPr marL="0" marR="0" lvl="0" indent="0" rtl="0">
              <a:spcBef>
                <a:spcPts val="640"/>
              </a:spcBef>
              <a:spcAft>
                <a:spcPts val="0"/>
              </a:spcAft>
              <a:buNone/>
            </a:pPr>
            <a:r>
              <a:rPr lang="ru-RU" sz="3200" b="0" i="0" u="none" strike="noStrike" cap="none">
                <a:solidFill>
                  <a:srgbClr val="089CD3"/>
                </a:solidFill>
                <a:latin typeface="Arial"/>
                <a:ea typeface="Arial"/>
                <a:cs typeface="Arial"/>
                <a:sym typeface="Arial"/>
              </a:rPr>
              <a:t>Цель — получить архитектуру, близкую к реальному процессу</a:t>
            </a:r>
            <a:r>
              <a:rPr lang="ru-RU">
                <a:solidFill>
                  <a:srgbClr val="089CD3"/>
                </a:solidFill>
              </a:rPr>
              <a:t>, и</a:t>
            </a:r>
            <a:r>
              <a:rPr lang="ru-RU" sz="3200" b="0" i="0" u="none" strike="noStrike" cap="none">
                <a:solidFill>
                  <a:srgbClr val="089CD3"/>
                </a:solidFill>
                <a:latin typeface="Arial"/>
                <a:ea typeface="Arial"/>
                <a:cs typeface="Arial"/>
                <a:sym typeface="Arial"/>
              </a:rPr>
              <a:t>спольз</a:t>
            </a:r>
            <a:r>
              <a:rPr lang="ru-RU">
                <a:solidFill>
                  <a:srgbClr val="089CD3"/>
                </a:solidFill>
              </a:rPr>
              <a:t>уя</a:t>
            </a:r>
            <a:r>
              <a:rPr lang="ru-RU" sz="3200" b="0" i="0" u="none" strike="noStrike" cap="none">
                <a:solidFill>
                  <a:srgbClr val="089CD3"/>
                </a:solidFill>
                <a:latin typeface="Arial"/>
                <a:ea typeface="Arial"/>
                <a:cs typeface="Arial"/>
                <a:sym typeface="Arial"/>
              </a:rPr>
              <a:t> термины реального процесса.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582875" y="775650"/>
            <a:ext cx="8825100" cy="54813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strike="noStrike" cap="none">
                <a:solidFill>
                  <a:srgbClr val="EE4024"/>
                </a:solidFill>
              </a:rPr>
              <a:t>Структурные блоки</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lnSpc>
                <a:spcPct val="90000"/>
              </a:lnSpc>
              <a:spcBef>
                <a:spcPts val="0"/>
              </a:spcBef>
              <a:buClr>
                <a:srgbClr val="089CD3"/>
              </a:buClr>
              <a:buSzPct val="100000"/>
              <a:buChar char="•"/>
            </a:pPr>
            <a:r>
              <a:rPr lang="ru-RU" sz="2400" b="0">
                <a:solidFill>
                  <a:srgbClr val="EE4024"/>
                </a:solidFill>
              </a:rPr>
              <a:t>Value object</a:t>
            </a:r>
            <a:r>
              <a:rPr lang="ru-RU" sz="2400" b="0"/>
              <a:t> — значение, которое может включать в себя другие значения.</a:t>
            </a:r>
          </a:p>
          <a:p>
            <a:pPr lvl="0" rtl="0">
              <a:lnSpc>
                <a:spcPct val="90000"/>
              </a:lnSpc>
              <a:spcBef>
                <a:spcPts val="0"/>
              </a:spcBef>
              <a:buClr>
                <a:schemeClr val="dk1"/>
              </a:buClr>
              <a:buSzPct val="45833"/>
              <a:buFont typeface="Arial"/>
              <a:buNone/>
            </a:pPr>
            <a:endParaRPr sz="2400" b="0"/>
          </a:p>
          <a:p>
            <a:pPr marL="342900" lvl="0" indent="-292100" rtl="0">
              <a:lnSpc>
                <a:spcPct val="90000"/>
              </a:lnSpc>
              <a:spcBef>
                <a:spcPts val="640"/>
              </a:spcBef>
              <a:buClr>
                <a:srgbClr val="089CD3"/>
              </a:buClr>
              <a:buSzPct val="100000"/>
              <a:buChar char="•"/>
            </a:pPr>
            <a:r>
              <a:rPr lang="ru-RU" sz="2400" b="0">
                <a:solidFill>
                  <a:srgbClr val="EE4024"/>
                </a:solidFill>
              </a:rPr>
              <a:t>Entity</a:t>
            </a:r>
            <a:r>
              <a:rPr lang="ru-RU" sz="2400" b="0"/>
              <a:t> — объекты, которые можно идентифицировать. Взяв два объекта и сравнив их, можно определить, тот же это объект или нет.</a:t>
            </a:r>
          </a:p>
          <a:p>
            <a:pPr lvl="0" rtl="0">
              <a:lnSpc>
                <a:spcPct val="90000"/>
              </a:lnSpc>
              <a:spcBef>
                <a:spcPts val="640"/>
              </a:spcBef>
              <a:buClr>
                <a:schemeClr val="dk1"/>
              </a:buClr>
              <a:buSzPct val="45833"/>
              <a:buFont typeface="Arial"/>
              <a:buNone/>
            </a:pPr>
            <a:endParaRPr sz="2400" b="0"/>
          </a:p>
          <a:p>
            <a:pPr marL="342900" lvl="0" indent="-292100" rtl="0">
              <a:lnSpc>
                <a:spcPct val="90000"/>
              </a:lnSpc>
              <a:spcBef>
                <a:spcPts val="640"/>
              </a:spcBef>
              <a:buClr>
                <a:srgbClr val="089CD3"/>
              </a:buClr>
              <a:buSzPct val="100000"/>
              <a:buChar char="•"/>
            </a:pPr>
            <a:r>
              <a:rPr lang="ru-RU" sz="2400" b="0">
                <a:solidFill>
                  <a:srgbClr val="EE4024"/>
                </a:solidFill>
              </a:rPr>
              <a:t>Aggregate</a:t>
            </a:r>
            <a:r>
              <a:rPr lang="ru-RU" sz="2400" b="0"/>
              <a:t> — группа объектов. Имеет главный Entity, без которого вся группа не имеет смысла (root). Транзакционно целостна.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892800" y="2857500"/>
            <a:ext cx="8120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3200" b="0" i="0" u="none" strike="noStrike" cap="none">
                <a:solidFill>
                  <a:srgbClr val="089CD3"/>
                </a:solidFill>
                <a:latin typeface="Arial"/>
                <a:ea typeface="Arial"/>
                <a:cs typeface="Arial"/>
                <a:sym typeface="Arial"/>
              </a:rPr>
              <a:t>Доменный слой не зависит ни от чего.</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564675" y="611700"/>
            <a:ext cx="8846100" cy="58455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Главные паттерны</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lnSpc>
                <a:spcPct val="90000"/>
              </a:lnSpc>
              <a:spcBef>
                <a:spcPts val="0"/>
              </a:spcBef>
              <a:buClr>
                <a:srgbClr val="089CD3"/>
              </a:buClr>
              <a:buSzPct val="100000"/>
              <a:buChar char="•"/>
            </a:pPr>
            <a:r>
              <a:rPr lang="ru-RU" sz="2400" b="0" u="sng">
                <a:solidFill>
                  <a:schemeClr val="hlink"/>
                </a:solidFill>
                <a:hlinkClick r:id="rId3"/>
              </a:rPr>
              <a:t>Repository</a:t>
            </a:r>
            <a:r>
              <a:rPr lang="ru-RU" sz="2400" b="0"/>
              <a:t> — сохраняет чистые объекты и загружает их. Чаще всего речь идёт про базу данных. Не AR!</a:t>
            </a:r>
          </a:p>
          <a:p>
            <a:pPr lvl="0" rtl="0">
              <a:lnSpc>
                <a:spcPct val="90000"/>
              </a:lnSpc>
              <a:spcBef>
                <a:spcPts val="0"/>
              </a:spcBef>
              <a:buClr>
                <a:schemeClr val="dk1"/>
              </a:buClr>
              <a:buSzPct val="45833"/>
              <a:buFont typeface="Arial"/>
              <a:buNone/>
            </a:pPr>
            <a:endParaRPr sz="2400" b="0"/>
          </a:p>
          <a:p>
            <a:pPr marL="342900" lvl="0" indent="-292100" rtl="0">
              <a:lnSpc>
                <a:spcPct val="90000"/>
              </a:lnSpc>
              <a:spcBef>
                <a:spcPts val="640"/>
              </a:spcBef>
              <a:buClr>
                <a:srgbClr val="089CD3"/>
              </a:buClr>
              <a:buSzPct val="100000"/>
              <a:buChar char="•"/>
            </a:pPr>
            <a:r>
              <a:rPr lang="ru-RU" sz="2400" b="0">
                <a:solidFill>
                  <a:srgbClr val="EE4024"/>
                </a:solidFill>
              </a:rPr>
              <a:t>Доменный сервис</a:t>
            </a:r>
            <a:r>
              <a:rPr lang="ru-RU" sz="2400" b="0"/>
              <a:t> — использует entity для какой-то полезной работы. Всё ещё не зависит ни от чего вне домена.</a:t>
            </a:r>
          </a:p>
          <a:p>
            <a:pPr lvl="0" rtl="0">
              <a:lnSpc>
                <a:spcPct val="90000"/>
              </a:lnSpc>
              <a:spcBef>
                <a:spcPts val="640"/>
              </a:spcBef>
              <a:buClr>
                <a:schemeClr val="dk1"/>
              </a:buClr>
              <a:buSzPct val="45833"/>
              <a:buFont typeface="Arial"/>
              <a:buNone/>
            </a:pPr>
            <a:endParaRPr sz="2400" b="0"/>
          </a:p>
          <a:p>
            <a:pPr marL="342900" lvl="0" indent="-292100" rtl="0">
              <a:lnSpc>
                <a:spcPct val="90000"/>
              </a:lnSpc>
              <a:spcBef>
                <a:spcPts val="640"/>
              </a:spcBef>
              <a:buClr>
                <a:srgbClr val="089CD3"/>
              </a:buClr>
              <a:buSzPct val="100000"/>
              <a:buChar char="•"/>
            </a:pPr>
            <a:r>
              <a:rPr lang="ru-RU" sz="2400" b="0">
                <a:solidFill>
                  <a:srgbClr val="EE4024"/>
                </a:solidFill>
              </a:rPr>
              <a:t>Сервис приложения</a:t>
            </a:r>
            <a:r>
              <a:rPr lang="ru-RU" sz="2400" b="0"/>
              <a:t> — предоставляется фреймворком (components). Может использовать доменный сервис для работы с доменом.</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637525" y="952400"/>
            <a:ext cx="8421300" cy="48621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DDD действительно нужен не часто</a:t>
            </a:r>
          </a:p>
          <a:p>
            <a:pPr marL="0" marR="0" lvl="0" indent="0" algn="ctr" rtl="0">
              <a:spcBef>
                <a:spcPts val="0"/>
              </a:spcBef>
              <a:buClr>
                <a:srgbClr val="089CD3"/>
              </a:buClr>
              <a:buSzPct val="25000"/>
              <a:buFont typeface="Arial"/>
              <a:buNone/>
            </a:pPr>
            <a:endParaRPr>
              <a:solidFill>
                <a:srgbClr val="EE4024"/>
              </a:solidFill>
            </a:endParaRPr>
          </a:p>
          <a:p>
            <a:pPr marL="342900" lvl="0" indent="-342900" rtl="0">
              <a:spcBef>
                <a:spcPts val="0"/>
              </a:spcBef>
              <a:buClr>
                <a:srgbClr val="089CD3"/>
              </a:buClr>
              <a:buSzPct val="100000"/>
              <a:buChar char="•"/>
            </a:pPr>
            <a:r>
              <a:rPr lang="ru-RU" sz="3200" b="0"/>
              <a:t>Сложно.</a:t>
            </a:r>
          </a:p>
          <a:p>
            <a:pPr marL="342900" lvl="0" indent="-342900" rtl="0">
              <a:spcBef>
                <a:spcPts val="640"/>
              </a:spcBef>
              <a:buClr>
                <a:srgbClr val="089CD3"/>
              </a:buClr>
              <a:buSzPct val="100000"/>
              <a:buChar char="•"/>
            </a:pPr>
            <a:r>
              <a:rPr lang="ru-RU" sz="3200" b="0"/>
              <a:t>Оверхед.</a:t>
            </a:r>
          </a:p>
          <a:p>
            <a:pPr marL="342900" lvl="0" indent="-342900" rtl="0">
              <a:spcBef>
                <a:spcPts val="640"/>
              </a:spcBef>
              <a:buClr>
                <a:srgbClr val="089CD3"/>
              </a:buClr>
              <a:buSzPct val="100000"/>
              <a:buChar char="•"/>
            </a:pPr>
            <a:r>
              <a:rPr lang="ru-RU" sz="3200" b="0"/>
              <a:t>Абстрактно.</a:t>
            </a:r>
          </a:p>
          <a:p>
            <a:pPr marL="342900" lvl="0" indent="-342900" rtl="0">
              <a:spcBef>
                <a:spcPts val="640"/>
              </a:spcBef>
              <a:buClr>
                <a:srgbClr val="089CD3"/>
              </a:buClr>
              <a:buSzPct val="100000"/>
              <a:buChar char="•"/>
            </a:pPr>
            <a:r>
              <a:rPr lang="ru-RU" sz="3200" b="0"/>
              <a:t>Плохо натягивается на "бедный" домен.</a:t>
            </a:r>
          </a:p>
          <a:p>
            <a:pPr marL="0" marR="0" lvl="0" indent="0" algn="ctr" rtl="0">
              <a:spcBef>
                <a:spcPts val="0"/>
              </a:spcBef>
              <a:buClr>
                <a:srgbClr val="089CD3"/>
              </a:buClr>
              <a:buSzPct val="25000"/>
              <a:buFont typeface="Arial"/>
              <a:buNone/>
            </a:pPr>
            <a:endParaRPr>
              <a:solidFill>
                <a:srgbClr val="EE4024"/>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495300" y="5805264"/>
            <a:ext cx="8915400" cy="648071"/>
          </a:xfrm>
          <a:prstGeom prst="rect">
            <a:avLst/>
          </a:prstGeom>
          <a:noFill/>
          <a:ln>
            <a:noFill/>
          </a:ln>
        </p:spPr>
        <p:txBody>
          <a:bodyPr lIns="91425" tIns="45700" rIns="91425" bIns="45700" anchor="t" anchorCtr="0">
            <a:noAutofit/>
          </a:bodyPr>
          <a:lstStyle/>
          <a:p>
            <a:pPr marL="0" marR="0" lvl="0" indent="0" algn="ctr" rtl="0">
              <a:spcBef>
                <a:spcPts val="0"/>
              </a:spcBef>
              <a:buClr>
                <a:srgbClr val="EE4024"/>
              </a:buClr>
              <a:buSzPct val="25000"/>
              <a:buFont typeface="Arial"/>
              <a:buNone/>
            </a:pPr>
            <a:r>
              <a:rPr lang="ru-RU" sz="3200" b="0" i="0" u="sng" strike="noStrike" cap="none">
                <a:solidFill>
                  <a:schemeClr val="hlink"/>
                </a:solidFill>
                <a:latin typeface="Arial"/>
                <a:ea typeface="Arial"/>
                <a:cs typeface="Arial"/>
                <a:sym typeface="Arial"/>
                <a:hlinkClick r:id="rId3"/>
              </a:rPr>
              <a:t>* из слайдов Дмитрия Науменко</a:t>
            </a:r>
          </a:p>
        </p:txBody>
      </p:sp>
      <p:pic>
        <p:nvPicPr>
          <p:cNvPr id="375" name="Shape 375" descr="C:\src\slides\www\2017\uwdc-big-projects\chart_42.png"/>
          <p:cNvPicPr preferRelativeResize="0"/>
          <p:nvPr/>
        </p:nvPicPr>
        <p:blipFill rotWithShape="1">
          <a:blip r:embed="rId4">
            <a:alphaModFix/>
          </a:blip>
          <a:srcRect/>
          <a:stretch/>
        </p:blipFill>
        <p:spPr>
          <a:xfrm>
            <a:off x="704527" y="620687"/>
            <a:ext cx="8507851" cy="522959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2750700" y="713475"/>
            <a:ext cx="4404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089CD3"/>
              </a:buClr>
              <a:buSzPct val="25000"/>
              <a:buFont typeface="Arial"/>
              <a:buNone/>
            </a:pPr>
            <a:r>
              <a:rPr lang="ru-RU" sz="4400" i="0" u="none" strike="noStrike" cap="none">
                <a:solidFill>
                  <a:srgbClr val="EE4024"/>
                </a:solidFill>
              </a:rPr>
              <a:t>Изучать стоит!</a:t>
            </a:r>
          </a:p>
        </p:txBody>
      </p:sp>
      <p:sp>
        <p:nvSpPr>
          <p:cNvPr id="381" name="Shape 381"/>
          <p:cNvSpPr txBox="1">
            <a:spLocks noGrp="1"/>
          </p:cNvSpPr>
          <p:nvPr>
            <p:ph type="body" idx="1"/>
          </p:nvPr>
        </p:nvSpPr>
        <p:spPr>
          <a:xfrm>
            <a:off x="495300" y="1418050"/>
            <a:ext cx="8915400" cy="4853100"/>
          </a:xfrm>
          <a:prstGeom prst="rect">
            <a:avLst/>
          </a:prstGeom>
          <a:noFill/>
          <a:ln>
            <a:noFill/>
          </a:ln>
        </p:spPr>
        <p:txBody>
          <a:bodyPr lIns="91425" tIns="45700" rIns="91425" bIns="45700" anchor="t" anchorCtr="0">
            <a:noAutofit/>
          </a:bodyPr>
          <a:lstStyle/>
          <a:p>
            <a:pPr marL="342900" marR="0" lvl="0" indent="-342900" algn="l" rtl="0">
              <a:spcBef>
                <a:spcPts val="0"/>
              </a:spcBef>
              <a:buClr>
                <a:srgbClr val="EE4024"/>
              </a:buClr>
              <a:buSzPct val="100000"/>
              <a:buFont typeface="Arial"/>
              <a:buNone/>
            </a:pPr>
            <a:r>
              <a:rPr lang="ru-RU"/>
              <a:t> </a:t>
            </a:r>
          </a:p>
          <a:p>
            <a:pPr marL="342900" marR="0" lvl="0" indent="-342900" algn="l" rtl="0">
              <a:spcBef>
                <a:spcPts val="0"/>
              </a:spcBef>
              <a:buClr>
                <a:srgbClr val="EE4024"/>
              </a:buClr>
              <a:buSzPct val="100000"/>
              <a:buFont typeface="Arial"/>
              <a:buNone/>
            </a:pPr>
            <a:endParaRPr/>
          </a:p>
        </p:txBody>
      </p:sp>
      <p:pic>
        <p:nvPicPr>
          <p:cNvPr id="382" name="Shape 382" descr="C:\src\slides\www\2017\uwdc-big-projects\f2.jpg"/>
          <p:cNvPicPr preferRelativeResize="0"/>
          <p:nvPr/>
        </p:nvPicPr>
        <p:blipFill rotWithShape="1">
          <a:blip r:embed="rId3">
            <a:alphaModFix/>
          </a:blip>
          <a:srcRect b="15023"/>
          <a:stretch/>
        </p:blipFill>
        <p:spPr>
          <a:xfrm>
            <a:off x="3463199" y="2637326"/>
            <a:ext cx="2979600" cy="3382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511650" y="347525"/>
            <a:ext cx="8882700" cy="5445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Можно перенять частично</a:t>
            </a:r>
          </a:p>
          <a:p>
            <a:pPr marL="0" marR="0" lvl="0" indent="0" algn="ctr" rtl="0">
              <a:spcBef>
                <a:spcPts val="0"/>
              </a:spcBef>
              <a:buClr>
                <a:srgbClr val="089CD3"/>
              </a:buClr>
              <a:buSzPct val="25000"/>
              <a:buFont typeface="Arial"/>
              <a:buNone/>
            </a:pPr>
            <a:endParaRPr>
              <a:solidFill>
                <a:srgbClr val="EE4024"/>
              </a:solidFill>
            </a:endParaRPr>
          </a:p>
          <a:p>
            <a:pPr marL="342900" lvl="0" indent="-292100" rtl="0">
              <a:spcBef>
                <a:spcPts val="0"/>
              </a:spcBef>
              <a:buClr>
                <a:srgbClr val="089CD3"/>
              </a:buClr>
              <a:buSzPct val="100000"/>
              <a:buChar char="•"/>
            </a:pPr>
            <a:r>
              <a:rPr lang="ru-RU" sz="2400" b="0"/>
              <a:t>Чёткие методы в AR, работающие с инстансом.</a:t>
            </a:r>
          </a:p>
          <a:p>
            <a:pPr lvl="0" rtl="0">
              <a:spcBef>
                <a:spcPts val="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Отдельные модели для форм.</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Сервисы.</a:t>
            </a:r>
          </a:p>
          <a:p>
            <a:pPr lvl="0" rtl="0">
              <a:spcBef>
                <a:spcPts val="640"/>
              </a:spcBef>
              <a:buClr>
                <a:schemeClr val="dk1"/>
              </a:buClr>
              <a:buSzPct val="45833"/>
              <a:buFont typeface="Arial"/>
              <a:buNone/>
            </a:pPr>
            <a:endParaRPr sz="2400" b="0"/>
          </a:p>
          <a:p>
            <a:pPr marL="342900" lvl="0" indent="-292100" rtl="0">
              <a:spcBef>
                <a:spcPts val="640"/>
              </a:spcBef>
              <a:buClr>
                <a:srgbClr val="089CD3"/>
              </a:buClr>
              <a:buSzPct val="100000"/>
              <a:buChar char="•"/>
            </a:pPr>
            <a:r>
              <a:rPr lang="ru-RU" sz="2400" b="0"/>
              <a:t>ActiveQuery.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464475" y="4566925"/>
            <a:ext cx="8961900" cy="1680900"/>
          </a:xfrm>
          <a:prstGeom prst="rect">
            <a:avLst/>
          </a:prstGeom>
          <a:noFill/>
          <a:ln>
            <a:noFill/>
          </a:ln>
        </p:spPr>
        <p:txBody>
          <a:bodyPr lIns="91425" tIns="45700" rIns="91425" bIns="45700" anchor="t" anchorCtr="0">
            <a:noAutofit/>
          </a:bodyPr>
          <a:lstStyle/>
          <a:p>
            <a:pPr marL="0" marR="0" lvl="0" indent="0" algn="ctr" rtl="0">
              <a:spcBef>
                <a:spcPts val="0"/>
              </a:spcBef>
              <a:buClr>
                <a:srgbClr val="EE4024"/>
              </a:buClr>
              <a:buSzPct val="25000"/>
              <a:buFont typeface="Arial"/>
              <a:buNone/>
            </a:pPr>
            <a:r>
              <a:rPr lang="ru-RU" sz="3200" b="0" i="0" u="none" strike="noStrike" cap="none">
                <a:solidFill>
                  <a:srgbClr val="089CD3"/>
                </a:solidFill>
                <a:latin typeface="Arial"/>
                <a:ea typeface="Arial"/>
                <a:cs typeface="Arial"/>
                <a:sym typeface="Arial"/>
              </a:rPr>
              <a:t>Архитектура — это про интерфейсы, контракты и абстракцию. Не про код и конкретную реализацию.</a:t>
            </a:r>
          </a:p>
        </p:txBody>
      </p:sp>
      <p:pic>
        <p:nvPicPr>
          <p:cNvPr id="101" name="Shape 101" descr="C:\src\slides\www\2017\uwdc-big-projects\layers.gif"/>
          <p:cNvPicPr preferRelativeResize="0"/>
          <p:nvPr/>
        </p:nvPicPr>
        <p:blipFill rotWithShape="1">
          <a:blip r:embed="rId3">
            <a:alphaModFix/>
          </a:blip>
          <a:srcRect/>
          <a:stretch/>
        </p:blipFill>
        <p:spPr>
          <a:xfrm>
            <a:off x="1936497" y="537322"/>
            <a:ext cx="5832600" cy="4029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683075" y="784650"/>
            <a:ext cx="8727900" cy="38055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b="1" i="0" u="none" strike="noStrike" cap="none">
                <a:solidFill>
                  <a:srgbClr val="EE4024"/>
                </a:solidFill>
                <a:latin typeface="Arial"/>
                <a:ea typeface="Arial"/>
                <a:cs typeface="Arial"/>
                <a:sym typeface="Arial"/>
              </a:rPr>
              <a:t>Всё это стоит изучить!</a:t>
            </a:r>
          </a:p>
          <a:p>
            <a:pPr marL="0" marR="0" lvl="0" indent="0" algn="ctr" rtl="0">
              <a:spcBef>
                <a:spcPts val="0"/>
              </a:spcBef>
              <a:buClr>
                <a:srgbClr val="089CD3"/>
              </a:buClr>
              <a:buSzPct val="25000"/>
              <a:buFont typeface="Arial"/>
              <a:buNone/>
            </a:pPr>
            <a:endParaRPr>
              <a:solidFill>
                <a:srgbClr val="EE4024"/>
              </a:solidFill>
            </a:endParaRPr>
          </a:p>
          <a:p>
            <a:pPr lvl="0" rtl="0">
              <a:spcBef>
                <a:spcPts val="0"/>
              </a:spcBef>
              <a:buClr>
                <a:schemeClr val="dk1"/>
              </a:buClr>
              <a:buSzPct val="34375"/>
              <a:buFont typeface="Arial"/>
              <a:buNone/>
            </a:pPr>
            <a:r>
              <a:rPr lang="ru-RU" sz="3200" b="0"/>
              <a:t>Сложно — не повод не учиться.</a:t>
            </a:r>
          </a:p>
          <a:p>
            <a:pPr lvl="0" rtl="0">
              <a:spcBef>
                <a:spcPts val="0"/>
              </a:spcBef>
              <a:buClr>
                <a:schemeClr val="dk1"/>
              </a:buClr>
              <a:buSzPct val="34375"/>
              <a:buFont typeface="Arial"/>
              <a:buNone/>
            </a:pPr>
            <a:endParaRPr sz="3200" b="0"/>
          </a:p>
          <a:p>
            <a:pPr lvl="0" rtl="0">
              <a:spcBef>
                <a:spcPts val="640"/>
              </a:spcBef>
              <a:buClr>
                <a:schemeClr val="dk1"/>
              </a:buClr>
              <a:buSzPct val="34375"/>
              <a:buFont typeface="Arial"/>
              <a:buNone/>
            </a:pPr>
            <a:r>
              <a:rPr lang="ru-RU" sz="3200" b="0"/>
              <a:t>Редко нужно — не повод не учиться.</a:t>
            </a:r>
          </a:p>
          <a:p>
            <a:pPr marL="0" marR="0" lvl="0" indent="0" algn="ctr" rtl="0">
              <a:spcBef>
                <a:spcPts val="0"/>
              </a:spcBef>
              <a:buClr>
                <a:srgbClr val="089CD3"/>
              </a:buClr>
              <a:buSzPct val="25000"/>
              <a:buFont typeface="Arial"/>
              <a:buNone/>
            </a:pPr>
            <a:endParaRPr>
              <a:solidFill>
                <a:srgbClr val="EE4024"/>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787050" y="511825"/>
            <a:ext cx="8331900" cy="60456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dirty="0">
                <a:solidFill>
                  <a:srgbClr val="EE4024"/>
                </a:solidFill>
              </a:rPr>
              <a:t>Почитать</a:t>
            </a:r>
          </a:p>
          <a:p>
            <a:pPr marL="0" marR="0" lvl="0" indent="0" algn="ctr" rtl="0">
              <a:spcBef>
                <a:spcPts val="0"/>
              </a:spcBef>
              <a:buClr>
                <a:srgbClr val="089CD3"/>
              </a:buClr>
              <a:buSzPct val="25000"/>
              <a:buFont typeface="Arial"/>
              <a:buNone/>
            </a:pPr>
            <a:endParaRPr dirty="0">
              <a:solidFill>
                <a:srgbClr val="EE4024"/>
              </a:solidFill>
            </a:endParaRPr>
          </a:p>
          <a:p>
            <a:pPr marL="342900" lvl="0" indent="-266700" rtl="0">
              <a:lnSpc>
                <a:spcPct val="90000"/>
              </a:lnSpc>
              <a:spcBef>
                <a:spcPts val="0"/>
              </a:spcBef>
              <a:buClr>
                <a:srgbClr val="089CD3"/>
              </a:buClr>
              <a:buSzPct val="100000"/>
              <a:buChar char="•"/>
            </a:pPr>
            <a:r>
              <a:rPr lang="ru-RU" sz="2000" b="0" u="sng" dirty="0">
                <a:hlinkClick r:id="rId3"/>
              </a:rPr>
              <a:t>Руководство </a:t>
            </a:r>
            <a:r>
              <a:rPr lang="ru-RU" sz="2000" b="0" u="sng" dirty="0" err="1">
                <a:hlinkClick r:id="rId3"/>
              </a:rPr>
              <a:t>Microsoft</a:t>
            </a:r>
            <a:r>
              <a:rPr lang="ru-RU" sz="2000" b="0" u="sng" dirty="0">
                <a:hlinkClick r:id="rId3"/>
              </a:rPr>
              <a:t> по проектированию архитектуры приложений</a:t>
            </a:r>
          </a:p>
          <a:p>
            <a:pPr lvl="0" rtl="0">
              <a:lnSpc>
                <a:spcPct val="90000"/>
              </a:lnSpc>
              <a:spcBef>
                <a:spcPts val="0"/>
              </a:spcBef>
              <a:buClr>
                <a:schemeClr val="dk1"/>
              </a:buClr>
              <a:buSzPct val="55000"/>
              <a:buFont typeface="Arial"/>
              <a:buNone/>
            </a:pPr>
            <a:endParaRPr sz="2000" b="0" dirty="0"/>
          </a:p>
          <a:p>
            <a:pPr marL="342900" lvl="0" indent="-266700" rtl="0">
              <a:lnSpc>
                <a:spcPct val="90000"/>
              </a:lnSpc>
              <a:spcBef>
                <a:spcPts val="640"/>
              </a:spcBef>
              <a:buClr>
                <a:srgbClr val="089CD3"/>
              </a:buClr>
              <a:buSzPct val="100000"/>
              <a:buChar char="•"/>
            </a:pPr>
            <a:r>
              <a:rPr lang="ru-RU" sz="2000" b="0" u="sng" dirty="0" err="1">
                <a:hlinkClick r:id="rId4"/>
              </a:rPr>
              <a:t>Domain</a:t>
            </a:r>
            <a:r>
              <a:rPr lang="ru-RU" sz="2000" b="0" u="sng" dirty="0">
                <a:hlinkClick r:id="rId4"/>
              </a:rPr>
              <a:t> </a:t>
            </a:r>
            <a:r>
              <a:rPr lang="ru-RU" sz="2000" b="0" u="sng" dirty="0" err="1">
                <a:hlinkClick r:id="rId4"/>
              </a:rPr>
              <a:t>Driven</a:t>
            </a:r>
            <a:r>
              <a:rPr lang="ru-RU" sz="2000" b="0" u="sng" dirty="0">
                <a:hlinkClick r:id="rId4"/>
              </a:rPr>
              <a:t> </a:t>
            </a:r>
            <a:r>
              <a:rPr lang="ru-RU" sz="2000" b="0" u="sng" dirty="0" err="1">
                <a:hlinkClick r:id="rId4"/>
              </a:rPr>
              <a:t>Design</a:t>
            </a:r>
            <a:r>
              <a:rPr lang="ru-RU" sz="2000" b="0" u="sng" dirty="0">
                <a:hlinkClick r:id="rId4"/>
              </a:rPr>
              <a:t> </a:t>
            </a:r>
            <a:r>
              <a:rPr lang="ru-RU" sz="2000" b="0" u="sng" dirty="0" err="1">
                <a:hlinkClick r:id="rId4"/>
              </a:rPr>
              <a:t>Quickly</a:t>
            </a:r>
            <a:r>
              <a:rPr lang="ru-RU" sz="2000" b="0" u="sng" dirty="0">
                <a:hlinkClick r:id="rId4"/>
              </a:rPr>
              <a:t> (</a:t>
            </a:r>
            <a:r>
              <a:rPr lang="ru-RU" sz="2000" b="0" u="sng" dirty="0" err="1">
                <a:hlinkClick r:id="rId4"/>
              </a:rPr>
              <a:t>InfoQ</a:t>
            </a:r>
            <a:r>
              <a:rPr lang="ru-RU" sz="2000" b="0" u="sng" dirty="0">
                <a:hlinkClick r:id="rId4"/>
              </a:rPr>
              <a:t>)</a:t>
            </a:r>
          </a:p>
          <a:p>
            <a:pPr lvl="0" rtl="0">
              <a:lnSpc>
                <a:spcPct val="90000"/>
              </a:lnSpc>
              <a:spcBef>
                <a:spcPts val="640"/>
              </a:spcBef>
              <a:buClr>
                <a:schemeClr val="dk1"/>
              </a:buClr>
              <a:buSzPct val="55000"/>
              <a:buFont typeface="Arial"/>
              <a:buNone/>
            </a:pPr>
            <a:endParaRPr sz="2000" b="0" dirty="0"/>
          </a:p>
          <a:p>
            <a:pPr marL="342900" lvl="0" indent="-266700" rtl="0">
              <a:lnSpc>
                <a:spcPct val="90000"/>
              </a:lnSpc>
              <a:spcBef>
                <a:spcPts val="640"/>
              </a:spcBef>
              <a:buClr>
                <a:srgbClr val="089CD3"/>
              </a:buClr>
              <a:buSzPct val="100000"/>
              <a:buChar char="•"/>
            </a:pPr>
            <a:r>
              <a:rPr lang="ru-RU" sz="2000" b="0" dirty="0" err="1"/>
              <a:t>Implementing</a:t>
            </a:r>
            <a:r>
              <a:rPr lang="ru-RU" sz="2000" b="0" dirty="0"/>
              <a:t> </a:t>
            </a:r>
            <a:r>
              <a:rPr lang="ru-RU" sz="2000" b="0" dirty="0" err="1"/>
              <a:t>Domain-Driven</a:t>
            </a:r>
            <a:r>
              <a:rPr lang="ru-RU" sz="2000" b="0" dirty="0"/>
              <a:t> </a:t>
            </a:r>
            <a:r>
              <a:rPr lang="ru-RU" sz="2000" b="0" dirty="0" err="1"/>
              <a:t>Design</a:t>
            </a:r>
            <a:r>
              <a:rPr lang="ru-RU" sz="2000" b="0" dirty="0"/>
              <a:t> - </a:t>
            </a:r>
            <a:r>
              <a:rPr lang="ru-RU" sz="2000" b="0" dirty="0" err="1"/>
              <a:t>Vaughn</a:t>
            </a:r>
            <a:r>
              <a:rPr lang="ru-RU" sz="2000" b="0" dirty="0"/>
              <a:t> </a:t>
            </a:r>
            <a:r>
              <a:rPr lang="ru-RU" sz="2000" b="0" dirty="0" err="1" smtClean="0"/>
              <a:t>Vernon</a:t>
            </a:r>
            <a:endParaRPr lang="ru-RU" sz="2000" b="0" dirty="0"/>
          </a:p>
          <a:p>
            <a:pPr lvl="0" rtl="0">
              <a:lnSpc>
                <a:spcPct val="90000"/>
              </a:lnSpc>
              <a:spcBef>
                <a:spcPts val="640"/>
              </a:spcBef>
              <a:buClr>
                <a:schemeClr val="dk1"/>
              </a:buClr>
              <a:buSzPct val="55000"/>
              <a:buFont typeface="Arial"/>
              <a:buNone/>
            </a:pPr>
            <a:endParaRPr sz="2000" b="0" dirty="0"/>
          </a:p>
          <a:p>
            <a:pPr marL="342900" lvl="0" indent="-266700">
              <a:lnSpc>
                <a:spcPct val="90000"/>
              </a:lnSpc>
              <a:spcBef>
                <a:spcPts val="640"/>
              </a:spcBef>
              <a:buSzPct val="100000"/>
              <a:buChar char="•"/>
            </a:pPr>
            <a:r>
              <a:rPr lang="ru-RU" sz="2000" b="0" dirty="0" err="1" smtClean="0"/>
              <a:t>Domain</a:t>
            </a:r>
            <a:r>
              <a:rPr lang="ru-RU" sz="2000" b="0" dirty="0" smtClean="0"/>
              <a:t> </a:t>
            </a:r>
            <a:r>
              <a:rPr lang="ru-RU" sz="2000" b="0" dirty="0" err="1" smtClean="0"/>
              <a:t>Driven</a:t>
            </a:r>
            <a:r>
              <a:rPr lang="ru-RU" sz="2000" b="0" dirty="0" smtClean="0"/>
              <a:t> </a:t>
            </a:r>
            <a:r>
              <a:rPr lang="ru-RU" sz="2000" b="0" dirty="0" err="1"/>
              <a:t>Design</a:t>
            </a:r>
            <a:r>
              <a:rPr lang="ru-RU" sz="2000" b="0" dirty="0"/>
              <a:t> </a:t>
            </a:r>
            <a:r>
              <a:rPr lang="ru-RU" sz="2000" b="0" dirty="0" err="1"/>
              <a:t>Distilled</a:t>
            </a:r>
            <a:r>
              <a:rPr lang="ru-RU" sz="2000" b="0" dirty="0"/>
              <a:t> - </a:t>
            </a:r>
            <a:r>
              <a:rPr lang="ru-RU" sz="2000" b="0" dirty="0" err="1"/>
              <a:t>Vaughn</a:t>
            </a:r>
            <a:r>
              <a:rPr lang="ru-RU" sz="2000" b="0" dirty="0"/>
              <a:t> </a:t>
            </a:r>
            <a:r>
              <a:rPr lang="ru-RU" sz="2000" b="0" dirty="0" err="1"/>
              <a:t>Vernon</a:t>
            </a:r>
            <a:endParaRPr lang="ru-RU" sz="2000" b="0" dirty="0"/>
          </a:p>
          <a:p>
            <a:pPr lvl="0" rtl="0">
              <a:lnSpc>
                <a:spcPct val="90000"/>
              </a:lnSpc>
              <a:spcBef>
                <a:spcPts val="640"/>
              </a:spcBef>
              <a:buClr>
                <a:schemeClr val="dk1"/>
              </a:buClr>
              <a:buSzPct val="55000"/>
              <a:buFont typeface="Arial"/>
              <a:buNone/>
            </a:pPr>
            <a:endParaRPr sz="2000" b="0" dirty="0"/>
          </a:p>
          <a:p>
            <a:pPr marL="342900" lvl="0" indent="-266700" rtl="0">
              <a:lnSpc>
                <a:spcPct val="90000"/>
              </a:lnSpc>
              <a:spcBef>
                <a:spcPts val="640"/>
              </a:spcBef>
              <a:buClr>
                <a:srgbClr val="089CD3"/>
              </a:buClr>
              <a:buSzPct val="100000"/>
              <a:buChar char="•"/>
            </a:pPr>
            <a:r>
              <a:rPr lang="ru-RU" sz="2000" b="0" u="sng" dirty="0" err="1">
                <a:hlinkClick r:id="rId5"/>
              </a:rPr>
              <a:t>Catalog</a:t>
            </a:r>
            <a:r>
              <a:rPr lang="ru-RU" sz="2000" b="0" u="sng" dirty="0">
                <a:hlinkClick r:id="rId5"/>
              </a:rPr>
              <a:t> </a:t>
            </a:r>
            <a:r>
              <a:rPr lang="ru-RU" sz="2000" b="0" u="sng" dirty="0" err="1">
                <a:hlinkClick r:id="rId5"/>
              </a:rPr>
              <a:t>of</a:t>
            </a:r>
            <a:r>
              <a:rPr lang="ru-RU" sz="2000" b="0" u="sng" dirty="0">
                <a:hlinkClick r:id="rId5"/>
              </a:rPr>
              <a:t> </a:t>
            </a:r>
            <a:r>
              <a:rPr lang="ru-RU" sz="2000" b="0" u="sng" dirty="0" err="1">
                <a:hlinkClick r:id="rId5"/>
              </a:rPr>
              <a:t>Patterns</a:t>
            </a:r>
            <a:r>
              <a:rPr lang="ru-RU" sz="2000" b="0" u="sng" dirty="0">
                <a:hlinkClick r:id="rId5"/>
              </a:rPr>
              <a:t> </a:t>
            </a:r>
            <a:r>
              <a:rPr lang="ru-RU" sz="2000" b="0" u="sng" dirty="0" err="1">
                <a:hlinkClick r:id="rId5"/>
              </a:rPr>
              <a:t>of</a:t>
            </a:r>
            <a:r>
              <a:rPr lang="ru-RU" sz="2000" b="0" u="sng" dirty="0">
                <a:hlinkClick r:id="rId5"/>
              </a:rPr>
              <a:t> </a:t>
            </a:r>
            <a:r>
              <a:rPr lang="ru-RU" sz="2000" b="0" u="sng" dirty="0" err="1">
                <a:hlinkClick r:id="rId5"/>
              </a:rPr>
              <a:t>Enterprise</a:t>
            </a:r>
            <a:r>
              <a:rPr lang="ru-RU" sz="2000" b="0" u="sng" dirty="0">
                <a:hlinkClick r:id="rId5"/>
              </a:rPr>
              <a:t> </a:t>
            </a:r>
            <a:r>
              <a:rPr lang="ru-RU" sz="2000" b="0" u="sng" dirty="0" err="1">
                <a:hlinkClick r:id="rId5"/>
              </a:rPr>
              <a:t>Application</a:t>
            </a:r>
            <a:r>
              <a:rPr lang="ru-RU" sz="2000" b="0" u="sng" dirty="0">
                <a:hlinkClick r:id="rId5"/>
              </a:rPr>
              <a:t> </a:t>
            </a:r>
            <a:r>
              <a:rPr lang="ru-RU" sz="2000" b="0" u="sng" dirty="0" err="1">
                <a:hlinkClick r:id="rId5"/>
              </a:rPr>
              <a:t>Architecture</a:t>
            </a:r>
            <a:endParaRPr lang="ru-RU" sz="2000" b="0" u="sng" dirty="0">
              <a:hlinkClick r:id="rId5"/>
            </a:endParaRPr>
          </a:p>
          <a:p>
            <a:pPr lvl="0" rtl="0">
              <a:lnSpc>
                <a:spcPct val="90000"/>
              </a:lnSpc>
              <a:spcBef>
                <a:spcPts val="640"/>
              </a:spcBef>
              <a:buClr>
                <a:schemeClr val="dk1"/>
              </a:buClr>
              <a:buSzPct val="55000"/>
              <a:buFont typeface="Arial"/>
              <a:buNone/>
            </a:pPr>
            <a:endParaRPr sz="2000" b="0" dirty="0"/>
          </a:p>
          <a:p>
            <a:pPr marL="342900" lvl="0" indent="-266700" rtl="0">
              <a:lnSpc>
                <a:spcPct val="90000"/>
              </a:lnSpc>
              <a:spcBef>
                <a:spcPts val="640"/>
              </a:spcBef>
              <a:buClr>
                <a:srgbClr val="089CD3"/>
              </a:buClr>
              <a:buSzPct val="100000"/>
              <a:buChar char="•"/>
            </a:pPr>
            <a:r>
              <a:rPr lang="ru-RU" sz="2000" b="0" u="sng" dirty="0" err="1">
                <a:hlinkClick r:id="rId6"/>
              </a:rPr>
              <a:t>Clean</a:t>
            </a:r>
            <a:r>
              <a:rPr lang="ru-RU" sz="2000" b="0" u="sng" dirty="0">
                <a:hlinkClick r:id="rId6"/>
              </a:rPr>
              <a:t> </a:t>
            </a:r>
            <a:r>
              <a:rPr lang="ru-RU" sz="2000" b="0" u="sng" dirty="0" err="1">
                <a:hlinkClick r:id="rId6"/>
              </a:rPr>
              <a:t>Architecture</a:t>
            </a:r>
            <a:endParaRPr lang="ru-RU" sz="2000" b="0" u="sng" dirty="0">
              <a:hlinkClick r:id="rId6"/>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Shape 402"/>
          <p:cNvPicPr preferRelativeResize="0"/>
          <p:nvPr/>
        </p:nvPicPr>
        <p:blipFill>
          <a:blip r:embed="rId3">
            <a:alphaModFix/>
          </a:blip>
          <a:stretch>
            <a:fillRect/>
          </a:stretch>
        </p:blipFill>
        <p:spPr>
          <a:xfrm>
            <a:off x="3301575" y="1026700"/>
            <a:ext cx="3211745" cy="3516537"/>
          </a:xfrm>
          <a:prstGeom prst="rect">
            <a:avLst/>
          </a:prstGeom>
          <a:noFill/>
          <a:ln>
            <a:noFill/>
          </a:ln>
        </p:spPr>
      </p:pic>
      <p:sp>
        <p:nvSpPr>
          <p:cNvPr id="403" name="Shape 403"/>
          <p:cNvSpPr txBox="1">
            <a:spLocks noGrp="1"/>
          </p:cNvSpPr>
          <p:nvPr>
            <p:ph type="title"/>
          </p:nvPr>
        </p:nvSpPr>
        <p:spPr>
          <a:xfrm>
            <a:off x="495300" y="3821337"/>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i="0" u="none" strike="noStrike" cap="none">
                <a:solidFill>
                  <a:srgbClr val="EE4024"/>
                </a:solidFill>
              </a:rPr>
              <a:t>Время вопросов!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8862" y="2857502"/>
            <a:ext cx="8915400" cy="1142999"/>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sz="4400" b="1" i="0" u="none" strike="noStrike" cap="none">
                <a:solidFill>
                  <a:srgbClr val="EE4024"/>
                </a:solidFill>
                <a:latin typeface="Arial"/>
                <a:ea typeface="Arial"/>
                <a:cs typeface="Arial"/>
                <a:sym typeface="Arial"/>
              </a:rPr>
              <a:t>Что такое интерфейс?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892525" y="2380050"/>
            <a:ext cx="8524800" cy="2097900"/>
          </a:xfrm>
          <a:prstGeom prst="rect">
            <a:avLst/>
          </a:prstGeom>
          <a:noFill/>
          <a:ln>
            <a:noFill/>
          </a:ln>
        </p:spPr>
        <p:txBody>
          <a:bodyPr lIns="91425" tIns="45700" rIns="91425" bIns="45700" anchor="t" anchorCtr="0">
            <a:noAutofit/>
          </a:bodyPr>
          <a:lstStyle/>
          <a:p>
            <a:pPr marL="0" marR="0" lvl="0" indent="0" rtl="0">
              <a:spcBef>
                <a:spcPts val="0"/>
              </a:spcBef>
              <a:buNone/>
            </a:pPr>
            <a:r>
              <a:rPr lang="ru-RU" sz="3200" b="0" i="0" u="none" strike="noStrike" cap="none">
                <a:solidFill>
                  <a:srgbClr val="089CD3"/>
                </a:solidFill>
                <a:latin typeface="Arial"/>
                <a:ea typeface="Arial"/>
                <a:cs typeface="Arial"/>
                <a:sym typeface="Arial"/>
              </a:rPr>
              <a:t>Наследование знают все. </a:t>
            </a:r>
          </a:p>
          <a:p>
            <a:pPr marL="0" marR="0" lvl="0" indent="0" rtl="0">
              <a:spcBef>
                <a:spcPts val="0"/>
              </a:spcBef>
              <a:buNone/>
            </a:pPr>
            <a:endParaRPr>
              <a:solidFill>
                <a:srgbClr val="089CD3"/>
              </a:solidFill>
            </a:endParaRPr>
          </a:p>
          <a:p>
            <a:pPr marL="0" marR="0" lvl="0" indent="0" rtl="0">
              <a:spcBef>
                <a:spcPts val="0"/>
              </a:spcBef>
              <a:buNone/>
            </a:pPr>
            <a:r>
              <a:rPr lang="ru-RU" sz="3200" b="0" i="0" u="none" strike="noStrike" cap="none">
                <a:solidFill>
                  <a:srgbClr val="089CD3"/>
                </a:solidFill>
                <a:latin typeface="Arial"/>
                <a:ea typeface="Arial"/>
                <a:cs typeface="Arial"/>
                <a:sym typeface="Arial"/>
              </a:rPr>
              <a:t>А что такое инкапсуляция и полиморфизм? </a:t>
            </a:r>
          </a:p>
          <a:p>
            <a:pPr marL="0" marR="0" lvl="0" indent="0" rtl="0">
              <a:spcBef>
                <a:spcPts val="0"/>
              </a:spcBef>
              <a:buNone/>
            </a:pPr>
            <a:r>
              <a:rPr lang="ru-RU" sz="3200" b="0" i="0" u="none" strike="noStrike" cap="none">
                <a:solidFill>
                  <a:srgbClr val="089CD3"/>
                </a:solidFill>
                <a:latin typeface="Arial"/>
                <a:ea typeface="Arial"/>
                <a:cs typeface="Arial"/>
                <a:sym typeface="Arial"/>
              </a:rPr>
              <a:t>Какой их смысл?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76175" y="966855"/>
            <a:ext cx="8915400" cy="1710900"/>
          </a:xfrm>
          <a:prstGeom prst="rect">
            <a:avLst/>
          </a:prstGeom>
          <a:noFill/>
          <a:ln>
            <a:noFill/>
          </a:ln>
        </p:spPr>
        <p:txBody>
          <a:bodyPr lIns="91425" tIns="45700" rIns="91425" bIns="45700" anchor="ctr" anchorCtr="0">
            <a:noAutofit/>
          </a:bodyPr>
          <a:lstStyle/>
          <a:p>
            <a:pPr marL="0" marR="0" lvl="0" indent="0" algn="ctr" rtl="0">
              <a:spcBef>
                <a:spcPts val="0"/>
              </a:spcBef>
              <a:buClr>
                <a:srgbClr val="089CD3"/>
              </a:buClr>
              <a:buSzPct val="25000"/>
              <a:buFont typeface="Arial"/>
              <a:buNone/>
            </a:pPr>
            <a:r>
              <a:rPr lang="ru-RU" i="0" u="none" strike="noStrike" cap="none">
                <a:solidFill>
                  <a:srgbClr val="EE4024"/>
                </a:solidFill>
              </a:rPr>
              <a:t>Фреймворк — не архитектура</a:t>
            </a:r>
            <a:r>
              <a:rPr lang="ru-RU">
                <a:solidFill>
                  <a:srgbClr val="EE4024"/>
                </a:solidFill>
              </a:rPr>
              <a:t>.</a:t>
            </a:r>
          </a:p>
          <a:p>
            <a:pPr marL="0" marR="0" lvl="0" indent="0" algn="ctr" rtl="0">
              <a:spcBef>
                <a:spcPts val="0"/>
              </a:spcBef>
              <a:buClr>
                <a:srgbClr val="089CD3"/>
              </a:buClr>
              <a:buSzPct val="25000"/>
              <a:buFont typeface="Arial"/>
              <a:buNone/>
            </a:pPr>
            <a:endParaRPr b="0">
              <a:solidFill>
                <a:srgbClr val="089CD3"/>
              </a:solidFill>
            </a:endParaRPr>
          </a:p>
          <a:p>
            <a:pPr lvl="0" algn="ctr" rtl="0">
              <a:spcBef>
                <a:spcPts val="0"/>
              </a:spcBef>
              <a:buClr>
                <a:srgbClr val="EE4024"/>
              </a:buClr>
              <a:buSzPct val="25000"/>
              <a:buFont typeface="Arial"/>
              <a:buNone/>
            </a:pPr>
            <a:r>
              <a:rPr lang="ru-RU" sz="3200" b="0">
                <a:solidFill>
                  <a:srgbClr val="089CD3"/>
                </a:solidFill>
              </a:rPr>
              <a:t>Он не построит архитектуру за вас.</a:t>
            </a:r>
          </a:p>
        </p:txBody>
      </p:sp>
      <p:sp>
        <p:nvSpPr>
          <p:cNvPr id="117" name="Shape 117"/>
          <p:cNvSpPr txBox="1">
            <a:spLocks noGrp="1"/>
          </p:cNvSpPr>
          <p:nvPr>
            <p:ph type="body" idx="1"/>
          </p:nvPr>
        </p:nvSpPr>
        <p:spPr>
          <a:xfrm>
            <a:off x="1979825" y="2368000"/>
            <a:ext cx="6308100" cy="3675600"/>
          </a:xfrm>
          <a:prstGeom prst="rect">
            <a:avLst/>
          </a:prstGeom>
          <a:noFill/>
          <a:ln>
            <a:noFill/>
          </a:ln>
        </p:spPr>
        <p:txBody>
          <a:bodyPr lIns="91425" tIns="45700" rIns="91425" bIns="45700" anchor="t" anchorCtr="0">
            <a:noAutofit/>
          </a:bodyPr>
          <a:lstStyle/>
          <a:p>
            <a:pPr marL="0" marR="0" lvl="0" indent="0" algn="l" rtl="0">
              <a:spcBef>
                <a:spcPts val="0"/>
              </a:spcBef>
              <a:buClr>
                <a:srgbClr val="EE4024"/>
              </a:buClr>
              <a:buSzPct val="25000"/>
              <a:buFont typeface="Arial"/>
              <a:buNone/>
            </a:pPr>
            <a:r>
              <a:rPr lang="ru-RU"/>
              <a:t> </a:t>
            </a:r>
          </a:p>
          <a:p>
            <a:pPr marL="0" marR="0" lvl="0" indent="0" algn="l" rtl="0">
              <a:spcBef>
                <a:spcPts val="0"/>
              </a:spcBef>
              <a:buClr>
                <a:srgbClr val="EE4024"/>
              </a:buClr>
              <a:buSzPct val="25000"/>
              <a:buFont typeface="Arial"/>
              <a:buNone/>
            </a:pPr>
            <a:endParaRPr/>
          </a:p>
        </p:txBody>
      </p:sp>
    </p:spTree>
  </p:cSld>
  <p:clrMapOvr>
    <a:masterClrMapping/>
  </p:clrMapOvr>
</p:sld>
</file>

<file path=ppt/theme/theme1.xml><?xml version="1.0" encoding="utf-8"?>
<a:theme xmlns:a="http://schemas.openxmlformats.org/drawingml/2006/main" name="slides">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Лист A4 (210x297 мм)</PresentationFormat>
  <Paragraphs>221</Paragraphs>
  <Slides>62</Slides>
  <Notes>62</Notes>
  <HiddenSlides>0</HiddenSlides>
  <MMClips>0</MMClips>
  <ScaleCrop>false</ScaleCrop>
  <HeadingPairs>
    <vt:vector size="4" baseType="variant">
      <vt:variant>
        <vt:lpstr>Тема</vt:lpstr>
      </vt:variant>
      <vt:variant>
        <vt:i4>1</vt:i4>
      </vt:variant>
      <vt:variant>
        <vt:lpstr>Заголовки слайдов</vt:lpstr>
      </vt:variant>
      <vt:variant>
        <vt:i4>62</vt:i4>
      </vt:variant>
    </vt:vector>
  </HeadingPairs>
  <TitlesOfParts>
    <vt:vector size="63" baseType="lpstr">
      <vt:lpstr>slides</vt:lpstr>
      <vt:lpstr>Большие проекты, архитектура и фреймворки</vt:lpstr>
      <vt:lpstr>О себе  8 лет занимаюсь фреймворком Yii и другим открытым кодом.  Параллельно работал над коммерческими проектами.  Участвую в PHP-FIG.Автор нескольких книг и rmcreative.ru.  В этом году провожу эксперимент с Patreon. </vt:lpstr>
      <vt:lpstr>Архитектура?  Чёткого определения нет :)</vt:lpstr>
      <vt:lpstr>Презентация PowerPoint</vt:lpstr>
      <vt:lpstr>Презентация PowerPoint</vt:lpstr>
      <vt:lpstr>Презентация PowerPoint</vt:lpstr>
      <vt:lpstr>Что такое интерфейс?</vt:lpstr>
      <vt:lpstr>Презентация PowerPoint</vt:lpstr>
      <vt:lpstr>Фреймворк — не архитектура.  Он не построит архитектуру за вас.</vt:lpstr>
      <vt:lpstr>Презентация PowerPoint</vt:lpstr>
      <vt:lpstr>  </vt:lpstr>
      <vt:lpstr>Кстати, про MVC...</vt:lpstr>
      <vt:lpstr>Controller  Принимает данные извне (GET, POST, консольный ввод).  Отдаёт данные в нужном виде в Model и View.  Не реализует логику, не занимается форматированием или формированием ответа. </vt:lpstr>
      <vt:lpstr>View  Получает подготовленные контроллером данные.  Форматирует данные для ответа.  Никогда не работает с внешними данными, базой или пользовательским вводом напрямую. </vt:lpstr>
      <vt:lpstr>Model Не Model в Yii! Не ActiveRecord! M в MVC - не один класс, а целый доменный слой. Получает подготовленные контроллером данные, обрабатывает их, возвращает результат. Никогда не работает с внешними данными или пользовательским вводом напрямую. Не занимается форматированием или формированием ответа.</vt:lpstr>
      <vt:lpstr>Паттерны проектирования — не архитектура!</vt:lpstr>
      <vt:lpstr>Презентация PowerPoint</vt:lpstr>
      <vt:lpstr>  </vt:lpstr>
      <vt:lpstr>Зачем нужна архитектура?</vt:lpstr>
      <vt:lpstr>Презентация PowerPoint</vt:lpstr>
      <vt:lpstr>Презентация PowerPoint</vt:lpstr>
      <vt:lpstr>Презентация PowerPoint</vt:lpstr>
      <vt:lpstr>Хорошая архитектура — это дорого.   Плохая — еще дороже.</vt:lpstr>
      <vt:lpstr>  </vt:lpstr>
      <vt:lpstr>SOLID  Ещё одна модная аббревиатура...</vt:lpstr>
      <vt:lpstr>Single Responsibility  Класс должен делать что-то одно.</vt:lpstr>
      <vt:lpstr>Open-closed</vt:lpstr>
      <vt:lpstr>Liskov substitution принцип об иерархии и наследовании.  Классическое определение очень запутанное. Можно проще.  Когда мы реализовываем новый класс, наследуясь от существующего, новый должен быть с тем же интерфейсом и вести себя абсолютно так же в тех же ситуациях. Так, чтобы программа работала, если подсунуть ей как родителя, так и наследника.  </vt:lpstr>
      <vt:lpstr>Interface segregation  Интерфейс не должен определять больше функциональности, чем используется за один раз.   Это как Single Responsibility, только для интерфейсов.   Если интерфейс описывает более одной задачи, разбиваем его на несколько интерфейсов.</vt:lpstr>
      <vt:lpstr>Dependency inversion  Класс должен объявлять зависимости через интерфейсы, но никогда не получать их самостоятельно.</vt:lpstr>
      <vt:lpstr>Где-то это уже было...</vt:lpstr>
      <vt:lpstr>Хорошие и плохие зависимости </vt:lpstr>
      <vt:lpstr>Cohesion  Степень единства элементов модуля.</vt:lpstr>
      <vt:lpstr>Coupling  Степень взаимной зависимости модулей / классов.</vt:lpstr>
      <vt:lpstr>Cohesion - хорошо. Coupling - плохо.</vt:lpstr>
      <vt:lpstr>Презентация PowerPoint</vt:lpstr>
      <vt:lpstr>Презентация PowerPoint</vt:lpstr>
      <vt:lpstr>Презентация PowerPoint</vt:lpstr>
      <vt:lpstr>Презентация PowerPoint</vt:lpstr>
      <vt:lpstr>Active Record  Делает одновременно слишком много.  Притягивает к себе бизнес-логику (ей не место в AR).  Позволяет достичь цели очень быстро.  Удобен.</vt:lpstr>
      <vt:lpstr>Переабстрагирование</vt:lpstr>
      <vt:lpstr>Документирование архитектурных решений</vt:lpstr>
      <vt:lpstr>Что описывать?  Модули: структура компонентов.  Компоненты и коннекторы: взаимодействие компонентов.  Размещение: физическое распределение компонентов по серверам.</vt:lpstr>
      <vt:lpstr>Чем описывать?  Текст UML</vt:lpstr>
      <vt:lpstr>Как сделать приложение надёжным?</vt:lpstr>
      <vt:lpstr>Исправляю одно, отваливается другое...</vt:lpstr>
      <vt:lpstr>TDD/BDD  Тестировать.</vt:lpstr>
      <vt:lpstr>Презентация PowerPoint</vt:lpstr>
      <vt:lpstr>Презентация PowerPoint</vt:lpstr>
      <vt:lpstr>DDD  Domain Driven Design</vt:lpstr>
      <vt:lpstr>Презентация PowerPoint</vt:lpstr>
      <vt:lpstr>Презентация PowerPoint</vt:lpstr>
      <vt:lpstr>Структурные блоки  Value object — значение, которое может включать в себя другие значения.  Entity — объекты, которые можно идентифицировать. Взяв два объекта и сравнив их, можно определить, тот же это объект или нет.  Aggregate — группа объектов. Имеет главный Entity, без которого вся группа не имеет смысла (root). Транзакционно целостна.</vt:lpstr>
      <vt:lpstr>Доменный слой не зависит ни от чего.</vt:lpstr>
      <vt:lpstr>Главные паттерны  Repository — сохраняет чистые объекты и загружает их. Чаще всего речь идёт про базу данных. Не AR!  Доменный сервис — использует entity для какой-то полезной работы. Всё ещё не зависит ни от чего вне домена.  Сервис приложения — предоставляется фреймворком (components). Может использовать доменный сервис для работы с доменом.</vt:lpstr>
      <vt:lpstr>DDD действительно нужен не часто  Сложно. Оверхед. Абстрактно. Плохо натягивается на "бедный" домен. </vt:lpstr>
      <vt:lpstr>Презентация PowerPoint</vt:lpstr>
      <vt:lpstr>Изучать стоит!</vt:lpstr>
      <vt:lpstr>Можно перенять частично  Чёткие методы в AR, работающие с инстансом.  Отдельные модели для форм.  Сервисы.  ActiveQuery.</vt:lpstr>
      <vt:lpstr>Всё это стоит изучить!  Сложно — не повод не учиться.  Редко нужно — не повод не учиться. </vt:lpstr>
      <vt:lpstr>Почитать  Руководство Microsoft по проектированию архитектуры приложений  Domain Driven Design Quickly (InfoQ)  Implementing Domain-Driven Design - Vaughn Vernon  Domain Driven Design Distilled - Vaughn Vernon  Catalog of Patterns of Enterprise Application Architecture  Clean Architecture</vt:lpstr>
      <vt:lpstr>Время вопросов!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Большие проекты, архитектура и фреймворки</dc:title>
  <cp:lastModifiedBy>Alenxander Makarov</cp:lastModifiedBy>
  <cp:revision>1</cp:revision>
  <dcterms:modified xsi:type="dcterms:W3CDTF">2017-09-04T14:07:09Z</dcterms:modified>
</cp:coreProperties>
</file>