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325" r:id="rId4"/>
    <p:sldId id="278" r:id="rId5"/>
    <p:sldId id="288" r:id="rId6"/>
    <p:sldId id="281" r:id="rId7"/>
    <p:sldId id="284" r:id="rId8"/>
    <p:sldId id="311" r:id="rId9"/>
    <p:sldId id="334" r:id="rId10"/>
    <p:sldId id="312" r:id="rId11"/>
    <p:sldId id="335" r:id="rId12"/>
    <p:sldId id="336" r:id="rId13"/>
    <p:sldId id="337" r:id="rId14"/>
    <p:sldId id="333" r:id="rId15"/>
    <p:sldId id="313" r:id="rId16"/>
    <p:sldId id="314" r:id="rId17"/>
    <p:sldId id="326" r:id="rId18"/>
    <p:sldId id="315" r:id="rId19"/>
    <p:sldId id="316" r:id="rId20"/>
    <p:sldId id="317" r:id="rId21"/>
    <p:sldId id="327" r:id="rId22"/>
    <p:sldId id="331" r:id="rId23"/>
    <p:sldId id="320" r:id="rId24"/>
    <p:sldId id="319" r:id="rId25"/>
    <p:sldId id="332" r:id="rId26"/>
    <p:sldId id="295" r:id="rId27"/>
    <p:sldId id="277" r:id="rId28"/>
    <p:sldId id="299" r:id="rId29"/>
    <p:sldId id="301" r:id="rId30"/>
    <p:sldId id="307" r:id="rId31"/>
    <p:sldId id="298" r:id="rId32"/>
    <p:sldId id="296" r:id="rId33"/>
    <p:sldId id="323" r:id="rId34"/>
    <p:sldId id="303" r:id="rId35"/>
    <p:sldId id="304" r:id="rId36"/>
    <p:sldId id="302" r:id="rId37"/>
    <p:sldId id="297" r:id="rId38"/>
    <p:sldId id="308" r:id="rId39"/>
    <p:sldId id="285" r:id="rId40"/>
    <p:sldId id="329" r:id="rId41"/>
    <p:sldId id="286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24.10.2012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24.10.2012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24.10.2012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24.10.2012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24.10.2012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24.10.2012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24.10.2012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24.10.2012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24.10.2012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24.10.2012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24.10.2012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DF46-60D5-484A-A437-8E8DEFEC0C5A}" type="datetimeFigureOut">
              <a:rPr lang="ru-RU" smtClean="0"/>
              <a:t>24.10.2012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gif"/><Relationship Id="rId10" Type="http://schemas.openxmlformats.org/officeDocument/2006/relationships/image" Target="../media/image54.jpe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rryullman.com/series/learning-the-yii-framework/" TargetMode="External"/><Relationship Id="rId2" Type="http://schemas.openxmlformats.org/officeDocument/2006/relationships/hyperlink" Target="http://www.yiiframework.com/doc/guide/1.1/ru/inde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eg"/><Relationship Id="rId5" Type="http://schemas.openxmlformats.org/officeDocument/2006/relationships/hyperlink" Target="http://yiicookbook.org/" TargetMode="External"/><Relationship Id="rId4" Type="http://schemas.openxmlformats.org/officeDocument/2006/relationships/hyperlink" Target="http://www.yiiframework.com/doc/blog/1.1/ru/start.overvie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hyperlink" Target="http://www.yiiframework.com/forum/index.php/forum/42-design-discussions-for-yii-20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yiiframework.ru/" TargetMode="External"/><Relationship Id="rId2" Type="http://schemas.openxmlformats.org/officeDocument/2006/relationships/hyperlink" Target="http://yiiframewor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6.jpeg"/><Relationship Id="rId4" Type="http://schemas.openxmlformats.org/officeDocument/2006/relationships/hyperlink" Target="http://rmcreative.ru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kuponator.ru/" TargetMode="External"/><Relationship Id="rId13" Type="http://schemas.openxmlformats.org/officeDocument/2006/relationships/image" Target="../media/image10.png"/><Relationship Id="rId18" Type="http://schemas.openxmlformats.org/officeDocument/2006/relationships/hyperlink" Target="http://php.ru/" TargetMode="External"/><Relationship Id="rId3" Type="http://schemas.openxmlformats.org/officeDocument/2006/relationships/image" Target="../media/image5.png"/><Relationship Id="rId21" Type="http://schemas.openxmlformats.org/officeDocument/2006/relationships/image" Target="../media/image14.jpeg"/><Relationship Id="rId7" Type="http://schemas.openxmlformats.org/officeDocument/2006/relationships/image" Target="../media/image7.png"/><Relationship Id="rId12" Type="http://schemas.openxmlformats.org/officeDocument/2006/relationships/hyperlink" Target="http://2gis.ru/" TargetMode="External"/><Relationship Id="rId17" Type="http://schemas.openxmlformats.org/officeDocument/2006/relationships/image" Target="../media/image12.png"/><Relationship Id="rId25" Type="http://schemas.openxmlformats.org/officeDocument/2006/relationships/image" Target="../media/image16.jpeg"/><Relationship Id="rId2" Type="http://schemas.openxmlformats.org/officeDocument/2006/relationships/hyperlink" Target="http://66.ru/" TargetMode="External"/><Relationship Id="rId16" Type="http://schemas.openxmlformats.org/officeDocument/2006/relationships/hyperlink" Target="http://rtrn.ru/" TargetMode="External"/><Relationship Id="rId20" Type="http://schemas.openxmlformats.org/officeDocument/2006/relationships/hyperlink" Target="http://www.alawar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5.ru/" TargetMode="External"/><Relationship Id="rId11" Type="http://schemas.openxmlformats.org/officeDocument/2006/relationships/image" Target="../media/image9.png"/><Relationship Id="rId24" Type="http://schemas.openxmlformats.org/officeDocument/2006/relationships/hyperlink" Target="http://www.sotmarket.ru/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hyperlink" Target="http://www.trud.com/" TargetMode="External"/><Relationship Id="rId19" Type="http://schemas.openxmlformats.org/officeDocument/2006/relationships/image" Target="../media/image13.png"/><Relationship Id="rId4" Type="http://schemas.openxmlformats.org/officeDocument/2006/relationships/hyperlink" Target="http://billkill.ru/" TargetMode="External"/><Relationship Id="rId9" Type="http://schemas.openxmlformats.org/officeDocument/2006/relationships/image" Target="../media/image8.png"/><Relationship Id="rId14" Type="http://schemas.openxmlformats.org/officeDocument/2006/relationships/hyperlink" Target="http://fezeev.livejournal.com/50545.html" TargetMode="External"/><Relationship Id="rId22" Type="http://schemas.openxmlformats.org/officeDocument/2006/relationships/hyperlink" Target="http://listick.ru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piclyf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www.nutritionix.com/" TargetMode="External"/><Relationship Id="rId26" Type="http://schemas.openxmlformats.org/officeDocument/2006/relationships/hyperlink" Target="http://www.clevertech.biz/yii/" TargetMode="Externa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turnapi.com/" TargetMode="Externa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2" Type="http://schemas.openxmlformats.org/officeDocument/2006/relationships/hyperlink" Target="http://www.stay.com/" TargetMode="External"/><Relationship Id="rId16" Type="http://schemas.openxmlformats.org/officeDocument/2006/relationships/hyperlink" Target="http://uniprogy.com/" TargetMode="External"/><Relationship Id="rId20" Type="http://schemas.openxmlformats.org/officeDocument/2006/relationships/hyperlink" Target="http://meetfriends.rt.com/" TargetMode="Externa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oisey.com/" TargetMode="External"/><Relationship Id="rId11" Type="http://schemas.openxmlformats.org/officeDocument/2006/relationships/image" Target="../media/image21.png"/><Relationship Id="rId24" Type="http://schemas.openxmlformats.org/officeDocument/2006/relationships/hyperlink" Target="http://www.zalando.de/" TargetMode="Externa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hyperlink" Target="http://www.edarling.de/" TargetMode="External"/><Relationship Id="rId10" Type="http://schemas.openxmlformats.org/officeDocument/2006/relationships/hyperlink" Target="http://www.realself.com/" TargetMode="Externa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hyperlink" Target="http://curisma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vice.com/" TargetMode="External"/><Relationship Id="rId22" Type="http://schemas.openxmlformats.org/officeDocument/2006/relationships/hyperlink" Target="http://www.qippo.com/" TargetMode="External"/><Relationship Id="rId27" Type="http://schemas.openxmlformats.org/officeDocument/2006/relationships/image" Target="../media/image29.gif"/><Relationship Id="rId30" Type="http://schemas.openxmlformats.org/officeDocument/2006/relationships/hyperlink" Target="http://www.rocket-internet.de/?lang=en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ybb.com/" TargetMode="External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hyperlink" Target="http://www.chive-projec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urmo.or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hyperlink" Target="http://www.limesurvey.org/" TargetMode="External"/><Relationship Id="rId4" Type="http://schemas.openxmlformats.org/officeDocument/2006/relationships/hyperlink" Target="http://www.x2engine.com/" TargetMode="External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7704" y="2132856"/>
            <a:ext cx="5326360" cy="1470025"/>
          </a:xfr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err="1"/>
              <a:t>Yii</a:t>
            </a:r>
            <a:r>
              <a:rPr lang="ru-RU" dirty="0"/>
              <a:t>, его разработка и </a:t>
            </a:r>
            <a:r>
              <a:rPr lang="en-GB" dirty="0" smtClean="0"/>
              <a:t>Yii</a:t>
            </a:r>
            <a:r>
              <a:rPr lang="en-GB" baseline="30000" dirty="0" smtClean="0">
                <a:solidFill>
                  <a:srgbClr val="C00000"/>
                </a:solidFill>
              </a:rPr>
              <a:t>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87972" y="5301208"/>
            <a:ext cx="6400800" cy="1250007"/>
          </a:xfrm>
        </p:spPr>
        <p:txBody>
          <a:bodyPr/>
          <a:lstStyle/>
          <a:p>
            <a:pPr algn="r"/>
            <a:r>
              <a:rPr lang="ru-RU" dirty="0" smtClean="0"/>
              <a:t>Александр Макаров,</a:t>
            </a:r>
          </a:p>
          <a:p>
            <a:pPr algn="r"/>
            <a:r>
              <a:rPr lang="en-US" dirty="0" err="1" smtClean="0"/>
              <a:t>Yii</a:t>
            </a:r>
            <a:r>
              <a:rPr lang="en-US" dirty="0" smtClean="0"/>
              <a:t> core team</a:t>
            </a:r>
            <a:endParaRPr lang="ru-RU" dirty="0"/>
          </a:p>
        </p:txBody>
      </p:sp>
      <p:pic>
        <p:nvPicPr>
          <p:cNvPr id="4" name="Picture 2" descr="D: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72" y="5517232"/>
            <a:ext cx="35528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139952" y="3501008"/>
            <a:ext cx="46004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4800" dirty="0"/>
              <a:t>Баланс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4800" dirty="0"/>
              <a:t>Стабильность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4800" dirty="0" smtClean="0"/>
              <a:t>Гибкость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4800" dirty="0" smtClean="0"/>
              <a:t>Документация</a:t>
            </a:r>
            <a:endParaRPr lang="ru-RU" sz="4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33882" y="3645024"/>
            <a:ext cx="45719" cy="28083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Балансировать непросто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«Правильная» архитектура или практический опыт?</a:t>
            </a:r>
          </a:p>
          <a:p>
            <a:r>
              <a:rPr lang="en-US" dirty="0" smtClean="0"/>
              <a:t>20% </a:t>
            </a:r>
            <a:r>
              <a:rPr lang="ru-RU" dirty="0" smtClean="0"/>
              <a:t>или 80%</a:t>
            </a:r>
          </a:p>
          <a:p>
            <a:r>
              <a:rPr lang="ru-RU" dirty="0" err="1" smtClean="0"/>
              <a:t>Фичи</a:t>
            </a:r>
            <a:r>
              <a:rPr lang="ru-RU" dirty="0" smtClean="0"/>
              <a:t> или ядро?</a:t>
            </a:r>
          </a:p>
        </p:txBody>
      </p:sp>
      <p:pic>
        <p:nvPicPr>
          <p:cNvPr id="2051" name="Picture 3" descr="D:\A_a86c9e_16711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985" y="2708920"/>
            <a:ext cx="3600400" cy="360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6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Стабильность = и зло и </a:t>
            </a:r>
            <a:r>
              <a:rPr lang="ru-RU" dirty="0" smtClean="0"/>
              <a:t>добро</a:t>
            </a:r>
            <a:endParaRPr lang="ru-RU" dirty="0"/>
          </a:p>
        </p:txBody>
      </p:sp>
      <p:pic>
        <p:nvPicPr>
          <p:cNvPr id="1026" name="Picture 2" descr="D:\good-and-ev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0892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4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Гибкость не в ущерб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  <a:noFill/>
        </p:spPr>
        <p:txBody>
          <a:bodyPr/>
          <a:lstStyle/>
          <a:p>
            <a:r>
              <a:rPr lang="ru-RU" dirty="0" smtClean="0"/>
              <a:t>Меньше абстракции</a:t>
            </a:r>
          </a:p>
          <a:p>
            <a:r>
              <a:rPr lang="ru-RU" dirty="0" smtClean="0"/>
              <a:t>Не усложнять</a:t>
            </a:r>
          </a:p>
          <a:p>
            <a:r>
              <a:rPr lang="ru-RU" dirty="0" smtClean="0"/>
              <a:t>Интуитивные умолчания</a:t>
            </a:r>
          </a:p>
          <a:p>
            <a:r>
              <a:rPr lang="ru-RU" dirty="0" smtClean="0"/>
              <a:t>Скрыть сложность</a:t>
            </a:r>
            <a:endParaRPr lang="ru-RU" dirty="0"/>
          </a:p>
        </p:txBody>
      </p:sp>
      <p:pic>
        <p:nvPicPr>
          <p:cNvPr id="3074" name="Picture 2" descr="D:\techjoin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12976"/>
            <a:ext cx="2907799" cy="322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3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Document-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446" y="3717032"/>
            <a:ext cx="3661247" cy="36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мы документируем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itchFamily="34" charset="0"/>
              <a:buChar char="—"/>
            </a:pPr>
            <a:r>
              <a:rPr lang="ru-RU" dirty="0" smtClean="0"/>
              <a:t>Пишем код — обновляем документацию.</a:t>
            </a:r>
          </a:p>
          <a:p>
            <a:pPr>
              <a:buFont typeface="Calibri" pitchFamily="34" charset="0"/>
              <a:buChar char="—"/>
            </a:pPr>
            <a:r>
              <a:rPr lang="en-US" dirty="0" err="1" smtClean="0"/>
              <a:t>phpdoc</a:t>
            </a:r>
            <a:r>
              <a:rPr lang="ru-RU" dirty="0" smtClean="0"/>
              <a:t>.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Примеры.</a:t>
            </a:r>
          </a:p>
          <a:p>
            <a:pPr>
              <a:buFont typeface="Calibri" pitchFamily="34" charset="0"/>
              <a:buChar char="—"/>
            </a:pPr>
            <a:r>
              <a:rPr lang="ru-RU" u="sng" dirty="0" smtClean="0"/>
              <a:t>Применимо для любого проекта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67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2296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События 2011 — начала 2012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37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же произошло?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5 стабильных версий </a:t>
            </a:r>
            <a:r>
              <a:rPr lang="en-US" dirty="0" err="1" smtClean="0"/>
              <a:t>Yii</a:t>
            </a:r>
            <a:r>
              <a:rPr lang="en-US" dirty="0" smtClean="0"/>
              <a:t> 1.1</a:t>
            </a:r>
            <a:endParaRPr lang="ru-RU" dirty="0" smtClean="0"/>
          </a:p>
          <a:p>
            <a:r>
              <a:rPr lang="en-US" dirty="0" err="1"/>
              <a:t>Yii</a:t>
            </a:r>
            <a:r>
              <a:rPr lang="en-US" dirty="0"/>
              <a:t> 1.1 Application Development </a:t>
            </a:r>
            <a:r>
              <a:rPr lang="en-US" dirty="0" smtClean="0"/>
              <a:t>Cookbook</a:t>
            </a:r>
          </a:p>
          <a:p>
            <a:r>
              <a:rPr lang="en-US" dirty="0" err="1"/>
              <a:t>Yii</a:t>
            </a:r>
            <a:r>
              <a:rPr lang="en-US" dirty="0"/>
              <a:t> for Eclipse </a:t>
            </a:r>
            <a:r>
              <a:rPr lang="en-US" dirty="0" smtClean="0"/>
              <a:t>PDT, </a:t>
            </a:r>
            <a:r>
              <a:rPr lang="en-US" dirty="0" err="1" smtClean="0"/>
              <a:t>CodeLobster</a:t>
            </a:r>
            <a:endParaRPr lang="en-US" dirty="0"/>
          </a:p>
          <a:p>
            <a:r>
              <a:rPr lang="en-US" dirty="0" err="1"/>
              <a:t>Yii</a:t>
            </a:r>
            <a:r>
              <a:rPr lang="en-US" dirty="0"/>
              <a:t> </a:t>
            </a:r>
            <a:r>
              <a:rPr lang="ru-RU" dirty="0" smtClean="0"/>
              <a:t>→ </a:t>
            </a:r>
            <a:r>
              <a:rPr lang="en-US" dirty="0" err="1" smtClean="0"/>
              <a:t>GitHub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Окончательно </a:t>
            </a:r>
            <a:r>
              <a:rPr lang="ru-RU" dirty="0"/>
              <a:t>в</a:t>
            </a:r>
            <a:r>
              <a:rPr lang="ru-RU" dirty="0" smtClean="0"/>
              <a:t>ылезли из «подполья»:</a:t>
            </a:r>
            <a:endParaRPr lang="en-US" dirty="0" smtClean="0"/>
          </a:p>
          <a:p>
            <a:pPr lvl="1"/>
            <a:r>
              <a:rPr lang="en-US" dirty="0" err="1" smtClean="0"/>
              <a:t>Yii</a:t>
            </a:r>
            <a:r>
              <a:rPr lang="en-US" dirty="0" smtClean="0"/>
              <a:t> beer party</a:t>
            </a:r>
            <a:endParaRPr lang="ru-RU" dirty="0" smtClean="0"/>
          </a:p>
          <a:p>
            <a:pPr lvl="1"/>
            <a:r>
              <a:rPr lang="en-US" dirty="0" err="1" smtClean="0"/>
              <a:t>YiiTalk</a:t>
            </a:r>
            <a:endParaRPr lang="en-US" dirty="0" smtClean="0"/>
          </a:p>
          <a:p>
            <a:pPr lvl="1"/>
            <a:r>
              <a:rPr lang="en-US" dirty="0" err="1" smtClean="0"/>
              <a:t>YiiConf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9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</a:t>
            </a:r>
            <a:r>
              <a:rPr lang="ru-RU" dirty="0"/>
              <a:t>обещать золотых </a:t>
            </a:r>
            <a:r>
              <a:rPr lang="ru-RU" dirty="0" smtClean="0"/>
              <a:t>гор, реализовывать обещанное</a:t>
            </a:r>
          </a:p>
          <a:p>
            <a:r>
              <a:rPr lang="ru-RU" dirty="0" smtClean="0"/>
              <a:t>Сообщество не любит ждать… но может</a:t>
            </a:r>
          </a:p>
          <a:p>
            <a:r>
              <a:rPr lang="ru-RU" dirty="0" smtClean="0"/>
              <a:t>Получить первых крупных пользователей сложнее всего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Мероприятия очень важны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Книги писать финансово невыгодно, но интересно и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полезно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google_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63725"/>
            <a:ext cx="320950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D:\githu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374" y="2263725"/>
            <a:ext cx="29146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>
            <a:stCxn id="4" idx="3"/>
          </p:cNvCxnSpPr>
          <p:nvPr/>
        </p:nvCxnSpPr>
        <p:spPr>
          <a:xfrm>
            <a:off x="3749053" y="2983805"/>
            <a:ext cx="1182987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</a:t>
            </a:r>
            <a:r>
              <a:rPr lang="ru-RU" dirty="0"/>
              <a:t>два первые 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034680" cy="4525963"/>
          </a:xfrm>
        </p:spPr>
        <p:txBody>
          <a:bodyPr/>
          <a:lstStyle/>
          <a:p>
            <a:pPr>
              <a:buFont typeface="Calibri" pitchFamily="34" charset="0"/>
              <a:buChar char="—"/>
            </a:pPr>
            <a:r>
              <a:rPr lang="ru-RU" dirty="0" smtClean="0"/>
              <a:t>348 </a:t>
            </a:r>
            <a:r>
              <a:rPr lang="en-US" dirty="0" smtClean="0"/>
              <a:t>watches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61</a:t>
            </a:r>
            <a:r>
              <a:rPr lang="en-US" dirty="0" smtClean="0"/>
              <a:t> forks</a:t>
            </a:r>
          </a:p>
        </p:txBody>
      </p:sp>
      <p:pic>
        <p:nvPicPr>
          <p:cNvPr id="6146" name="Picture 2" descr="D:\!elephants\forkedph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36912"/>
            <a:ext cx="5228299" cy="39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0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yii_users\int\elephpant_900_6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019616"/>
            <a:ext cx="4680520" cy="320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Выноска-облако 1"/>
          <p:cNvSpPr/>
          <p:nvPr/>
        </p:nvSpPr>
        <p:spPr>
          <a:xfrm>
            <a:off x="1115616" y="963296"/>
            <a:ext cx="2596964" cy="2272344"/>
          </a:xfrm>
          <a:prstGeom prst="cloudCallout">
            <a:avLst>
              <a:gd name="adj1" fmla="val 88203"/>
              <a:gd name="adj2" fmla="val 684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2" descr="Z:\!todo\yii\Yi_Chinese_character_for_change_used_for_I_Ch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92" y="130968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0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Сейчас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034680" cy="4525963"/>
          </a:xfrm>
        </p:spPr>
        <p:txBody>
          <a:bodyPr/>
          <a:lstStyle/>
          <a:p>
            <a:pPr>
              <a:buFont typeface="Calibri" pitchFamily="34" charset="0"/>
              <a:buChar char="—"/>
            </a:pPr>
            <a:r>
              <a:rPr lang="ru-RU" dirty="0" smtClean="0"/>
              <a:t>1337 </a:t>
            </a:r>
            <a:r>
              <a:rPr lang="en-US" dirty="0" smtClean="0"/>
              <a:t>watches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273</a:t>
            </a:r>
            <a:r>
              <a:rPr lang="en-US" dirty="0" smtClean="0"/>
              <a:t> forks</a:t>
            </a:r>
          </a:p>
        </p:txBody>
      </p:sp>
      <p:pic>
        <p:nvPicPr>
          <p:cNvPr id="6146" name="Picture 2" descr="D:\!elephants\forkedph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36912"/>
            <a:ext cx="5228299" cy="39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0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рулит, но…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 как же качество </a:t>
            </a:r>
            <a:r>
              <a:rPr lang="ru-RU" dirty="0" err="1" smtClean="0"/>
              <a:t>реквестов</a:t>
            </a:r>
            <a:r>
              <a:rPr lang="ru-RU" dirty="0" smtClean="0"/>
              <a:t>?</a:t>
            </a:r>
          </a:p>
          <a:p>
            <a:r>
              <a:rPr lang="ru-RU" dirty="0" smtClean="0"/>
              <a:t>Правильный процесс.</a:t>
            </a:r>
          </a:p>
          <a:p>
            <a:r>
              <a:rPr lang="ru-RU" dirty="0" smtClean="0"/>
              <a:t>Работа с сообществом.</a:t>
            </a:r>
          </a:p>
          <a:p>
            <a:r>
              <a:rPr lang="ru-RU" dirty="0" smtClean="0"/>
              <a:t>Немного юмора.</a:t>
            </a:r>
          </a:p>
          <a:p>
            <a:r>
              <a:rPr lang="ru-RU" dirty="0" smtClean="0"/>
              <a:t>Позитивный настрой.</a:t>
            </a:r>
            <a:endParaRPr lang="en-US" dirty="0" smtClean="0"/>
          </a:p>
        </p:txBody>
      </p:sp>
      <p:pic>
        <p:nvPicPr>
          <p:cNvPr id="4" name="Picture 2" descr="D:\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83867"/>
            <a:ext cx="29146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228184" y="3645024"/>
            <a:ext cx="1008112" cy="545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2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80928"/>
            <a:ext cx="7931224" cy="3345235"/>
          </a:xfrm>
        </p:spPr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en-US" dirty="0" smtClean="0"/>
              <a:t>3 </a:t>
            </a:r>
            <a:r>
              <a:rPr lang="ru-RU" dirty="0" smtClean="0"/>
              <a:t>активных </a:t>
            </a:r>
            <a:r>
              <a:rPr lang="en-US" dirty="0" smtClean="0"/>
              <a:t>core-</a:t>
            </a:r>
            <a:r>
              <a:rPr lang="ru-RU" dirty="0" smtClean="0"/>
              <a:t>разработчика</a:t>
            </a:r>
            <a:r>
              <a:rPr lang="en-US" dirty="0"/>
              <a:t>: </a:t>
            </a:r>
            <a:r>
              <a:rPr lang="en-US" dirty="0" err="1" smtClean="0"/>
              <a:t>qiang</a:t>
            </a:r>
            <a:r>
              <a:rPr lang="en-US" dirty="0" smtClean="0"/>
              <a:t>, </a:t>
            </a:r>
            <a:r>
              <a:rPr lang="en-US" dirty="0" err="1" smtClean="0"/>
              <a:t>samdark</a:t>
            </a:r>
            <a:r>
              <a:rPr lang="en-US" dirty="0" smtClean="0"/>
              <a:t>, </a:t>
            </a:r>
            <a:r>
              <a:rPr lang="en-US" dirty="0" err="1" smtClean="0"/>
              <a:t>mdomba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en-US" dirty="0" err="1"/>
              <a:t>g</a:t>
            </a:r>
            <a:r>
              <a:rPr lang="en-US" dirty="0" err="1" smtClean="0"/>
              <a:t>ithub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плохо в </a:t>
            </a:r>
            <a:r>
              <a:rPr lang="en-US" dirty="0" err="1" smtClean="0"/>
              <a:t>Yii</a:t>
            </a:r>
            <a:r>
              <a:rPr lang="en-US" dirty="0" smtClean="0"/>
              <a:t> 1.1?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/>
          <a:lstStyle/>
          <a:p>
            <a:r>
              <a:rPr lang="en-US" dirty="0" smtClean="0"/>
              <a:t>AR (finder </a:t>
            </a:r>
            <a:r>
              <a:rPr lang="ru-RU" dirty="0" smtClean="0"/>
              <a:t>и </a:t>
            </a:r>
            <a:r>
              <a:rPr lang="en-US" dirty="0" smtClean="0"/>
              <a:t>record </a:t>
            </a:r>
            <a:r>
              <a:rPr lang="ru-RU" dirty="0" smtClean="0"/>
              <a:t>не разделены, </a:t>
            </a:r>
            <a:r>
              <a:rPr lang="en-US" dirty="0" smtClean="0"/>
              <a:t>API)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Некоторые </a:t>
            </a:r>
            <a:r>
              <a:rPr lang="ru-RU" dirty="0"/>
              <a:t>классы в странных местах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Но это всё мелочи…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94347" y="4451543"/>
            <a:ext cx="177324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C00000"/>
                </a:solidFill>
              </a:rPr>
              <a:t>BC</a:t>
            </a:r>
            <a:endParaRPr lang="ru-RU" sz="115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323" y="5005073"/>
            <a:ext cx="4374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Самое страшное —</a:t>
            </a:r>
            <a:endParaRPr lang="ru-RU" sz="4000" dirty="0"/>
          </a:p>
        </p:txBody>
      </p:sp>
      <p:pic>
        <p:nvPicPr>
          <p:cNvPr id="5122" name="Picture 2" descr="D:\bad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662487"/>
            <a:ext cx="129698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5554" y="6021288"/>
            <a:ext cx="8229600" cy="676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Prado, </a:t>
            </a:r>
            <a:r>
              <a:rPr lang="ru-RU" dirty="0" smtClean="0"/>
              <a:t>с 2004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→</a:t>
            </a:r>
            <a:r>
              <a:rPr lang="ru-RU" dirty="0" smtClean="0"/>
              <a:t> </a:t>
            </a:r>
            <a:r>
              <a:rPr lang="en-US" dirty="0" err="1" smtClean="0"/>
              <a:t>Yii</a:t>
            </a:r>
            <a:r>
              <a:rPr lang="en-US" dirty="0" smtClean="0"/>
              <a:t> 1.0, </a:t>
            </a:r>
            <a:r>
              <a:rPr lang="ru-RU" dirty="0" smtClean="0"/>
              <a:t>2008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→</a:t>
            </a:r>
            <a:r>
              <a:rPr lang="ru-RU" dirty="0" smtClean="0"/>
              <a:t> </a:t>
            </a:r>
            <a:r>
              <a:rPr lang="en-US" dirty="0" err="1" smtClean="0"/>
              <a:t>Yii</a:t>
            </a:r>
            <a:r>
              <a:rPr lang="en-US" dirty="0" smtClean="0"/>
              <a:t> 1.1, 2010</a:t>
            </a:r>
            <a:endParaRPr lang="ru-RU" dirty="0" smtClean="0"/>
          </a:p>
        </p:txBody>
      </p:sp>
      <p:pic>
        <p:nvPicPr>
          <p:cNvPr id="4" name="Picture 4" descr="Z:\!todo\rmcreative\logos\pradohea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15843"/>
            <a:ext cx="11525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Z:\!todo\rmcreative\logos\rai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77" y="2011417"/>
            <a:ext cx="631014" cy="8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Z:\!todo\rmcreative\logos\Jooml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63" y="2085777"/>
            <a:ext cx="958910" cy="65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Z:\!todo\rmcreative\logos\symfony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623" y="2193444"/>
            <a:ext cx="852925" cy="23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logo-body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15706"/>
            <a:ext cx="86409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9565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962445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067944" y="42832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541774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877329" y="1898278"/>
            <a:ext cx="325730" cy="391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2400534" y="19171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112308" y="17986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179613" y="32355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7172" name="Picture 4" descr="D:\images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69" y="2048597"/>
            <a:ext cx="764451" cy="73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743723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2011</a:t>
            </a:r>
            <a:endParaRPr lang="ru-RU" dirty="0"/>
          </a:p>
        </p:txBody>
      </p:sp>
      <p:pic>
        <p:nvPicPr>
          <p:cNvPr id="7173" name="Picture 5" descr="D:\Ci_logo_flam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019" y="1877665"/>
            <a:ext cx="813767" cy="88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049373" y="42832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2006</a:t>
            </a:r>
            <a:endParaRPr lang="ru-RU" dirty="0"/>
          </a:p>
        </p:txBody>
      </p:sp>
      <p:pic>
        <p:nvPicPr>
          <p:cNvPr id="7174" name="Picture 6" descr="D:\Cake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9757"/>
            <a:ext cx="1050255" cy="105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D:\images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23" y="2857762"/>
            <a:ext cx="1002504" cy="5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028384" y="2816992"/>
            <a:ext cx="804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</a:t>
            </a:r>
            <a:endParaRPr lang="en-US" sz="6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dirty="0" err="1" smtClean="0"/>
              <a:t>Yii</a:t>
            </a:r>
            <a:r>
              <a:rPr lang="en-US" dirty="0" smtClean="0"/>
              <a:t> 2?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1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en-US" dirty="0" smtClean="0"/>
              <a:t>PHP 5.3</a:t>
            </a:r>
            <a:r>
              <a:rPr lang="ru-RU" dirty="0" smtClean="0"/>
              <a:t>.8</a:t>
            </a:r>
            <a:r>
              <a:rPr lang="en-US" dirty="0" smtClean="0"/>
              <a:t>+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Все классы в </a:t>
            </a:r>
            <a:r>
              <a:rPr lang="en-US" dirty="0" smtClean="0"/>
              <a:t>namespace (</a:t>
            </a:r>
            <a:r>
              <a:rPr lang="ru-RU" dirty="0" smtClean="0"/>
              <a:t>\</a:t>
            </a:r>
            <a:r>
              <a:rPr lang="en-US" dirty="0" err="1" smtClean="0"/>
              <a:t>yii</a:t>
            </a:r>
            <a:r>
              <a:rPr lang="en-US" dirty="0" smtClean="0"/>
              <a:t>)</a:t>
            </a:r>
            <a:r>
              <a:rPr lang="ru-RU" dirty="0" smtClean="0"/>
              <a:t> и без префикса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PSR-0</a:t>
            </a:r>
            <a:endParaRPr lang="ru-RU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764904"/>
          </a:xfrm>
        </p:spPr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ru-RU" dirty="0" smtClean="0"/>
              <a:t>Улучшаем структуру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Убиваем лишние сущности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Сохраняем плюсы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4208" y="4077072"/>
            <a:ext cx="22252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85000"/>
                  </a:schemeClr>
                </a:solidFill>
              </a:rPr>
              <a:t>v2</a:t>
            </a:r>
            <a:endParaRPr lang="ru-RU" sz="1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Документация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en-US" b="1" dirty="0" smtClean="0"/>
              <a:t>Larry Ullman</a:t>
            </a:r>
            <a:r>
              <a:rPr lang="ru-RU" dirty="0" smtClean="0"/>
              <a:t>, автор 22-х отличных </a:t>
            </a:r>
            <a:r>
              <a:rPr lang="en-US" dirty="0" smtClean="0"/>
              <a:t>IT-</a:t>
            </a:r>
            <a:r>
              <a:rPr lang="ru-RU" dirty="0" smtClean="0"/>
              <a:t>книг и серии статей про </a:t>
            </a:r>
            <a:r>
              <a:rPr lang="en-US" dirty="0" err="1" smtClean="0"/>
              <a:t>Yii</a:t>
            </a:r>
            <a:r>
              <a:rPr lang="ru-RU" dirty="0" smtClean="0"/>
              <a:t>: книга + участие в официальной документации.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API </a:t>
            </a:r>
            <a:r>
              <a:rPr lang="ru-RU" dirty="0" smtClean="0"/>
              <a:t>не хуже 1.1.</a:t>
            </a:r>
          </a:p>
          <a:p>
            <a:pPr>
              <a:buFont typeface="Calibri" pitchFamily="34" charset="0"/>
              <a:buChar char="—"/>
            </a:pPr>
            <a:r>
              <a:rPr lang="en-US" b="1" dirty="0" smtClean="0"/>
              <a:t>Code style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Генератор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0674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 lnSpcReduction="10000"/>
          </a:bodyPr>
          <a:lstStyle/>
          <a:p>
            <a:pPr>
              <a:buFontTx/>
              <a:buChar char="—"/>
            </a:pPr>
            <a:r>
              <a:rPr lang="ru-RU" sz="2400" dirty="0" err="1"/>
              <a:t>Алиасы</a:t>
            </a:r>
            <a:r>
              <a:rPr lang="ru-RU" sz="2400" dirty="0"/>
              <a:t> вида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yii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/base/Component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—"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CComponent</a:t>
            </a:r>
            <a:r>
              <a:rPr lang="en-US" sz="2400" dirty="0"/>
              <a:t> →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dirty="0"/>
              <a:t> +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Component</a:t>
            </a:r>
            <a:endParaRPr lang="ru-RU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—"/>
            </a:pPr>
            <a:r>
              <a:rPr lang="en-US" sz="2400" dirty="0" smtClean="0"/>
              <a:t>SPL </a:t>
            </a:r>
            <a:r>
              <a:rPr lang="ru-RU" sz="2400" dirty="0"/>
              <a:t>вместо </a:t>
            </a:r>
            <a:r>
              <a:rPr lang="ru-RU" sz="2400" dirty="0" smtClean="0"/>
              <a:t>большинства коллекций</a:t>
            </a:r>
            <a:endParaRPr lang="en-US" sz="2400" dirty="0" smtClean="0"/>
          </a:p>
          <a:p>
            <a:pPr>
              <a:buFontTx/>
              <a:buChar char="—"/>
            </a:pPr>
            <a:r>
              <a:rPr lang="ru-RU" sz="2400" dirty="0"/>
              <a:t>Убит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CFormModel</a:t>
            </a:r>
            <a:r>
              <a:rPr lang="en-US" sz="2400" dirty="0"/>
              <a:t> </a:t>
            </a:r>
            <a:r>
              <a:rPr lang="ru-RU" sz="2400" dirty="0"/>
              <a:t>в пользу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Model</a:t>
            </a:r>
          </a:p>
          <a:p>
            <a:pPr>
              <a:buFontTx/>
              <a:buChar char="—"/>
            </a:pPr>
            <a:endParaRPr lang="ru-RU" sz="2400" dirty="0"/>
          </a:p>
          <a:p>
            <a:pPr>
              <a:buFontTx/>
              <a:buChar char="—"/>
            </a:pPr>
            <a:endParaRPr lang="en-US" sz="2400" dirty="0"/>
          </a:p>
          <a:p>
            <a:pPr>
              <a:buFontTx/>
              <a:buChar char="—"/>
            </a:pPr>
            <a:endParaRPr lang="ru-RU" sz="2400" dirty="0"/>
          </a:p>
          <a:p>
            <a:pPr>
              <a:buFontTx/>
              <a:buChar char="—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95936" y="1600200"/>
            <a:ext cx="4968552" cy="452596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MyComponent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extends \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yii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\base\Object</a:t>
            </a:r>
            <a:endParaRPr lang="ru-R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public $x;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public function __construct($a, $b)</a:t>
            </a:r>
            <a:endParaRPr lang="ru-R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//…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$component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MyComponent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newInstance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array('x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=&gt;10),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'a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'b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'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995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Yii2: View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Font typeface="Calibri" pitchFamily="34" charset="0"/>
              <a:buChar char="—"/>
            </a:pPr>
            <a:r>
              <a:rPr lang="en-US" dirty="0" smtClean="0"/>
              <a:t>render(), widget(), </a:t>
            </a:r>
            <a:r>
              <a:rPr lang="en-US" dirty="0" err="1" smtClean="0"/>
              <a:t>beginCache</a:t>
            </a:r>
            <a:r>
              <a:rPr lang="en-US" dirty="0" smtClean="0"/>
              <a:t>() → </a:t>
            </a:r>
            <a:r>
              <a:rPr lang="en-US" dirty="0" err="1" smtClean="0"/>
              <a:t>viewObject</a:t>
            </a:r>
            <a:endParaRPr lang="en-US" dirty="0" smtClean="0"/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В </a:t>
            </a:r>
            <a:r>
              <a:rPr lang="en-US" dirty="0" smtClean="0"/>
              <a:t>View: $owner = </a:t>
            </a:r>
            <a:r>
              <a:rPr lang="ru-RU" dirty="0" smtClean="0"/>
              <a:t>тот, кто запустил метод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$this = View.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Не нужны </a:t>
            </a:r>
            <a:r>
              <a:rPr lang="en-US" dirty="0" smtClean="0"/>
              <a:t>renderer.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Можно использовать в консоли.</a:t>
            </a:r>
          </a:p>
          <a:p>
            <a:pPr>
              <a:buFont typeface="Calibri" pitchFamily="34" charset="0"/>
              <a:buChar char="—"/>
            </a:pPr>
            <a:r>
              <a:rPr lang="en-US" dirty="0" err="1" smtClean="0"/>
              <a:t>CHtml</a:t>
            </a:r>
            <a:r>
              <a:rPr lang="en-US" dirty="0" smtClean="0"/>
              <a:t> </a:t>
            </a:r>
            <a:r>
              <a:rPr lang="ru-RU" dirty="0" smtClean="0"/>
              <a:t>никуда не делся.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84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Yii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251520" y="1627974"/>
            <a:ext cx="4038600" cy="4525963"/>
          </a:xfrm>
        </p:spPr>
        <p:txBody>
          <a:bodyPr>
            <a:normAutofit lnSpcReduction="10000"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PHP5 MVC</a:t>
            </a:r>
            <a:r>
              <a:rPr lang="ru-RU" dirty="0" smtClean="0"/>
              <a:t>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b="1" dirty="0" smtClean="0"/>
              <a:t>Красивый </a:t>
            </a:r>
            <a:r>
              <a:rPr lang="en-US" b="1" dirty="0" smtClean="0"/>
              <a:t>API.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>
                <a:latin typeface="+mj-lt"/>
                <a:ea typeface="MS Gothic" pitchFamily="2"/>
                <a:cs typeface="Tahoma" pitchFamily="2"/>
              </a:rPr>
              <a:t>DAO, AR, </a:t>
            </a:r>
            <a:r>
              <a:rPr lang="ru-RU" b="1" dirty="0" smtClean="0">
                <a:latin typeface="+mj-lt"/>
                <a:ea typeface="MS Gothic" pitchFamily="2"/>
                <a:cs typeface="Tahoma" pitchFamily="2"/>
              </a:rPr>
              <a:t>миграции</a:t>
            </a:r>
            <a:r>
              <a:rPr lang="en-US" dirty="0" smtClean="0">
                <a:latin typeface="+mj-lt"/>
                <a:ea typeface="MS Gothic" pitchFamily="2"/>
                <a:cs typeface="Tahoma" pitchFamily="2"/>
              </a:rPr>
              <a:t>.</a:t>
            </a:r>
            <a:endParaRPr lang="ru-RU" dirty="0" smtClean="0">
              <a:latin typeface="+mj-lt"/>
              <a:ea typeface="MS Gothic" pitchFamily="2"/>
              <a:cs typeface="Tahoma" pitchFamily="2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Работа с формами.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Темы.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Тест-</a:t>
            </a:r>
            <a:r>
              <a:rPr lang="ru-RU" dirty="0" err="1" smtClean="0">
                <a:latin typeface="+mj-lt"/>
                <a:ea typeface="MS Gothic" pitchFamily="2"/>
                <a:cs typeface="Tahoma" pitchFamily="2"/>
              </a:rPr>
              <a:t>фреймворк</a:t>
            </a: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b="1" dirty="0" smtClean="0">
                <a:latin typeface="+mj-lt"/>
                <a:ea typeface="MS Gothic" pitchFamily="2"/>
                <a:cs typeface="Tahoma" pitchFamily="2"/>
              </a:rPr>
              <a:t>Документация.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b="1" dirty="0" smtClean="0">
                <a:latin typeface="+mj-lt"/>
                <a:ea typeface="MS Gothic" pitchFamily="2"/>
                <a:cs typeface="Tahoma" pitchFamily="2"/>
              </a:rPr>
              <a:t>Сообщество.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endParaRPr lang="ru-RU" dirty="0" smtClean="0">
              <a:latin typeface="+mj-lt"/>
            </a:endParaRPr>
          </a:p>
          <a:p>
            <a:endParaRPr lang="ru-RU" dirty="0"/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4639216" y="1600199"/>
            <a:ext cx="4325271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Мощный кэш.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RBAC, </a:t>
            </a:r>
            <a:r>
              <a:rPr lang="ru-RU" dirty="0" smtClean="0"/>
              <a:t>авторизация.</a:t>
            </a:r>
            <a:endParaRPr lang="en-US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Консоль</a:t>
            </a:r>
            <a:r>
              <a:rPr lang="en-US" dirty="0"/>
              <a:t>.</a:t>
            </a:r>
            <a:endParaRPr lang="ru-RU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b="1" dirty="0" smtClean="0"/>
              <a:t>error handler, log.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err="1" smtClean="0"/>
              <a:t>Gii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I18n </a:t>
            </a:r>
            <a:r>
              <a:rPr lang="ru-RU" dirty="0"/>
              <a:t>на основе </a:t>
            </a:r>
            <a:r>
              <a:rPr lang="en-US" dirty="0"/>
              <a:t>CLDR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err="1"/>
              <a:t>Виджеты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b="1" dirty="0" smtClean="0"/>
              <a:t>Лицензия </a:t>
            </a:r>
            <a:r>
              <a:rPr lang="en-US" b="1" dirty="0" smtClean="0"/>
              <a:t>BSD.</a:t>
            </a:r>
            <a:endParaRPr lang="ru-RU" b="1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endParaRPr lang="en-US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events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$post-&gt;on(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add',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function($event) { ... });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$post-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&gt;trigger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add',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new Event($this));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$post-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&gt;off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add',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$callback);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handlers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$post-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getEventHandlers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add');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Не нужна декларация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Синтаксис похож на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jQuery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Behavior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-ы заменят фильтры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Query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552" y="2060848"/>
            <a:ext cx="8219256" cy="446449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// Query object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query = new Query;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query-&gt;select('id')-&gt;from('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tbl_customer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')-&gt;limit(10);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command =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db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createCommand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($query);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this-&gt;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assertEquals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("SELECT `id` FROM `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tbl_customer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` LIMIT 10",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$command-&gt;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sql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// array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command =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db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createCommand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(array(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'select' =&gt; 'name',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'from' =&gt; '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tbl_customer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',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46848" cy="45259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$customer = Customer::find(2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-&gt;active()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-&gt;one();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$customer-&gt;name =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Qiang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customer-&gt;save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$customers = Customer::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-&gt;order(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id')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asArray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(true)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-&gt;all();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Finder / </a:t>
            </a:r>
            <a:r>
              <a:rPr lang="en-US" dirty="0" smtClean="0"/>
              <a:t>Model</a:t>
            </a:r>
            <a:endParaRPr lang="ru-RU" dirty="0" smtClean="0"/>
          </a:p>
          <a:p>
            <a:pPr lvl="1"/>
            <a:r>
              <a:rPr lang="ru-RU" dirty="0" smtClean="0"/>
              <a:t>Можно сделать свой </a:t>
            </a:r>
            <a:r>
              <a:rPr lang="en-US" dirty="0" smtClean="0"/>
              <a:t>finder</a:t>
            </a:r>
          </a:p>
          <a:p>
            <a:pPr lvl="1"/>
            <a:r>
              <a:rPr lang="en-US" strike="sngStrike" dirty="0" smtClean="0"/>
              <a:t>::model()</a:t>
            </a:r>
          </a:p>
          <a:p>
            <a:pPr lvl="1"/>
            <a:r>
              <a:rPr lang="ru-RU" dirty="0" err="1" smtClean="0"/>
              <a:t>Автокавычки</a:t>
            </a:r>
            <a:r>
              <a:rPr lang="ru-RU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Method chains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Dirty attributes.</a:t>
            </a:r>
          </a:p>
        </p:txBody>
      </p:sp>
    </p:spTree>
    <p:extLst>
      <p:ext uri="{BB962C8B-B14F-4D97-AF65-F5344CB8AC3E}">
        <p14:creationId xmlns:p14="http://schemas.microsoft.com/office/powerpoint/2010/main" val="18599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46848" cy="45259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postFinder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Post::find()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-&gt;where(array(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'active' =&gt; true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f($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isPrivate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$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postFinder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addWhere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(array(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'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createdBy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' =&gt; $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userId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));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$posts = $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postFinder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-&gt;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mergeWith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anotherFinder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-&gt;all();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trike="sngStrike" dirty="0" smtClean="0"/>
              <a:t>Criteria</a:t>
            </a:r>
          </a:p>
          <a:p>
            <a:pPr lvl="1"/>
            <a:r>
              <a:rPr lang="ru-RU" dirty="0" smtClean="0"/>
              <a:t>Можно </a:t>
            </a:r>
            <a:r>
              <a:rPr lang="ru-RU" dirty="0" err="1" smtClean="0"/>
              <a:t>мёржить</a:t>
            </a:r>
            <a:r>
              <a:rPr lang="ru-RU" dirty="0" smtClean="0"/>
              <a:t> </a:t>
            </a:r>
            <a:r>
              <a:rPr lang="en-US" dirty="0" smtClean="0"/>
              <a:t>finder</a:t>
            </a:r>
          </a:p>
          <a:p>
            <a:pPr lvl="1"/>
            <a:r>
              <a:rPr lang="ru-RU" dirty="0" smtClean="0"/>
              <a:t>Можно дополнять условия на ходу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89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Yii2: 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err="1"/>
              <a:t>tableName</a:t>
            </a:r>
            <a:r>
              <a:rPr lang="en-US" dirty="0"/>
              <a:t>(), relations(), scopes() = </a:t>
            </a:r>
            <a:r>
              <a:rPr lang="en-US" dirty="0" smtClean="0"/>
              <a:t>static</a:t>
            </a:r>
            <a:r>
              <a:rPr lang="ru-RU" dirty="0" smtClean="0"/>
              <a:t>.</a:t>
            </a:r>
            <a:endParaRPr lang="en-US" dirty="0"/>
          </a:p>
          <a:p>
            <a:pPr lvl="1"/>
            <a:r>
              <a:rPr lang="ru-RU" dirty="0" smtClean="0"/>
              <a:t>Связи</a:t>
            </a:r>
            <a:r>
              <a:rPr lang="en-US" dirty="0" smtClean="0"/>
              <a:t> HAS_ONE</a:t>
            </a:r>
            <a:r>
              <a:rPr lang="en-US" dirty="0"/>
              <a:t>, </a:t>
            </a:r>
            <a:r>
              <a:rPr lang="en-US" dirty="0" smtClean="0"/>
              <a:t>HAS_MANY.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ink = FKs</a:t>
            </a:r>
          </a:p>
          <a:p>
            <a:pPr lvl="1"/>
            <a:r>
              <a:rPr lang="en-US" dirty="0" smtClean="0"/>
              <a:t>via = through</a:t>
            </a:r>
          </a:p>
          <a:p>
            <a:pPr lvl="1"/>
            <a:r>
              <a:rPr lang="ru-RU" dirty="0" smtClean="0"/>
              <a:t>Анонимки для</a:t>
            </a:r>
            <a:r>
              <a:rPr lang="en-US" dirty="0" smtClean="0"/>
              <a:t> scopes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err="1" smtClean="0"/>
              <a:t>Токены</a:t>
            </a:r>
            <a:r>
              <a:rPr lang="en-US" dirty="0" smtClean="0"/>
              <a:t> </a:t>
            </a:r>
            <a:r>
              <a:rPr lang="en-US" dirty="0"/>
              <a:t>"@." </a:t>
            </a:r>
            <a:r>
              <a:rPr lang="ru-RU" dirty="0" smtClean="0"/>
              <a:t>и</a:t>
            </a:r>
            <a:r>
              <a:rPr lang="en-US" dirty="0" smtClean="0"/>
              <a:t> "?.</a:t>
            </a:r>
            <a:r>
              <a:rPr lang="ru-RU" dirty="0" smtClean="0"/>
              <a:t> </a:t>
            </a:r>
            <a:r>
              <a:rPr lang="ru-RU" dirty="0" err="1" smtClean="0"/>
              <a:t>Автоалиас</a:t>
            </a:r>
            <a:r>
              <a:rPr lang="ru-RU" dirty="0" smtClean="0"/>
              <a:t>. Своя таблица. Внешняя таблица.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23928" y="1556792"/>
            <a:ext cx="4896544" cy="504056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class Customer extends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ActiveRecord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STATUS_ACTIVE = 1;</a:t>
            </a:r>
          </a:p>
          <a:p>
            <a:pPr marL="0" indent="0">
              <a:buNone/>
            </a:pPr>
            <a:endParaRPr lang="en-GB" sz="11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       public static function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tableName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               return '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tbl_customer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endParaRPr lang="en-GB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public static function relations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return array(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'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orders:Order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[]' =&gt; array(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        'link' =&gt; array('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customer_id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' =&gt; 'id'),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),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);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endParaRPr lang="en-GB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public static function scopes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return array(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'active' =&gt; function($q) {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        return $q-&gt;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andWhere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('@.`status` = 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' . self::STATUS_ACTIVE);</a:t>
            </a:r>
            <a:endParaRPr lang="en-GB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},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);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}</a:t>
            </a:r>
            <a:endParaRPr lang="ru-RU" sz="1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Yii2: 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$customers = Customer::find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()-&gt;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asArray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()-&gt;all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(Customer::find() as $customer) 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$count = Customer::count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value();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$customers = Customer::find()-&gt;active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all(); 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$customers = Customer::find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where('name like :name', array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':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name' =&gt; '%customer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%‘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))-&gt;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order('id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')-&gt;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all(); 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3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(</a:t>
            </a:r>
            <a:r>
              <a:rPr lang="ru-RU" dirty="0" smtClean="0"/>
              <a:t>если успеем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HTTP (CURL) wrapper</a:t>
            </a:r>
          </a:p>
          <a:p>
            <a:r>
              <a:rPr lang="en-US" dirty="0" smtClean="0"/>
              <a:t>Package manager</a:t>
            </a:r>
          </a:p>
          <a:p>
            <a:r>
              <a:rPr lang="en-US" dirty="0" smtClean="0"/>
              <a:t>Mailer</a:t>
            </a:r>
            <a:endParaRPr lang="ru-RU" dirty="0" smtClean="0"/>
          </a:p>
          <a:p>
            <a:r>
              <a:rPr lang="en-US" dirty="0" smtClean="0"/>
              <a:t>Twitter Bootstrap</a:t>
            </a:r>
          </a:p>
          <a:p>
            <a:r>
              <a:rPr lang="en-US" dirty="0" smtClean="0"/>
              <a:t>Debug toolbar</a:t>
            </a:r>
          </a:p>
          <a:p>
            <a:r>
              <a:rPr lang="en-US" dirty="0" smtClean="0"/>
              <a:t>Console requirements</a:t>
            </a:r>
          </a:p>
          <a:p>
            <a:r>
              <a:rPr lang="en-US" dirty="0" smtClean="0"/>
              <a:t>More helpers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 на базе </a:t>
            </a:r>
            <a:r>
              <a:rPr lang="en-US" dirty="0" err="1" smtClean="0"/>
              <a:t>jQueryUI</a:t>
            </a:r>
            <a:endParaRPr lang="en-US" dirty="0" smtClean="0"/>
          </a:p>
          <a:p>
            <a:r>
              <a:rPr lang="ru-RU" dirty="0" smtClean="0"/>
              <a:t>Коммерческая поддержка</a:t>
            </a:r>
            <a:r>
              <a:rPr lang="en-US" dirty="0" smtClean="0"/>
              <a:t> (</a:t>
            </a:r>
            <a:r>
              <a:rPr lang="ru-RU" dirty="0" smtClean="0"/>
              <a:t>сам </a:t>
            </a:r>
            <a:r>
              <a:rPr lang="en-US" dirty="0" err="1" smtClean="0"/>
              <a:t>Yii</a:t>
            </a:r>
            <a:r>
              <a:rPr lang="en-US" dirty="0" smtClean="0"/>
              <a:t> </a:t>
            </a:r>
            <a:r>
              <a:rPr lang="ru-RU" dirty="0" smtClean="0"/>
              <a:t>всегда будет открыт и бесплатен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321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smtClean="0"/>
              <a:t>1 </a:t>
            </a:r>
            <a:r>
              <a:rPr lang="ru-RU" dirty="0" smtClean="0"/>
              <a:t>или </a:t>
            </a:r>
            <a:r>
              <a:rPr lang="en-US" dirty="0" smtClean="0"/>
              <a:t>2?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3265820"/>
            <a:ext cx="5810309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800" dirty="0" smtClean="0"/>
              <a:t>Ждите, но работайте на стабильном.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67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 альфы на </a:t>
            </a:r>
            <a:r>
              <a:rPr lang="en-US" dirty="0" err="1" smtClean="0"/>
              <a:t>github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в которой будет не всё запланированное</a:t>
            </a:r>
            <a:r>
              <a:rPr lang="en-US" dirty="0" smtClean="0"/>
              <a:t>) </a:t>
            </a:r>
            <a:r>
              <a:rPr lang="ru-RU" dirty="0" smtClean="0"/>
              <a:t>нужно доделать, как минимум, вот эти штуки </a:t>
            </a:r>
            <a:r>
              <a:rPr lang="ru-RU" dirty="0" smtClean="0">
                <a:solidFill>
                  <a:srgbClr val="FF0000"/>
                </a:solidFill>
              </a:rPr>
              <a:t>→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Базу для </a:t>
            </a:r>
            <a:r>
              <a:rPr lang="en-GB" dirty="0" smtClean="0"/>
              <a:t>i18n</a:t>
            </a:r>
            <a:endParaRPr lang="ru-RU" dirty="0" smtClean="0"/>
          </a:p>
          <a:p>
            <a:r>
              <a:rPr lang="en-GB" dirty="0" smtClean="0"/>
              <a:t>Controller</a:t>
            </a:r>
            <a:r>
              <a:rPr lang="ru-RU" dirty="0" smtClean="0"/>
              <a:t> + </a:t>
            </a:r>
            <a:r>
              <a:rPr lang="en-US" dirty="0" err="1" smtClean="0"/>
              <a:t>webapp</a:t>
            </a:r>
            <a:endParaRPr lang="ru-RU" dirty="0" smtClean="0"/>
          </a:p>
          <a:p>
            <a:r>
              <a:rPr lang="ru-RU" dirty="0" smtClean="0"/>
              <a:t>Базу для </a:t>
            </a:r>
            <a:r>
              <a:rPr lang="ru-RU" dirty="0" err="1" smtClean="0"/>
              <a:t>виджетов</a:t>
            </a:r>
            <a:endParaRPr lang="ru-RU" dirty="0" smtClean="0"/>
          </a:p>
          <a:p>
            <a:r>
              <a:rPr lang="en-GB" dirty="0" smtClean="0"/>
              <a:t>URL manager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839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почитать про </a:t>
            </a:r>
            <a:r>
              <a:rPr lang="en-US" dirty="0" smtClean="0"/>
              <a:t>Yii1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77648"/>
            <a:ext cx="5400600" cy="4525963"/>
          </a:xfrm>
        </p:spPr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ru-RU" dirty="0">
                <a:hlinkClick r:id="rId2"/>
              </a:rPr>
              <a:t>Официальный </a:t>
            </a:r>
            <a:r>
              <a:rPr lang="ru-RU" dirty="0" err="1">
                <a:hlinkClick r:id="rId2"/>
              </a:rPr>
              <a:t>гайд</a:t>
            </a:r>
            <a:endParaRPr lang="ru-RU" dirty="0"/>
          </a:p>
          <a:p>
            <a:pPr>
              <a:buFont typeface="Calibri" pitchFamily="34" charset="0"/>
              <a:buChar char="—"/>
            </a:pPr>
            <a:r>
              <a:rPr lang="en-US" dirty="0">
                <a:hlinkClick r:id="rId3"/>
              </a:rPr>
              <a:t>Learning </a:t>
            </a:r>
            <a:r>
              <a:rPr lang="en-US" dirty="0" err="1">
                <a:hlinkClick r:id="rId3"/>
              </a:rPr>
              <a:t>Yii</a:t>
            </a:r>
            <a:r>
              <a:rPr lang="en-US" dirty="0">
                <a:hlinkClick r:id="rId3"/>
              </a:rPr>
              <a:t>, Larry </a:t>
            </a:r>
            <a:r>
              <a:rPr lang="en-US" dirty="0" err="1">
                <a:hlinkClick r:id="rId3"/>
              </a:rPr>
              <a:t>Ulman</a:t>
            </a:r>
            <a:endParaRPr lang="ru-RU" dirty="0"/>
          </a:p>
          <a:p>
            <a:pPr>
              <a:buFont typeface="Calibri" pitchFamily="34" charset="0"/>
              <a:buChar char="—"/>
            </a:pPr>
            <a:r>
              <a:rPr lang="ru-RU" dirty="0" err="1">
                <a:hlinkClick r:id="rId4"/>
              </a:rPr>
              <a:t>Туториал</a:t>
            </a:r>
            <a:r>
              <a:rPr lang="ru-RU" dirty="0">
                <a:hlinkClick r:id="rId4"/>
              </a:rPr>
              <a:t> по созданию блога</a:t>
            </a:r>
            <a:endParaRPr lang="en-US" dirty="0"/>
          </a:p>
          <a:p>
            <a:pPr>
              <a:buFont typeface="Calibri" pitchFamily="34" charset="0"/>
              <a:buChar char="—"/>
            </a:pPr>
            <a:r>
              <a:rPr lang="en-US" dirty="0" err="1">
                <a:hlinkClick r:id="rId5"/>
              </a:rPr>
              <a:t>Yii</a:t>
            </a:r>
            <a:r>
              <a:rPr lang="en-US" dirty="0">
                <a:hlinkClick r:id="rId5"/>
              </a:rPr>
              <a:t> 1.1 Application Development Cookbook</a:t>
            </a:r>
            <a:endParaRPr lang="en-US" dirty="0"/>
          </a:p>
          <a:p>
            <a:pPr>
              <a:buFont typeface="Calibri" pitchFamily="34" charset="0"/>
              <a:buChar char="—"/>
            </a:pPr>
            <a:r>
              <a:rPr lang="ru-RU" dirty="0"/>
              <a:t>Блоги</a:t>
            </a:r>
          </a:p>
          <a:p>
            <a:pPr>
              <a:buFont typeface="Calibri" pitchFamily="34" charset="0"/>
              <a:buChar char="—"/>
            </a:pPr>
            <a:r>
              <a:rPr lang="ru-RU" dirty="0" err="1"/>
              <a:t>Хабр</a:t>
            </a:r>
            <a:endParaRPr lang="ru-RU" dirty="0"/>
          </a:p>
        </p:txBody>
      </p:sp>
      <p:pic>
        <p:nvPicPr>
          <p:cNvPr id="5" name="Picture 2" descr="D:\web\home\yiicookbook.local\www\img\cover_fina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96923"/>
            <a:ext cx="28575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9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yii_users\stats_wor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" y="1124744"/>
            <a:ext cx="9088033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почитать про </a:t>
            </a:r>
            <a:r>
              <a:rPr lang="en-US" dirty="0" smtClean="0"/>
              <a:t>Yii2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77648"/>
            <a:ext cx="5400600" cy="4525963"/>
          </a:xfrm>
        </p:spPr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en-GB" dirty="0">
                <a:hlinkClick r:id="rId2"/>
              </a:rPr>
              <a:t>http://www.yiiframework.com/forum/index.php/forum/42-design-discussions-for-yii-20</a:t>
            </a:r>
            <a:r>
              <a:rPr lang="en-GB" dirty="0" smtClean="0">
                <a:hlinkClick r:id="rId2"/>
              </a:rPr>
              <a:t>/</a:t>
            </a:r>
            <a:endParaRPr lang="ru-RU" dirty="0" smtClean="0"/>
          </a:p>
        </p:txBody>
      </p:sp>
      <p:pic>
        <p:nvPicPr>
          <p:cNvPr id="5" name="Picture 2" descr="D:\web\home\yiicookbook.local\www\img\cover_f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96923"/>
            <a:ext cx="28575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0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636912"/>
            <a:ext cx="4042792" cy="201622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yiiframework.com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yiiframework.ru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rmcreative.ru</a:t>
            </a:r>
            <a:endParaRPr lang="en-US" dirty="0" smtClean="0"/>
          </a:p>
        </p:txBody>
      </p:sp>
      <p:pic>
        <p:nvPicPr>
          <p:cNvPr id="7170" name="Picture 2" descr="D:\!elephants\2205610079_9dc36b2c0c_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3312369" cy="495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721485"/>
            <a:ext cx="35528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48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yii_users\ru\66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60" y="6153936"/>
            <a:ext cx="962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yii_users\ru\billkill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489392"/>
            <a:ext cx="1581349" cy="155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yii_users\ru\e5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00" y="696888"/>
            <a:ext cx="1295401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:\yii_users\ru\kuponator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499" y="4388631"/>
            <a:ext cx="17240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:\yii_users\sng\trud_com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4" y="1772816"/>
            <a:ext cx="1683593" cy="34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yii_users\ru\2gis.pn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62" y="620688"/>
            <a:ext cx="1457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3" descr="D:\yii_users\ru\rosyama.pn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24" y="2241693"/>
            <a:ext cx="12573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D:\yii_users\ru\rtrs.pn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79309"/>
            <a:ext cx="22383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761587" y="2871556"/>
            <a:ext cx="11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ru-RU" dirty="0" err="1" smtClean="0">
                <a:solidFill>
                  <a:schemeClr val="bg1">
                    <a:lumMod val="65000"/>
                  </a:schemeClr>
                </a:solidFill>
              </a:rPr>
              <a:t>интранет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Picture 2" descr="D:\php_ru.png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257" y="1996789"/>
            <a:ext cx="1457944" cy="5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:\alawar.jpeg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94" y="489928"/>
            <a:ext cx="15716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:\listick.png">
            <a:hlinkClick r:id="rId22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466" y="3503209"/>
            <a:ext cx="15335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3778.jpg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87" y="4995551"/>
            <a:ext cx="1691535" cy="16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yii_users\int\stay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91" y="809274"/>
            <a:ext cx="14859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yii_users\int\curisma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50" y="4725144"/>
            <a:ext cx="18478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yii_users\int\noisey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14" y="2367076"/>
            <a:ext cx="13525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yii_users\int\piclyf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1423881" cy="44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yii_users\int\realself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943651"/>
            <a:ext cx="17145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yii_users\int\turnapi.pn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39" y="714501"/>
            <a:ext cx="1221124" cy="6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:\yii_users\int\vice.pn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3" y="2716177"/>
            <a:ext cx="7429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logo.pn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362" y="1628800"/>
            <a:ext cx="18796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yii_users\int\nutrionix.png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13" y="5595242"/>
            <a:ext cx="1943100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yii_users\int\meetfriends.png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64" y="3350808"/>
            <a:ext cx="1728192" cy="93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yii_users\int\qippo.png">
            <a:hlinkClick r:id="rId22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00" y="2529001"/>
            <a:ext cx="15240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D:\yii_users\int\zalando.png">
            <a:hlinkClick r:id="rId24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62" y="4026701"/>
            <a:ext cx="18097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1077_1256243818.large.gif">
            <a:hlinkClick r:id="rId26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10" y="4610843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D:\edarling.png">
            <a:hlinkClick r:id="rId28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974" y="3303378"/>
            <a:ext cx="15335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D:\rocket_internet.png">
            <a:hlinkClick r:id="rId30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390" y="2447972"/>
            <a:ext cx="2437610" cy="53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yii_users\opensource\chive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85" y="2276872"/>
            <a:ext cx="219740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yii_users\opensource\x2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245" y="2226107"/>
            <a:ext cx="237626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yii_users\opensource\zurmo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112" y="2387166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mybb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840" y="4532576"/>
            <a:ext cx="22574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lime.pn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10580"/>
            <a:ext cx="2473822" cy="81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52664" y="433857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1265" y="42907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ru-RU" dirty="0" smtClean="0"/>
              <a:t>Почему?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4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s_cca1b3e8bba770083e3967923a9c1bf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1480"/>
            <a:ext cx="9144000" cy="914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1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рошюра тур агентства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TC010205600[[fn=Финансовая тема]]</Template>
  <TotalTime>6435</TotalTime>
  <Words>1041</Words>
  <Application>Microsoft Office PowerPoint</Application>
  <PresentationFormat>Экран (4:3)</PresentationFormat>
  <Paragraphs>263</Paragraphs>
  <Slides>41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Брошюра тур агентства</vt:lpstr>
      <vt:lpstr>Yii, его разработка и Yii2</vt:lpstr>
      <vt:lpstr>Презентация PowerPoint</vt:lpstr>
      <vt:lpstr>Что такое Yii?</vt:lpstr>
      <vt:lpstr>Презентация PowerPoint</vt:lpstr>
      <vt:lpstr>Презентация PowerPoint</vt:lpstr>
      <vt:lpstr>Презентация PowerPoint</vt:lpstr>
      <vt:lpstr>Презентация PowerPoint</vt:lpstr>
      <vt:lpstr>Почему?</vt:lpstr>
      <vt:lpstr>Презентация PowerPoint</vt:lpstr>
      <vt:lpstr>Презентация PowerPoint</vt:lpstr>
      <vt:lpstr>Балансировать непросто</vt:lpstr>
      <vt:lpstr>Стабильность = и зло и добро</vt:lpstr>
      <vt:lpstr>Гибкость не в ущерб API</vt:lpstr>
      <vt:lpstr>Как мы документируем</vt:lpstr>
      <vt:lpstr>События 2011 — начала 2012</vt:lpstr>
      <vt:lpstr>Что же произошло?</vt:lpstr>
      <vt:lpstr>Уроки</vt:lpstr>
      <vt:lpstr>Презентация PowerPoint</vt:lpstr>
      <vt:lpstr>За два первые дня</vt:lpstr>
      <vt:lpstr>Сейчас</vt:lpstr>
      <vt:lpstr>GitHub рулит, но…</vt:lpstr>
      <vt:lpstr>Команда</vt:lpstr>
      <vt:lpstr>Что плохо в Yii 1.1?</vt:lpstr>
      <vt:lpstr>Презентация PowerPoint</vt:lpstr>
      <vt:lpstr>Yii 2?</vt:lpstr>
      <vt:lpstr>Презентация PowerPoint</vt:lpstr>
      <vt:lpstr>Документация</vt:lpstr>
      <vt:lpstr>Yii2: base</vt:lpstr>
      <vt:lpstr>Yii2: View Object</vt:lpstr>
      <vt:lpstr>Yii2: events</vt:lpstr>
      <vt:lpstr>Yii2: Query object</vt:lpstr>
      <vt:lpstr>Yii2: AR</vt:lpstr>
      <vt:lpstr>Yii2: AR</vt:lpstr>
      <vt:lpstr>Yii2: AR</vt:lpstr>
      <vt:lpstr>Yii2: AR</vt:lpstr>
      <vt:lpstr>TODO (если успеем)</vt:lpstr>
      <vt:lpstr>1 или 2?</vt:lpstr>
      <vt:lpstr>Когда?</vt:lpstr>
      <vt:lpstr>Что почитать про Yii1?</vt:lpstr>
      <vt:lpstr>Что почитать про Yii2?</vt:lpstr>
      <vt:lpstr>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Фреймворки, Yii и работа в команде</dc:title>
  <dc:creator>Alexander Makarov</dc:creator>
  <cp:lastModifiedBy>Alexander Makarov</cp:lastModifiedBy>
  <cp:revision>354</cp:revision>
  <dcterms:created xsi:type="dcterms:W3CDTF">2012-02-06T14:03:55Z</dcterms:created>
  <dcterms:modified xsi:type="dcterms:W3CDTF">2012-10-24T13:14:12Z</dcterms:modified>
</cp:coreProperties>
</file>