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9" r:id="rId4"/>
    <p:sldId id="270" r:id="rId5"/>
    <p:sldId id="271" r:id="rId6"/>
    <p:sldId id="287" r:id="rId7"/>
    <p:sldId id="278" r:id="rId8"/>
    <p:sldId id="279" r:id="rId9"/>
    <p:sldId id="282" r:id="rId10"/>
    <p:sldId id="288" r:id="rId11"/>
    <p:sldId id="280" r:id="rId12"/>
    <p:sldId id="281" r:id="rId13"/>
    <p:sldId id="289" r:id="rId14"/>
    <p:sldId id="284" r:id="rId15"/>
    <p:sldId id="294" r:id="rId16"/>
    <p:sldId id="293" r:id="rId17"/>
    <p:sldId id="276" r:id="rId18"/>
    <p:sldId id="275" r:id="rId19"/>
    <p:sldId id="277" r:id="rId20"/>
    <p:sldId id="273" r:id="rId21"/>
    <p:sldId id="274" r:id="rId22"/>
    <p:sldId id="290" r:id="rId23"/>
    <p:sldId id="291" r:id="rId24"/>
    <p:sldId id="292" r:id="rId25"/>
    <p:sldId id="259" r:id="rId26"/>
    <p:sldId id="262" r:id="rId27"/>
    <p:sldId id="295" r:id="rId28"/>
    <p:sldId id="299" r:id="rId29"/>
    <p:sldId id="298" r:id="rId30"/>
    <p:sldId id="296" r:id="rId31"/>
    <p:sldId id="297" r:id="rId32"/>
    <p:sldId id="285" r:id="rId33"/>
    <p:sldId id="286" r:id="rId3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CDF46-60D5-484A-A437-8E8DEFEC0C5A}" type="datetimeFigureOut">
              <a:rPr lang="ru-RU" smtClean="0"/>
              <a:t>19.02.2012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9DA5D-E929-467C-8C30-3B7D7D6E8E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6560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CDF46-60D5-484A-A437-8E8DEFEC0C5A}" type="datetimeFigureOut">
              <a:rPr lang="ru-RU" smtClean="0"/>
              <a:t>19.02.2012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9DA5D-E929-467C-8C30-3B7D7D6E8E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088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CDF46-60D5-484A-A437-8E8DEFEC0C5A}" type="datetimeFigureOut">
              <a:rPr lang="ru-RU" smtClean="0"/>
              <a:t>19.02.2012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9DA5D-E929-467C-8C30-3B7D7D6E8E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86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CDF46-60D5-484A-A437-8E8DEFEC0C5A}" type="datetimeFigureOut">
              <a:rPr lang="ru-RU" smtClean="0"/>
              <a:t>19.02.2012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9DA5D-E929-467C-8C30-3B7D7D6E8E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7345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CDF46-60D5-484A-A437-8E8DEFEC0C5A}" type="datetimeFigureOut">
              <a:rPr lang="ru-RU" smtClean="0"/>
              <a:t>19.02.2012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9DA5D-E929-467C-8C30-3B7D7D6E8E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6426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CDF46-60D5-484A-A437-8E8DEFEC0C5A}" type="datetimeFigureOut">
              <a:rPr lang="ru-RU" smtClean="0"/>
              <a:t>19.02.2012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9DA5D-E929-467C-8C30-3B7D7D6E8E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3982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CDF46-60D5-484A-A437-8E8DEFEC0C5A}" type="datetimeFigureOut">
              <a:rPr lang="ru-RU" smtClean="0"/>
              <a:t>19.02.2012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9DA5D-E929-467C-8C30-3B7D7D6E8E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2353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CDF46-60D5-484A-A437-8E8DEFEC0C5A}" type="datetimeFigureOut">
              <a:rPr lang="ru-RU" smtClean="0"/>
              <a:t>19.02.2012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9DA5D-E929-467C-8C30-3B7D7D6E8E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3547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CDF46-60D5-484A-A437-8E8DEFEC0C5A}" type="datetimeFigureOut">
              <a:rPr lang="ru-RU" smtClean="0"/>
              <a:t>19.02.2012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9DA5D-E929-467C-8C30-3B7D7D6E8E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0921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CDF46-60D5-484A-A437-8E8DEFEC0C5A}" type="datetimeFigureOut">
              <a:rPr lang="ru-RU" smtClean="0"/>
              <a:t>19.02.2012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9DA5D-E929-467C-8C30-3B7D7D6E8E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6421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CDF46-60D5-484A-A437-8E8DEFEC0C5A}" type="datetimeFigureOut">
              <a:rPr lang="ru-RU" smtClean="0"/>
              <a:t>19.02.2012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9DA5D-E929-467C-8C30-3B7D7D6E8E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2095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1CDF46-60D5-484A-A437-8E8DEFEC0C5A}" type="datetimeFigureOut">
              <a:rPr lang="ru-RU" smtClean="0"/>
              <a:t>19.02.2012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99DA5D-E929-467C-8C30-3B7D7D6E8E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8550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://drugdrugu.ru/" TargetMode="External"/><Relationship Id="rId13" Type="http://schemas.openxmlformats.org/officeDocument/2006/relationships/image" Target="../media/image12.png"/><Relationship Id="rId18" Type="http://schemas.openxmlformats.org/officeDocument/2006/relationships/hyperlink" Target="http://photodub.ru/" TargetMode="External"/><Relationship Id="rId3" Type="http://schemas.openxmlformats.org/officeDocument/2006/relationships/image" Target="../media/image7.png"/><Relationship Id="rId21" Type="http://schemas.openxmlformats.org/officeDocument/2006/relationships/image" Target="../media/image16.png"/><Relationship Id="rId7" Type="http://schemas.openxmlformats.org/officeDocument/2006/relationships/image" Target="../media/image9.png"/><Relationship Id="rId12" Type="http://schemas.openxmlformats.org/officeDocument/2006/relationships/hyperlink" Target="http://idealprice.ru/" TargetMode="External"/><Relationship Id="rId17" Type="http://schemas.openxmlformats.org/officeDocument/2006/relationships/image" Target="../media/image14.png"/><Relationship Id="rId25" Type="http://schemas.openxmlformats.org/officeDocument/2006/relationships/image" Target="../media/image18.png"/><Relationship Id="rId2" Type="http://schemas.openxmlformats.org/officeDocument/2006/relationships/hyperlink" Target="http://66.ru/" TargetMode="External"/><Relationship Id="rId16" Type="http://schemas.openxmlformats.org/officeDocument/2006/relationships/hyperlink" Target="http://kuponator.ru/" TargetMode="External"/><Relationship Id="rId20" Type="http://schemas.openxmlformats.org/officeDocument/2006/relationships/hyperlink" Target="http://ps-box.ru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billkill.ru/" TargetMode="External"/><Relationship Id="rId11" Type="http://schemas.openxmlformats.org/officeDocument/2006/relationships/image" Target="../media/image11.png"/><Relationship Id="rId24" Type="http://schemas.openxmlformats.org/officeDocument/2006/relationships/hyperlink" Target="http://www.trud.com/" TargetMode="External"/><Relationship Id="rId5" Type="http://schemas.openxmlformats.org/officeDocument/2006/relationships/image" Target="../media/image8.png"/><Relationship Id="rId15" Type="http://schemas.openxmlformats.org/officeDocument/2006/relationships/image" Target="../media/image13.png"/><Relationship Id="rId23" Type="http://schemas.openxmlformats.org/officeDocument/2006/relationships/image" Target="../media/image17.png"/><Relationship Id="rId10" Type="http://schemas.openxmlformats.org/officeDocument/2006/relationships/hyperlink" Target="http://www.e5.ru/" TargetMode="External"/><Relationship Id="rId19" Type="http://schemas.openxmlformats.org/officeDocument/2006/relationships/image" Target="../media/image15.png"/><Relationship Id="rId4" Type="http://schemas.openxmlformats.org/officeDocument/2006/relationships/hyperlink" Target="http://advizzer.com/" TargetMode="External"/><Relationship Id="rId9" Type="http://schemas.openxmlformats.org/officeDocument/2006/relationships/image" Target="../media/image10.png"/><Relationship Id="rId14" Type="http://schemas.openxmlformats.org/officeDocument/2006/relationships/hyperlink" Target="http://infit.ru/" TargetMode="External"/><Relationship Id="rId22" Type="http://schemas.openxmlformats.org/officeDocument/2006/relationships/hyperlink" Target="http://vpodarok.ru/" TargetMode="Externa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://2gis.ru/" TargetMode="External"/><Relationship Id="rId13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1.png"/><Relationship Id="rId12" Type="http://schemas.openxmlformats.org/officeDocument/2006/relationships/hyperlink" Target="http://finle.ru/" TargetMode="External"/><Relationship Id="rId2" Type="http://schemas.openxmlformats.org/officeDocument/2006/relationships/hyperlink" Target="http://fezeev.livejournal.com/50545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&#1095;&#1090;&#1086;&#1089;&#1076;&#1077;&#1083;&#1072;&#1083;&#1087;&#1091;&#1090;&#1080;&#1085;.&#1088;&#1092;/" TargetMode="External"/><Relationship Id="rId11" Type="http://schemas.openxmlformats.org/officeDocument/2006/relationships/image" Target="../media/image23.png"/><Relationship Id="rId5" Type="http://schemas.openxmlformats.org/officeDocument/2006/relationships/image" Target="../media/image20.png"/><Relationship Id="rId10" Type="http://schemas.openxmlformats.org/officeDocument/2006/relationships/hyperlink" Target="http://php.ru/" TargetMode="External"/><Relationship Id="rId4" Type="http://schemas.openxmlformats.org/officeDocument/2006/relationships/hyperlink" Target="http://rtrn.ru/" TargetMode="External"/><Relationship Id="rId9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://piclyf.com/" TargetMode="External"/><Relationship Id="rId13" Type="http://schemas.openxmlformats.org/officeDocument/2006/relationships/image" Target="../media/image30.png"/><Relationship Id="rId18" Type="http://schemas.openxmlformats.org/officeDocument/2006/relationships/hyperlink" Target="http://uniprogy.com/" TargetMode="External"/><Relationship Id="rId3" Type="http://schemas.openxmlformats.org/officeDocument/2006/relationships/image" Target="../media/image25.png"/><Relationship Id="rId21" Type="http://schemas.openxmlformats.org/officeDocument/2006/relationships/image" Target="../media/image34.png"/><Relationship Id="rId7" Type="http://schemas.openxmlformats.org/officeDocument/2006/relationships/image" Target="../media/image27.png"/><Relationship Id="rId12" Type="http://schemas.openxmlformats.org/officeDocument/2006/relationships/hyperlink" Target="http://turnapi.com/" TargetMode="External"/><Relationship Id="rId17" Type="http://schemas.openxmlformats.org/officeDocument/2006/relationships/image" Target="../media/image32.png"/><Relationship Id="rId25" Type="http://schemas.openxmlformats.org/officeDocument/2006/relationships/image" Target="../media/image36.png"/><Relationship Id="rId2" Type="http://schemas.openxmlformats.org/officeDocument/2006/relationships/hyperlink" Target="http://www.stay.com/" TargetMode="External"/><Relationship Id="rId16" Type="http://schemas.openxmlformats.org/officeDocument/2006/relationships/hyperlink" Target="http://www.imagetowebpage.com/10miles/" TargetMode="External"/><Relationship Id="rId20" Type="http://schemas.openxmlformats.org/officeDocument/2006/relationships/hyperlink" Target="http://www.nutritionix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noisey.com/" TargetMode="External"/><Relationship Id="rId11" Type="http://schemas.openxmlformats.org/officeDocument/2006/relationships/image" Target="../media/image29.png"/><Relationship Id="rId24" Type="http://schemas.openxmlformats.org/officeDocument/2006/relationships/hyperlink" Target="http://www.qippo.com/" TargetMode="External"/><Relationship Id="rId5" Type="http://schemas.openxmlformats.org/officeDocument/2006/relationships/image" Target="../media/image26.png"/><Relationship Id="rId15" Type="http://schemas.openxmlformats.org/officeDocument/2006/relationships/image" Target="../media/image31.png"/><Relationship Id="rId23" Type="http://schemas.openxmlformats.org/officeDocument/2006/relationships/image" Target="../media/image35.png"/><Relationship Id="rId10" Type="http://schemas.openxmlformats.org/officeDocument/2006/relationships/hyperlink" Target="http://www.realself.com/" TargetMode="External"/><Relationship Id="rId19" Type="http://schemas.openxmlformats.org/officeDocument/2006/relationships/image" Target="../media/image33.png"/><Relationship Id="rId4" Type="http://schemas.openxmlformats.org/officeDocument/2006/relationships/hyperlink" Target="http://curisma.com/" TargetMode="External"/><Relationship Id="rId9" Type="http://schemas.openxmlformats.org/officeDocument/2006/relationships/image" Target="../media/image28.png"/><Relationship Id="rId14" Type="http://schemas.openxmlformats.org/officeDocument/2006/relationships/hyperlink" Target="http://www.vice.com/" TargetMode="External"/><Relationship Id="rId22" Type="http://schemas.openxmlformats.org/officeDocument/2006/relationships/hyperlink" Target="http://meetfriends.rt.com/" TargetMode="Externa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://www.rocket-internet.de/?lang=en" TargetMode="External"/><Relationship Id="rId3" Type="http://schemas.openxmlformats.org/officeDocument/2006/relationships/image" Target="../media/image37.png"/><Relationship Id="rId7" Type="http://schemas.openxmlformats.org/officeDocument/2006/relationships/image" Target="../media/image39.png"/><Relationship Id="rId2" Type="http://schemas.openxmlformats.org/officeDocument/2006/relationships/hyperlink" Target="http://www.zalando.de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edarling.de/" TargetMode="External"/><Relationship Id="rId11" Type="http://schemas.openxmlformats.org/officeDocument/2006/relationships/image" Target="../media/image41.png"/><Relationship Id="rId5" Type="http://schemas.openxmlformats.org/officeDocument/2006/relationships/image" Target="../media/image38.gif"/><Relationship Id="rId10" Type="http://schemas.openxmlformats.org/officeDocument/2006/relationships/hyperlink" Target="http://www.metadesign.com/" TargetMode="External"/><Relationship Id="rId4" Type="http://schemas.openxmlformats.org/officeDocument/2006/relationships/hyperlink" Target="http://www.clevertech.biz/yii/" TargetMode="External"/><Relationship Id="rId9" Type="http://schemas.openxmlformats.org/officeDocument/2006/relationships/image" Target="../media/image4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://www.mybb.com/" TargetMode="External"/><Relationship Id="rId3" Type="http://schemas.openxmlformats.org/officeDocument/2006/relationships/image" Target="../media/image42.png"/><Relationship Id="rId7" Type="http://schemas.openxmlformats.org/officeDocument/2006/relationships/image" Target="../media/image44.png"/><Relationship Id="rId2" Type="http://schemas.openxmlformats.org/officeDocument/2006/relationships/hyperlink" Target="http://www.chive-project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zurmo.org/" TargetMode="External"/><Relationship Id="rId11" Type="http://schemas.openxmlformats.org/officeDocument/2006/relationships/image" Target="../media/image46.png"/><Relationship Id="rId5" Type="http://schemas.openxmlformats.org/officeDocument/2006/relationships/image" Target="../media/image43.png"/><Relationship Id="rId10" Type="http://schemas.openxmlformats.org/officeDocument/2006/relationships/hyperlink" Target="http://www.limesurvey.org/" TargetMode="External"/><Relationship Id="rId4" Type="http://schemas.openxmlformats.org/officeDocument/2006/relationships/hyperlink" Target="http://www.x2engine.com/" TargetMode="External"/><Relationship Id="rId9" Type="http://schemas.openxmlformats.org/officeDocument/2006/relationships/image" Target="../media/image4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jpeg"/><Relationship Id="rId3" Type="http://schemas.openxmlformats.org/officeDocument/2006/relationships/image" Target="../media/image48.png"/><Relationship Id="rId7" Type="http://schemas.openxmlformats.org/officeDocument/2006/relationships/image" Target="../media/image52.jpeg"/><Relationship Id="rId2" Type="http://schemas.openxmlformats.org/officeDocument/2006/relationships/image" Target="../media/image47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gif"/><Relationship Id="rId10" Type="http://schemas.openxmlformats.org/officeDocument/2006/relationships/image" Target="../media/image55.jpeg"/><Relationship Id="rId4" Type="http://schemas.openxmlformats.org/officeDocument/2006/relationships/image" Target="../media/image49.png"/><Relationship Id="rId9" Type="http://schemas.openxmlformats.org/officeDocument/2006/relationships/image" Target="../media/image5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arryullman.com/series/learning-the-yii-framework/" TargetMode="External"/><Relationship Id="rId2" Type="http://schemas.openxmlformats.org/officeDocument/2006/relationships/hyperlink" Target="http://www.yiiframework.com/doc/guide/1.1/ru/index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jpeg"/><Relationship Id="rId5" Type="http://schemas.openxmlformats.org/officeDocument/2006/relationships/hyperlink" Target="http://yiicookbook.org/" TargetMode="External"/><Relationship Id="rId4" Type="http://schemas.openxmlformats.org/officeDocument/2006/relationships/hyperlink" Target="http://www.yiiframework.com/doc/blog/1.1/ru/start.overview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yiiframework.ru/" TargetMode="External"/><Relationship Id="rId2" Type="http://schemas.openxmlformats.org/officeDocument/2006/relationships/hyperlink" Target="http://yiiframework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0.jpeg"/><Relationship Id="rId4" Type="http://schemas.openxmlformats.org/officeDocument/2006/relationships/hyperlink" Target="http://rmcreative.ru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err="1" smtClean="0"/>
              <a:t>Yii</a:t>
            </a:r>
            <a:r>
              <a:rPr lang="ru-RU" dirty="0" smtClean="0"/>
              <a:t>, его разработка и </a:t>
            </a:r>
            <a:r>
              <a:rPr lang="en-US" dirty="0" smtClean="0"/>
              <a:t>Yii2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411760" y="5013176"/>
            <a:ext cx="6400800" cy="1752600"/>
          </a:xfrm>
        </p:spPr>
        <p:txBody>
          <a:bodyPr/>
          <a:lstStyle/>
          <a:p>
            <a:pPr algn="r"/>
            <a:r>
              <a:rPr lang="ru-RU" dirty="0" smtClean="0"/>
              <a:t>Александр Макаров,</a:t>
            </a:r>
          </a:p>
          <a:p>
            <a:pPr algn="r"/>
            <a:r>
              <a:rPr lang="en-US" dirty="0" err="1" smtClean="0"/>
              <a:t>Yii</a:t>
            </a:r>
            <a:r>
              <a:rPr lang="en-US" dirty="0" smtClean="0"/>
              <a:t> core team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61823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 России</a:t>
            </a:r>
            <a:r>
              <a:rPr lang="en-US" dirty="0"/>
              <a:t> </a:t>
            </a:r>
            <a:r>
              <a:rPr lang="ru-RU" dirty="0"/>
              <a:t>и СНГ</a:t>
            </a:r>
          </a:p>
        </p:txBody>
      </p:sp>
      <p:pic>
        <p:nvPicPr>
          <p:cNvPr id="4" name="Picture 3" descr="D:\yii_users\ru\66.pn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852" y="5625049"/>
            <a:ext cx="962025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D:\yii_users\ru\advizzer.png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9801" y="2780928"/>
            <a:ext cx="1102967" cy="1179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D:\yii_users\ru\billkill.png">
            <a:hlinkClick r:id="rId6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1419" y="5085184"/>
            <a:ext cx="1581349" cy="1555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D:\yii_users\ru\drugdrugu.png">
            <a:hlinkClick r:id="rId8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2348880"/>
            <a:ext cx="2446811" cy="278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D:\yii_users\ru\e5.png">
            <a:hlinkClick r:id="rId10"/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2165" y="1563038"/>
            <a:ext cx="1295401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D:\yii_users\ru\idealprice.png">
            <a:hlinkClick r:id="rId12"/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2511" y="2276872"/>
            <a:ext cx="1362075" cy="50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D:\yii_users\ru\infit.png">
            <a:hlinkClick r:id="rId14"/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4092889"/>
            <a:ext cx="1876425" cy="828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D:\yii_users\ru\kuponator.png">
            <a:hlinkClick r:id="rId16"/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2511" y="4491687"/>
            <a:ext cx="1724025" cy="1647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D:\yii_users\ru\photodub.png">
            <a:hlinkClick r:id="rId18"/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2619" y="4149080"/>
            <a:ext cx="1952376" cy="716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D:\yii_users\ru\psbox.png">
            <a:hlinkClick r:id="rId20"/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655" y="3255640"/>
            <a:ext cx="1952625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6" descr="D:\yii_users\ru\vpodarok.png">
            <a:hlinkClick r:id="rId22"/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501" y="3068960"/>
            <a:ext cx="1866900" cy="84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D:\yii_users\sng\trud_com.png">
            <a:hlinkClick r:id="rId24"/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714" y="2435881"/>
            <a:ext cx="1683593" cy="345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7486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 России</a:t>
            </a:r>
            <a:r>
              <a:rPr lang="en-US" dirty="0" smtClean="0"/>
              <a:t> </a:t>
            </a:r>
            <a:r>
              <a:rPr lang="ru-RU" dirty="0" smtClean="0"/>
              <a:t>и СНГ</a:t>
            </a:r>
            <a:endParaRPr lang="ru-RU" dirty="0"/>
          </a:p>
        </p:txBody>
      </p:sp>
      <p:pic>
        <p:nvPicPr>
          <p:cNvPr id="1037" name="Picture 13" descr="D:\yii_users\ru\rosyama.pn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2464600"/>
            <a:ext cx="1257300" cy="155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D:\yii_users\ru\rtrs.png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779309"/>
            <a:ext cx="2238375" cy="179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D:\putin.png">
            <a:hlinkClick r:id="rId6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4437112"/>
            <a:ext cx="3964855" cy="564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2761587" y="2871556"/>
            <a:ext cx="1198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*</a:t>
            </a:r>
            <a:r>
              <a:rPr lang="ru-RU" dirty="0" err="1" smtClean="0">
                <a:solidFill>
                  <a:schemeClr val="bg1">
                    <a:lumMod val="65000"/>
                  </a:schemeClr>
                </a:solidFill>
              </a:rPr>
              <a:t>интранет</a:t>
            </a:r>
            <a:endParaRPr lang="ru-RU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7" name="Picture 2" descr="D:\yii_users\ru\2gis.png">
            <a:hlinkClick r:id="rId8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9961" y="1628800"/>
            <a:ext cx="1457325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D:\php_ru.png">
            <a:hlinkClick r:id="rId10"/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1255" y="5473130"/>
            <a:ext cx="1457944" cy="583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D:\finle.png">
            <a:hlinkClick r:id="rId12"/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3648" y="5661248"/>
            <a:ext cx="1704975" cy="65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8110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 мире</a:t>
            </a:r>
            <a:endParaRPr lang="ru-RU" dirty="0"/>
          </a:p>
        </p:txBody>
      </p:sp>
      <p:pic>
        <p:nvPicPr>
          <p:cNvPr id="2050" name="Picture 2" descr="D:\yii_users\int\stay.pn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3300" y="1897492"/>
            <a:ext cx="1485900" cy="390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D:\yii_users\int\curisma.png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3300" y="4845149"/>
            <a:ext cx="1847850" cy="600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D:\yii_users\int\noisey.png">
            <a:hlinkClick r:id="rId6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381" y="2209738"/>
            <a:ext cx="1352550" cy="32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 descr="D:\yii_users\int\piclyf.png">
            <a:hlinkClick r:id="rId8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1954" y="1704325"/>
            <a:ext cx="2118072" cy="667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D:\yii_users\int\realself.png">
            <a:hlinkClick r:id="rId10"/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439" y="5486747"/>
            <a:ext cx="1714500" cy="390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7" name="Picture 9" descr="D:\yii_users\int\turnapi.png">
            <a:hlinkClick r:id="rId12"/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662" y="3142513"/>
            <a:ext cx="1594643" cy="809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9" name="Picture 11" descr="D:\yii_users\int\vice.png">
            <a:hlinkClick r:id="rId14"/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786" y="1854630"/>
            <a:ext cx="742950" cy="23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1" name="Picture 13" descr="D:\yii_users\int\10miles.png">
            <a:hlinkClick r:id="rId16"/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0000" y="5733256"/>
            <a:ext cx="1314450" cy="32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D:\logo.png">
            <a:hlinkClick r:id="rId18"/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1162" y="3156525"/>
            <a:ext cx="1879600" cy="55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D:\yii_users\int\nutrionix.png">
            <a:hlinkClick r:id="rId20"/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976" y="4829267"/>
            <a:ext cx="1943100" cy="528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D:\yii_users\int\meetfriends.png">
            <a:hlinkClick r:id="rId22"/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3445" y="3142513"/>
            <a:ext cx="1728192" cy="934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D:\yii_users\int\qippo.png">
            <a:hlinkClick r:id="rId24"/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8990" y="4845149"/>
            <a:ext cx="1524000" cy="600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5082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 мире</a:t>
            </a:r>
          </a:p>
        </p:txBody>
      </p:sp>
      <p:pic>
        <p:nvPicPr>
          <p:cNvPr id="7" name="Picture 12" descr="D:\yii_users\int\zalando.pn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3960" y="3378344"/>
            <a:ext cx="18097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D:\1077_1256243818.large.gif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4365104"/>
            <a:ext cx="1428750" cy="1428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5" descr="D:\edarling.png">
            <a:hlinkClick r:id="rId6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2072" y="2655021"/>
            <a:ext cx="1533525" cy="50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D:\rocket_internet.png">
            <a:hlinkClick r:id="rId8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2306" y="1774364"/>
            <a:ext cx="2437610" cy="536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7" descr="D:\metadesign.png">
            <a:hlinkClick r:id="rId10"/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389" y="1945409"/>
            <a:ext cx="188595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1102404" y="2583130"/>
            <a:ext cx="213596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err="1" smtClean="0"/>
              <a:t>Интранет</a:t>
            </a:r>
            <a:r>
              <a:rPr lang="ru-RU" dirty="0" smtClean="0"/>
              <a:t>:</a:t>
            </a:r>
          </a:p>
          <a:p>
            <a:r>
              <a:rPr lang="en-US" dirty="0" smtClean="0"/>
              <a:t>FIFA, ERGO, </a:t>
            </a:r>
            <a:r>
              <a:rPr lang="en-US" dirty="0" err="1" smtClean="0"/>
              <a:t>holchim</a:t>
            </a:r>
            <a:r>
              <a:rPr lang="en-US" dirty="0" smtClean="0"/>
              <a:t>,</a:t>
            </a:r>
          </a:p>
          <a:p>
            <a:r>
              <a:rPr lang="en-US" dirty="0" err="1" smtClean="0"/>
              <a:t>Astrazeneca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584659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OpenSource</a:t>
            </a:r>
            <a:endParaRPr lang="ru-RU" dirty="0"/>
          </a:p>
        </p:txBody>
      </p:sp>
      <p:pic>
        <p:nvPicPr>
          <p:cNvPr id="2050" name="Picture 2" descr="D:\yii_users\opensource\chive.pn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485" y="2276872"/>
            <a:ext cx="2197405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D:\yii_users\opensource\x2.png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2245" y="2226107"/>
            <a:ext cx="2376264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D:\yii_users\opensource\zurmo.png">
            <a:hlinkClick r:id="rId6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5112" y="2387166"/>
            <a:ext cx="190500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D:\mybb.png">
            <a:hlinkClick r:id="rId8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3840" y="4532576"/>
            <a:ext cx="2257425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D:\lime.png">
            <a:hlinkClick r:id="rId10"/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4410580"/>
            <a:ext cx="2473822" cy="818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152664" y="4338572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2</a:t>
            </a:r>
            <a:endParaRPr lang="ru-RU" sz="3200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11265" y="429070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2</a:t>
            </a:r>
            <a:endParaRPr lang="ru-RU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1343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467544" y="2420888"/>
            <a:ext cx="8229600" cy="1143000"/>
          </a:xfrm>
        </p:spPr>
        <p:txBody>
          <a:bodyPr/>
          <a:lstStyle/>
          <a:p>
            <a:r>
              <a:rPr lang="ru-RU" dirty="0" smtClean="0"/>
              <a:t>Историческая справка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530294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15554" y="6021288"/>
            <a:ext cx="8229600" cy="676672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Prado, </a:t>
            </a:r>
            <a:r>
              <a:rPr lang="ru-RU" dirty="0" smtClean="0"/>
              <a:t>с 2004 </a:t>
            </a:r>
            <a:r>
              <a:rPr lang="ru-RU" dirty="0" smtClean="0">
                <a:solidFill>
                  <a:schemeClr val="accent5">
                    <a:lumMod val="75000"/>
                  </a:schemeClr>
                </a:solidFill>
              </a:rPr>
              <a:t>→</a:t>
            </a:r>
            <a:r>
              <a:rPr lang="ru-RU" dirty="0" smtClean="0"/>
              <a:t> </a:t>
            </a:r>
            <a:r>
              <a:rPr lang="en-US" dirty="0" err="1" smtClean="0"/>
              <a:t>Yii</a:t>
            </a:r>
            <a:r>
              <a:rPr lang="en-US" dirty="0" smtClean="0"/>
              <a:t> 1.0, </a:t>
            </a:r>
            <a:r>
              <a:rPr lang="ru-RU" dirty="0" smtClean="0"/>
              <a:t>2008 </a:t>
            </a:r>
            <a:r>
              <a:rPr lang="ru-RU" dirty="0" smtClean="0">
                <a:solidFill>
                  <a:schemeClr val="accent5">
                    <a:lumMod val="75000"/>
                  </a:schemeClr>
                </a:solidFill>
              </a:rPr>
              <a:t>→</a:t>
            </a:r>
            <a:r>
              <a:rPr lang="ru-RU" dirty="0" smtClean="0"/>
              <a:t> </a:t>
            </a:r>
            <a:r>
              <a:rPr lang="en-US" dirty="0" err="1" smtClean="0"/>
              <a:t>Yii</a:t>
            </a:r>
            <a:r>
              <a:rPr lang="en-US" dirty="0" smtClean="0"/>
              <a:t> 1.1, 2010</a:t>
            </a:r>
            <a:endParaRPr lang="ru-RU" dirty="0" smtClean="0"/>
          </a:p>
        </p:txBody>
      </p:sp>
      <p:pic>
        <p:nvPicPr>
          <p:cNvPr id="4" name="Picture 4" descr="Z:\!todo\rmcreative\logos\pradoheader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515843"/>
            <a:ext cx="1152525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Z:\!todo\rmcreative\logos\rail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893" y="2011417"/>
            <a:ext cx="631014" cy="805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5" descr="Z:\!todo\rmcreative\logos\Joomla_logo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1236" y="2085777"/>
            <a:ext cx="958910" cy="656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Z:\!todo\rmcreative\logos\symfony.gi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2193444"/>
            <a:ext cx="852925" cy="232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1" name="Picture 3" descr="D:\logo-body2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3" y="2015706"/>
            <a:ext cx="864095" cy="86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03581" y="4283804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2004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2064318" y="4283804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2005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4639337" y="4283205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2007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6261851" y="4283804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2008</a:t>
            </a:r>
            <a:endParaRPr lang="ru-RU" dirty="0"/>
          </a:p>
        </p:txBody>
      </p:sp>
      <p:sp>
        <p:nvSpPr>
          <p:cNvPr id="27" name="TextBox 26"/>
          <p:cNvSpPr txBox="1"/>
          <p:nvPr/>
        </p:nvSpPr>
        <p:spPr>
          <a:xfrm>
            <a:off x="5448722" y="1898278"/>
            <a:ext cx="325730" cy="3917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200" dirty="0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28" name="Прямоугольник 27"/>
          <p:cNvSpPr/>
          <p:nvPr/>
        </p:nvSpPr>
        <p:spPr>
          <a:xfrm>
            <a:off x="2502407" y="1917123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rgbClr val="FF0000"/>
                </a:solidFill>
              </a:rPr>
              <a:t>*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29" name="Прямоугольник 28"/>
          <p:cNvSpPr/>
          <p:nvPr/>
        </p:nvSpPr>
        <p:spPr>
          <a:xfrm>
            <a:off x="1256324" y="1798650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rgbClr val="FF0000"/>
                </a:solidFill>
              </a:rPr>
              <a:t>*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30" name="Прямоугольник 29"/>
          <p:cNvSpPr/>
          <p:nvPr/>
        </p:nvSpPr>
        <p:spPr>
          <a:xfrm>
            <a:off x="1323629" y="3235553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rgbClr val="FF0000"/>
                </a:solidFill>
              </a:rPr>
              <a:t>*</a:t>
            </a:r>
            <a:endParaRPr lang="ru-RU" dirty="0">
              <a:solidFill>
                <a:srgbClr val="FF0000"/>
              </a:solidFill>
            </a:endParaRPr>
          </a:p>
        </p:txBody>
      </p:sp>
      <p:pic>
        <p:nvPicPr>
          <p:cNvPr id="7172" name="Picture 4" descr="D:\images.jpe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4038" y="2011417"/>
            <a:ext cx="932751" cy="892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Box 33"/>
          <p:cNvSpPr txBox="1"/>
          <p:nvPr/>
        </p:nvSpPr>
        <p:spPr>
          <a:xfrm>
            <a:off x="7722239" y="4283804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2011</a:t>
            </a:r>
            <a:endParaRPr lang="ru-RU" dirty="0"/>
          </a:p>
        </p:txBody>
      </p:sp>
      <p:pic>
        <p:nvPicPr>
          <p:cNvPr id="7173" name="Picture 5" descr="D:\Ci_logo_flame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3454" y="1877665"/>
            <a:ext cx="813767" cy="889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Box 35"/>
          <p:cNvSpPr txBox="1"/>
          <p:nvPr/>
        </p:nvSpPr>
        <p:spPr>
          <a:xfrm>
            <a:off x="3307808" y="4283205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2006</a:t>
            </a:r>
            <a:endParaRPr lang="ru-RU" dirty="0"/>
          </a:p>
        </p:txBody>
      </p:sp>
      <p:pic>
        <p:nvPicPr>
          <p:cNvPr id="7174" name="Picture 6" descr="D:\Cake-logo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5561" y="3079757"/>
            <a:ext cx="1050255" cy="1050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5" name="Picture 7" descr="D:\images.jpe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9616" y="2857762"/>
            <a:ext cx="1002504" cy="528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4833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Команда </a:t>
            </a:r>
            <a:r>
              <a:rPr lang="en-US" dirty="0" err="1" smtClean="0"/>
              <a:t>Yii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7931224" cy="4525963"/>
          </a:xfrm>
        </p:spPr>
        <p:txBody>
          <a:bodyPr>
            <a:normAutofit lnSpcReduction="10000"/>
          </a:bodyPr>
          <a:lstStyle/>
          <a:p>
            <a:pPr>
              <a:buFont typeface="Calibri" pitchFamily="34" charset="0"/>
              <a:buChar char="—"/>
            </a:pPr>
            <a:r>
              <a:rPr lang="ru-RU" dirty="0" smtClean="0"/>
              <a:t>7</a:t>
            </a:r>
            <a:r>
              <a:rPr lang="en-US" dirty="0" smtClean="0"/>
              <a:t> core-</a:t>
            </a:r>
            <a:r>
              <a:rPr lang="ru-RU" dirty="0" err="1" smtClean="0"/>
              <a:t>разработчиов</a:t>
            </a:r>
            <a:r>
              <a:rPr lang="en-US" dirty="0" smtClean="0"/>
              <a:t>.</a:t>
            </a:r>
            <a:endParaRPr lang="ru-RU" dirty="0" smtClean="0"/>
          </a:p>
          <a:p>
            <a:pPr>
              <a:buFont typeface="Calibri" pitchFamily="34" charset="0"/>
              <a:buChar char="—"/>
            </a:pPr>
            <a:r>
              <a:rPr lang="ru-RU" dirty="0" smtClean="0"/>
              <a:t>Около 20 активных </a:t>
            </a:r>
            <a:r>
              <a:rPr lang="ru-RU" dirty="0" err="1" smtClean="0"/>
              <a:t>контрибьютеров</a:t>
            </a:r>
            <a:r>
              <a:rPr lang="ru-RU" dirty="0" smtClean="0"/>
              <a:t>.</a:t>
            </a:r>
          </a:p>
          <a:p>
            <a:pPr>
              <a:buFont typeface="Calibri" pitchFamily="34" charset="0"/>
              <a:buChar char="—"/>
            </a:pPr>
            <a:r>
              <a:rPr lang="en-US" dirty="0" smtClean="0"/>
              <a:t>~50 </a:t>
            </a:r>
            <a:r>
              <a:rPr lang="ru-RU" dirty="0" smtClean="0"/>
              <a:t>переводчиков.</a:t>
            </a:r>
          </a:p>
          <a:p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Приоритеты:</a:t>
            </a:r>
          </a:p>
          <a:p>
            <a:pPr>
              <a:buFont typeface="Calibri" pitchFamily="34" charset="0"/>
              <a:buChar char="—"/>
            </a:pPr>
            <a:r>
              <a:rPr lang="ru-RU" dirty="0" smtClean="0"/>
              <a:t>Стабильность кода.</a:t>
            </a:r>
          </a:p>
          <a:p>
            <a:pPr>
              <a:buFont typeface="Calibri" pitchFamily="34" charset="0"/>
              <a:buChar char="—"/>
            </a:pPr>
            <a:r>
              <a:rPr lang="ru-RU" dirty="0" smtClean="0"/>
              <a:t>Надёжность кода.</a:t>
            </a:r>
          </a:p>
          <a:p>
            <a:pPr>
              <a:buFont typeface="Calibri" pitchFamily="34" charset="0"/>
              <a:buChar char="—"/>
            </a:pPr>
            <a:r>
              <a:rPr lang="ru-RU" dirty="0" smtClean="0"/>
              <a:t>Единый стиль.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802415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Почему </a:t>
            </a:r>
            <a:r>
              <a:rPr lang="en-US" dirty="0" smtClean="0"/>
              <a:t>BSD?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alibri" pitchFamily="34" charset="0"/>
              <a:buChar char="—"/>
            </a:pPr>
            <a:r>
              <a:rPr lang="ru-RU" dirty="0" smtClean="0"/>
              <a:t>Фреймворк — инструмент.</a:t>
            </a:r>
          </a:p>
          <a:p>
            <a:pPr>
              <a:buFont typeface="Calibri" pitchFamily="34" charset="0"/>
              <a:buChar char="—"/>
            </a:pPr>
            <a:r>
              <a:rPr lang="ru-RU" dirty="0" smtClean="0"/>
              <a:t>Чтобы код «жил» его должны серьёзно использовать.</a:t>
            </a:r>
          </a:p>
          <a:p>
            <a:pPr>
              <a:buFont typeface="Calibri" pitchFamily="34" charset="0"/>
              <a:buChar char="—"/>
            </a:pPr>
            <a:r>
              <a:rPr lang="ru-RU" dirty="0" smtClean="0"/>
              <a:t>Серьёзно = для получения прибыли.</a:t>
            </a:r>
          </a:p>
          <a:p>
            <a:pPr>
              <a:buFont typeface="Calibri" pitchFamily="34" charset="0"/>
              <a:buChar char="—"/>
            </a:pPr>
            <a:r>
              <a:rPr lang="en-US" dirty="0" smtClean="0"/>
              <a:t>BSD </a:t>
            </a:r>
            <a:r>
              <a:rPr lang="ru-RU" dirty="0" smtClean="0"/>
              <a:t>не ограничивает коммерческое использование.</a:t>
            </a:r>
          </a:p>
        </p:txBody>
      </p:sp>
    </p:spTree>
    <p:extLst>
      <p:ext uri="{BB962C8B-B14F-4D97-AF65-F5344CB8AC3E}">
        <p14:creationId xmlns:p14="http://schemas.microsoft.com/office/powerpoint/2010/main" val="19552311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Документация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alibri" pitchFamily="34" charset="0"/>
              <a:buChar char="—"/>
            </a:pPr>
            <a:r>
              <a:rPr lang="ru-RU" dirty="0" smtClean="0"/>
              <a:t>Код без документации — мусор.</a:t>
            </a:r>
          </a:p>
          <a:p>
            <a:pPr>
              <a:buFont typeface="Calibri" pitchFamily="34" charset="0"/>
              <a:buChar char="—"/>
            </a:pPr>
            <a:r>
              <a:rPr lang="ru-RU" dirty="0" smtClean="0"/>
              <a:t>Пишем код — обновляем документацию.</a:t>
            </a:r>
          </a:p>
          <a:p>
            <a:pPr>
              <a:buFont typeface="Calibri" pitchFamily="34" charset="0"/>
              <a:buChar char="—"/>
            </a:pPr>
            <a:r>
              <a:rPr lang="ru-RU" dirty="0" smtClean="0"/>
              <a:t>Всегда сразу документируем методы, классы и свойства.</a:t>
            </a:r>
          </a:p>
          <a:p>
            <a:pPr>
              <a:buFont typeface="Calibri" pitchFamily="34" charset="0"/>
              <a:buChar char="—"/>
            </a:pPr>
            <a:r>
              <a:rPr lang="ru-RU" dirty="0" smtClean="0"/>
              <a:t>Важны примеры, но слишком много примеров — тоже плохо.</a:t>
            </a:r>
          </a:p>
        </p:txBody>
      </p:sp>
    </p:spTree>
    <p:extLst>
      <p:ext uri="{BB962C8B-B14F-4D97-AF65-F5344CB8AC3E}">
        <p14:creationId xmlns:p14="http://schemas.microsoft.com/office/powerpoint/2010/main" val="3067433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Случайно зашли, а тут про…</a:t>
            </a:r>
            <a:endParaRPr lang="ru-RU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446856" y="437423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>
                <a:solidFill>
                  <a:srgbClr val="C00000"/>
                </a:solidFill>
              </a:rPr>
              <a:t>Собираетесь сбежать?</a:t>
            </a:r>
            <a:endParaRPr lang="ru-RU" dirty="0">
              <a:solidFill>
                <a:srgbClr val="C00000"/>
              </a:solidFill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561821" y="538234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/>
              <a:t>Просто запомните →</a:t>
            </a:r>
            <a:endParaRPr lang="ru-RU" dirty="0"/>
          </a:p>
        </p:txBody>
      </p:sp>
      <p:pic>
        <p:nvPicPr>
          <p:cNvPr id="5122" name="Picture 2" descr="D:\yii_users\int\elephpant_900_61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1228355"/>
            <a:ext cx="4680520" cy="3208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9157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«зацепить» разработчика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alibri" pitchFamily="34" charset="0"/>
              <a:buChar char="—"/>
            </a:pPr>
            <a:r>
              <a:rPr lang="ru-RU" dirty="0" smtClean="0"/>
              <a:t>Простые приложения</a:t>
            </a:r>
          </a:p>
          <a:p>
            <a:pPr>
              <a:buFont typeface="Calibri" pitchFamily="34" charset="0"/>
              <a:buChar char="—"/>
            </a:pPr>
            <a:r>
              <a:rPr lang="ru-RU" dirty="0" smtClean="0"/>
              <a:t>Блог за пару часов</a:t>
            </a:r>
          </a:p>
          <a:p>
            <a:pPr>
              <a:buFont typeface="Calibri" pitchFamily="34" charset="0"/>
              <a:buChar char="—"/>
            </a:pPr>
            <a:r>
              <a:rPr lang="en-US" dirty="0" smtClean="0"/>
              <a:t>AR</a:t>
            </a:r>
            <a:endParaRPr lang="ru-RU" dirty="0"/>
          </a:p>
          <a:p>
            <a:pPr>
              <a:buFont typeface="Calibri" pitchFamily="34" charset="0"/>
              <a:buChar char="—"/>
            </a:pPr>
            <a:r>
              <a:rPr lang="ru-RU" dirty="0" smtClean="0"/>
              <a:t>Крутые штуки из коробки</a:t>
            </a:r>
          </a:p>
          <a:p>
            <a:pPr>
              <a:buFont typeface="Calibri" pitchFamily="34" charset="0"/>
              <a:buChar char="—"/>
            </a:pPr>
            <a:r>
              <a:rPr lang="ru-RU" dirty="0" smtClean="0"/>
              <a:t>Проекты в портфолио</a:t>
            </a:r>
            <a:endParaRPr lang="en-US" dirty="0" smtClean="0"/>
          </a:p>
          <a:p>
            <a:pPr>
              <a:buFont typeface="Calibri" pitchFamily="34" charset="0"/>
              <a:buChar char="—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200323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Как не разочаровать разработчика?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alibri" pitchFamily="34" charset="0"/>
              <a:buChar char="—"/>
            </a:pPr>
            <a:r>
              <a:rPr lang="ru-RU" dirty="0" smtClean="0"/>
              <a:t>Базового </a:t>
            </a:r>
            <a:r>
              <a:rPr lang="ru-RU" dirty="0" err="1" smtClean="0"/>
              <a:t>фреймворка</a:t>
            </a:r>
            <a:r>
              <a:rPr lang="ru-RU" dirty="0" smtClean="0"/>
              <a:t> всегда мало</a:t>
            </a:r>
            <a:r>
              <a:rPr lang="en-US" dirty="0" smtClean="0"/>
              <a:t> → </a:t>
            </a:r>
            <a:r>
              <a:rPr lang="ru-RU" dirty="0" smtClean="0"/>
              <a:t>не обещать золотых гор</a:t>
            </a:r>
            <a:r>
              <a:rPr lang="en-US" dirty="0" smtClean="0"/>
              <a:t> (</a:t>
            </a:r>
            <a:r>
              <a:rPr lang="en-US" dirty="0" err="1" smtClean="0"/>
              <a:t>RoR</a:t>
            </a:r>
            <a:r>
              <a:rPr lang="en-US" dirty="0" smtClean="0"/>
              <a:t>)</a:t>
            </a:r>
            <a:endParaRPr lang="ru-RU" dirty="0" smtClean="0"/>
          </a:p>
          <a:p>
            <a:pPr>
              <a:buFont typeface="Calibri" pitchFamily="34" charset="0"/>
              <a:buChar char="—"/>
            </a:pPr>
            <a:r>
              <a:rPr lang="ru-RU" dirty="0" smtClean="0"/>
              <a:t>В сложных проектах больше индивидуальности → сделать хорошую базу, </a:t>
            </a:r>
            <a:r>
              <a:rPr lang="ru-RU" u="sng" dirty="0" smtClean="0"/>
              <a:t>не мешать</a:t>
            </a:r>
          </a:p>
          <a:p>
            <a:pPr>
              <a:buFont typeface="Calibri" pitchFamily="34" charset="0"/>
              <a:buChar char="—"/>
            </a:pPr>
            <a:r>
              <a:rPr lang="ru-RU" dirty="0" smtClean="0"/>
              <a:t>Дать возможность участия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290979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google_cod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263725"/>
            <a:ext cx="3209501" cy="144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8" name="Picture 2" descr="D:\github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7374" y="2263725"/>
            <a:ext cx="2914650" cy="1323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Прямая со стрелкой 5"/>
          <p:cNvCxnSpPr>
            <a:stCxn id="4" idx="3"/>
          </p:cNvCxnSpPr>
          <p:nvPr/>
        </p:nvCxnSpPr>
        <p:spPr>
          <a:xfrm>
            <a:off x="3749053" y="2983805"/>
            <a:ext cx="1182987" cy="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22833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 </a:t>
            </a:r>
            <a:r>
              <a:rPr lang="ru-RU" dirty="0"/>
              <a:t>два первые дня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3034680" cy="4525963"/>
          </a:xfrm>
        </p:spPr>
        <p:txBody>
          <a:bodyPr/>
          <a:lstStyle/>
          <a:p>
            <a:pPr>
              <a:buFont typeface="Calibri" pitchFamily="34" charset="0"/>
              <a:buChar char="—"/>
            </a:pPr>
            <a:r>
              <a:rPr lang="ru-RU" dirty="0" smtClean="0"/>
              <a:t>31 </a:t>
            </a:r>
            <a:r>
              <a:rPr lang="en-US" dirty="0" smtClean="0"/>
              <a:t>pull-request</a:t>
            </a:r>
            <a:endParaRPr lang="ru-RU" dirty="0" smtClean="0"/>
          </a:p>
          <a:p>
            <a:pPr>
              <a:buFont typeface="Calibri" pitchFamily="34" charset="0"/>
              <a:buChar char="—"/>
            </a:pPr>
            <a:r>
              <a:rPr lang="ru-RU" dirty="0" smtClean="0"/>
              <a:t>348 </a:t>
            </a:r>
            <a:r>
              <a:rPr lang="en-US" dirty="0" smtClean="0"/>
              <a:t>watches</a:t>
            </a:r>
          </a:p>
          <a:p>
            <a:pPr>
              <a:buFont typeface="Calibri" pitchFamily="34" charset="0"/>
              <a:buChar char="—"/>
            </a:pPr>
            <a:r>
              <a:rPr lang="ru-RU" dirty="0" smtClean="0"/>
              <a:t>61</a:t>
            </a:r>
            <a:r>
              <a:rPr lang="en-US" dirty="0" smtClean="0"/>
              <a:t> forks</a:t>
            </a:r>
          </a:p>
        </p:txBody>
      </p:sp>
      <p:pic>
        <p:nvPicPr>
          <p:cNvPr id="6146" name="Picture 2" descr="D:\!elephants\forkedphp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2636912"/>
            <a:ext cx="5228299" cy="3921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60752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Интересные факты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alibri" pitchFamily="34" charset="0"/>
              <a:buChar char="—"/>
            </a:pPr>
            <a:r>
              <a:rPr lang="ru-RU" dirty="0" smtClean="0"/>
              <a:t>Многие отличные разработчики не пользуются форумом</a:t>
            </a:r>
          </a:p>
          <a:p>
            <a:pPr>
              <a:buFont typeface="Calibri" pitchFamily="34" charset="0"/>
              <a:buChar char="—"/>
            </a:pPr>
            <a:r>
              <a:rPr lang="ru-RU" dirty="0" smtClean="0"/>
              <a:t>Многие не хотят помогать проекту так как процесс неудобен</a:t>
            </a:r>
          </a:p>
          <a:p>
            <a:pPr>
              <a:buFont typeface="Calibri" pitchFamily="34" charset="0"/>
              <a:buChar char="—"/>
            </a:pPr>
            <a:r>
              <a:rPr lang="ru-RU" dirty="0" smtClean="0"/>
              <a:t>Сообщество — сила!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985405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 командной работе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Меньше народу, больше кислороду? Только </a:t>
            </a:r>
            <a:r>
              <a:rPr lang="ru-RU" dirty="0"/>
              <a:t>б</a:t>
            </a:r>
            <a:r>
              <a:rPr lang="ru-RU" dirty="0" smtClean="0"/>
              <a:t>ез правильных инструментов.</a:t>
            </a:r>
            <a:endParaRPr lang="en-US" dirty="0" smtClean="0"/>
          </a:p>
          <a:p>
            <a:r>
              <a:rPr lang="ru-RU" dirty="0" smtClean="0"/>
              <a:t>Без документации не жизнь. </a:t>
            </a:r>
            <a:r>
              <a:rPr lang="en-US" dirty="0" smtClean="0"/>
              <a:t>Flow </a:t>
            </a:r>
            <a:r>
              <a:rPr lang="ru-RU" dirty="0" smtClean="0"/>
              <a:t>тоже надо документировать.</a:t>
            </a:r>
          </a:p>
          <a:p>
            <a:r>
              <a:rPr lang="ru-RU" dirty="0" smtClean="0"/>
              <a:t>Структура помогает. Инструменты спасают.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814964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плохо в </a:t>
            </a:r>
            <a:r>
              <a:rPr lang="en-US" dirty="0" err="1" smtClean="0"/>
              <a:t>Yii</a:t>
            </a:r>
            <a:r>
              <a:rPr lang="en-US" dirty="0" smtClean="0"/>
              <a:t> 1.1?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620888"/>
          </a:xfrm>
        </p:spPr>
        <p:txBody>
          <a:bodyPr/>
          <a:lstStyle/>
          <a:p>
            <a:r>
              <a:rPr lang="en-US" dirty="0" smtClean="0"/>
              <a:t>AR (finder </a:t>
            </a:r>
            <a:r>
              <a:rPr lang="ru-RU" dirty="0" smtClean="0"/>
              <a:t>и </a:t>
            </a:r>
            <a:r>
              <a:rPr lang="en-US" dirty="0" smtClean="0"/>
              <a:t>record </a:t>
            </a:r>
            <a:r>
              <a:rPr lang="ru-RU" dirty="0" smtClean="0"/>
              <a:t>не разделены, </a:t>
            </a:r>
            <a:r>
              <a:rPr lang="en-US" dirty="0" smtClean="0"/>
              <a:t>API)</a:t>
            </a:r>
            <a:r>
              <a:rPr lang="ru-RU" dirty="0" smtClean="0"/>
              <a:t>.</a:t>
            </a:r>
            <a:endParaRPr lang="en-US" dirty="0" smtClean="0"/>
          </a:p>
          <a:p>
            <a:r>
              <a:rPr lang="en-US" dirty="0" err="1" smtClean="0">
                <a:latin typeface="Consolas" pitchFamily="49" charset="0"/>
                <a:cs typeface="Consolas" pitchFamily="49" charset="0"/>
              </a:rPr>
              <a:t>CHtml</a:t>
            </a:r>
            <a:r>
              <a:rPr lang="ru-RU" dirty="0" smtClean="0"/>
              <a:t>.</a:t>
            </a:r>
            <a:r>
              <a:rPr lang="en-US" dirty="0" smtClean="0"/>
              <a:t> </a:t>
            </a:r>
            <a:r>
              <a:rPr lang="ru-RU" dirty="0" smtClean="0"/>
              <a:t>Статика.</a:t>
            </a:r>
            <a:endParaRPr lang="ru-RU" dirty="0"/>
          </a:p>
          <a:p>
            <a:r>
              <a:rPr lang="ru-RU" dirty="0" smtClean="0"/>
              <a:t>Некоторые </a:t>
            </a:r>
            <a:r>
              <a:rPr lang="ru-RU" dirty="0"/>
              <a:t>классы в странных местах</a:t>
            </a:r>
            <a:r>
              <a:rPr lang="ru-RU" dirty="0" smtClean="0"/>
              <a:t>.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714669" y="4451543"/>
            <a:ext cx="1773242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0" dirty="0" smtClean="0">
                <a:solidFill>
                  <a:srgbClr val="C00000"/>
                </a:solidFill>
              </a:rPr>
              <a:t>BC</a:t>
            </a:r>
            <a:endParaRPr lang="ru-RU" sz="11500" dirty="0">
              <a:solidFill>
                <a:srgbClr val="C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68645" y="5005073"/>
            <a:ext cx="43749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 smtClean="0"/>
              <a:t>Самое страшное —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15737343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Yii2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buFont typeface="Calibri" pitchFamily="34" charset="0"/>
              <a:buChar char="—"/>
            </a:pPr>
            <a:r>
              <a:rPr lang="en-US" dirty="0" smtClean="0"/>
              <a:t>PHP 5.3</a:t>
            </a:r>
            <a:r>
              <a:rPr lang="ru-RU" dirty="0" smtClean="0"/>
              <a:t>.8</a:t>
            </a:r>
            <a:r>
              <a:rPr lang="en-US" dirty="0" smtClean="0"/>
              <a:t>+</a:t>
            </a:r>
          </a:p>
          <a:p>
            <a:pPr>
              <a:buFont typeface="Calibri" pitchFamily="34" charset="0"/>
              <a:buChar char="—"/>
            </a:pPr>
            <a:r>
              <a:rPr lang="ru-RU" dirty="0" smtClean="0"/>
              <a:t>Все классы в </a:t>
            </a:r>
            <a:r>
              <a:rPr lang="en-US" dirty="0" smtClean="0"/>
              <a:t>namespace (</a:t>
            </a:r>
            <a:r>
              <a:rPr lang="en-US" dirty="0" err="1" smtClean="0"/>
              <a:t>yii</a:t>
            </a:r>
            <a:r>
              <a:rPr lang="en-US" dirty="0" smtClean="0"/>
              <a:t>)</a:t>
            </a:r>
            <a:r>
              <a:rPr lang="ru-RU" dirty="0" smtClean="0"/>
              <a:t> и без префикса</a:t>
            </a:r>
          </a:p>
          <a:p>
            <a:pPr>
              <a:buFont typeface="Calibri" pitchFamily="34" charset="0"/>
              <a:buChar char="—"/>
            </a:pPr>
            <a:r>
              <a:rPr lang="en-US" dirty="0" smtClean="0"/>
              <a:t>PSR-0</a:t>
            </a:r>
            <a:endParaRPr lang="ru-RU" dirty="0" smtClean="0"/>
          </a:p>
          <a:p>
            <a:pPr>
              <a:buFont typeface="Calibri" pitchFamily="34" charset="0"/>
              <a:buChar char="—"/>
            </a:pPr>
            <a:r>
              <a:rPr lang="ru-RU" dirty="0" smtClean="0"/>
              <a:t>Пакеты </a:t>
            </a:r>
            <a:r>
              <a:rPr lang="en-US" dirty="0" smtClean="0"/>
              <a:t>Composer</a:t>
            </a:r>
          </a:p>
          <a:p>
            <a:pPr>
              <a:buFont typeface="Calibri" pitchFamily="34" charset="0"/>
              <a:buChar char="—"/>
            </a:pP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2764904"/>
          </a:xfrm>
        </p:spPr>
        <p:txBody>
          <a:bodyPr>
            <a:normAutofit/>
          </a:bodyPr>
          <a:lstStyle/>
          <a:p>
            <a:pPr>
              <a:buFont typeface="Calibri" pitchFamily="34" charset="0"/>
              <a:buChar char="—"/>
            </a:pPr>
            <a:r>
              <a:rPr lang="ru-RU" dirty="0" smtClean="0"/>
              <a:t>Лишнее в пакеты</a:t>
            </a:r>
          </a:p>
          <a:p>
            <a:pPr>
              <a:buFont typeface="Calibri" pitchFamily="34" charset="0"/>
              <a:buChar char="—"/>
            </a:pPr>
            <a:r>
              <a:rPr lang="ru-RU" dirty="0" smtClean="0"/>
              <a:t>Улучшаем структуру</a:t>
            </a:r>
          </a:p>
          <a:p>
            <a:pPr>
              <a:buFont typeface="Calibri" pitchFamily="34" charset="0"/>
              <a:buChar char="—"/>
            </a:pPr>
            <a:r>
              <a:rPr lang="ru-RU" dirty="0" smtClean="0"/>
              <a:t>Сохраняем плюсы</a:t>
            </a:r>
          </a:p>
          <a:p>
            <a:pPr>
              <a:buFont typeface="Calibri" pitchFamily="34" charset="0"/>
              <a:buChar char="—"/>
            </a:pPr>
            <a:r>
              <a:rPr lang="ru-RU" dirty="0" smtClean="0"/>
              <a:t>Немного другой стиль кода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44208" y="4077072"/>
            <a:ext cx="2225289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00" dirty="0" smtClean="0">
                <a:solidFill>
                  <a:schemeClr val="bg1">
                    <a:lumMod val="85000"/>
                  </a:schemeClr>
                </a:solidFill>
              </a:rPr>
              <a:t>v2</a:t>
            </a:r>
            <a:endParaRPr lang="ru-RU" sz="166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2372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Yii2: base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466728" cy="4525963"/>
          </a:xfrm>
        </p:spPr>
        <p:txBody>
          <a:bodyPr>
            <a:normAutofit/>
          </a:bodyPr>
          <a:lstStyle/>
          <a:p>
            <a:pPr>
              <a:buFontTx/>
              <a:buChar char="—"/>
            </a:pPr>
            <a:r>
              <a:rPr lang="ru-RU" sz="2400" dirty="0" err="1"/>
              <a:t>Алиасы</a:t>
            </a:r>
            <a:r>
              <a:rPr lang="ru-RU" sz="2400" dirty="0"/>
              <a:t> вида </a:t>
            </a:r>
            <a:r>
              <a:rPr lang="en-GB" sz="2000" dirty="0">
                <a:latin typeface="Consolas" pitchFamily="49" charset="0"/>
                <a:cs typeface="Consolas" pitchFamily="49" charset="0"/>
              </a:rPr>
              <a:t>@</a:t>
            </a:r>
            <a:r>
              <a:rPr lang="en-GB" sz="2000" dirty="0" err="1">
                <a:latin typeface="Consolas" pitchFamily="49" charset="0"/>
                <a:cs typeface="Consolas" pitchFamily="49" charset="0"/>
              </a:rPr>
              <a:t>yii</a:t>
            </a:r>
            <a:r>
              <a:rPr lang="en-GB" sz="2000" dirty="0">
                <a:latin typeface="Consolas" pitchFamily="49" charset="0"/>
                <a:cs typeface="Consolas" pitchFamily="49" charset="0"/>
              </a:rPr>
              <a:t>/base/Component</a:t>
            </a:r>
            <a:endParaRPr lang="ru-RU" sz="2400" dirty="0">
              <a:latin typeface="Consolas" pitchFamily="49" charset="0"/>
              <a:cs typeface="Consolas" pitchFamily="49" charset="0"/>
            </a:endParaRPr>
          </a:p>
          <a:p>
            <a:pPr>
              <a:buFontTx/>
              <a:buChar char="—"/>
            </a:pPr>
            <a:r>
              <a:rPr lang="en-US" sz="2400" dirty="0" err="1">
                <a:latin typeface="Consolas" pitchFamily="49" charset="0"/>
                <a:cs typeface="Consolas" pitchFamily="49" charset="0"/>
              </a:rPr>
              <a:t>CComponent</a:t>
            </a:r>
            <a:r>
              <a:rPr lang="en-US" sz="2400" dirty="0"/>
              <a:t> → 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Object</a:t>
            </a:r>
            <a:r>
              <a:rPr lang="en-US" sz="2400" dirty="0"/>
              <a:t> + 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Component</a:t>
            </a:r>
            <a:endParaRPr lang="ru-RU" sz="2400" dirty="0" smtClean="0">
              <a:latin typeface="Consolas" pitchFamily="49" charset="0"/>
              <a:cs typeface="Consolas" pitchFamily="49" charset="0"/>
            </a:endParaRPr>
          </a:p>
          <a:p>
            <a:pPr>
              <a:buFontTx/>
              <a:buChar char="—"/>
            </a:pPr>
            <a:r>
              <a:rPr lang="en-US" sz="2400" dirty="0" smtClean="0"/>
              <a:t>SPL </a:t>
            </a:r>
            <a:r>
              <a:rPr lang="ru-RU" sz="2400" dirty="0"/>
              <a:t>вместо </a:t>
            </a:r>
            <a:r>
              <a:rPr lang="ru-RU" sz="2400" dirty="0" smtClean="0"/>
              <a:t>большинства коллекций</a:t>
            </a:r>
            <a:endParaRPr lang="en-US" sz="2400" dirty="0" smtClean="0"/>
          </a:p>
          <a:p>
            <a:pPr>
              <a:buFontTx/>
              <a:buChar char="—"/>
            </a:pPr>
            <a:r>
              <a:rPr lang="ru-RU" sz="2400" dirty="0"/>
              <a:t>Убит 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CFormModel</a:t>
            </a:r>
            <a:r>
              <a:rPr lang="en-US" sz="2400" dirty="0"/>
              <a:t> </a:t>
            </a:r>
            <a:r>
              <a:rPr lang="ru-RU" sz="2400" dirty="0"/>
              <a:t>в пользу 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Model</a:t>
            </a:r>
          </a:p>
          <a:p>
            <a:pPr>
              <a:buFontTx/>
              <a:buChar char="—"/>
            </a:pPr>
            <a:endParaRPr lang="ru-RU" sz="2400" dirty="0"/>
          </a:p>
          <a:p>
            <a:pPr>
              <a:buFontTx/>
              <a:buChar char="—"/>
            </a:pPr>
            <a:endParaRPr lang="en-US" sz="2400" dirty="0"/>
          </a:p>
          <a:p>
            <a:pPr>
              <a:buFontTx/>
              <a:buChar char="—"/>
            </a:pPr>
            <a:endParaRPr lang="ru-RU" sz="2400" dirty="0"/>
          </a:p>
          <a:p>
            <a:pPr>
              <a:buFontTx/>
              <a:buChar char="—"/>
            </a:pPr>
            <a:endParaRPr lang="ru-RU" sz="2400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3995936" y="1600200"/>
            <a:ext cx="4968552" cy="4525963"/>
          </a:xfr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00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class 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MyComponent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extends \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yii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\base\Component {</a:t>
            </a:r>
          </a:p>
          <a:p>
            <a:pPr marL="0" indent="0"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public $x;</a:t>
            </a:r>
          </a:p>
          <a:p>
            <a:pPr marL="0" indent="0"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public function __construct($a, $b){</a:t>
            </a:r>
          </a:p>
          <a:p>
            <a:pPr marL="0" indent="0"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    //…</a:t>
            </a:r>
          </a:p>
          <a:p>
            <a:pPr marL="0" indent="0"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}</a:t>
            </a:r>
          </a:p>
          <a:p>
            <a:pPr marL="0" indent="0">
              <a:buNone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$component = 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MyComponent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::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newInstance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(</a:t>
            </a:r>
          </a:p>
          <a:p>
            <a:pPr marL="0" indent="0">
              <a:buNone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 array('x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'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=&gt;10),</a:t>
            </a:r>
          </a:p>
          <a:p>
            <a:pPr marL="0" indent="0">
              <a:buNone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 'a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'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, 'b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'</a:t>
            </a:r>
            <a:endParaRPr lang="en-US" sz="18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499598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Yii2: Query object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39552" y="2060848"/>
            <a:ext cx="8219256" cy="4464496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// Query object</a:t>
            </a:r>
          </a:p>
          <a:p>
            <a:pPr marL="0" indent="0"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$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query = new Query;</a:t>
            </a:r>
          </a:p>
          <a:p>
            <a:pPr marL="0" indent="0"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$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query-&gt;select('id')-&gt;from('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tbl_customer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')-&gt;limit(10);</a:t>
            </a:r>
            <a:endParaRPr lang="en-US" sz="20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$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command = $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db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-&gt;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createCommand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($query);</a:t>
            </a:r>
          </a:p>
          <a:p>
            <a:pPr marL="0" indent="0"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$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this-&gt;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assertEquals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("SELECT `id` FROM `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tbl_customer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` LIMIT 10", 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$command-&gt;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sql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indent="0">
              <a:buNone/>
            </a:pPr>
            <a:endParaRPr lang="en-US" sz="20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// array</a:t>
            </a:r>
          </a:p>
          <a:p>
            <a:pPr marL="0" indent="0"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$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command = $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db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-&gt;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createCommand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(array(</a:t>
            </a:r>
          </a:p>
          <a:p>
            <a:pPr marL="0" indent="0"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	'select' =&gt; 'name',</a:t>
            </a:r>
          </a:p>
          <a:p>
            <a:pPr marL="0" indent="0"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	'from' =&gt; '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tbl_customer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',</a:t>
            </a:r>
          </a:p>
          <a:p>
            <a:pPr marL="0" indent="0"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));</a:t>
            </a:r>
            <a:endParaRPr lang="en-US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39552" y="1484784"/>
            <a:ext cx="8147248" cy="50405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Criteria </a:t>
            </a:r>
            <a:r>
              <a:rPr lang="ru-RU" dirty="0" smtClean="0"/>
              <a:t>мигрировал из </a:t>
            </a:r>
            <a:r>
              <a:rPr lang="en-US" dirty="0" smtClean="0"/>
              <a:t>AR</a:t>
            </a:r>
            <a:r>
              <a:rPr lang="ru-RU" dirty="0" smtClean="0"/>
              <a:t> в </a:t>
            </a:r>
            <a:r>
              <a:rPr lang="en-US" dirty="0" smtClean="0"/>
              <a:t>DAO</a:t>
            </a:r>
            <a:r>
              <a:rPr lang="en-US" dirty="0"/>
              <a:t>: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47852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yii\logo-transparen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8351" y="2132856"/>
            <a:ext cx="6904038" cy="1495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489465" y="3397448"/>
            <a:ext cx="45929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= спасение в суровом мире </a:t>
            </a:r>
            <a:r>
              <a:rPr lang="en-US" sz="2400" dirty="0" smtClean="0"/>
              <a:t>PHP ;)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48079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Yii2: AR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546848" cy="4525963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dirty="0">
                <a:latin typeface="Consolas" pitchFamily="49" charset="0"/>
                <a:cs typeface="Consolas" pitchFamily="49" charset="0"/>
              </a:rPr>
              <a:t>$customer = Customer::find(2</a:t>
            </a:r>
            <a:r>
              <a:rPr lang="en-GB" sz="2000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 marL="0" indent="0">
              <a:buNone/>
            </a:pPr>
            <a:r>
              <a:rPr lang="en-GB" sz="20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GB" sz="2000" dirty="0" smtClean="0">
                <a:latin typeface="Consolas" pitchFamily="49" charset="0"/>
                <a:cs typeface="Consolas" pitchFamily="49" charset="0"/>
              </a:rPr>
              <a:t>-&gt;active()</a:t>
            </a:r>
          </a:p>
          <a:p>
            <a:pPr marL="0" indent="0">
              <a:buNone/>
            </a:pPr>
            <a:r>
              <a:rPr lang="en-GB" sz="20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GB" sz="2000" dirty="0" smtClean="0">
                <a:latin typeface="Consolas" pitchFamily="49" charset="0"/>
                <a:cs typeface="Consolas" pitchFamily="49" charset="0"/>
              </a:rPr>
              <a:t>-&gt;one();</a:t>
            </a:r>
          </a:p>
          <a:p>
            <a:pPr marL="0" indent="0"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$customer-&gt;name = 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'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Qiang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';</a:t>
            </a:r>
            <a:endParaRPr lang="en-US" sz="20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$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customer-&gt;save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0" indent="0">
              <a:buNone/>
            </a:pPr>
            <a:endParaRPr lang="en-US" sz="20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$customers = Customer::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find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()</a:t>
            </a:r>
          </a:p>
          <a:p>
            <a:pPr marL="0" indent="0"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-&gt;order(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'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id')</a:t>
            </a:r>
          </a:p>
          <a:p>
            <a:pPr marL="0" indent="0"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-&gt;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asArray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(true)</a:t>
            </a:r>
          </a:p>
          <a:p>
            <a:pPr marL="0" indent="0"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-&gt;all();</a:t>
            </a:r>
            <a:endParaRPr lang="en-US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/>
              <a:t>Auto quotes</a:t>
            </a:r>
          </a:p>
          <a:p>
            <a:pPr lvl="1"/>
            <a:r>
              <a:rPr lang="en-US" dirty="0"/>
              <a:t>Finder / Model</a:t>
            </a:r>
          </a:p>
          <a:p>
            <a:pPr lvl="1"/>
            <a:r>
              <a:rPr lang="en-US" dirty="0" smtClean="0"/>
              <a:t>Method chains</a:t>
            </a:r>
            <a:endParaRPr lang="en-US" dirty="0"/>
          </a:p>
          <a:p>
            <a:pPr lvl="1"/>
            <a:r>
              <a:rPr lang="en-US" dirty="0" err="1"/>
              <a:t>CDbCriteria</a:t>
            </a:r>
            <a:r>
              <a:rPr lang="en-US" dirty="0"/>
              <a:t> </a:t>
            </a:r>
            <a:r>
              <a:rPr lang="ru-RU" dirty="0"/>
              <a:t>убит, вместо него </a:t>
            </a:r>
            <a:r>
              <a:rPr lang="en-US" dirty="0"/>
              <a:t>Query </a:t>
            </a:r>
            <a:r>
              <a:rPr lang="ru-RU" dirty="0"/>
              <a:t>с </a:t>
            </a:r>
            <a:r>
              <a:rPr lang="ru-RU" dirty="0" err="1"/>
              <a:t>билдером</a:t>
            </a:r>
            <a:r>
              <a:rPr lang="ru-RU" dirty="0"/>
              <a:t> </a:t>
            </a:r>
            <a:r>
              <a:rPr lang="ru-RU" dirty="0" smtClean="0"/>
              <a:t>внутри</a:t>
            </a:r>
            <a:endParaRPr lang="en-US" dirty="0" smtClean="0"/>
          </a:p>
          <a:p>
            <a:pPr lvl="1"/>
            <a:r>
              <a:rPr lang="ru-RU" dirty="0" smtClean="0"/>
              <a:t>Уберём анонимные параметры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59978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43000"/>
          </a:xfrm>
        </p:spPr>
        <p:txBody>
          <a:bodyPr/>
          <a:lstStyle/>
          <a:p>
            <a:r>
              <a:rPr lang="en-US" dirty="0" smtClean="0"/>
              <a:t>Yii1 </a:t>
            </a:r>
            <a:r>
              <a:rPr lang="ru-RU" dirty="0" smtClean="0"/>
              <a:t>или </a:t>
            </a:r>
            <a:r>
              <a:rPr lang="en-US" dirty="0" smtClean="0"/>
              <a:t>Yii2?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1763688" y="3265820"/>
            <a:ext cx="5792676" cy="5232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sz="2800" dirty="0" smtClean="0"/>
              <a:t>Работайте на стабильном. Не ждите.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8067935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почитать?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1677648"/>
            <a:ext cx="5915000" cy="4525963"/>
          </a:xfrm>
        </p:spPr>
        <p:txBody>
          <a:bodyPr/>
          <a:lstStyle/>
          <a:p>
            <a:pPr>
              <a:buFont typeface="Calibri" pitchFamily="34" charset="0"/>
              <a:buChar char="—"/>
            </a:pPr>
            <a:r>
              <a:rPr lang="ru-RU" dirty="0" smtClean="0">
                <a:hlinkClick r:id="rId2"/>
              </a:rPr>
              <a:t>Официальный </a:t>
            </a:r>
            <a:r>
              <a:rPr lang="ru-RU" dirty="0" err="1" smtClean="0">
                <a:hlinkClick r:id="rId2"/>
              </a:rPr>
              <a:t>гайд</a:t>
            </a:r>
            <a:endParaRPr lang="ru-RU" dirty="0" smtClean="0"/>
          </a:p>
          <a:p>
            <a:pPr>
              <a:buFont typeface="Calibri" pitchFamily="34" charset="0"/>
              <a:buChar char="—"/>
            </a:pPr>
            <a:r>
              <a:rPr lang="en-US" dirty="0" smtClean="0">
                <a:hlinkClick r:id="rId3"/>
              </a:rPr>
              <a:t>Learning </a:t>
            </a:r>
            <a:r>
              <a:rPr lang="en-US" dirty="0" err="1" smtClean="0">
                <a:hlinkClick r:id="rId3"/>
              </a:rPr>
              <a:t>Yii</a:t>
            </a:r>
            <a:r>
              <a:rPr lang="en-US" dirty="0" smtClean="0">
                <a:hlinkClick r:id="rId3"/>
              </a:rPr>
              <a:t>, Larry </a:t>
            </a:r>
            <a:r>
              <a:rPr lang="en-US" dirty="0" err="1" smtClean="0">
                <a:hlinkClick r:id="rId3"/>
              </a:rPr>
              <a:t>Ulman</a:t>
            </a:r>
            <a:endParaRPr lang="ru-RU" dirty="0" smtClean="0"/>
          </a:p>
          <a:p>
            <a:pPr>
              <a:buFont typeface="Calibri" pitchFamily="34" charset="0"/>
              <a:buChar char="—"/>
            </a:pPr>
            <a:r>
              <a:rPr lang="ru-RU" dirty="0" err="1" smtClean="0">
                <a:hlinkClick r:id="rId4"/>
              </a:rPr>
              <a:t>Туториал</a:t>
            </a:r>
            <a:r>
              <a:rPr lang="ru-RU" dirty="0" smtClean="0">
                <a:hlinkClick r:id="rId4"/>
              </a:rPr>
              <a:t> по созданию блога</a:t>
            </a:r>
            <a:endParaRPr lang="en-US" dirty="0" smtClean="0"/>
          </a:p>
          <a:p>
            <a:pPr>
              <a:buFont typeface="Calibri" pitchFamily="34" charset="0"/>
              <a:buChar char="—"/>
            </a:pPr>
            <a:r>
              <a:rPr lang="en-US" dirty="0" err="1" smtClean="0">
                <a:hlinkClick r:id="rId5"/>
              </a:rPr>
              <a:t>Yii</a:t>
            </a:r>
            <a:r>
              <a:rPr lang="en-US" dirty="0" smtClean="0">
                <a:hlinkClick r:id="rId5"/>
              </a:rPr>
              <a:t> 1.1 Application Development Cookbook</a:t>
            </a:r>
            <a:endParaRPr lang="en-US" dirty="0" smtClean="0"/>
          </a:p>
          <a:p>
            <a:pPr>
              <a:buFont typeface="Calibri" pitchFamily="34" charset="0"/>
              <a:buChar char="—"/>
            </a:pPr>
            <a:r>
              <a:rPr lang="ru-RU" dirty="0" smtClean="0"/>
              <a:t>Блоги</a:t>
            </a:r>
          </a:p>
          <a:p>
            <a:pPr>
              <a:buFont typeface="Calibri" pitchFamily="34" charset="0"/>
              <a:buChar char="—"/>
            </a:pPr>
            <a:r>
              <a:rPr lang="ru-RU" dirty="0" err="1" smtClean="0"/>
              <a:t>Хабр</a:t>
            </a:r>
            <a:endParaRPr lang="ru-RU" dirty="0" smtClean="0"/>
          </a:p>
        </p:txBody>
      </p:sp>
      <p:pic>
        <p:nvPicPr>
          <p:cNvPr id="5" name="Picture 2" descr="D:\web\home\yiicookbook.local\www\img\cover_final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1696923"/>
            <a:ext cx="2857500" cy="3762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292662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Вопросы?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2636912"/>
            <a:ext cx="4042792" cy="2016224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>
                <a:hlinkClick r:id="rId2"/>
              </a:rPr>
              <a:t>yiiframework.com</a:t>
            </a:r>
            <a:endParaRPr lang="en-US" dirty="0" smtClean="0"/>
          </a:p>
          <a:p>
            <a:pPr marL="0" indent="0" algn="ctr">
              <a:buNone/>
            </a:pPr>
            <a:r>
              <a:rPr lang="en-US" dirty="0" smtClean="0">
                <a:hlinkClick r:id="rId3"/>
              </a:rPr>
              <a:t>yiiframework.ru</a:t>
            </a:r>
            <a:endParaRPr lang="en-US" dirty="0" smtClean="0"/>
          </a:p>
          <a:p>
            <a:pPr marL="0" indent="0" algn="ctr">
              <a:buNone/>
            </a:pPr>
            <a:r>
              <a:rPr lang="en-US" dirty="0" smtClean="0">
                <a:hlinkClick r:id="rId4"/>
              </a:rPr>
              <a:t>rmcreative.ru</a:t>
            </a:r>
            <a:endParaRPr lang="en-US" dirty="0" smtClean="0"/>
          </a:p>
        </p:txBody>
      </p:sp>
      <p:pic>
        <p:nvPicPr>
          <p:cNvPr id="7170" name="Picture 2" descr="D:\!elephants\2205610079_9dc36b2c0c_b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1556792"/>
            <a:ext cx="3312369" cy="4952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6486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такое </a:t>
            </a:r>
            <a:r>
              <a:rPr lang="en-US" dirty="0" err="1" smtClean="0"/>
              <a:t>Yii</a:t>
            </a:r>
            <a:r>
              <a:rPr lang="en-US" dirty="0" smtClean="0"/>
              <a:t>?</a:t>
            </a:r>
            <a:endParaRPr lang="ru-RU" dirty="0"/>
          </a:p>
        </p:txBody>
      </p:sp>
      <p:sp>
        <p:nvSpPr>
          <p:cNvPr id="4" name="Объект 2"/>
          <p:cNvSpPr>
            <a:spLocks noGrp="1"/>
          </p:cNvSpPr>
          <p:nvPr>
            <p:ph sz="half" idx="1"/>
          </p:nvPr>
        </p:nvSpPr>
        <p:spPr>
          <a:xfrm>
            <a:off x="251520" y="1627974"/>
            <a:ext cx="4038600" cy="4525963"/>
          </a:xfrm>
        </p:spPr>
        <p:txBody>
          <a:bodyPr>
            <a:normAutofit lnSpcReduction="10000"/>
          </a:bodyPr>
          <a:lstStyle/>
          <a:p>
            <a:pPr>
              <a:buClr>
                <a:srgbClr val="00B050"/>
              </a:buClr>
              <a:buFont typeface="Wingdings" pitchFamily="2" charset="2"/>
              <a:buChar char="ü"/>
            </a:pPr>
            <a:r>
              <a:rPr lang="en-US" dirty="0" smtClean="0"/>
              <a:t>PHP5 MVC</a:t>
            </a:r>
            <a:r>
              <a:rPr lang="ru-RU" dirty="0" smtClean="0"/>
              <a:t>.</a:t>
            </a:r>
          </a:p>
          <a:p>
            <a:pPr>
              <a:buClr>
                <a:srgbClr val="00B050"/>
              </a:buClr>
              <a:buFont typeface="Wingdings" pitchFamily="2" charset="2"/>
              <a:buChar char="ü"/>
            </a:pPr>
            <a:r>
              <a:rPr lang="ru-RU" dirty="0" smtClean="0"/>
              <a:t>Красивый </a:t>
            </a:r>
            <a:r>
              <a:rPr lang="en-US" dirty="0" smtClean="0"/>
              <a:t>API.</a:t>
            </a:r>
          </a:p>
          <a:p>
            <a:pPr>
              <a:buClr>
                <a:srgbClr val="00B050"/>
              </a:buClr>
              <a:buFont typeface="Wingdings" pitchFamily="2" charset="2"/>
              <a:buChar char="ü"/>
            </a:pPr>
            <a:r>
              <a:rPr lang="en-US" dirty="0" smtClean="0">
                <a:latin typeface="+mj-lt"/>
                <a:ea typeface="MS Gothic" pitchFamily="2"/>
                <a:cs typeface="Tahoma" pitchFamily="2"/>
              </a:rPr>
              <a:t>DAO, AR, </a:t>
            </a:r>
            <a:r>
              <a:rPr lang="ru-RU" dirty="0" smtClean="0">
                <a:latin typeface="+mj-lt"/>
                <a:ea typeface="MS Gothic" pitchFamily="2"/>
                <a:cs typeface="Tahoma" pitchFamily="2"/>
              </a:rPr>
              <a:t>миграции</a:t>
            </a:r>
            <a:r>
              <a:rPr lang="en-US" dirty="0" smtClean="0">
                <a:latin typeface="+mj-lt"/>
                <a:ea typeface="MS Gothic" pitchFamily="2"/>
                <a:cs typeface="Tahoma" pitchFamily="2"/>
              </a:rPr>
              <a:t>.</a:t>
            </a:r>
            <a:endParaRPr lang="ru-RU" dirty="0" smtClean="0">
              <a:latin typeface="+mj-lt"/>
              <a:ea typeface="MS Gothic" pitchFamily="2"/>
              <a:cs typeface="Tahoma" pitchFamily="2"/>
            </a:endParaRPr>
          </a:p>
          <a:p>
            <a:pPr>
              <a:buClr>
                <a:srgbClr val="00B050"/>
              </a:buClr>
              <a:buFont typeface="Wingdings" pitchFamily="2" charset="2"/>
              <a:buChar char="ü"/>
            </a:pPr>
            <a:r>
              <a:rPr lang="ru-RU" dirty="0" smtClean="0">
                <a:latin typeface="+mj-lt"/>
                <a:ea typeface="MS Gothic" pitchFamily="2"/>
                <a:cs typeface="Tahoma" pitchFamily="2"/>
              </a:rPr>
              <a:t>Работа с формами.</a:t>
            </a:r>
          </a:p>
          <a:p>
            <a:pPr>
              <a:buClr>
                <a:srgbClr val="00B050"/>
              </a:buClr>
              <a:buFont typeface="Wingdings" pitchFamily="2" charset="2"/>
              <a:buChar char="ü"/>
            </a:pPr>
            <a:r>
              <a:rPr lang="ru-RU" dirty="0" smtClean="0">
                <a:latin typeface="+mj-lt"/>
                <a:ea typeface="MS Gothic" pitchFamily="2"/>
                <a:cs typeface="Tahoma" pitchFamily="2"/>
              </a:rPr>
              <a:t>Темы.</a:t>
            </a:r>
          </a:p>
          <a:p>
            <a:pPr>
              <a:buClr>
                <a:srgbClr val="00B050"/>
              </a:buClr>
              <a:buFont typeface="Wingdings" pitchFamily="2" charset="2"/>
              <a:buChar char="ü"/>
            </a:pPr>
            <a:r>
              <a:rPr lang="ru-RU" dirty="0" smtClean="0">
                <a:latin typeface="+mj-lt"/>
                <a:ea typeface="MS Gothic" pitchFamily="2"/>
                <a:cs typeface="Tahoma" pitchFamily="2"/>
              </a:rPr>
              <a:t>Тест-</a:t>
            </a:r>
            <a:r>
              <a:rPr lang="ru-RU" dirty="0" err="1" smtClean="0">
                <a:latin typeface="+mj-lt"/>
                <a:ea typeface="MS Gothic" pitchFamily="2"/>
                <a:cs typeface="Tahoma" pitchFamily="2"/>
              </a:rPr>
              <a:t>фреймворк</a:t>
            </a:r>
            <a:r>
              <a:rPr lang="ru-RU" dirty="0" smtClean="0">
                <a:latin typeface="+mj-lt"/>
                <a:ea typeface="MS Gothic" pitchFamily="2"/>
                <a:cs typeface="Tahoma" pitchFamily="2"/>
              </a:rPr>
              <a:t>.</a:t>
            </a:r>
          </a:p>
          <a:p>
            <a:pPr>
              <a:buClr>
                <a:srgbClr val="00B050"/>
              </a:buClr>
              <a:buFont typeface="Wingdings" pitchFamily="2" charset="2"/>
              <a:buChar char="ü"/>
            </a:pPr>
            <a:r>
              <a:rPr lang="ru-RU" dirty="0" smtClean="0">
                <a:latin typeface="+mj-lt"/>
                <a:ea typeface="MS Gothic" pitchFamily="2"/>
                <a:cs typeface="Tahoma" pitchFamily="2"/>
              </a:rPr>
              <a:t>Документация.</a:t>
            </a:r>
          </a:p>
          <a:p>
            <a:pPr>
              <a:buClr>
                <a:srgbClr val="00B050"/>
              </a:buClr>
              <a:buFont typeface="Wingdings" pitchFamily="2" charset="2"/>
              <a:buChar char="ü"/>
            </a:pPr>
            <a:r>
              <a:rPr lang="ru-RU" dirty="0" smtClean="0">
                <a:latin typeface="+mj-lt"/>
                <a:ea typeface="MS Gothic" pitchFamily="2"/>
                <a:cs typeface="Tahoma" pitchFamily="2"/>
              </a:rPr>
              <a:t>Сообщество.</a:t>
            </a:r>
          </a:p>
          <a:p>
            <a:pPr>
              <a:buClr>
                <a:srgbClr val="00B050"/>
              </a:buClr>
              <a:buFont typeface="Wingdings" pitchFamily="2" charset="2"/>
              <a:buChar char="ü"/>
            </a:pPr>
            <a:endParaRPr lang="ru-RU" dirty="0" smtClean="0">
              <a:latin typeface="+mj-lt"/>
            </a:endParaRPr>
          </a:p>
          <a:p>
            <a:endParaRPr lang="ru-RU" dirty="0"/>
          </a:p>
        </p:txBody>
      </p:sp>
      <p:sp>
        <p:nvSpPr>
          <p:cNvPr id="5" name="Объект 3"/>
          <p:cNvSpPr txBox="1">
            <a:spLocks/>
          </p:cNvSpPr>
          <p:nvPr/>
        </p:nvSpPr>
        <p:spPr>
          <a:xfrm>
            <a:off x="4639216" y="1600199"/>
            <a:ext cx="4325271" cy="4525963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B050"/>
              </a:buClr>
              <a:buFont typeface="Wingdings" pitchFamily="2" charset="2"/>
              <a:buChar char="ü"/>
            </a:pPr>
            <a:r>
              <a:rPr lang="ru-RU" dirty="0" smtClean="0"/>
              <a:t>Мощный кэш.</a:t>
            </a:r>
          </a:p>
          <a:p>
            <a:pPr>
              <a:buClr>
                <a:srgbClr val="00B050"/>
              </a:buClr>
              <a:buFont typeface="Wingdings" pitchFamily="2" charset="2"/>
              <a:buChar char="ü"/>
            </a:pPr>
            <a:r>
              <a:rPr lang="en-US" dirty="0" smtClean="0"/>
              <a:t>RBAC, </a:t>
            </a:r>
            <a:r>
              <a:rPr lang="ru-RU" dirty="0" smtClean="0"/>
              <a:t>авторизация.</a:t>
            </a:r>
            <a:endParaRPr lang="en-US" dirty="0" smtClean="0"/>
          </a:p>
          <a:p>
            <a:pPr>
              <a:buClr>
                <a:srgbClr val="00B050"/>
              </a:buClr>
              <a:buFont typeface="Wingdings" pitchFamily="2" charset="2"/>
              <a:buChar char="ü"/>
            </a:pPr>
            <a:r>
              <a:rPr lang="ru-RU" dirty="0" smtClean="0"/>
              <a:t>Консоль</a:t>
            </a:r>
            <a:r>
              <a:rPr lang="en-US" dirty="0"/>
              <a:t>.</a:t>
            </a:r>
            <a:endParaRPr lang="ru-RU" dirty="0" smtClean="0"/>
          </a:p>
          <a:p>
            <a:pPr>
              <a:buClr>
                <a:srgbClr val="00B050"/>
              </a:buClr>
              <a:buFont typeface="Wingdings" pitchFamily="2" charset="2"/>
              <a:buChar char="ü"/>
            </a:pPr>
            <a:r>
              <a:rPr lang="en-US" dirty="0" smtClean="0"/>
              <a:t>error handler, log.</a:t>
            </a:r>
          </a:p>
          <a:p>
            <a:pPr>
              <a:buClr>
                <a:srgbClr val="00B050"/>
              </a:buClr>
              <a:buFont typeface="Wingdings" pitchFamily="2" charset="2"/>
              <a:buChar char="ü"/>
            </a:pPr>
            <a:r>
              <a:rPr lang="en-US" dirty="0" err="1" smtClean="0"/>
              <a:t>Gii</a:t>
            </a:r>
            <a:r>
              <a:rPr lang="en-US" dirty="0" smtClean="0"/>
              <a:t>.</a:t>
            </a:r>
            <a:endParaRPr lang="ru-RU" dirty="0" smtClean="0"/>
          </a:p>
          <a:p>
            <a:pPr>
              <a:buClr>
                <a:srgbClr val="00B050"/>
              </a:buClr>
              <a:buFont typeface="Wingdings" pitchFamily="2" charset="2"/>
              <a:buChar char="ü"/>
            </a:pPr>
            <a:r>
              <a:rPr lang="en-US" dirty="0"/>
              <a:t>I18n </a:t>
            </a:r>
            <a:r>
              <a:rPr lang="ru-RU" dirty="0"/>
              <a:t>на основе </a:t>
            </a:r>
            <a:r>
              <a:rPr lang="en-US" dirty="0"/>
              <a:t>CLDR</a:t>
            </a:r>
            <a:r>
              <a:rPr lang="en-US" dirty="0" smtClean="0"/>
              <a:t>.</a:t>
            </a:r>
            <a:endParaRPr lang="ru-RU" dirty="0" smtClean="0"/>
          </a:p>
          <a:p>
            <a:pPr>
              <a:buClr>
                <a:srgbClr val="00B050"/>
              </a:buClr>
              <a:buFont typeface="Wingdings" pitchFamily="2" charset="2"/>
              <a:buChar char="ü"/>
            </a:pPr>
            <a:r>
              <a:rPr lang="ru-RU" dirty="0" err="1"/>
              <a:t>Виджеты</a:t>
            </a:r>
            <a:r>
              <a:rPr lang="ru-RU" dirty="0"/>
              <a:t>.</a:t>
            </a:r>
          </a:p>
          <a:p>
            <a:pPr>
              <a:buClr>
                <a:srgbClr val="00B050"/>
              </a:buClr>
              <a:buFont typeface="Wingdings" pitchFamily="2" charset="2"/>
              <a:buChar char="ü"/>
            </a:pPr>
            <a:endParaRPr lang="en-US" dirty="0"/>
          </a:p>
          <a:p>
            <a:pPr>
              <a:buClr>
                <a:srgbClr val="00B050"/>
              </a:buClr>
              <a:buFont typeface="Wingdings" pitchFamily="2" charset="2"/>
              <a:buChar char="ü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136516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Z:\!todo\yii\Yi_Chinese_character_for_change_used_for_I_Ching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2564904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10287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1560" y="2636912"/>
            <a:ext cx="8229600" cy="1143000"/>
          </a:xfrm>
        </p:spPr>
        <p:txBody>
          <a:bodyPr/>
          <a:lstStyle/>
          <a:p>
            <a:r>
              <a:rPr lang="ru-RU" dirty="0"/>
              <a:t>Немного статистики</a:t>
            </a:r>
          </a:p>
        </p:txBody>
      </p:sp>
    </p:spTree>
    <p:extLst>
      <p:ext uri="{BB962C8B-B14F-4D97-AF65-F5344CB8AC3E}">
        <p14:creationId xmlns:p14="http://schemas.microsoft.com/office/powerpoint/2010/main" val="27814587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D:\yii_users\stats_worl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1" y="1124744"/>
            <a:ext cx="9088033" cy="4464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284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D:\yii_users\stats_visitor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1412776"/>
            <a:ext cx="9196358" cy="2149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D:\yii_users\stats_returnin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020649"/>
            <a:ext cx="3228975" cy="2257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3423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2636912"/>
            <a:ext cx="8229600" cy="1143000"/>
          </a:xfrm>
        </p:spPr>
        <p:txBody>
          <a:bodyPr/>
          <a:lstStyle/>
          <a:p>
            <a:r>
              <a:rPr lang="ru-RU" dirty="0" smtClean="0"/>
              <a:t>Кто использует </a:t>
            </a:r>
            <a:r>
              <a:rPr lang="en-US" dirty="0" err="1" smtClean="0"/>
              <a:t>Yii</a:t>
            </a:r>
            <a:r>
              <a:rPr lang="en-US" dirty="0" smtClean="0"/>
              <a:t>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39408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4476</TotalTime>
  <Words>586</Words>
  <Application>Microsoft Office PowerPoint</Application>
  <PresentationFormat>Экран (4:3)</PresentationFormat>
  <Paragraphs>165</Paragraphs>
  <Slides>33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33</vt:i4>
      </vt:variant>
    </vt:vector>
  </HeadingPairs>
  <TitlesOfParts>
    <vt:vector size="34" baseType="lpstr">
      <vt:lpstr>Тема Office</vt:lpstr>
      <vt:lpstr>Yii, его разработка и Yii2</vt:lpstr>
      <vt:lpstr>Случайно зашли, а тут про…</vt:lpstr>
      <vt:lpstr>Презентация PowerPoint</vt:lpstr>
      <vt:lpstr>Что такое Yii?</vt:lpstr>
      <vt:lpstr>Презентация PowerPoint</vt:lpstr>
      <vt:lpstr>Немного статистики</vt:lpstr>
      <vt:lpstr>Презентация PowerPoint</vt:lpstr>
      <vt:lpstr>Презентация PowerPoint</vt:lpstr>
      <vt:lpstr>Кто использует Yii?</vt:lpstr>
      <vt:lpstr>В России и СНГ</vt:lpstr>
      <vt:lpstr>В России и СНГ</vt:lpstr>
      <vt:lpstr>В мире</vt:lpstr>
      <vt:lpstr>В мире</vt:lpstr>
      <vt:lpstr>OpenSource</vt:lpstr>
      <vt:lpstr>Историческая справка</vt:lpstr>
      <vt:lpstr>Презентация PowerPoint</vt:lpstr>
      <vt:lpstr>Команда Yii</vt:lpstr>
      <vt:lpstr>Почему BSD?</vt:lpstr>
      <vt:lpstr>Документация</vt:lpstr>
      <vt:lpstr>Как «зацепить» разработчика</vt:lpstr>
      <vt:lpstr>Как не разочаровать разработчика?</vt:lpstr>
      <vt:lpstr>Презентация PowerPoint</vt:lpstr>
      <vt:lpstr>За два первые дня</vt:lpstr>
      <vt:lpstr>Интересные факты</vt:lpstr>
      <vt:lpstr>О командной работе</vt:lpstr>
      <vt:lpstr>Что плохо в Yii 1.1?</vt:lpstr>
      <vt:lpstr>Yii2</vt:lpstr>
      <vt:lpstr>Yii2: base</vt:lpstr>
      <vt:lpstr>Yii2: Query object</vt:lpstr>
      <vt:lpstr>Yii2: AR</vt:lpstr>
      <vt:lpstr>Yii1 или Yii2?</vt:lpstr>
      <vt:lpstr>Что почитать?</vt:lpstr>
      <vt:lpstr>Вопросы?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Фреймворки, Yii и работа в команде</dc:title>
  <dc:creator>Alexander Makarov</dc:creator>
  <cp:lastModifiedBy>Alexander Makarov</cp:lastModifiedBy>
  <cp:revision>177</cp:revision>
  <dcterms:created xsi:type="dcterms:W3CDTF">2012-02-06T14:03:55Z</dcterms:created>
  <dcterms:modified xsi:type="dcterms:W3CDTF">2012-02-18T23:30:30Z</dcterms:modified>
</cp:coreProperties>
</file>