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283" r:id="rId5"/>
    <p:sldId id="335" r:id="rId6"/>
    <p:sldId id="257" r:id="rId7"/>
    <p:sldId id="266" r:id="rId8"/>
    <p:sldId id="273" r:id="rId9"/>
    <p:sldId id="272" r:id="rId10"/>
    <p:sldId id="274" r:id="rId11"/>
    <p:sldId id="259" r:id="rId12"/>
    <p:sldId id="275" r:id="rId13"/>
    <p:sldId id="276" r:id="rId14"/>
    <p:sldId id="277" r:id="rId15"/>
    <p:sldId id="267" r:id="rId16"/>
    <p:sldId id="265" r:id="rId17"/>
    <p:sldId id="324" r:id="rId18"/>
    <p:sldId id="268" r:id="rId19"/>
    <p:sldId id="269" r:id="rId20"/>
    <p:sldId id="262" r:id="rId21"/>
    <p:sldId id="263" r:id="rId22"/>
    <p:sldId id="278" r:id="rId23"/>
    <p:sldId id="279" r:id="rId24"/>
    <p:sldId id="336" r:id="rId25"/>
    <p:sldId id="280" r:id="rId26"/>
    <p:sldId id="281" r:id="rId27"/>
    <p:sldId id="325" r:id="rId28"/>
    <p:sldId id="285" r:id="rId29"/>
    <p:sldId id="294" r:id="rId30"/>
    <p:sldId id="328" r:id="rId31"/>
    <p:sldId id="326" r:id="rId32"/>
    <p:sldId id="329" r:id="rId33"/>
    <p:sldId id="306" r:id="rId34"/>
    <p:sldId id="295" r:id="rId35"/>
    <p:sldId id="286" r:id="rId36"/>
    <p:sldId id="287" r:id="rId37"/>
    <p:sldId id="291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30" r:id="rId47"/>
    <p:sldId id="333" r:id="rId48"/>
    <p:sldId id="331" r:id="rId49"/>
    <p:sldId id="332" r:id="rId50"/>
    <p:sldId id="282" r:id="rId51"/>
    <p:sldId id="290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4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132" d="100"/>
          <a:sy n="132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9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5625-0FB1-4C0C-9EE8-20AEDFDF1E61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3AFE-10FC-43EA-B64B-B0306D65E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abien.potencier.org/article/65/why-symfon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cs.phalconphp.com/en/latest/reference/benchmark/hello-worl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18.png"/><Relationship Id="rId21" Type="http://schemas.openxmlformats.org/officeDocument/2006/relationships/image" Target="../media/image27.jpeg"/><Relationship Id="rId7" Type="http://schemas.openxmlformats.org/officeDocument/2006/relationships/image" Target="../media/image20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25.png"/><Relationship Id="rId25" Type="http://schemas.openxmlformats.org/officeDocument/2006/relationships/image" Target="../media/image29.jpe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://www.sotmarket.ru/" TargetMode="Externa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://www.nutritionix.com/" TargetMode="External"/><Relationship Id="rId26" Type="http://schemas.openxmlformats.org/officeDocument/2006/relationships/hyperlink" Target="http://www.clevertech.biz/yii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uniprogy.com/" TargetMode="External"/><Relationship Id="rId20" Type="http://schemas.openxmlformats.org/officeDocument/2006/relationships/hyperlink" Target="http://meetfriends.rt.com/" TargetMode="Externa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://www.zalando.de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hyperlink" Target="http://www.edarling.de/" TargetMode="External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www.qippo.com/" TargetMode="External"/><Relationship Id="rId27" Type="http://schemas.openxmlformats.org/officeDocument/2006/relationships/image" Target="../media/image42.gif"/><Relationship Id="rId30" Type="http://schemas.openxmlformats.org/officeDocument/2006/relationships/hyperlink" Target="http://www.rocket-internet.de/?lang=en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b.com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://www.chive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urmo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://www.limesurvey.org/" TargetMode="External"/><Relationship Id="rId4" Type="http://schemas.openxmlformats.org/officeDocument/2006/relationships/hyperlink" Target="http://www.x2engine.com/" TargetMode="External"/><Relationship Id="rId9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, frameworks and where PHP is heading to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877272"/>
            <a:ext cx="6400800" cy="62292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800" dirty="0" smtClean="0"/>
              <a:t>Alexander Makarov</a:t>
            </a:r>
          </a:p>
          <a:p>
            <a:pPr algn="r"/>
            <a:r>
              <a:rPr lang="en-US" sz="2800" dirty="0" err="1" smtClean="0"/>
              <a:t>Yii</a:t>
            </a:r>
            <a:r>
              <a:rPr lang="en-US" sz="2800" dirty="0" smtClean="0"/>
              <a:t> core team, Stay.com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7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b="1" dirty="0" smtClean="0"/>
              <a:t>not that good</a:t>
            </a:r>
            <a:r>
              <a:rPr lang="en-US" dirty="0" smtClean="0"/>
              <a:t> things…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32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Enterprise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ZF 2 and Symfony2 are very “</a:t>
            </a:r>
            <a:r>
              <a:rPr lang="en-US" b="1" dirty="0" smtClean="0"/>
              <a:t>enterprise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Much more “</a:t>
            </a:r>
            <a:r>
              <a:rPr lang="en-US" b="1" dirty="0" smtClean="0"/>
              <a:t>enterprise</a:t>
            </a:r>
            <a:r>
              <a:rPr lang="en-US" dirty="0" smtClean="0"/>
              <a:t>” than ZF1 and </a:t>
            </a:r>
            <a:r>
              <a:rPr lang="en-US" dirty="0" err="1" smtClean="0"/>
              <a:t>symfony</a:t>
            </a:r>
            <a:r>
              <a:rPr lang="en-US" dirty="0" smtClean="0"/>
              <a:t> were.</a:t>
            </a:r>
          </a:p>
        </p:txBody>
      </p:sp>
    </p:spTree>
    <p:extLst>
      <p:ext uri="{BB962C8B-B14F-4D97-AF65-F5344CB8AC3E}">
        <p14:creationId xmlns:p14="http://schemas.microsoft.com/office/powerpoint/2010/main" val="7729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at du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98531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“</a:t>
            </a:r>
            <a:r>
              <a:rPr lang="en-US" b="1" dirty="0" smtClean="0"/>
              <a:t>enterprise</a:t>
            </a:r>
            <a:r>
              <a:rPr lang="en-US" dirty="0" smtClean="0"/>
              <a:t>” shit </a:t>
            </a:r>
            <a:r>
              <a:rPr lang="en-US" b="1" dirty="0" smtClean="0"/>
              <a:t>is too complex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37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“ZF2 </a:t>
            </a:r>
            <a:r>
              <a:rPr lang="en-US" b="1" dirty="0" smtClean="0"/>
              <a:t>is too "scientific"</a:t>
            </a:r>
            <a:r>
              <a:rPr lang="en-US" dirty="0" smtClean="0"/>
              <a:t>. You can write a thesis about ZF2 and its design. Don't get me wrong, I love best practices, standards, design patterns etc., but ZF2 </a:t>
            </a:r>
            <a:r>
              <a:rPr lang="en-US" dirty="0" err="1" smtClean="0"/>
              <a:t>devs</a:t>
            </a:r>
            <a:r>
              <a:rPr lang="en-US" dirty="0" smtClean="0"/>
              <a:t> dive too deep into "science".</a:t>
            </a:r>
          </a:p>
          <a:p>
            <a:pPr marL="0" indent="0">
              <a:buNone/>
            </a:pPr>
            <a:r>
              <a:rPr lang="en-US" dirty="0" smtClean="0"/>
              <a:t>Symfony2 is better but not enough.”</a:t>
            </a:r>
          </a:p>
        </p:txBody>
      </p:sp>
    </p:spTree>
    <p:extLst>
      <p:ext uri="{BB962C8B-B14F-4D97-AF65-F5344CB8AC3E}">
        <p14:creationId xmlns:p14="http://schemas.microsoft.com/office/powerpoint/2010/main" val="41490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b="1" dirty="0" smtClean="0"/>
              <a:t>why</a:t>
            </a:r>
            <a:r>
              <a:rPr lang="en-US" dirty="0" smtClean="0"/>
              <a:t> becoming </a:t>
            </a:r>
            <a:r>
              <a:rPr lang="en-US" b="1" dirty="0" smtClean="0"/>
              <a:t>complex</a:t>
            </a:r>
            <a:r>
              <a:rPr lang="en-US" dirty="0" smtClean="0"/>
              <a:t> instead of being simple?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ZF2 is what it 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Zend</a:t>
            </a:r>
            <a:r>
              <a:rPr lang="en-US" dirty="0" smtClean="0"/>
              <a:t> is the </a:t>
            </a:r>
            <a:r>
              <a:rPr lang="en-US" b="1" dirty="0" smtClean="0"/>
              <a:t>PHP company</a:t>
            </a:r>
            <a:r>
              <a:rPr lang="en-US" dirty="0" smtClean="0"/>
              <a:t>, they’ll have enough customers no matter what they’ll release.</a:t>
            </a:r>
          </a:p>
          <a:p>
            <a:r>
              <a:rPr lang="en-US" b="1" dirty="0" smtClean="0"/>
              <a:t>Main customers</a:t>
            </a:r>
            <a:r>
              <a:rPr lang="en-US" dirty="0" smtClean="0"/>
              <a:t> are of </a:t>
            </a:r>
            <a:r>
              <a:rPr lang="en-US" b="1" dirty="0" smtClean="0"/>
              <a:t>enterprise</a:t>
            </a:r>
            <a:r>
              <a:rPr lang="en-US" dirty="0" smtClean="0"/>
              <a:t> type.</a:t>
            </a:r>
          </a:p>
          <a:p>
            <a:r>
              <a:rPr lang="en-US" dirty="0" smtClean="0"/>
              <a:t>Not really interested in 80% projects out there.</a:t>
            </a:r>
          </a:p>
          <a:p>
            <a:r>
              <a:rPr lang="en-US" b="1" dirty="0" smtClean="0"/>
              <a:t>Consulting isn’t profitable if product isn’t complex enough ;)</a:t>
            </a:r>
          </a:p>
          <a:p>
            <a:r>
              <a:rPr lang="en-US" dirty="0" smtClean="0"/>
              <a:t>Heading into J2EE direction they have a chance to get former EE-companies on board.</a:t>
            </a:r>
          </a:p>
        </p:txBody>
      </p:sp>
    </p:spTree>
    <p:extLst>
      <p:ext uri="{BB962C8B-B14F-4D97-AF65-F5344CB8AC3E}">
        <p14:creationId xmlns:p14="http://schemas.microsoft.com/office/powerpoint/2010/main" val="5050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b="1" dirty="0" smtClean="0"/>
              <a:t>It works</a:t>
            </a:r>
            <a:r>
              <a:rPr lang="en-US" b="1" dirty="0"/>
              <a:t> </a:t>
            </a:r>
            <a:r>
              <a:rPr lang="en-US" b="1" dirty="0" smtClean="0"/>
              <a:t>for </a:t>
            </a:r>
            <a:r>
              <a:rPr lang="en-US" b="1" dirty="0" err="1" smtClean="0"/>
              <a:t>Zend</a:t>
            </a:r>
            <a:r>
              <a:rPr lang="en-US" b="1" dirty="0" smtClean="0"/>
              <a:t> very well.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342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Symfony2?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Personally I think they’re </a:t>
            </a:r>
            <a:r>
              <a:rPr lang="en-US" b="1" dirty="0" smtClean="0"/>
              <a:t>trying to be “</a:t>
            </a:r>
            <a:r>
              <a:rPr lang="en-US" b="1" dirty="0" err="1" smtClean="0"/>
              <a:t>enterpise</a:t>
            </a:r>
            <a:r>
              <a:rPr lang="en-US" b="1" dirty="0" smtClean="0"/>
              <a:t>”</a:t>
            </a:r>
            <a:r>
              <a:rPr lang="en-US" dirty="0" smtClean="0"/>
              <a:t> (=complex) as well.</a:t>
            </a:r>
          </a:p>
          <a:p>
            <a:r>
              <a:rPr lang="en-US" dirty="0" err="1" smtClean="0"/>
              <a:t>Sensio</a:t>
            </a:r>
            <a:r>
              <a:rPr lang="en-US" dirty="0" smtClean="0"/>
              <a:t> labs is a </a:t>
            </a:r>
            <a:r>
              <a:rPr lang="en-US" b="1" dirty="0" smtClean="0"/>
              <a:t>commercial company</a:t>
            </a:r>
            <a:r>
              <a:rPr lang="en-US" dirty="0" smtClean="0"/>
              <a:t> earning for framework support and consulting.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fabien.potencier.org/article/65/why-symfony</a:t>
            </a:r>
            <a:endParaRPr lang="en-US" dirty="0" smtClean="0"/>
          </a:p>
          <a:p>
            <a:r>
              <a:rPr lang="en-US" dirty="0" smtClean="0"/>
              <a:t>Good thing is that framework is </a:t>
            </a:r>
            <a:r>
              <a:rPr lang="en-US" b="1" dirty="0" smtClean="0"/>
              <a:t>a bit more practical than ZF2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Still </a:t>
            </a:r>
            <a:r>
              <a:rPr lang="en-US" b="1" dirty="0" smtClean="0"/>
              <a:t>very complex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9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</a:t>
            </a:r>
            <a:r>
              <a:rPr lang="en-US" b="1" dirty="0" smtClean="0"/>
              <a:t>bad</a:t>
            </a:r>
            <a:r>
              <a:rPr lang="en-US" dirty="0" smtClean="0"/>
              <a:t> in these </a:t>
            </a:r>
            <a:r>
              <a:rPr lang="en-US" b="1" dirty="0" smtClean="0"/>
              <a:t>“enterprise”</a:t>
            </a:r>
            <a:r>
              <a:rPr lang="en-US" dirty="0" smtClean="0"/>
              <a:t> things?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Design-patterns oriented instead of practically oriented. Emphasizing on patterns.</a:t>
            </a:r>
          </a:p>
          <a:p>
            <a:r>
              <a:rPr lang="en-US" dirty="0" smtClean="0"/>
              <a:t>Easier to unit-test, </a:t>
            </a:r>
            <a:r>
              <a:rPr lang="en-US" b="1" dirty="0" smtClean="0"/>
              <a:t>harder to develop and learn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Almost impossible to delegate routine work to less competent developers w/o spending lots of time teaching them first.</a:t>
            </a:r>
          </a:p>
          <a:p>
            <a:r>
              <a:rPr lang="en-US" b="1" dirty="0" smtClean="0"/>
              <a:t>High risk</a:t>
            </a:r>
            <a:r>
              <a:rPr lang="en-US" dirty="0" smtClean="0"/>
              <a:t> for project owner.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PHP </a:t>
            </a:r>
            <a:r>
              <a:rPr lang="en-US" b="1" dirty="0" smtClean="0"/>
              <a:t>still there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Developers are migrating to</a:t>
            </a:r>
          </a:p>
          <a:p>
            <a:pPr lvl="1"/>
            <a:r>
              <a:rPr lang="en-US" b="1" dirty="0" smtClean="0"/>
              <a:t>Ruby</a:t>
            </a:r>
          </a:p>
          <a:p>
            <a:pPr lvl="1"/>
            <a:r>
              <a:rPr lang="en-US" b="1" dirty="0" smtClean="0"/>
              <a:t>Python</a:t>
            </a:r>
            <a:endParaRPr lang="en-US" b="1" dirty="0"/>
          </a:p>
          <a:p>
            <a:pPr lvl="1"/>
            <a:r>
              <a:rPr lang="en-US" b="1" dirty="0" smtClean="0"/>
              <a:t>Java</a:t>
            </a:r>
            <a:endParaRPr lang="en-US" b="1" dirty="0"/>
          </a:p>
          <a:p>
            <a:pPr lvl="1"/>
            <a:r>
              <a:rPr lang="en-US" b="1" dirty="0" smtClean="0"/>
              <a:t>C++</a:t>
            </a:r>
            <a:endParaRPr lang="en-US" b="1" dirty="0"/>
          </a:p>
          <a:p>
            <a:r>
              <a:rPr lang="en-US" dirty="0"/>
              <a:t>Developers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migrating…</a:t>
            </a:r>
          </a:p>
          <a:p>
            <a:endParaRPr lang="en-US" dirty="0"/>
          </a:p>
          <a:p>
            <a:r>
              <a:rPr lang="en-US" dirty="0" smtClean="0"/>
              <a:t>Because… </a:t>
            </a:r>
            <a:r>
              <a:rPr lang="en-US" b="1" dirty="0" smtClean="0"/>
              <a:t>PHP sucks?!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7" name="Picture 3" descr="D:\xitem-167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24943"/>
            <a:ext cx="2714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reminds me… Java past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</a:t>
            </a:r>
            <a:r>
              <a:rPr lang="en-US" b="1" dirty="0" smtClean="0"/>
              <a:t>main thesis to support that complexity</a:t>
            </a:r>
            <a:r>
              <a:rPr lang="en-US" dirty="0" smtClean="0"/>
              <a:t> is… hold your breath… fasten your seatbelts: </a:t>
            </a:r>
            <a:r>
              <a:rPr lang="en-US" b="1" dirty="0" smtClean="0"/>
              <a:t>if it were easier, more stupid people would be using it</a:t>
            </a:r>
            <a:r>
              <a:rPr lang="en-US" dirty="0" smtClean="0"/>
              <a:t>!. Ta-da!!”</a:t>
            </a:r>
          </a:p>
          <a:p>
            <a:r>
              <a:rPr lang="en-US" dirty="0" smtClean="0"/>
              <a:t>“J2EE is no way simple. However </a:t>
            </a:r>
            <a:r>
              <a:rPr lang="en-US" b="1" dirty="0" smtClean="0"/>
              <a:t>the reality is simple:</a:t>
            </a:r>
            <a:r>
              <a:rPr lang="en-US" dirty="0" smtClean="0"/>
              <a:t> for J2EE to survive - we have to </a:t>
            </a:r>
            <a:r>
              <a:rPr lang="en-US" b="1" dirty="0" smtClean="0"/>
              <a:t>make it simple to build, deploy and manage</a:t>
            </a:r>
            <a:r>
              <a:rPr lang="en-US" dirty="0" smtClean="0"/>
              <a:t>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is simpler now</a:t>
            </a:r>
            <a:r>
              <a:rPr lang="en-US" dirty="0" smtClean="0"/>
              <a:t> compared to what it was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</a:p>
          <a:p>
            <a:r>
              <a:rPr lang="en-US" dirty="0" smtClean="0"/>
              <a:t>Apache Wicket</a:t>
            </a:r>
          </a:p>
          <a:p>
            <a:r>
              <a:rPr lang="en-US" dirty="0" smtClean="0"/>
              <a:t>Even Spring is much more usable and simple than what it was before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0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b="1" dirty="0" smtClean="0"/>
              <a:t>are SF2 and ZF2 evil?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Not really. </a:t>
            </a:r>
            <a:r>
              <a:rPr lang="en-US" b="1" dirty="0" smtClean="0"/>
              <a:t>Just a different niche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0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isn’t </a:t>
            </a:r>
            <a:r>
              <a:rPr lang="en-US" b="1" dirty="0" smtClean="0"/>
              <a:t>only</a:t>
            </a:r>
            <a:r>
              <a:rPr lang="en-US" dirty="0" smtClean="0"/>
              <a:t> complexity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Stable API.</a:t>
            </a:r>
          </a:p>
          <a:p>
            <a:r>
              <a:rPr lang="en-US" dirty="0" smtClean="0"/>
              <a:t>Well-tested code.</a:t>
            </a:r>
          </a:p>
          <a:p>
            <a:r>
              <a:rPr lang="en-US" dirty="0" smtClean="0"/>
              <a:t>Backwards-compatible regular releases.</a:t>
            </a:r>
          </a:p>
          <a:p>
            <a:r>
              <a:rPr lang="en-US" dirty="0"/>
              <a:t>Guarantee that vendor will support product for at least X </a:t>
            </a:r>
            <a:r>
              <a:rPr lang="en-US" dirty="0" smtClean="0"/>
              <a:t>years.</a:t>
            </a:r>
          </a:p>
          <a:p>
            <a:r>
              <a:rPr lang="en-US" dirty="0" smtClean="0"/>
              <a:t>Well-documented.</a:t>
            </a:r>
          </a:p>
          <a:p>
            <a:r>
              <a:rPr lang="en-US" dirty="0" smtClean="0"/>
              <a:t>Commercial support, trainings.</a:t>
            </a:r>
          </a:p>
          <a:p>
            <a:r>
              <a:rPr lang="en-US" dirty="0" smtClean="0"/>
              <a:t>And more…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55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what’s left for practical fellows?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Development should be straightforward</a:t>
            </a:r>
            <a:r>
              <a:rPr lang="en-US" dirty="0" smtClean="0"/>
              <a:t>. We’re not doing complex stuff for </a:t>
            </a:r>
            <a:r>
              <a:rPr lang="en-US" dirty="0" err="1" smtClean="0"/>
              <a:t>webapps</a:t>
            </a:r>
            <a:r>
              <a:rPr lang="en-US" dirty="0" smtClean="0"/>
              <a:t> most of the time.</a:t>
            </a:r>
          </a:p>
          <a:p>
            <a:r>
              <a:rPr lang="en-US" b="1" dirty="0"/>
              <a:t>Easy learning</a:t>
            </a:r>
            <a:r>
              <a:rPr lang="en-US" dirty="0"/>
              <a:t>.</a:t>
            </a:r>
          </a:p>
          <a:p>
            <a:r>
              <a:rPr lang="en-US" b="1" dirty="0"/>
              <a:t>Less </a:t>
            </a:r>
            <a:r>
              <a:rPr lang="en-US" b="1" dirty="0" smtClean="0"/>
              <a:t>magic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Less configuration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b="1" dirty="0" smtClean="0"/>
              <a:t>simple API</a:t>
            </a:r>
            <a:r>
              <a:rPr lang="en-US" dirty="0" smtClean="0"/>
              <a:t> as possible.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3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good</a:t>
            </a:r>
            <a:r>
              <a:rPr lang="en-US" dirty="0" smtClean="0"/>
              <a:t> parts of enterprise are still there it will be perfect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7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/>
          <a:lstStyle/>
          <a:p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— a </a:t>
            </a:r>
            <a:r>
              <a:rPr lang="en-US" b="1" dirty="0" smtClean="0"/>
              <a:t>practical</a:t>
            </a:r>
            <a:r>
              <a:rPr lang="en-US" dirty="0" smtClean="0"/>
              <a:t>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9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yii_users\int\elephpant_900_6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19616"/>
            <a:ext cx="4680520" cy="32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Выноска-облако 1"/>
          <p:cNvSpPr/>
          <p:nvPr/>
        </p:nvSpPr>
        <p:spPr>
          <a:xfrm>
            <a:off x="1115616" y="963296"/>
            <a:ext cx="2596964" cy="2272344"/>
          </a:xfrm>
          <a:prstGeom prst="cloudCallout">
            <a:avLst>
              <a:gd name="adj1" fmla="val 88203"/>
              <a:gd name="adj2" fmla="val 684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92" y="130968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Well, it sucks a bit. Not </a:t>
            </a:r>
            <a:r>
              <a:rPr lang="en-US" b="1" dirty="0" smtClean="0"/>
              <a:t>that</a:t>
            </a:r>
            <a:r>
              <a:rPr lang="en-US" dirty="0" smtClean="0"/>
              <a:t> much!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good choice for web development.</a:t>
            </a:r>
          </a:p>
          <a:p>
            <a:r>
              <a:rPr lang="en-US" dirty="0" smtClean="0"/>
              <a:t>Will be there for a long time.</a:t>
            </a:r>
          </a:p>
          <a:p>
            <a:r>
              <a:rPr lang="en-US" dirty="0" smtClean="0"/>
              <a:t>Programming language is just a tool… one of the tools.</a:t>
            </a:r>
          </a:p>
          <a:p>
            <a:r>
              <a:rPr lang="en-US" dirty="0" smtClean="0"/>
              <a:t>With a good framework bad parts aren’t that visible.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Let’s bust some myths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7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b="1" dirty="0" smtClean="0"/>
              <a:t>myths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framework </a:t>
            </a:r>
            <a:r>
              <a:rPr lang="en-US" b="1" dirty="0" smtClean="0"/>
              <a:t>reinvented the wheel</a:t>
            </a:r>
            <a:r>
              <a:rPr lang="en-US" dirty="0" smtClean="0"/>
              <a:t>, it's a </a:t>
            </a:r>
            <a:r>
              <a:rPr lang="en-US" b="1" dirty="0" smtClean="0"/>
              <a:t>bad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If there is </a:t>
            </a:r>
            <a:r>
              <a:rPr lang="en-US" b="1" dirty="0" smtClean="0"/>
              <a:t>DI container</a:t>
            </a:r>
            <a:r>
              <a:rPr lang="en-US" dirty="0" smtClean="0"/>
              <a:t> and </a:t>
            </a:r>
            <a:r>
              <a:rPr lang="en-US" b="1" dirty="0" smtClean="0"/>
              <a:t>design patterns</a:t>
            </a:r>
            <a:r>
              <a:rPr lang="en-US" dirty="0" smtClean="0"/>
              <a:t> all over the place, it's a </a:t>
            </a:r>
            <a:r>
              <a:rPr lang="en-US" b="1" dirty="0" smtClean="0"/>
              <a:t>good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If framework X </a:t>
            </a:r>
            <a:r>
              <a:rPr lang="en-US" b="1" dirty="0" smtClean="0"/>
              <a:t>implemented feature</a:t>
            </a:r>
            <a:r>
              <a:rPr lang="en-US" dirty="0" smtClean="0"/>
              <a:t> Y </a:t>
            </a:r>
            <a:r>
              <a:rPr lang="en-US" b="1" dirty="0" smtClean="0"/>
              <a:t>first</a:t>
            </a:r>
            <a:r>
              <a:rPr lang="en-US" dirty="0" smtClean="0"/>
              <a:t>, it's </a:t>
            </a:r>
            <a:r>
              <a:rPr lang="en-US" b="1" dirty="0" smtClean="0"/>
              <a:t>better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Loosely coupled</a:t>
            </a:r>
            <a:r>
              <a:rPr lang="en-US" dirty="0" smtClean="0"/>
              <a:t> framework is always a </a:t>
            </a:r>
            <a:r>
              <a:rPr lang="en-US" b="1" dirty="0" smtClean="0"/>
              <a:t>good</a:t>
            </a:r>
            <a:r>
              <a:rPr lang="en-US" dirty="0" smtClean="0"/>
              <a:t> choice.</a:t>
            </a:r>
          </a:p>
          <a:p>
            <a:r>
              <a:rPr lang="en-US" dirty="0" smtClean="0"/>
              <a:t>If there’s </a:t>
            </a:r>
            <a:r>
              <a:rPr lang="en-US" b="1" dirty="0" smtClean="0"/>
              <a:t>no feature</a:t>
            </a:r>
            <a:r>
              <a:rPr lang="en-US" dirty="0" smtClean="0"/>
              <a:t> X it’s a </a:t>
            </a:r>
            <a:r>
              <a:rPr lang="en-US" b="1" dirty="0" smtClean="0"/>
              <a:t>bad</a:t>
            </a:r>
            <a:r>
              <a:rPr lang="en-US" dirty="0" smtClean="0"/>
              <a:t> one.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7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b="1" dirty="0" smtClean="0"/>
              <a:t>really important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to </a:t>
            </a:r>
            <a:r>
              <a:rPr lang="en-US" b="1" dirty="0" smtClean="0"/>
              <a:t>learn.</a:t>
            </a:r>
          </a:p>
          <a:p>
            <a:r>
              <a:rPr lang="en-US" dirty="0" smtClean="0"/>
              <a:t>Easy to </a:t>
            </a:r>
            <a:r>
              <a:rPr lang="en-US" b="1" dirty="0" smtClean="0"/>
              <a:t>debug and fix.</a:t>
            </a:r>
          </a:p>
          <a:p>
            <a:r>
              <a:rPr lang="en-US" dirty="0" smtClean="0"/>
              <a:t>Doesn’t mess with your code or any good </a:t>
            </a:r>
            <a:r>
              <a:rPr lang="en-US" b="1" dirty="0" smtClean="0"/>
              <a:t>third-party code.</a:t>
            </a:r>
          </a:p>
          <a:p>
            <a:r>
              <a:rPr lang="en-US" dirty="0" smtClean="0"/>
              <a:t>Friendly active </a:t>
            </a:r>
            <a:r>
              <a:rPr lang="en-US" b="1" dirty="0" smtClean="0"/>
              <a:t>community.</a:t>
            </a:r>
          </a:p>
          <a:p>
            <a:r>
              <a:rPr lang="en-US" b="1" dirty="0" smtClean="0"/>
              <a:t>BC</a:t>
            </a:r>
            <a:r>
              <a:rPr lang="en-US" dirty="0" smtClean="0"/>
              <a:t> and </a:t>
            </a:r>
            <a:r>
              <a:rPr lang="en-US" b="1" dirty="0" smtClean="0"/>
              <a:t>stable.</a:t>
            </a:r>
          </a:p>
          <a:p>
            <a:r>
              <a:rPr lang="en-US" dirty="0" smtClean="0"/>
              <a:t>No roadblocks when trying to </a:t>
            </a:r>
            <a:r>
              <a:rPr lang="en-US" b="1" dirty="0" smtClean="0"/>
              <a:t>extend</a:t>
            </a:r>
            <a:r>
              <a:rPr lang="en-US" dirty="0" smtClean="0"/>
              <a:t> or </a:t>
            </a:r>
            <a:r>
              <a:rPr lang="en-US" b="1" dirty="0" smtClean="0"/>
              <a:t>customize</a:t>
            </a:r>
            <a:r>
              <a:rPr lang="en-US" dirty="0" smtClean="0"/>
              <a:t> it.</a:t>
            </a:r>
          </a:p>
          <a:p>
            <a:r>
              <a:rPr lang="en-US" dirty="0" smtClean="0"/>
              <a:t>Feels good ;)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6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ru-RU" dirty="0" smtClean="0"/>
              <a:t>с 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63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23" y="2193444"/>
            <a:ext cx="852925" cy="2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56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45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41774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77329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400534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12308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79613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69" y="2048597"/>
            <a:ext cx="764451" cy="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43723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19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049373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3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028384" y="2816992"/>
            <a:ext cx="804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1627974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PHP5 </a:t>
            </a:r>
            <a:r>
              <a:rPr lang="en-US" b="1" dirty="0" smtClean="0"/>
              <a:t>MVC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/>
              <a:t>Nice API.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DAO, AR, </a:t>
            </a:r>
            <a:r>
              <a:rPr lang="en-US" b="1" dirty="0" smtClean="0">
                <a:latin typeface="+mj-lt"/>
                <a:ea typeface="MS Gothic" pitchFamily="2"/>
                <a:cs typeface="Tahoma" pitchFamily="2"/>
              </a:rPr>
              <a:t>migrations</a:t>
            </a: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Form builder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Themes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Test framework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>
                <a:latin typeface="+mj-lt"/>
                <a:ea typeface="MS Gothic" pitchFamily="2"/>
                <a:cs typeface="Tahoma" pitchFamily="2"/>
              </a:rPr>
              <a:t>Well documented</a:t>
            </a: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>
                <a:latin typeface="+mj-lt"/>
                <a:ea typeface="MS Gothic" pitchFamily="2"/>
                <a:cs typeface="Tahoma" pitchFamily="2"/>
              </a:rPr>
              <a:t>Friendly community</a:t>
            </a: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639216" y="1600199"/>
            <a:ext cx="432527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Powerful cache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RBAC, </a:t>
            </a:r>
            <a:r>
              <a:rPr lang="en-US" dirty="0" err="1" smtClean="0"/>
              <a:t>auth</a:t>
            </a:r>
            <a:r>
              <a:rPr lang="en-US" dirty="0" smtClean="0"/>
              <a:t> framework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Console.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/>
              <a:t>error handler, log.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err="1" smtClean="0"/>
              <a:t>Gii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CLDR </a:t>
            </a:r>
            <a:r>
              <a:rPr lang="en-US" dirty="0" smtClean="0"/>
              <a:t>based I18n</a:t>
            </a:r>
            <a:r>
              <a:rPr lang="en-US" dirty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Widgets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b="1" dirty="0" smtClean="0"/>
              <a:t>BSD license.</a:t>
            </a:r>
            <a:endParaRPr lang="ru-RU" b="1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9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Still stays </a:t>
            </a:r>
            <a:r>
              <a:rPr lang="en-US" b="1" dirty="0" smtClean="0"/>
              <a:t>the fastest modern PHP framework</a:t>
            </a:r>
            <a:r>
              <a:rPr lang="en-US" dirty="0" smtClean="0"/>
              <a:t> (excluding some </a:t>
            </a:r>
            <a:r>
              <a:rPr lang="en-US" dirty="0" err="1" smtClean="0"/>
              <a:t>microframeworks</a:t>
            </a:r>
            <a:r>
              <a:rPr lang="en-US" dirty="0" smtClean="0"/>
              <a:t> and PECL ones).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dirty="0" smtClean="0"/>
              <a:t>That's </a:t>
            </a:r>
            <a:r>
              <a:rPr lang="en-US" b="1" dirty="0" smtClean="0"/>
              <a:t>not</a:t>
            </a:r>
            <a:r>
              <a:rPr lang="en-US" dirty="0" smtClean="0"/>
              <a:t> ours benchmark. </a:t>
            </a:r>
            <a:r>
              <a:rPr lang="en-US" dirty="0" smtClean="0">
                <a:hlinkClick r:id="rId2"/>
              </a:rPr>
              <a:t>http://docs.phalconphp.com/en/latest/reference/benchmark/hello-world.html</a:t>
            </a:r>
            <a:endParaRPr lang="ru-RU" dirty="0"/>
          </a:p>
        </p:txBody>
      </p:sp>
      <p:pic>
        <p:nvPicPr>
          <p:cNvPr id="1026" name="Picture 2" descr="D:\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30668"/>
            <a:ext cx="46767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even faster and less memory-hungry thanks to our </a:t>
            </a:r>
            <a:r>
              <a:rPr lang="en-US" dirty="0" err="1" smtClean="0"/>
              <a:t>GitHub</a:t>
            </a:r>
            <a:r>
              <a:rPr lang="en-US" dirty="0" smtClean="0"/>
              <a:t> community.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1124744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6153936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89392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0" y="69688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99" y="4388631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1772816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2" y="620688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24" y="2241693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761587" y="2871556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intranet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57" y="1996789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94" y="489928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66" y="3503209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3778.jpg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87" y="4995551"/>
            <a:ext cx="1691535" cy="16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good for business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b="1" dirty="0" smtClean="0"/>
              <a:t>web-focused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Lots</a:t>
            </a:r>
            <a:r>
              <a:rPr lang="en-US" dirty="0" smtClean="0"/>
              <a:t> of ready to use stuff.</a:t>
            </a:r>
          </a:p>
          <a:p>
            <a:r>
              <a:rPr lang="en-US" dirty="0" smtClean="0"/>
              <a:t>PHP makes </a:t>
            </a:r>
            <a:r>
              <a:rPr lang="en-US" b="1" dirty="0" smtClean="0"/>
              <a:t>everything</a:t>
            </a:r>
            <a:r>
              <a:rPr lang="en-US" dirty="0" smtClean="0"/>
              <a:t> easy.</a:t>
            </a:r>
          </a:p>
          <a:p>
            <a:r>
              <a:rPr lang="en-US" dirty="0" smtClean="0"/>
              <a:t>Easy to find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replace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smtClean="0"/>
              <a:t>developers.</a:t>
            </a:r>
          </a:p>
          <a:p>
            <a:r>
              <a:rPr lang="en-US" dirty="0" smtClean="0"/>
              <a:t>Less risky.</a:t>
            </a:r>
          </a:p>
          <a:p>
            <a:r>
              <a:rPr lang="en-US" dirty="0" smtClean="0"/>
              <a:t>Project costs less.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D: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09" y="2382511"/>
            <a:ext cx="3557171" cy="43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1" y="809274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50" y="4725144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4" y="2367076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1423881" cy="4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43651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" y="714501"/>
            <a:ext cx="1221124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3" y="2716177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logo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62" y="1628800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yii_users\int\nutrionix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" y="5595242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yii_users\int\meetfriends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64" y="3350808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yii_users\int\qippo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00" y="2529001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D:\yii_users\int\zaland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62" y="4026701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1077_1256243818.large.gif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4610843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edarling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74" y="3303378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rocket_internet.png">
            <a:hlinkClick r:id="rId30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0" y="2447972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yii_users\opensource\chiv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5" y="2276872"/>
            <a:ext cx="21974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ii_users\opensource\x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5" y="2226107"/>
            <a:ext cx="23762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opensource\zurm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2387166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bb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40" y="4532576"/>
            <a:ext cx="2257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lim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10580"/>
            <a:ext cx="2473822" cy="8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664" y="43385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1265" y="4290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24169" y="2060848"/>
            <a:ext cx="52484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Balanced</a:t>
            </a:r>
            <a:endParaRPr lang="ru-RU" sz="4800" dirty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Stable</a:t>
            </a:r>
            <a:endParaRPr lang="ru-RU" sz="4800" dirty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Flexible</a:t>
            </a:r>
            <a:endParaRPr lang="ru-RU" sz="4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Well-documented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 smtClean="0"/>
              <a:t>Doesn’t mess with your stuff </a:t>
            </a:r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47864" y="2276872"/>
            <a:ext cx="67786" cy="41637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isn’t easy to achieve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correct architecture or practical experience?</a:t>
            </a:r>
            <a:endParaRPr lang="ru-RU" dirty="0" smtClean="0"/>
          </a:p>
          <a:p>
            <a:r>
              <a:rPr lang="en-US" dirty="0" smtClean="0"/>
              <a:t>20% or</a:t>
            </a:r>
            <a:r>
              <a:rPr lang="ru-RU" dirty="0" smtClean="0"/>
              <a:t> 80%</a:t>
            </a:r>
          </a:p>
          <a:p>
            <a:r>
              <a:rPr lang="en-US" dirty="0" smtClean="0"/>
              <a:t>Features or core?</a:t>
            </a:r>
            <a:endParaRPr lang="ru-RU" dirty="0" smtClean="0"/>
          </a:p>
        </p:txBody>
      </p:sp>
      <p:pic>
        <p:nvPicPr>
          <p:cNvPr id="2051" name="Picture 3" descr="D:\A_a86c9e_1671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85" y="2708920"/>
            <a:ext cx="3600400" cy="360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Stable API and BC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good &amp; evil</a:t>
            </a:r>
            <a:endParaRPr lang="ru-RU" dirty="0"/>
          </a:p>
        </p:txBody>
      </p:sp>
      <p:pic>
        <p:nvPicPr>
          <p:cNvPr id="1026" name="Picture 2" descr="D:\good-and-ev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Flexibility</a:t>
            </a:r>
            <a:r>
              <a:rPr lang="en-US" dirty="0" smtClean="0"/>
              <a:t> should not mess with </a:t>
            </a:r>
            <a:r>
              <a:rPr lang="en-US" b="1" dirty="0" smtClean="0"/>
              <a:t>simplicity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b="1" dirty="0" smtClean="0"/>
              <a:t>less abstraction</a:t>
            </a:r>
            <a:r>
              <a:rPr lang="en-US" dirty="0" smtClean="0"/>
              <a:t> as possible.</a:t>
            </a:r>
          </a:p>
          <a:p>
            <a:r>
              <a:rPr lang="en-US" dirty="0" smtClean="0"/>
              <a:t>It’s simple to make things complex. Making things simple isn’t.</a:t>
            </a:r>
          </a:p>
          <a:p>
            <a:r>
              <a:rPr lang="en-US" dirty="0" smtClean="0"/>
              <a:t>Conventions.</a:t>
            </a:r>
            <a:endParaRPr lang="ru-RU" dirty="0" smtClean="0"/>
          </a:p>
          <a:p>
            <a:r>
              <a:rPr lang="en-US" dirty="0" smtClean="0"/>
              <a:t>Hide complexity.</a:t>
            </a:r>
            <a:endParaRPr lang="ru-RU" dirty="0"/>
          </a:p>
        </p:txBody>
      </p:sp>
      <p:pic>
        <p:nvPicPr>
          <p:cNvPr id="3074" name="Picture 2" descr="D:\techjoi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2976"/>
            <a:ext cx="2907799" cy="32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There’s not a single </a:t>
            </a:r>
            <a:r>
              <a:rPr lang="en-US" b="1" dirty="0" err="1" smtClean="0"/>
              <a:t>setMyCoolFactoryDependencyInjectionContainer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Yii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9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Document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28" y="2924944"/>
            <a:ext cx="3661247" cy="3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are </a:t>
            </a:r>
            <a:r>
              <a:rPr lang="en-US" b="1" dirty="0" smtClean="0"/>
              <a:t>very</a:t>
            </a:r>
            <a:r>
              <a:rPr lang="en-US" dirty="0" smtClean="0"/>
              <a:t> important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 We’re documenting as soon as writing code.</a:t>
            </a:r>
          </a:p>
          <a:p>
            <a:pPr>
              <a:buFont typeface="Calibri" pitchFamily="34" charset="0"/>
              <a:buChar char="—"/>
            </a:pPr>
            <a:r>
              <a:rPr lang="en-US" dirty="0"/>
              <a:t> </a:t>
            </a:r>
            <a:r>
              <a:rPr lang="en-US" dirty="0" smtClean="0"/>
              <a:t>Definitive guide and blog tutorial translated into 16 languages.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 </a:t>
            </a:r>
            <a:r>
              <a:rPr lang="en-US" dirty="0" err="1" smtClean="0"/>
              <a:t>phpdoc</a:t>
            </a:r>
            <a:r>
              <a:rPr lang="ru-RU" dirty="0" smtClean="0"/>
              <a:t>.</a:t>
            </a:r>
          </a:p>
          <a:p>
            <a:pPr>
              <a:buFont typeface="Calibri" pitchFamily="34" charset="0"/>
              <a:buChar char="—"/>
            </a:pPr>
            <a:r>
              <a:rPr lang="en-US" dirty="0"/>
              <a:t> </a:t>
            </a:r>
            <a:r>
              <a:rPr lang="en-US" dirty="0" smtClean="0"/>
              <a:t>Examples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 Great books.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71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Yii</a:t>
            </a:r>
            <a:r>
              <a:rPr lang="en-US" dirty="0" smtClean="0"/>
              <a:t> can work </a:t>
            </a:r>
            <a:r>
              <a:rPr lang="en-US" dirty="0"/>
              <a:t>with </a:t>
            </a:r>
            <a:r>
              <a:rPr lang="en-US" dirty="0" smtClean="0"/>
              <a:t>components </a:t>
            </a:r>
            <a:r>
              <a:rPr lang="en-US" dirty="0"/>
              <a:t>from </a:t>
            </a:r>
            <a:r>
              <a:rPr lang="en-US" dirty="0" err="1"/>
              <a:t>Symfony</a:t>
            </a:r>
            <a:r>
              <a:rPr lang="en-US" dirty="0"/>
              <a:t> 2 and </a:t>
            </a:r>
            <a:r>
              <a:rPr lang="en-US" dirty="0" smtClean="0"/>
              <a:t>ZF2.</a:t>
            </a:r>
            <a:br>
              <a:rPr lang="en-US" dirty="0" smtClean="0"/>
            </a:br>
            <a:r>
              <a:rPr lang="en-US" dirty="0" smtClean="0"/>
              <a:t>That's </a:t>
            </a:r>
            <a:r>
              <a:rPr lang="en-US" dirty="0"/>
              <a:t>what these are for, right? </a:t>
            </a:r>
            <a:r>
              <a:rPr lang="en-US" dirty="0" smtClean="0"/>
              <a:t>;)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is </a:t>
            </a:r>
            <a:r>
              <a:rPr lang="en-US" b="1" dirty="0" smtClean="0"/>
              <a:t>practice oriented</a:t>
            </a:r>
            <a:r>
              <a:rPr lang="en-US" dirty="0" smtClean="0"/>
              <a:t>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8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 choice for business → Good choice for developer.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4640"/>
            <a:ext cx="3754760" cy="4525963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419872" y="1774640"/>
            <a:ext cx="5127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sam@rmcreative.ru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http://yiiframework.com/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6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en-US" dirty="0" smtClean="0"/>
              <a:t>I knew you would ask about it 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PHP </a:t>
            </a:r>
            <a:r>
              <a:rPr lang="en-US" b="1" dirty="0" smtClean="0"/>
              <a:t>5.3</a:t>
            </a:r>
            <a:r>
              <a:rPr lang="ru-RU" b="1" dirty="0" smtClean="0"/>
              <a:t>.8</a:t>
            </a:r>
            <a:r>
              <a:rPr lang="en-US" b="1" dirty="0" smtClean="0"/>
              <a:t>+</a:t>
            </a:r>
          </a:p>
          <a:p>
            <a:pPr>
              <a:buFont typeface="Calibri" pitchFamily="34" charset="0"/>
              <a:buChar char="—"/>
            </a:pPr>
            <a:r>
              <a:rPr lang="en-US" b="1" dirty="0" err="1" smtClean="0"/>
              <a:t>Namespace</a:t>
            </a:r>
            <a:r>
              <a:rPr lang="en-US" dirty="0" err="1" smtClean="0"/>
              <a:t>d</a:t>
            </a:r>
            <a:r>
              <a:rPr lang="en-US" dirty="0" smtClean="0"/>
              <a:t> classes</a:t>
            </a:r>
          </a:p>
          <a:p>
            <a:pPr>
              <a:buFont typeface="Calibri" pitchFamily="34" charset="0"/>
              <a:buChar char="—"/>
            </a:pPr>
            <a:r>
              <a:rPr lang="en-US" b="1" dirty="0" smtClean="0"/>
              <a:t>PSR-0</a:t>
            </a:r>
            <a:endParaRPr lang="ru-RU" b="1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Better </a:t>
            </a:r>
            <a:r>
              <a:rPr lang="en-US" b="1" dirty="0" smtClean="0"/>
              <a:t>structure</a:t>
            </a:r>
            <a:r>
              <a:rPr lang="en-US" dirty="0" smtClean="0"/>
              <a:t>d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Less entities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All the </a:t>
            </a:r>
            <a:r>
              <a:rPr lang="en-US" b="1" dirty="0" smtClean="0"/>
              <a:t>good things are still there</a:t>
            </a:r>
            <a:endParaRPr lang="ru-RU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—"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New aliases @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/base/Component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CComponent</a:t>
            </a:r>
            <a:r>
              <a:rPr lang="en-US" sz="2400" dirty="0"/>
              <a:t> →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dirty="0"/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Component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smtClean="0"/>
              <a:t>SPL instead of custom collections</a:t>
            </a:r>
          </a:p>
          <a:p>
            <a:pPr>
              <a:buFontTx/>
              <a:buChar char="—"/>
            </a:pPr>
            <a:r>
              <a:rPr lang="en-US" sz="2400" dirty="0" smtClean="0"/>
              <a:t>Killed</a:t>
            </a:r>
            <a:r>
              <a:rPr lang="ru-RU" sz="2400" dirty="0" smtClean="0"/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CFormModel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2400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Model should be used instead.</a:t>
            </a:r>
          </a:p>
          <a:p>
            <a:pPr>
              <a:buFontTx/>
              <a:buChar char="—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Better rules and scenarios.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en-US" sz="2400" dirty="0"/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968552" cy="45259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\base\Object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public function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__construct(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newInstance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array('x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'a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'b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32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Yii2: 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render(), widget(), </a:t>
            </a:r>
            <a:r>
              <a:rPr lang="en-US" dirty="0" err="1" smtClean="0"/>
              <a:t>beginCache</a:t>
            </a:r>
            <a:r>
              <a:rPr lang="en-US" dirty="0" smtClean="0"/>
              <a:t>() → </a:t>
            </a:r>
            <a:r>
              <a:rPr lang="en-US" dirty="0" err="1" smtClean="0"/>
              <a:t>viewObject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View: $owner = class that called render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$this = View.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No need for</a:t>
            </a:r>
            <a:r>
              <a:rPr lang="ru-RU" dirty="0" smtClean="0"/>
              <a:t> </a:t>
            </a:r>
            <a:r>
              <a:rPr lang="en-US" dirty="0" smtClean="0"/>
              <a:t>renderers.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Can be used in console.</a:t>
            </a:r>
            <a:endParaRPr lang="en-US" dirty="0"/>
          </a:p>
          <a:p>
            <a:pPr>
              <a:buFont typeface="Calibri" pitchFamily="34" charset="0"/>
              <a:buChar char="—"/>
            </a:pPr>
            <a:r>
              <a:rPr lang="en-US" dirty="0" err="1" smtClean="0"/>
              <a:t>CHtml</a:t>
            </a:r>
            <a:r>
              <a:rPr lang="en-US" dirty="0" smtClean="0"/>
              <a:t> is still there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1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$post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-&gt;on(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$event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... });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$post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&gt;trigger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Event(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$this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$post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&gt;off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handlers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$post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getEventHandlers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No need to declare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jQuery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-like syntax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Behaviors instead of filters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Query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2060848"/>
            <a:ext cx="8219256" cy="44644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Query object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Query;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-&gt;select(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'id'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)-&gt;from(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)-&gt;limit(</a:t>
            </a:r>
            <a:r>
              <a:rPr lang="en-US" sz="2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($query);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"SELECT `id` FROM `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` LIMIT 10"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array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'select'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'from'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</a:t>
            </a:r>
            <a:r>
              <a:rPr lang="en-US" dirty="0"/>
              <a:t>Even better </a:t>
            </a:r>
            <a:r>
              <a:rPr lang="en-US" dirty="0" err="1"/>
              <a:t>ActiveRecord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= Customer::find(</a:t>
            </a:r>
            <a:r>
              <a:rPr lang="en-GB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-&gt;active()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-&gt;one();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-&gt;name =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Qiang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-&gt;save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Customer::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-&gt;order(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id'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Finder / </a:t>
            </a:r>
            <a:r>
              <a:rPr lang="en-US" dirty="0" smtClean="0"/>
              <a:t>Model</a:t>
            </a:r>
            <a:endParaRPr lang="ru-RU" dirty="0" smtClean="0"/>
          </a:p>
          <a:p>
            <a:pPr lvl="1"/>
            <a:r>
              <a:rPr lang="en-US" dirty="0" smtClean="0"/>
              <a:t>Can create your own</a:t>
            </a:r>
            <a:r>
              <a:rPr lang="ru-RU" dirty="0" smtClean="0"/>
              <a:t> </a:t>
            </a:r>
            <a:r>
              <a:rPr lang="en-US" dirty="0" smtClean="0"/>
              <a:t>finder</a:t>
            </a:r>
          </a:p>
          <a:p>
            <a:pPr lvl="1"/>
            <a:r>
              <a:rPr lang="en-US" strike="sngStrike" dirty="0" smtClean="0"/>
              <a:t>::model()</a:t>
            </a:r>
          </a:p>
          <a:p>
            <a:pPr lvl="1"/>
            <a:r>
              <a:rPr lang="en-US" dirty="0" err="1" smtClean="0"/>
              <a:t>Autoquotes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Method chains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Dirty attributes.</a:t>
            </a:r>
          </a:p>
          <a:p>
            <a:pPr lvl="1"/>
            <a:r>
              <a:rPr lang="en-US" dirty="0" smtClean="0"/>
              <a:t>Less memory.</a:t>
            </a:r>
          </a:p>
          <a:p>
            <a:pPr lvl="1"/>
            <a:r>
              <a:rPr lang="en-US" dirty="0" smtClean="0"/>
              <a:t>Can get arrays from AR.</a:t>
            </a:r>
          </a:p>
        </p:txBody>
      </p:sp>
    </p:spTree>
    <p:extLst>
      <p:ext uri="{BB962C8B-B14F-4D97-AF65-F5344CB8AC3E}">
        <p14:creationId xmlns:p14="http://schemas.microsoft.com/office/powerpoint/2010/main" val="3048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Post::find()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-&gt;where(array(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'active'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=&gt; true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f(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postFinder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addWhere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GB" sz="20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createdBy</a:t>
            </a:r>
            <a:r>
              <a:rPr lang="en-GB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userId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));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$posts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postFinder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mergeWith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anotherFinder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-&gt;all();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trike="sngStrike" dirty="0" smtClean="0"/>
              <a:t>Criteria</a:t>
            </a:r>
          </a:p>
          <a:p>
            <a:pPr lvl="1"/>
            <a:r>
              <a:rPr lang="en-US" dirty="0" smtClean="0"/>
              <a:t>You can merge finders</a:t>
            </a:r>
          </a:p>
          <a:p>
            <a:pPr lvl="1"/>
            <a:r>
              <a:rPr lang="en-US" dirty="0" smtClean="0"/>
              <a:t>You can add conditions on the fly</a:t>
            </a:r>
          </a:p>
        </p:txBody>
      </p:sp>
    </p:spTree>
    <p:extLst>
      <p:ext uri="{BB962C8B-B14F-4D97-AF65-F5344CB8AC3E}">
        <p14:creationId xmlns:p14="http://schemas.microsoft.com/office/powerpoint/2010/main" val="879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err="1"/>
              <a:t>tableName</a:t>
            </a:r>
            <a:r>
              <a:rPr lang="en-US" dirty="0"/>
              <a:t>(), relations(), scopes() = </a:t>
            </a:r>
            <a:r>
              <a:rPr lang="en-US" dirty="0" smtClean="0"/>
              <a:t>static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HAS_ONE</a:t>
            </a:r>
            <a:r>
              <a:rPr lang="en-US" dirty="0"/>
              <a:t>, </a:t>
            </a:r>
            <a:r>
              <a:rPr lang="en-US" dirty="0" smtClean="0"/>
              <a:t>HAS_MANY relations.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= FKs</a:t>
            </a:r>
          </a:p>
          <a:p>
            <a:pPr lvl="1"/>
            <a:r>
              <a:rPr lang="en-US" dirty="0" smtClean="0"/>
              <a:t>via = through</a:t>
            </a:r>
          </a:p>
          <a:p>
            <a:pPr lvl="1"/>
            <a:r>
              <a:rPr lang="en-US" dirty="0" smtClean="0"/>
              <a:t>Scopes via anonymous functions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"@." and "?" tokens.</a:t>
            </a:r>
            <a:r>
              <a:rPr lang="ru-RU" dirty="0" smtClean="0"/>
              <a:t> </a:t>
            </a:r>
            <a:r>
              <a:rPr lang="en-US" dirty="0" smtClean="0"/>
              <a:t>Automatic alias</a:t>
            </a:r>
            <a:r>
              <a:rPr lang="ru-RU" dirty="0" smtClean="0"/>
              <a:t>. </a:t>
            </a:r>
            <a:r>
              <a:rPr lang="en-US" dirty="0" smtClean="0"/>
              <a:t>Own table</a:t>
            </a:r>
            <a:r>
              <a:rPr lang="ru-RU" dirty="0" smtClean="0"/>
              <a:t>. </a:t>
            </a:r>
            <a:r>
              <a:rPr lang="en-US" dirty="0" smtClean="0"/>
              <a:t>Foreign table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1556792"/>
            <a:ext cx="4896544" cy="50405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Customer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extends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ActiveRecord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STATUS_ACTIVE = 1;</a:t>
            </a:r>
          </a:p>
          <a:p>
            <a:pPr marL="0" indent="0">
              <a:buNone/>
            </a:pPr>
            <a:endParaRPr lang="en-GB" sz="11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 smtClean="0">
                <a:latin typeface="Consolas" pitchFamily="49" charset="0"/>
                <a:cs typeface="Consolas" pitchFamily="49" charset="0"/>
              </a:rPr>
              <a:t>public static function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1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'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public static 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relations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orders:Order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[]' =&gt;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'link' =&gt; array('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customer_id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' =&gt; 'id'),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),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public static function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scopes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array(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'active' =&gt; function(</a:t>
            </a:r>
            <a:r>
              <a:rPr lang="en-GB" sz="1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$q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        return </a:t>
            </a:r>
            <a:r>
              <a:rPr lang="en-GB" sz="11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$q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andWhere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('@.`status` = 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' . self::STATUS_ACTIVE);</a:t>
            </a:r>
            <a:endParaRPr lang="en-GB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        },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itchFamily="49" charset="0"/>
                <a:cs typeface="Consolas" pitchFamily="49" charset="0"/>
              </a:rPr>
              <a:t>}</a:t>
            </a:r>
            <a:endParaRPr lang="ru-RU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itself is heading towards </a:t>
            </a:r>
            <a:r>
              <a:rPr lang="en-US" b="1" dirty="0" smtClean="0"/>
              <a:t>simplicity</a:t>
            </a:r>
            <a:r>
              <a:rPr lang="en-US" dirty="0" smtClean="0"/>
              <a:t> and </a:t>
            </a:r>
            <a:r>
              <a:rPr lang="en-US" b="1" dirty="0" smtClean="0"/>
              <a:t>usability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hashing API.</a:t>
            </a:r>
          </a:p>
          <a:p>
            <a:r>
              <a:rPr lang="en-US" dirty="0" smtClean="0"/>
              <a:t>Generators.</a:t>
            </a:r>
          </a:p>
          <a:p>
            <a:r>
              <a:rPr lang="en-US" dirty="0" smtClean="0"/>
              <a:t>More consistency.</a:t>
            </a:r>
          </a:p>
          <a:p>
            <a:r>
              <a:rPr lang="en-US" dirty="0" smtClean="0"/>
              <a:t>Built-in webserver.</a:t>
            </a:r>
          </a:p>
          <a:p>
            <a:r>
              <a:rPr lang="en-US" dirty="0" smtClean="0"/>
              <a:t>More performance.</a:t>
            </a:r>
          </a:p>
          <a:p>
            <a:r>
              <a:rPr lang="en-US" dirty="0" smtClean="0"/>
              <a:t>Better syntax.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962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()-&gt;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()-&gt;all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(Customer::find() as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$count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= Customer::count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value();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Customer::find()-&gt;active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$customers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Customer::find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where(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'name like :name'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':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'%customer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%'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order(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'id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)-&gt;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all(); 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 (if there will be enough time)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 (CURL) wrapper</a:t>
            </a:r>
          </a:p>
          <a:p>
            <a:r>
              <a:rPr lang="en-US" dirty="0" smtClean="0"/>
              <a:t>Package manager</a:t>
            </a:r>
          </a:p>
          <a:p>
            <a:r>
              <a:rPr lang="en-US" dirty="0" smtClean="0"/>
              <a:t>Mailer</a:t>
            </a:r>
            <a:endParaRPr lang="ru-RU" dirty="0" smtClean="0"/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Debug toolbar</a:t>
            </a:r>
          </a:p>
          <a:p>
            <a:r>
              <a:rPr lang="en-US" dirty="0" smtClean="0"/>
              <a:t>Console requirements</a:t>
            </a:r>
          </a:p>
          <a:p>
            <a:r>
              <a:rPr lang="en-US" dirty="0" smtClean="0"/>
              <a:t>More helpers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jQueryUI</a:t>
            </a:r>
            <a:r>
              <a:rPr lang="en-US" dirty="0" smtClean="0"/>
              <a:t>-based widgets (not just </a:t>
            </a:r>
            <a:r>
              <a:rPr lang="en-US" dirty="0" err="1" smtClean="0"/>
              <a:t>jQueryUI</a:t>
            </a:r>
            <a:r>
              <a:rPr lang="en-US" dirty="0" smtClean="0"/>
              <a:t> widgets)</a:t>
            </a:r>
          </a:p>
          <a:p>
            <a:r>
              <a:rPr lang="en-US" dirty="0" smtClean="0"/>
              <a:t>Commercial support (most probably not by </a:t>
            </a:r>
            <a:r>
              <a:rPr lang="en-US" dirty="0" err="1" smtClean="0"/>
              <a:t>Yii</a:t>
            </a:r>
            <a:r>
              <a:rPr lang="en-US" dirty="0" smtClean="0"/>
              <a:t> core team members)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66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1 or 2?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65820"/>
            <a:ext cx="5520037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Work with the stable one. </a:t>
            </a:r>
            <a:r>
              <a:rPr lang="en-US" sz="2800" b="1" dirty="0" smtClean="0"/>
              <a:t>1.1 will be</a:t>
            </a:r>
          </a:p>
          <a:p>
            <a:pPr algn="ctr"/>
            <a:r>
              <a:rPr lang="en-US" sz="2800" b="1" dirty="0" smtClean="0"/>
              <a:t>supported till December 31, 2015.</a:t>
            </a:r>
          </a:p>
        </p:txBody>
      </p:sp>
    </p:spTree>
    <p:extLst>
      <p:ext uri="{BB962C8B-B14F-4D97-AF65-F5344CB8AC3E}">
        <p14:creationId xmlns:p14="http://schemas.microsoft.com/office/powerpoint/2010/main" val="40467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we’ll push alpha code to </a:t>
            </a:r>
            <a:r>
              <a:rPr lang="en-US" dirty="0" err="1" smtClean="0"/>
              <a:t>github</a:t>
            </a:r>
            <a:r>
              <a:rPr lang="en-US" dirty="0" smtClean="0"/>
              <a:t> repo we need to finish at least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→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i18n</a:t>
            </a:r>
            <a:endParaRPr lang="ru-RU" dirty="0" smtClean="0"/>
          </a:p>
          <a:p>
            <a:r>
              <a:rPr lang="en-GB" dirty="0" smtClean="0"/>
              <a:t>Controller</a:t>
            </a:r>
            <a:r>
              <a:rPr lang="ru-RU" dirty="0" smtClean="0"/>
              <a:t> + </a:t>
            </a:r>
            <a:r>
              <a:rPr lang="en-US" dirty="0" err="1" smtClean="0"/>
              <a:t>webapp</a:t>
            </a:r>
            <a:endParaRPr lang="ru-RU" dirty="0" smtClean="0"/>
          </a:p>
          <a:p>
            <a:r>
              <a:rPr lang="en-US" dirty="0" smtClean="0"/>
              <a:t>A solid base for widgets</a:t>
            </a:r>
            <a:endParaRPr lang="ru-RU" dirty="0" smtClean="0"/>
          </a:p>
          <a:p>
            <a:r>
              <a:rPr lang="en-GB" dirty="0" smtClean="0"/>
              <a:t>URL manager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7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(really)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4640"/>
            <a:ext cx="3754760" cy="4525963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3501007"/>
            <a:ext cx="5127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sam@rmcreative.ru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http://yiiframework.com/</a:t>
            </a:r>
            <a:endParaRPr lang="en-US" dirty="0" smtClean="0"/>
          </a:p>
        </p:txBody>
      </p:sp>
      <p:pic>
        <p:nvPicPr>
          <p:cNvPr id="5" name="Picture 2" descr="D:\!elephants\2205610079_9dc36b2c0c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9" cy="49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4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And </a:t>
            </a:r>
            <a:r>
              <a:rPr lang="en-US" b="1" dirty="0" smtClean="0"/>
              <a:t>that’s the way to go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1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/>
          <a:lstStyle/>
          <a:p>
            <a:r>
              <a:rPr lang="en-US" dirty="0" smtClean="0"/>
              <a:t>What about </a:t>
            </a:r>
            <a:r>
              <a:rPr lang="en-US" b="1" dirty="0" smtClean="0"/>
              <a:t>frameworks?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89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things first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= standard for hosting cool PHP stuff.</a:t>
            </a:r>
          </a:p>
          <a:p>
            <a:r>
              <a:rPr lang="en-US" dirty="0" smtClean="0"/>
              <a:t>PSR-0 = interoperable &amp; faster class loading.</a:t>
            </a:r>
          </a:p>
          <a:p>
            <a:r>
              <a:rPr lang="en-US" dirty="0" smtClean="0"/>
              <a:t>At least some </a:t>
            </a:r>
            <a:r>
              <a:rPr lang="en-US" b="1" dirty="0" smtClean="0"/>
              <a:t>stable frameworks</a:t>
            </a:r>
            <a:r>
              <a:rPr lang="en-US" dirty="0" smtClean="0"/>
              <a:t> are there and definitely ready for business: </a:t>
            </a:r>
            <a:r>
              <a:rPr lang="en-US" b="1" dirty="0" smtClean="0"/>
              <a:t>BC and maintained</a:t>
            </a:r>
            <a:r>
              <a:rPr lang="en-US" dirty="0" smtClean="0"/>
              <a:t>.</a:t>
            </a:r>
          </a:p>
        </p:txBody>
      </p:sp>
      <p:pic>
        <p:nvPicPr>
          <p:cNvPr id="4" name="Picture 2" descr="D: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93096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1768</Words>
  <Application>Microsoft Office PowerPoint</Application>
  <PresentationFormat>Экран (4:3)</PresentationFormat>
  <Paragraphs>336</Paragraphs>
  <Slides>64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Тема Office</vt:lpstr>
      <vt:lpstr>Yii, frameworks and where PHP is heading to </vt:lpstr>
      <vt:lpstr>Is PHP still there?</vt:lpstr>
      <vt:lpstr>Well, it sucks a bit. Not that much!</vt:lpstr>
      <vt:lpstr>PHP is good for business</vt:lpstr>
      <vt:lpstr>Good choice for business → Good choice for developer. </vt:lpstr>
      <vt:lpstr>PHP itself is heading towards simplicity and usability</vt:lpstr>
      <vt:lpstr>And that’s the way to go!</vt:lpstr>
      <vt:lpstr>What about frameworks?</vt:lpstr>
      <vt:lpstr>Good things first</vt:lpstr>
      <vt:lpstr>Now not that good things…</vt:lpstr>
      <vt:lpstr>“Enterprise”</vt:lpstr>
      <vt:lpstr>Презентация PowerPoint</vt:lpstr>
      <vt:lpstr>This “enterprise” shit is too complex</vt:lpstr>
      <vt:lpstr>Презентация PowerPoint</vt:lpstr>
      <vt:lpstr>But why becoming complex instead of being simple?</vt:lpstr>
      <vt:lpstr>Why ZF2 is what it is</vt:lpstr>
      <vt:lpstr>It works for Zend very well.</vt:lpstr>
      <vt:lpstr>What about Symfony2?</vt:lpstr>
      <vt:lpstr>What’s bad in these “enterprise” things?</vt:lpstr>
      <vt:lpstr>That reminds me… Java past</vt:lpstr>
      <vt:lpstr>Java is simpler now compared to what it was</vt:lpstr>
      <vt:lpstr>So are SF2 and ZF2 evil?</vt:lpstr>
      <vt:lpstr>Not really. Just a different niche.</vt:lpstr>
      <vt:lpstr>Enterprise isn’t only complexity</vt:lpstr>
      <vt:lpstr>So what’s left for practical fellows?</vt:lpstr>
      <vt:lpstr>Practical frameworks</vt:lpstr>
      <vt:lpstr>If good parts of enterprise are still there it will be perfect</vt:lpstr>
      <vt:lpstr>Yii — a practical framework</vt:lpstr>
      <vt:lpstr>Презентация PowerPoint</vt:lpstr>
      <vt:lpstr>Let’s bust some myths first</vt:lpstr>
      <vt:lpstr>Framework myths</vt:lpstr>
      <vt:lpstr>What’s really important</vt:lpstr>
      <vt:lpstr>Презентация PowerPoint</vt:lpstr>
      <vt:lpstr>What is Yii?</vt:lpstr>
      <vt:lpstr>Still stays the fastest modern PHP framework (excluding some microframeworks and PECL ones).</vt:lpstr>
      <vt:lpstr>Презентация PowerPoint</vt:lpstr>
      <vt:lpstr>Getting even faster and less memory-hungry thanks to our GitHub community.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Balance isn’t easy to achieve</vt:lpstr>
      <vt:lpstr>Stable API and BC = good &amp; evil</vt:lpstr>
      <vt:lpstr>Flexibility should not mess with simplicity</vt:lpstr>
      <vt:lpstr>There’s not a single setMyCoolFactoryDependencyInjectionContainer() in Yii</vt:lpstr>
      <vt:lpstr>Docs are very important</vt:lpstr>
      <vt:lpstr>Yii can work with components from Symfony 2 and ZF2. That's what these are for, right? ;) </vt:lpstr>
      <vt:lpstr>Yii is practice oriented framework</vt:lpstr>
      <vt:lpstr>The end?</vt:lpstr>
      <vt:lpstr>I knew you would ask about it ;)</vt:lpstr>
      <vt:lpstr>Презентация PowerPoint</vt:lpstr>
      <vt:lpstr>Yii2: base</vt:lpstr>
      <vt:lpstr>Yii2: View Object</vt:lpstr>
      <vt:lpstr>Yii2: events</vt:lpstr>
      <vt:lpstr>Yii2: Query object</vt:lpstr>
      <vt:lpstr>Yii2: Even better ActiveRecord</vt:lpstr>
      <vt:lpstr>Yii2: AR</vt:lpstr>
      <vt:lpstr>Yii2: AR</vt:lpstr>
      <vt:lpstr>Yii2: AR</vt:lpstr>
      <vt:lpstr>TODO (if there will be enough time)</vt:lpstr>
      <vt:lpstr>1 or 2?</vt:lpstr>
      <vt:lpstr>When?</vt:lpstr>
      <vt:lpstr>The end (really)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Yii, frameworks and where PHP is heading to </dc:title>
  <dc:creator>Alexander Makarov</dc:creator>
  <cp:lastModifiedBy>Alexander Makarov</cp:lastModifiedBy>
  <cp:revision>272</cp:revision>
  <dcterms:created xsi:type="dcterms:W3CDTF">2012-10-24T11:42:14Z</dcterms:created>
  <dcterms:modified xsi:type="dcterms:W3CDTF">2013-04-17T14:04:11Z</dcterms:modified>
</cp:coreProperties>
</file>