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87" r:id="rId4"/>
    <p:sldId id="278" r:id="rId5"/>
    <p:sldId id="279" r:id="rId6"/>
    <p:sldId id="282" r:id="rId7"/>
    <p:sldId id="288" r:id="rId8"/>
    <p:sldId id="281" r:id="rId9"/>
    <p:sldId id="284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19" r:id="rId20"/>
    <p:sldId id="321" r:id="rId21"/>
    <p:sldId id="295" r:id="rId22"/>
    <p:sldId id="277" r:id="rId23"/>
    <p:sldId id="299" r:id="rId24"/>
    <p:sldId id="301" r:id="rId25"/>
    <p:sldId id="307" r:id="rId26"/>
    <p:sldId id="298" r:id="rId27"/>
    <p:sldId id="296" r:id="rId28"/>
    <p:sldId id="323" r:id="rId29"/>
    <p:sldId id="303" r:id="rId30"/>
    <p:sldId id="304" r:id="rId31"/>
    <p:sldId id="302" r:id="rId32"/>
    <p:sldId id="297" r:id="rId33"/>
    <p:sldId id="308" r:id="rId34"/>
    <p:sldId id="285" r:id="rId35"/>
    <p:sldId id="286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25.05.2012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56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25.05.2012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8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25.05.2012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25.05.2012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4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25.05.2012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42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25.05.2012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98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25.05.2012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25.05.2012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4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25.05.2012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92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25.05.2012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2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25.05.2012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09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DF46-60D5-484A-A437-8E8DEFEC0C5A}" type="datetimeFigureOut">
              <a:rPr lang="ru-RU" smtClean="0"/>
              <a:t>25.05.2012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5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gif"/><Relationship Id="rId10" Type="http://schemas.openxmlformats.org/officeDocument/2006/relationships/image" Target="../media/image48.jpe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hyperlink" Target="http://www.yiiframework.com/forum/index.php/forum/42-design-discussions-for-yii-20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yiiframework.ru/" TargetMode="External"/><Relationship Id="rId2" Type="http://schemas.openxmlformats.org/officeDocument/2006/relationships/hyperlink" Target="http://yiiframewor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0.jpeg"/><Relationship Id="rId4" Type="http://schemas.openxmlformats.org/officeDocument/2006/relationships/hyperlink" Target="http://rmcreative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kuponator.ru/" TargetMode="External"/><Relationship Id="rId13" Type="http://schemas.openxmlformats.org/officeDocument/2006/relationships/image" Target="../media/image11.png"/><Relationship Id="rId18" Type="http://schemas.openxmlformats.org/officeDocument/2006/relationships/hyperlink" Target="http://php.ru/" TargetMode="External"/><Relationship Id="rId3" Type="http://schemas.openxmlformats.org/officeDocument/2006/relationships/image" Target="../media/image6.png"/><Relationship Id="rId21" Type="http://schemas.openxmlformats.org/officeDocument/2006/relationships/image" Target="../media/image15.jpeg"/><Relationship Id="rId7" Type="http://schemas.openxmlformats.org/officeDocument/2006/relationships/image" Target="../media/image8.png"/><Relationship Id="rId12" Type="http://schemas.openxmlformats.org/officeDocument/2006/relationships/hyperlink" Target="http://2gis.ru/" TargetMode="External"/><Relationship Id="rId17" Type="http://schemas.openxmlformats.org/officeDocument/2006/relationships/image" Target="../media/image13.png"/><Relationship Id="rId2" Type="http://schemas.openxmlformats.org/officeDocument/2006/relationships/hyperlink" Target="http://66.ru/" TargetMode="External"/><Relationship Id="rId16" Type="http://schemas.openxmlformats.org/officeDocument/2006/relationships/hyperlink" Target="http://rtrn.ru/" TargetMode="External"/><Relationship Id="rId20" Type="http://schemas.openxmlformats.org/officeDocument/2006/relationships/hyperlink" Target="http://www.alawar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5.ru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hyperlink" Target="http://www.trud.com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://billkill.ru/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://fezeev.livejournal.com/50545.html" TargetMode="External"/><Relationship Id="rId22" Type="http://schemas.openxmlformats.org/officeDocument/2006/relationships/hyperlink" Target="http://listick.ru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iclyf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www.nutritionix.com/" TargetMode="External"/><Relationship Id="rId26" Type="http://schemas.openxmlformats.org/officeDocument/2006/relationships/hyperlink" Target="http://www.clevertech.biz/yii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turnapi.com/" TargetMode="Externa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hyperlink" Target="http://www.stay.com/" TargetMode="External"/><Relationship Id="rId16" Type="http://schemas.openxmlformats.org/officeDocument/2006/relationships/hyperlink" Target="http://uniprogy.com/" TargetMode="External"/><Relationship Id="rId20" Type="http://schemas.openxmlformats.org/officeDocument/2006/relationships/hyperlink" Target="http://meetfriends.rt.com/" TargetMode="Externa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isey.com/" TargetMode="External"/><Relationship Id="rId11" Type="http://schemas.openxmlformats.org/officeDocument/2006/relationships/image" Target="../media/image21.png"/><Relationship Id="rId24" Type="http://schemas.openxmlformats.org/officeDocument/2006/relationships/hyperlink" Target="http://www.zalando.de/" TargetMode="Externa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hyperlink" Target="http://www.edarling.de/" TargetMode="External"/><Relationship Id="rId10" Type="http://schemas.openxmlformats.org/officeDocument/2006/relationships/hyperlink" Target="http://www.realself.com/" TargetMode="Externa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hyperlink" Target="http://curisma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vice.com/" TargetMode="External"/><Relationship Id="rId22" Type="http://schemas.openxmlformats.org/officeDocument/2006/relationships/hyperlink" Target="http://www.qippo.com/" TargetMode="External"/><Relationship Id="rId27" Type="http://schemas.openxmlformats.org/officeDocument/2006/relationships/image" Target="../media/image29.gif"/><Relationship Id="rId30" Type="http://schemas.openxmlformats.org/officeDocument/2006/relationships/hyperlink" Target="http://www.rocket-internet.de/?lang=en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bb.com/" TargetMode="External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hyperlink" Target="http://www.chive-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urmo.or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hyperlink" Target="http://www.limesurvey.org/" TargetMode="External"/><Relationship Id="rId4" Type="http://schemas.openxmlformats.org/officeDocument/2006/relationships/hyperlink" Target="http://www.x2engine.com/" TargetMode="External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7704" y="2132856"/>
            <a:ext cx="5326360" cy="1470025"/>
          </a:xfrm>
          <a:solidFill>
            <a:srgbClr val="CCFF66"/>
          </a:solidFill>
          <a:effectLst>
            <a:softEdge rad="635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Yii</a:t>
            </a:r>
            <a:r>
              <a:rPr lang="en-GB" baseline="30000" dirty="0" smtClean="0">
                <a:solidFill>
                  <a:srgbClr val="C00000"/>
                </a:solidFill>
              </a:rPr>
              <a:t>2</a:t>
            </a:r>
            <a:r>
              <a:rPr lang="en-GB" dirty="0" smtClean="0"/>
              <a:t> </a:t>
            </a:r>
            <a:r>
              <a:rPr lang="en-US" sz="3600" dirty="0" smtClean="0"/>
              <a:t>What’s new</a:t>
            </a:r>
            <a:r>
              <a:rPr lang="ru-RU" sz="3600" dirty="0" smtClean="0"/>
              <a:t>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5445224"/>
            <a:ext cx="6400800" cy="1250007"/>
          </a:xfrm>
        </p:spPr>
        <p:txBody>
          <a:bodyPr/>
          <a:lstStyle/>
          <a:p>
            <a:pPr algn="r"/>
            <a:r>
              <a:rPr lang="en-US" dirty="0" smtClean="0"/>
              <a:t>Alexander Makarov</a:t>
            </a:r>
            <a:r>
              <a:rPr lang="ru-RU" dirty="0" smtClean="0"/>
              <a:t>,</a:t>
            </a:r>
            <a:endParaRPr lang="ru-RU" dirty="0" smtClean="0"/>
          </a:p>
          <a:p>
            <a:pPr algn="r"/>
            <a:r>
              <a:rPr lang="en-US" dirty="0" err="1" smtClean="0"/>
              <a:t>Yii</a:t>
            </a:r>
            <a:r>
              <a:rPr lang="en-US" dirty="0" smtClean="0"/>
              <a:t> core team</a:t>
            </a:r>
            <a:endParaRPr lang="ru-RU" dirty="0"/>
          </a:p>
        </p:txBody>
      </p:sp>
      <p:pic>
        <p:nvPicPr>
          <p:cNvPr id="1026" name="Picture 2" descr="D:\Dropbox\conf\2012\yiiconf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929808"/>
            <a:ext cx="1905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en-US" dirty="0" smtClean="0"/>
              <a:t>Why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4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47864" y="3501008"/>
            <a:ext cx="53925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800" dirty="0" smtClean="0"/>
              <a:t>Well-balanced</a:t>
            </a:r>
            <a:endParaRPr lang="ru-RU" sz="4800" dirty="0"/>
          </a:p>
          <a:p>
            <a:pPr marL="342900" indent="-342900">
              <a:buFont typeface="+mj-lt"/>
              <a:buAutoNum type="arabicPeriod"/>
            </a:pPr>
            <a:r>
              <a:rPr lang="en-US" sz="4800" dirty="0" smtClean="0"/>
              <a:t>Stable</a:t>
            </a:r>
            <a:endParaRPr lang="ru-RU" sz="4800" dirty="0"/>
          </a:p>
          <a:p>
            <a:pPr marL="342900" indent="-342900">
              <a:buFont typeface="+mj-lt"/>
              <a:buAutoNum type="arabicPeriod"/>
            </a:pPr>
            <a:r>
              <a:rPr lang="en-US" sz="4800" dirty="0" smtClean="0"/>
              <a:t>Flexible</a:t>
            </a:r>
            <a:endParaRPr lang="ru-RU" sz="4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4800" dirty="0" smtClean="0"/>
              <a:t>Well-documented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704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beginning of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37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5</a:t>
            </a:r>
            <a:r>
              <a:rPr lang="en-US" dirty="0" smtClean="0"/>
              <a:t> stable</a:t>
            </a:r>
            <a:r>
              <a:rPr lang="ru-RU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</a:t>
            </a:r>
            <a:r>
              <a:rPr lang="en-US" dirty="0" smtClean="0"/>
              <a:t>1.1 releases</a:t>
            </a:r>
            <a:endParaRPr lang="ru-RU" dirty="0" smtClean="0"/>
          </a:p>
          <a:p>
            <a:r>
              <a:rPr lang="en-US" dirty="0" err="1"/>
              <a:t>Yii</a:t>
            </a:r>
            <a:r>
              <a:rPr lang="en-US" dirty="0"/>
              <a:t> 1.1 Application Development </a:t>
            </a:r>
            <a:r>
              <a:rPr lang="en-US" dirty="0" smtClean="0"/>
              <a:t>Cookbook</a:t>
            </a:r>
          </a:p>
          <a:p>
            <a:r>
              <a:rPr lang="en-US" dirty="0" err="1"/>
              <a:t>Yii</a:t>
            </a:r>
            <a:r>
              <a:rPr lang="en-US" dirty="0"/>
              <a:t> for Eclipse </a:t>
            </a:r>
            <a:r>
              <a:rPr lang="en-US" dirty="0" smtClean="0"/>
              <a:t>PDT, </a:t>
            </a:r>
            <a:r>
              <a:rPr lang="en-US" dirty="0" err="1" smtClean="0"/>
              <a:t>CodeLobster</a:t>
            </a:r>
            <a:endParaRPr lang="en-US" dirty="0"/>
          </a:p>
          <a:p>
            <a:r>
              <a:rPr lang="en-US" dirty="0" err="1"/>
              <a:t>Yii</a:t>
            </a:r>
            <a:r>
              <a:rPr lang="en-US" dirty="0"/>
              <a:t> </a:t>
            </a:r>
            <a:r>
              <a:rPr lang="ru-RU" dirty="0" smtClean="0"/>
              <a:t>→ </a:t>
            </a:r>
            <a:r>
              <a:rPr lang="en-US" dirty="0" err="1" smtClean="0"/>
              <a:t>GitHub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Yii</a:t>
            </a:r>
            <a:r>
              <a:rPr lang="en-US" dirty="0" smtClean="0"/>
              <a:t> beer party</a:t>
            </a:r>
            <a:endParaRPr lang="ru-RU" dirty="0" smtClean="0"/>
          </a:p>
          <a:p>
            <a:pPr lvl="1"/>
            <a:r>
              <a:rPr lang="en-US" dirty="0" err="1" smtClean="0"/>
              <a:t>YiiTalk</a:t>
            </a:r>
            <a:endParaRPr lang="en-US" dirty="0" smtClean="0"/>
          </a:p>
          <a:p>
            <a:pPr lvl="1"/>
            <a:r>
              <a:rPr lang="en-US" dirty="0" err="1" smtClean="0"/>
              <a:t>YiiConf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9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google_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63725"/>
            <a:ext cx="320950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D:\githu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74" y="2263725"/>
            <a:ext cx="29146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>
            <a:stCxn id="4" idx="3"/>
          </p:cNvCxnSpPr>
          <p:nvPr/>
        </p:nvCxnSpPr>
        <p:spPr>
          <a:xfrm>
            <a:off x="3749053" y="2983805"/>
            <a:ext cx="1182987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two days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034680" cy="4525963"/>
          </a:xfrm>
        </p:spPr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348 </a:t>
            </a:r>
            <a:r>
              <a:rPr lang="en-US" dirty="0" smtClean="0"/>
              <a:t>watches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61</a:t>
            </a:r>
            <a:r>
              <a:rPr lang="en-US" dirty="0" smtClean="0"/>
              <a:t> forks</a:t>
            </a:r>
          </a:p>
        </p:txBody>
      </p:sp>
      <p:pic>
        <p:nvPicPr>
          <p:cNvPr id="6146" name="Picture 2" descr="D:\!elephants\forkedph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36912"/>
            <a:ext cx="5228299" cy="39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034680" cy="4525963"/>
          </a:xfrm>
        </p:spPr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1134 </a:t>
            </a:r>
            <a:r>
              <a:rPr lang="en-US" dirty="0" smtClean="0"/>
              <a:t>watches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240</a:t>
            </a:r>
            <a:r>
              <a:rPr lang="en-US" dirty="0" smtClean="0"/>
              <a:t> forks</a:t>
            </a:r>
          </a:p>
        </p:txBody>
      </p:sp>
      <p:pic>
        <p:nvPicPr>
          <p:cNvPr id="6146" name="Picture 2" descr="D:\!elephants\forkedph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36912"/>
            <a:ext cx="5228299" cy="39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1.1.11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quite interesting release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;)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8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bad in </a:t>
            </a:r>
            <a:r>
              <a:rPr lang="en-US" dirty="0" err="1" smtClean="0"/>
              <a:t>Yii</a:t>
            </a:r>
            <a:r>
              <a:rPr lang="en-US" dirty="0" smtClean="0"/>
              <a:t> </a:t>
            </a:r>
            <a:r>
              <a:rPr lang="en-US" dirty="0" smtClean="0"/>
              <a:t>1.1?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r>
              <a:rPr lang="en-US" dirty="0" smtClean="0"/>
              <a:t>AR (finder </a:t>
            </a:r>
            <a:r>
              <a:rPr lang="en-US" dirty="0" smtClean="0"/>
              <a:t>and</a:t>
            </a:r>
            <a:r>
              <a:rPr lang="ru-RU" dirty="0" smtClean="0"/>
              <a:t> </a:t>
            </a:r>
            <a:r>
              <a:rPr lang="en-US" dirty="0" smtClean="0"/>
              <a:t>record are the same object</a:t>
            </a:r>
            <a:r>
              <a:rPr lang="ru-RU" dirty="0" smtClean="0"/>
              <a:t>, </a:t>
            </a:r>
            <a:r>
              <a:rPr lang="en-US" dirty="0" smtClean="0"/>
              <a:t>some </a:t>
            </a:r>
            <a:r>
              <a:rPr lang="en-US" dirty="0" smtClean="0"/>
              <a:t>API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Some classes are in strange places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More small things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669" y="4451543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C00000"/>
                </a:solidFill>
              </a:rPr>
              <a:t>BC</a:t>
            </a:r>
            <a:endParaRPr lang="ru-RU" sz="115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8645" y="5005073"/>
            <a:ext cx="4156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 biggest issue is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52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554" y="6021288"/>
            <a:ext cx="8229600" cy="676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Prado, </a:t>
            </a:r>
            <a:r>
              <a:rPr lang="en-US" dirty="0" smtClean="0"/>
              <a:t>from</a:t>
            </a:r>
            <a:r>
              <a:rPr lang="ru-RU" dirty="0" smtClean="0"/>
              <a:t> </a:t>
            </a:r>
            <a:r>
              <a:rPr lang="ru-RU" dirty="0" smtClean="0"/>
              <a:t>2004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ru-RU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1.0, </a:t>
            </a:r>
            <a:r>
              <a:rPr lang="ru-RU" dirty="0" smtClean="0"/>
              <a:t>2008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ru-RU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1.1, 2010</a:t>
            </a:r>
            <a:endParaRPr lang="ru-RU" dirty="0" smtClean="0"/>
          </a:p>
        </p:txBody>
      </p:sp>
      <p:pic>
        <p:nvPicPr>
          <p:cNvPr id="4" name="Picture 4" descr="Z:\!todo\rmcreative\logos\prado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15843"/>
            <a:ext cx="11525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Z:\!todo\rmcreative\logos\rai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7" y="2011417"/>
            <a:ext cx="631014" cy="8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Z:\!todo\rmcreative\logos\Jooml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63" y="2085777"/>
            <a:ext cx="958910" cy="65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Z:\!todo\rmcreative\logos\symfony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23" y="2193444"/>
            <a:ext cx="852925" cy="23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logo-body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15706"/>
            <a:ext cx="86409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9565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62445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067944" y="42832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541774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877329" y="1898278"/>
            <a:ext cx="325730" cy="391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400534" y="19171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112308" y="17986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179613" y="32355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172" name="Picture 4" descr="D:\images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69" y="2048597"/>
            <a:ext cx="764451" cy="7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743723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2011</a:t>
            </a:r>
            <a:endParaRPr lang="ru-RU" dirty="0"/>
          </a:p>
        </p:txBody>
      </p:sp>
      <p:pic>
        <p:nvPicPr>
          <p:cNvPr id="7173" name="Picture 5" descr="D:\Ci_logo_flam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19" y="1877665"/>
            <a:ext cx="813767" cy="88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049373" y="42832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2006</a:t>
            </a:r>
            <a:endParaRPr lang="ru-RU" dirty="0"/>
          </a:p>
        </p:txBody>
      </p:sp>
      <p:pic>
        <p:nvPicPr>
          <p:cNvPr id="7174" name="Picture 6" descr="D:\Cake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9757"/>
            <a:ext cx="1050255" cy="105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D:\images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3" y="2857762"/>
            <a:ext cx="1002504" cy="5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028384" y="2816992"/>
            <a:ext cx="804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</a:t>
            </a:r>
            <a:endParaRPr lang="en-US" sz="6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!todo\yii\Yi_Chinese_character_for_change_used_for_I_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56490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0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Yii</a:t>
            </a:r>
            <a:r>
              <a:rPr lang="ru-RU" dirty="0" smtClean="0"/>
              <a:t> 2</a:t>
            </a:r>
            <a:r>
              <a:rPr lang="en-US" dirty="0" smtClean="0"/>
              <a:t> team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80928"/>
            <a:ext cx="7931224" cy="3345235"/>
          </a:xfrm>
        </p:spPr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3 </a:t>
            </a:r>
            <a:r>
              <a:rPr lang="en-US" dirty="0" smtClean="0"/>
              <a:t>active core developers: </a:t>
            </a:r>
            <a:r>
              <a:rPr lang="en-US" dirty="0" err="1" smtClean="0"/>
              <a:t>qiang</a:t>
            </a:r>
            <a:r>
              <a:rPr lang="en-US" dirty="0" smtClean="0"/>
              <a:t>, </a:t>
            </a:r>
            <a:r>
              <a:rPr lang="en-US" dirty="0" err="1" smtClean="0"/>
              <a:t>samdark</a:t>
            </a:r>
            <a:r>
              <a:rPr lang="en-US" dirty="0" smtClean="0"/>
              <a:t>, </a:t>
            </a:r>
            <a:r>
              <a:rPr lang="en-US" dirty="0" err="1" smtClean="0"/>
              <a:t>mdomba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en-US" dirty="0" err="1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PHP 5.3</a:t>
            </a:r>
            <a:r>
              <a:rPr lang="ru-RU" dirty="0" smtClean="0"/>
              <a:t>.8</a:t>
            </a:r>
            <a:r>
              <a:rPr lang="en-US" dirty="0" smtClean="0"/>
              <a:t>+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All classes are </a:t>
            </a:r>
            <a:r>
              <a:rPr lang="en-US" dirty="0" err="1" smtClean="0"/>
              <a:t>namespaced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\</a:t>
            </a:r>
            <a:r>
              <a:rPr lang="en-US" dirty="0" err="1" smtClean="0"/>
              <a:t>yii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and w/o prefix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PSR-0</a:t>
            </a:r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764904"/>
          </a:xfrm>
        </p:spPr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Better structure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Less entities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Keep good ideas</a:t>
            </a:r>
            <a:endParaRPr 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44208" y="4077072"/>
            <a:ext cx="22252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</a:rPr>
              <a:t>v2</a:t>
            </a:r>
            <a:endParaRPr lang="ru-RU" sz="1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Documentation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US" b="1" dirty="0" smtClean="0"/>
              <a:t>Larry Ullman</a:t>
            </a:r>
            <a:r>
              <a:rPr lang="ru-RU" dirty="0" smtClean="0"/>
              <a:t>, </a:t>
            </a:r>
            <a:r>
              <a:rPr lang="en-US" dirty="0" smtClean="0"/>
              <a:t>author of</a:t>
            </a:r>
            <a:r>
              <a:rPr lang="ru-RU" dirty="0" smtClean="0"/>
              <a:t> 22</a:t>
            </a:r>
            <a:r>
              <a:rPr lang="en-US" dirty="0" smtClean="0"/>
              <a:t> excellent</a:t>
            </a:r>
            <a:r>
              <a:rPr lang="ru-RU" dirty="0" smtClean="0"/>
              <a:t> </a:t>
            </a:r>
            <a:r>
              <a:rPr lang="en-US" dirty="0" smtClean="0"/>
              <a:t>IT-books</a:t>
            </a:r>
            <a:r>
              <a:rPr lang="ru-RU" dirty="0" smtClean="0"/>
              <a:t> </a:t>
            </a:r>
            <a:r>
              <a:rPr lang="en-US" dirty="0" smtClean="0"/>
              <a:t>and</a:t>
            </a:r>
            <a:r>
              <a:rPr lang="ru-RU" dirty="0" smtClean="0"/>
              <a:t> </a:t>
            </a:r>
            <a:r>
              <a:rPr lang="en-US" dirty="0" smtClean="0"/>
              <a:t>a great article series about </a:t>
            </a:r>
            <a:r>
              <a:rPr lang="en-US" dirty="0" err="1" smtClean="0"/>
              <a:t>Yii</a:t>
            </a:r>
            <a:r>
              <a:rPr lang="en-US" dirty="0" smtClean="0"/>
              <a:t> will write a book about Yii2 + will participate in official documentation writing.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API </a:t>
            </a:r>
            <a:r>
              <a:rPr lang="en-US" dirty="0" smtClean="0"/>
              <a:t>docs will be at least same qualit</a:t>
            </a:r>
            <a:r>
              <a:rPr lang="en-US" dirty="0" smtClean="0"/>
              <a:t>y as</a:t>
            </a:r>
            <a:r>
              <a:rPr lang="ru-RU" dirty="0" smtClean="0"/>
              <a:t> </a:t>
            </a:r>
            <a:r>
              <a:rPr lang="ru-RU" dirty="0" smtClean="0"/>
              <a:t>1.1.</a:t>
            </a:r>
          </a:p>
          <a:p>
            <a:pPr>
              <a:buFont typeface="Calibri" pitchFamily="34" charset="0"/>
              <a:buChar char="—"/>
            </a:pPr>
            <a:r>
              <a:rPr lang="en-US" b="1" dirty="0" smtClean="0"/>
              <a:t>Code </a:t>
            </a:r>
            <a:r>
              <a:rPr lang="en-US" b="1" dirty="0" smtClean="0"/>
              <a:t>style guide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There’s a plan to release documentation tool to the public.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674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lnSpcReduction="10000"/>
          </a:bodyPr>
          <a:lstStyle/>
          <a:p>
            <a:pPr>
              <a:buFontTx/>
              <a:buChar char="—"/>
            </a:pPr>
            <a:r>
              <a:rPr lang="en-US" sz="2400" dirty="0" smtClean="0"/>
              <a:t>Aliases in form of</a:t>
            </a:r>
            <a:r>
              <a:rPr lang="ru-RU" sz="2400" dirty="0" smtClean="0"/>
              <a:t>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yii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/base/Component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—"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CComponent</a:t>
            </a:r>
            <a:r>
              <a:rPr lang="en-US" sz="2400" dirty="0"/>
              <a:t> →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dirty="0"/>
              <a:t> +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Component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—"/>
            </a:pPr>
            <a:r>
              <a:rPr lang="en-US" sz="2400" dirty="0" smtClean="0"/>
              <a:t>SPL </a:t>
            </a:r>
            <a:r>
              <a:rPr lang="en-US" sz="2400" dirty="0" smtClean="0"/>
              <a:t>replaced most of collections</a:t>
            </a:r>
            <a:endParaRPr lang="en-US" sz="2400" dirty="0" smtClean="0"/>
          </a:p>
          <a:p>
            <a:pPr>
              <a:buFontTx/>
              <a:buChar char="—"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Removed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CFormModel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 Now you can use Model directly.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—"/>
            </a:pPr>
            <a:endParaRPr lang="ru-RU" sz="2400" dirty="0"/>
          </a:p>
          <a:p>
            <a:pPr>
              <a:buFontTx/>
              <a:buChar char="—"/>
            </a:pPr>
            <a:endParaRPr lang="en-US" sz="2400" dirty="0"/>
          </a:p>
          <a:p>
            <a:pPr>
              <a:buFontTx/>
              <a:buChar char="—"/>
            </a:pPr>
            <a:endParaRPr lang="ru-RU" sz="2400" dirty="0"/>
          </a:p>
          <a:p>
            <a:pPr>
              <a:buFontTx/>
              <a:buChar char="—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95936" y="1600200"/>
            <a:ext cx="4968552" cy="45259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MyComponent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extends \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yii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\base\Object</a:t>
            </a:r>
            <a:endParaRPr lang="ru-R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public $x;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public function __construct($a, $b)</a:t>
            </a:r>
            <a:endParaRPr lang="ru-R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//…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$component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MyComponent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newInstance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array('x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=&gt;10),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'a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'b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'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95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Yii2: View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render(), widget(), </a:t>
            </a:r>
            <a:r>
              <a:rPr lang="en-US" dirty="0" err="1" smtClean="0"/>
              <a:t>beginCache</a:t>
            </a:r>
            <a:r>
              <a:rPr lang="en-US" dirty="0" smtClean="0"/>
              <a:t>() → </a:t>
            </a:r>
            <a:r>
              <a:rPr lang="en-US" dirty="0" err="1" smtClean="0"/>
              <a:t>viewObject</a:t>
            </a:r>
            <a:endParaRPr lang="en-US" dirty="0" smtClean="0"/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In a</a:t>
            </a:r>
            <a:r>
              <a:rPr lang="ru-RU" dirty="0" smtClean="0"/>
              <a:t> </a:t>
            </a:r>
            <a:r>
              <a:rPr lang="en-US" dirty="0" smtClean="0"/>
              <a:t>View: $owner = </a:t>
            </a:r>
            <a:r>
              <a:rPr lang="en-US" dirty="0" smtClean="0"/>
              <a:t>class that uses view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$this = View.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No need for</a:t>
            </a:r>
            <a:r>
              <a:rPr lang="ru-RU" dirty="0" smtClean="0"/>
              <a:t> </a:t>
            </a:r>
            <a:r>
              <a:rPr lang="en-US" dirty="0" smtClean="0"/>
              <a:t>renderer.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Can be used in console applications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en-US" dirty="0" err="1" smtClean="0"/>
              <a:t>CHtml</a:t>
            </a:r>
            <a:r>
              <a:rPr lang="en-US" dirty="0" smtClean="0"/>
              <a:t> </a:t>
            </a:r>
            <a:r>
              <a:rPr lang="en-US" dirty="0" smtClean="0"/>
              <a:t>is still there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84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$post-&gt;on(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add',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function($event) { ... });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$post-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&gt;trigger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add',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new Event($this));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$post-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&gt;off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add',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$callback);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handlers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$post-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getEventHandlers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add');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No need to explicitly declare before raising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jQuery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-like syntax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Behaviors instead of filters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Query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552" y="2060848"/>
            <a:ext cx="8219256" cy="446449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// Query object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query = new Query;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query-&gt;select('id')-&gt;from('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')-&gt;limit(10);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command =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createCommand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($query);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this-&gt;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("SELECT `id` FROM `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` LIMIT 10",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$command-&gt;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sql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// array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command =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createCommand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(array(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'select' =&gt; 'name',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'from' =&gt; 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$customer = Customer::find(2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-&gt;active()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-&gt;one();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$customer-&gt;name 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Qiang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customer-&gt;save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$customers = Customer::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-&gt;order(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id')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asArray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(true)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-&gt;all();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Finder / </a:t>
            </a:r>
            <a:r>
              <a:rPr lang="en-US" dirty="0" smtClean="0"/>
              <a:t>Model</a:t>
            </a:r>
            <a:endParaRPr lang="ru-RU" dirty="0" smtClean="0"/>
          </a:p>
          <a:p>
            <a:pPr lvl="1"/>
            <a:r>
              <a:rPr lang="en-US" dirty="0" smtClean="0"/>
              <a:t>Can create your own</a:t>
            </a:r>
            <a:r>
              <a:rPr lang="ru-RU" dirty="0" smtClean="0"/>
              <a:t> </a:t>
            </a:r>
            <a:r>
              <a:rPr lang="en-US" dirty="0" smtClean="0"/>
              <a:t>finder</a:t>
            </a:r>
          </a:p>
          <a:p>
            <a:pPr lvl="1"/>
            <a:r>
              <a:rPr lang="en-US" strike="sngStrike" dirty="0" smtClean="0"/>
              <a:t>::model()</a:t>
            </a:r>
          </a:p>
          <a:p>
            <a:pPr lvl="1"/>
            <a:r>
              <a:rPr lang="en-US" dirty="0" smtClean="0"/>
              <a:t>Auto quoting</a:t>
            </a:r>
            <a:r>
              <a:rPr lang="ru-RU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Method </a:t>
            </a:r>
            <a:r>
              <a:rPr lang="en-US" dirty="0" smtClean="0"/>
              <a:t>chains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9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postFinder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Post::find()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-&gt;where(array(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'active' =&gt; true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f($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isPrivate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postFinder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addWhere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(array(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'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createdBy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' =&gt; 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userId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));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$posts = 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postFinder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mergeWith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anotherFinder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-&gt;all();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trike="sngStrike" dirty="0" smtClean="0"/>
              <a:t>Criteria</a:t>
            </a:r>
          </a:p>
          <a:p>
            <a:pPr lvl="1"/>
            <a:r>
              <a:rPr lang="en-US" dirty="0" smtClean="0"/>
              <a:t>Can merge two finders</a:t>
            </a:r>
            <a:endParaRPr lang="en-US" dirty="0" smtClean="0"/>
          </a:p>
          <a:p>
            <a:pPr lvl="1"/>
            <a:r>
              <a:rPr lang="en-US" dirty="0" smtClean="0"/>
              <a:t>Can add conditions on the fly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9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err="1"/>
              <a:t>tableName</a:t>
            </a:r>
            <a:r>
              <a:rPr lang="en-US" dirty="0"/>
              <a:t>(), relations(), scopes() = </a:t>
            </a:r>
            <a:r>
              <a:rPr lang="en-US" dirty="0" smtClean="0"/>
              <a:t>static</a:t>
            </a:r>
            <a:r>
              <a:rPr lang="ru-RU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Relations are </a:t>
            </a:r>
            <a:r>
              <a:rPr lang="en-US" dirty="0" smtClean="0"/>
              <a:t>HAS_ONE</a:t>
            </a:r>
            <a:r>
              <a:rPr lang="en-US" dirty="0"/>
              <a:t>, </a:t>
            </a:r>
            <a:r>
              <a:rPr lang="en-US" dirty="0" smtClean="0"/>
              <a:t>HAS_MANY.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ink = FKs</a:t>
            </a:r>
          </a:p>
          <a:p>
            <a:pPr lvl="1"/>
            <a:r>
              <a:rPr lang="en-US" dirty="0" smtClean="0"/>
              <a:t>via = through</a:t>
            </a:r>
          </a:p>
          <a:p>
            <a:pPr lvl="1"/>
            <a:r>
              <a:rPr lang="en-US" dirty="0" smtClean="0"/>
              <a:t>Anonymous functions for </a:t>
            </a:r>
            <a:r>
              <a:rPr lang="en-US" dirty="0" smtClean="0"/>
              <a:t>scopes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"@." and "?" tokens: own table, external table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23928" y="1556792"/>
            <a:ext cx="4896544" cy="504056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class Customer extends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ActiveRecord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STATUS_ACTIVE = 1;</a:t>
            </a:r>
          </a:p>
          <a:p>
            <a:pPr marL="0" indent="0">
              <a:buNone/>
            </a:pPr>
            <a:endParaRPr lang="en-GB" sz="11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public static function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tableName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        return '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public static function relations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return array(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'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orders:Order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[]' =&gt; array(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        'link' =&gt; array('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customer_id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' =&gt; 'id'),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),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);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public static function scopes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return array(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'active' =&gt; function($q) {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        return $q-&gt;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andWhere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('@.`status` = 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' . self::STATUS_ACTIVE);</a:t>
            </a: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},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);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}</a:t>
            </a:r>
            <a:endParaRPr lang="ru-RU" sz="1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statistics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14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$customers = Customer::find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()-&gt;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asArray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()-&gt;all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(Customer::find() as $customer) 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$count = Customer::count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value();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$customers = Customer::find()-&gt;active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all(); 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$customers = Customer::find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where('name like :name', 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':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name' =&gt; '%customer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%‘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order('id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')-&gt;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all(); 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378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TODO </a:t>
            </a:r>
            <a:r>
              <a:rPr lang="en-US" dirty="0" smtClean="0"/>
              <a:t>(if there will be enough time)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HTTP (CURL) wrapper</a:t>
            </a:r>
          </a:p>
          <a:p>
            <a:r>
              <a:rPr lang="en-US" dirty="0" smtClean="0"/>
              <a:t>Package manager</a:t>
            </a:r>
          </a:p>
          <a:p>
            <a:r>
              <a:rPr lang="en-US" dirty="0" smtClean="0"/>
              <a:t>Mailer</a:t>
            </a:r>
            <a:endParaRPr lang="ru-RU" dirty="0" smtClean="0"/>
          </a:p>
          <a:p>
            <a:r>
              <a:rPr lang="en-US" dirty="0" smtClean="0"/>
              <a:t>Twitter Bootstrap</a:t>
            </a:r>
          </a:p>
          <a:p>
            <a:r>
              <a:rPr lang="en-US" dirty="0" smtClean="0"/>
              <a:t>Debug toolbar</a:t>
            </a:r>
          </a:p>
          <a:p>
            <a:r>
              <a:rPr lang="en-US" dirty="0" smtClean="0"/>
              <a:t>Console requirements</a:t>
            </a:r>
          </a:p>
          <a:p>
            <a:r>
              <a:rPr lang="en-US" dirty="0" smtClean="0"/>
              <a:t>More helpers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jQueryUI</a:t>
            </a:r>
            <a:r>
              <a:rPr lang="en-US" dirty="0" smtClean="0"/>
              <a:t>-based widgets</a:t>
            </a:r>
            <a:endParaRPr lang="en-US" dirty="0" smtClean="0"/>
          </a:p>
          <a:p>
            <a:r>
              <a:rPr lang="en-US" dirty="0" smtClean="0"/>
              <a:t>Commercial support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32144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 smtClean="0"/>
              <a:t>or 2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3004210"/>
            <a:ext cx="5070362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Don’t wait. Work with stable one.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6793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Before alpha code will be put into public </a:t>
            </a:r>
            <a:r>
              <a:rPr lang="en-US" dirty="0" err="1" smtClean="0"/>
              <a:t>github</a:t>
            </a:r>
            <a:r>
              <a:rPr lang="ru-RU" dirty="0" smtClean="0"/>
              <a:t> </a:t>
            </a:r>
            <a:r>
              <a:rPr lang="en-US" dirty="0" smtClean="0"/>
              <a:t>repository we need to finish at least these things</a:t>
            </a:r>
            <a:r>
              <a:rPr lang="ru-RU" dirty="0" smtClean="0">
                <a:solidFill>
                  <a:srgbClr val="FF0000"/>
                </a:solidFill>
              </a:rPr>
              <a:t>→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Base for caching</a:t>
            </a:r>
            <a:endParaRPr lang="ru-RU" dirty="0" smtClean="0"/>
          </a:p>
          <a:p>
            <a:r>
              <a:rPr lang="en-US" dirty="0" smtClean="0"/>
              <a:t>Base for</a:t>
            </a:r>
            <a:r>
              <a:rPr lang="ru-RU" dirty="0" smtClean="0"/>
              <a:t> </a:t>
            </a:r>
            <a:r>
              <a:rPr lang="en-GB" dirty="0" smtClean="0"/>
              <a:t>i18n</a:t>
            </a:r>
            <a:endParaRPr lang="ru-RU" dirty="0" smtClean="0"/>
          </a:p>
          <a:p>
            <a:r>
              <a:rPr lang="en-GB" dirty="0" smtClean="0"/>
              <a:t>Controller</a:t>
            </a:r>
            <a:r>
              <a:rPr lang="ru-RU" dirty="0" smtClean="0"/>
              <a:t> + </a:t>
            </a:r>
            <a:r>
              <a:rPr lang="en-US" dirty="0" err="1" smtClean="0"/>
              <a:t>webapp</a:t>
            </a:r>
            <a:endParaRPr lang="ru-RU" dirty="0" smtClean="0"/>
          </a:p>
          <a:p>
            <a:r>
              <a:rPr lang="en-US" dirty="0" smtClean="0"/>
              <a:t>Base for widgets</a:t>
            </a:r>
            <a:endParaRPr lang="ru-RU" dirty="0" smtClean="0"/>
          </a:p>
          <a:p>
            <a:r>
              <a:rPr lang="en-GB" dirty="0" smtClean="0"/>
              <a:t>URL manager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933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 info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77648"/>
            <a:ext cx="5400600" cy="4525963"/>
          </a:xfrm>
        </p:spPr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en-GB" dirty="0">
                <a:hlinkClick r:id="rId2"/>
              </a:rPr>
              <a:t>http://www.yiiframework.com/forum/index.php/forum/42-design-discussions-for-yii-20</a:t>
            </a:r>
            <a:r>
              <a:rPr lang="en-GB" dirty="0" smtClean="0">
                <a:hlinkClick r:id="rId2"/>
              </a:rPr>
              <a:t>/</a:t>
            </a:r>
            <a:endParaRPr lang="ru-RU" dirty="0"/>
          </a:p>
        </p:txBody>
      </p:sp>
      <p:pic>
        <p:nvPicPr>
          <p:cNvPr id="5" name="Picture 2" descr="D:\web\home\yiicookbook.local\www\img\cover_f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96923"/>
            <a:ext cx="28575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26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36912"/>
            <a:ext cx="4042792" cy="20162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yiiframework.com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yiiframework.ru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rmcreative.ru</a:t>
            </a:r>
            <a:endParaRPr lang="en-US" dirty="0" smtClean="0"/>
          </a:p>
        </p:txBody>
      </p:sp>
      <p:pic>
        <p:nvPicPr>
          <p:cNvPr id="7170" name="Picture 2" descr="D:\!elephants\2205610079_9dc36b2c0c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3312369" cy="495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Dropbox\conf\2012\yiiconf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72" y="4642647"/>
            <a:ext cx="1905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48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yii_users\stats_wor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" y="1124744"/>
            <a:ext cx="908803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yii_users\stats_visi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776"/>
            <a:ext cx="9196358" cy="214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yii_users\stats_retu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20649"/>
            <a:ext cx="32289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4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uses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94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yii_users\ru\66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24" y="5794769"/>
            <a:ext cx="962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yii_users\ru\billkill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89392"/>
            <a:ext cx="1581349" cy="155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yii_users\ru\e5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00" y="696888"/>
            <a:ext cx="1295401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yii_users\ru\kuponator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85" y="5039261"/>
            <a:ext cx="17240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:\yii_users\sng\trud_com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4" y="1772816"/>
            <a:ext cx="1683593" cy="34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yii_users\ru\2gis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62" y="620688"/>
            <a:ext cx="1457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3" descr="D:\yii_users\ru\rosyama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89" y="3013258"/>
            <a:ext cx="12573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D:\yii_users\ru\rtrs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79309"/>
            <a:ext cx="22383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761587" y="2871556"/>
            <a:ext cx="10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intranet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" descr="D:\php_ru.png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257" y="1996789"/>
            <a:ext cx="1457944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:\alawar.jpeg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39534"/>
            <a:ext cx="15716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:\listick.png">
            <a:hlinkClick r:id="rId22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466" y="3503209"/>
            <a:ext cx="15335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yii_users\int\stay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91" y="809274"/>
            <a:ext cx="14859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yii_users\int\curisma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50" y="4725144"/>
            <a:ext cx="18478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yii_users\int\noisey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4" y="2367076"/>
            <a:ext cx="13525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yii_users\int\piclyf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1423881" cy="44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yii_users\int\realself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43651"/>
            <a:ext cx="17145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yii_users\int\turnapi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9" y="714501"/>
            <a:ext cx="1221124" cy="6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yii_users\int\vice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3" y="2716177"/>
            <a:ext cx="742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logo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62" y="1628800"/>
            <a:ext cx="18796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yii_users\int\nutrionix.png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13" y="5595242"/>
            <a:ext cx="1943100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yii_users\int\meetfriends.png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64" y="3350808"/>
            <a:ext cx="1728192" cy="93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yii_users\int\qippo.png">
            <a:hlinkClick r:id="rId22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00" y="2529001"/>
            <a:ext cx="15240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D:\yii_users\int\zalando.png">
            <a:hlinkClick r:id="rId24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62" y="4026701"/>
            <a:ext cx="18097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1077_1256243818.large.gif">
            <a:hlinkClick r:id="rId26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10" y="4610843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D:\edarling.png">
            <a:hlinkClick r:id="rId28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974" y="3303378"/>
            <a:ext cx="15335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D:\rocket_internet.png">
            <a:hlinkClick r:id="rId30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90" y="2447972"/>
            <a:ext cx="2437610" cy="53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yii_users\opensource\chiv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5" y="2276872"/>
            <a:ext cx="219740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yii_users\opensource\x2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245" y="2226107"/>
            <a:ext cx="23762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yii_users\opensource\zurm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12" y="2387166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mybb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840" y="4532576"/>
            <a:ext cx="22574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lime.pn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10580"/>
            <a:ext cx="2473822" cy="81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52664" y="433857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1265" y="42907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892</Words>
  <Application>Microsoft Office PowerPoint</Application>
  <PresentationFormat>Экран (4:3)</PresentationFormat>
  <Paragraphs>214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Yii2 What’s new?</vt:lpstr>
      <vt:lpstr>Презентация PowerPoint</vt:lpstr>
      <vt:lpstr>Some statistics</vt:lpstr>
      <vt:lpstr>Презентация PowerPoint</vt:lpstr>
      <vt:lpstr>Презентация PowerPoint</vt:lpstr>
      <vt:lpstr>Who uses Yii?</vt:lpstr>
      <vt:lpstr>Презентация PowerPoint</vt:lpstr>
      <vt:lpstr>Презентация PowerPoint</vt:lpstr>
      <vt:lpstr>Презентация PowerPoint</vt:lpstr>
      <vt:lpstr>Why?</vt:lpstr>
      <vt:lpstr>Презентация PowerPoint</vt:lpstr>
      <vt:lpstr>2011 — beginning of 2012 events</vt:lpstr>
      <vt:lpstr>What happened?</vt:lpstr>
      <vt:lpstr>Презентация PowerPoint</vt:lpstr>
      <vt:lpstr>First two days</vt:lpstr>
      <vt:lpstr>Now</vt:lpstr>
      <vt:lpstr>Yii 1.1.11 will be quite interesting release ;)</vt:lpstr>
      <vt:lpstr>What’s bad in Yii 1.1?</vt:lpstr>
      <vt:lpstr>Презентация PowerPoint</vt:lpstr>
      <vt:lpstr>Yii 2 team</vt:lpstr>
      <vt:lpstr>Презентация PowerPoint</vt:lpstr>
      <vt:lpstr>Documentation</vt:lpstr>
      <vt:lpstr>Yii2: base</vt:lpstr>
      <vt:lpstr>Yii2: View Object</vt:lpstr>
      <vt:lpstr>Yii2: events</vt:lpstr>
      <vt:lpstr>Yii2: Query object</vt:lpstr>
      <vt:lpstr>Yii2: AR</vt:lpstr>
      <vt:lpstr>Yii2: AR</vt:lpstr>
      <vt:lpstr>Yii2: AR</vt:lpstr>
      <vt:lpstr>Yii2: AR</vt:lpstr>
      <vt:lpstr>TODO (if there will be enough time)</vt:lpstr>
      <vt:lpstr>1 or 2?</vt:lpstr>
      <vt:lpstr>When?</vt:lpstr>
      <vt:lpstr>Want more info?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Фреймворки, Yii и работа в команде</dc:title>
  <dc:creator>Alexander Makarov</dc:creator>
  <cp:lastModifiedBy>Alexander Makarov</cp:lastModifiedBy>
  <cp:revision>316</cp:revision>
  <dcterms:created xsi:type="dcterms:W3CDTF">2012-02-06T14:03:55Z</dcterms:created>
  <dcterms:modified xsi:type="dcterms:W3CDTF">2012-05-25T10:06:30Z</dcterms:modified>
</cp:coreProperties>
</file>