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63" r:id="rId5"/>
    <p:sldId id="267" r:id="rId6"/>
    <p:sldId id="264" r:id="rId7"/>
    <p:sldId id="268" r:id="rId8"/>
    <p:sldId id="269" r:id="rId9"/>
    <p:sldId id="265" r:id="rId10"/>
    <p:sldId id="270" r:id="rId11"/>
    <p:sldId id="266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2" r:id="rId23"/>
    <p:sldId id="283" r:id="rId24"/>
    <p:sldId id="284" r:id="rId25"/>
    <p:sldId id="285" r:id="rId26"/>
    <p:sldId id="287" r:id="rId27"/>
    <p:sldId id="288" r:id="rId28"/>
    <p:sldId id="289" r:id="rId29"/>
    <p:sldId id="290" r:id="rId30"/>
    <p:sldId id="292" r:id="rId31"/>
    <p:sldId id="293" r:id="rId32"/>
    <p:sldId id="295" r:id="rId33"/>
    <p:sldId id="296" r:id="rId34"/>
    <p:sldId id="297" r:id="rId35"/>
    <p:sldId id="298" r:id="rId36"/>
    <p:sldId id="299" r:id="rId37"/>
    <p:sldId id="301" r:id="rId38"/>
    <p:sldId id="300" r:id="rId39"/>
    <p:sldId id="302" r:id="rId40"/>
    <p:sldId id="306" r:id="rId41"/>
    <p:sldId id="307" r:id="rId42"/>
    <p:sldId id="308" r:id="rId43"/>
    <p:sldId id="303" r:id="rId44"/>
    <p:sldId id="304" r:id="rId45"/>
    <p:sldId id="305" r:id="rId46"/>
    <p:sldId id="309" r:id="rId47"/>
    <p:sldId id="310" r:id="rId48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37" autoAdjust="0"/>
  </p:normalViewPr>
  <p:slideViewPr>
    <p:cSldViewPr>
      <p:cViewPr varScale="1">
        <p:scale>
          <a:sx n="164" d="100"/>
          <a:sy n="164" d="100"/>
        </p:scale>
        <p:origin x="-114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007604" y="1779662"/>
            <a:ext cx="7128792" cy="1289874"/>
          </a:xfrm>
        </p:spPr>
        <p:txBody>
          <a:bodyPr>
            <a:noAutofit/>
          </a:bodyPr>
          <a:lstStyle>
            <a:lvl1pPr algn="ctr">
              <a:defRPr sz="4600" b="1" baseline="0">
                <a:solidFill>
                  <a:srgbClr val="C00000"/>
                </a:solidFill>
              </a:defRPr>
            </a:lvl1pPr>
          </a:lstStyle>
          <a:p>
            <a:r>
              <a:rPr lang="ru-RU" dirty="0" smtClean="0"/>
              <a:t>Длинное название темы для РИТ++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578891" y="850398"/>
            <a:ext cx="3986218" cy="713240"/>
          </a:xfrm>
        </p:spPr>
        <p:txBody>
          <a:bodyPr/>
          <a:lstStyle>
            <a:lvl1pPr marL="0" indent="0" algn="ctr">
              <a:buNone/>
              <a:defRPr baseline="0"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Олег Бунин</a:t>
            </a:r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31590"/>
            <a:ext cx="8229600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67544" y="339502"/>
            <a:ext cx="822960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67544" y="1059582"/>
            <a:ext cx="822960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20" r:id="rId3"/>
    <p:sldLayoutId id="2147483721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fabien.potencier.org/article/65/why-symfon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gif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docs.phalconphp.com/en/latest/reference/benchmark/hello-world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kuponator.ru/" TargetMode="External"/><Relationship Id="rId13" Type="http://schemas.openxmlformats.org/officeDocument/2006/relationships/image" Target="../media/image25.png"/><Relationship Id="rId18" Type="http://schemas.openxmlformats.org/officeDocument/2006/relationships/hyperlink" Target="http://php.ru/" TargetMode="External"/><Relationship Id="rId3" Type="http://schemas.openxmlformats.org/officeDocument/2006/relationships/image" Target="../media/image20.png"/><Relationship Id="rId21" Type="http://schemas.openxmlformats.org/officeDocument/2006/relationships/image" Target="../media/image29.jpeg"/><Relationship Id="rId7" Type="http://schemas.openxmlformats.org/officeDocument/2006/relationships/image" Target="../media/image22.png"/><Relationship Id="rId12" Type="http://schemas.openxmlformats.org/officeDocument/2006/relationships/hyperlink" Target="http://2gis.ru/" TargetMode="External"/><Relationship Id="rId17" Type="http://schemas.openxmlformats.org/officeDocument/2006/relationships/image" Target="../media/image27.png"/><Relationship Id="rId25" Type="http://schemas.openxmlformats.org/officeDocument/2006/relationships/image" Target="../media/image31.jpeg"/><Relationship Id="rId2" Type="http://schemas.openxmlformats.org/officeDocument/2006/relationships/hyperlink" Target="http://66.ru/" TargetMode="External"/><Relationship Id="rId16" Type="http://schemas.openxmlformats.org/officeDocument/2006/relationships/hyperlink" Target="http://rtrn.ru/" TargetMode="External"/><Relationship Id="rId20" Type="http://schemas.openxmlformats.org/officeDocument/2006/relationships/hyperlink" Target="http://www.alawar.ru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e5.ru/" TargetMode="External"/><Relationship Id="rId11" Type="http://schemas.openxmlformats.org/officeDocument/2006/relationships/image" Target="../media/image24.png"/><Relationship Id="rId24" Type="http://schemas.openxmlformats.org/officeDocument/2006/relationships/hyperlink" Target="http://www.sotmarket.ru/" TargetMode="External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hyperlink" Target="http://www.trud.com/" TargetMode="External"/><Relationship Id="rId19" Type="http://schemas.openxmlformats.org/officeDocument/2006/relationships/image" Target="../media/image28.png"/><Relationship Id="rId4" Type="http://schemas.openxmlformats.org/officeDocument/2006/relationships/hyperlink" Target="http://billkill.ru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fezeev.livejournal.com/50545.html" TargetMode="External"/><Relationship Id="rId22" Type="http://schemas.openxmlformats.org/officeDocument/2006/relationships/hyperlink" Target="http://listick.ru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piclyf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://www.nutritionix.com/" TargetMode="External"/><Relationship Id="rId26" Type="http://schemas.openxmlformats.org/officeDocument/2006/relationships/hyperlink" Target="http://www.clevertech.biz/yii/" TargetMode="Externa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://turnapi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://www.stay.com/" TargetMode="External"/><Relationship Id="rId16" Type="http://schemas.openxmlformats.org/officeDocument/2006/relationships/hyperlink" Target="http://uniprogy.com/" TargetMode="External"/><Relationship Id="rId20" Type="http://schemas.openxmlformats.org/officeDocument/2006/relationships/hyperlink" Target="http://meetfriends.rt.com/" TargetMode="External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noisey.com/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://www.zalando.de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28" Type="http://schemas.openxmlformats.org/officeDocument/2006/relationships/hyperlink" Target="http://www.edarling.de/" TargetMode="External"/><Relationship Id="rId10" Type="http://schemas.openxmlformats.org/officeDocument/2006/relationships/hyperlink" Target="http://www.realself.com/" TargetMode="External"/><Relationship Id="rId19" Type="http://schemas.openxmlformats.org/officeDocument/2006/relationships/image" Target="../media/image40.png"/><Relationship Id="rId31" Type="http://schemas.openxmlformats.org/officeDocument/2006/relationships/image" Target="../media/image46.png"/><Relationship Id="rId4" Type="http://schemas.openxmlformats.org/officeDocument/2006/relationships/hyperlink" Target="http://curisma.com/" TargetMode="External"/><Relationship Id="rId9" Type="http://schemas.openxmlformats.org/officeDocument/2006/relationships/image" Target="../media/image35.png"/><Relationship Id="rId14" Type="http://schemas.openxmlformats.org/officeDocument/2006/relationships/hyperlink" Target="http://www.vice.com/" TargetMode="External"/><Relationship Id="rId22" Type="http://schemas.openxmlformats.org/officeDocument/2006/relationships/hyperlink" Target="http://www.qippo.com/" TargetMode="External"/><Relationship Id="rId27" Type="http://schemas.openxmlformats.org/officeDocument/2006/relationships/image" Target="../media/image44.gif"/><Relationship Id="rId30" Type="http://schemas.openxmlformats.org/officeDocument/2006/relationships/hyperlink" Target="http://www.rocket-internet.de/?lang=en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iiframework.com/" TargetMode="External"/><Relationship Id="rId2" Type="http://schemas.openxmlformats.org/officeDocument/2006/relationships/hyperlink" Target="mailto:sam@rmcreative.r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Куда катится </a:t>
            </a:r>
            <a:r>
              <a:rPr lang="en-US" dirty="0" smtClean="0"/>
              <a:t>PHP, </a:t>
            </a:r>
            <a:r>
              <a:rPr lang="ru-RU" dirty="0" smtClean="0"/>
              <a:t>а также про </a:t>
            </a:r>
            <a:r>
              <a:rPr lang="en-US" dirty="0" err="1" smtClean="0"/>
              <a:t>Yii</a:t>
            </a:r>
            <a:r>
              <a:rPr lang="en-US" dirty="0" smtClean="0"/>
              <a:t> </a:t>
            </a:r>
            <a:r>
              <a:rPr lang="ru-RU" dirty="0" smtClean="0"/>
              <a:t>и другие </a:t>
            </a:r>
            <a:r>
              <a:rPr lang="ru-RU" dirty="0" err="1" smtClean="0"/>
              <a:t>фреймворки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Александр Макаров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851670"/>
            <a:ext cx="8229600" cy="696913"/>
          </a:xfrm>
        </p:spPr>
        <p:txBody>
          <a:bodyPr/>
          <a:lstStyle/>
          <a:p>
            <a:r>
              <a:rPr lang="ru-RU" dirty="0" smtClean="0"/>
              <a:t>А теперь </a:t>
            </a:r>
            <a:r>
              <a:rPr lang="ru-RU" b="1" dirty="0" smtClean="0"/>
              <a:t>о не очень хорошем</a:t>
            </a:r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788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«</a:t>
            </a:r>
            <a:r>
              <a:rPr lang="en-US" dirty="0" smtClean="0"/>
              <a:t>Enterprise</a:t>
            </a:r>
            <a:r>
              <a:rPr lang="ru-RU" dirty="0" smtClean="0"/>
              <a:t>»</a:t>
            </a:r>
            <a:endParaRPr lang="ru-RU" dirty="0" smtClean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US" sz="1800" dirty="0" smtClean="0">
                <a:latin typeface="Calibri" pitchFamily="34" charset="0"/>
              </a:rPr>
              <a:t>ZF 2 </a:t>
            </a:r>
            <a:r>
              <a:rPr lang="ru-RU" sz="1800" dirty="0" smtClean="0">
                <a:latin typeface="Calibri" pitchFamily="34" charset="0"/>
              </a:rPr>
              <a:t>и </a:t>
            </a:r>
            <a:r>
              <a:rPr lang="en-US" sz="1800" dirty="0" err="1" smtClean="0">
                <a:latin typeface="Calibri" pitchFamily="34" charset="0"/>
              </a:rPr>
              <a:t>Symfony</a:t>
            </a:r>
            <a:r>
              <a:rPr lang="en-US" sz="1800" dirty="0" smtClean="0">
                <a:latin typeface="Calibri" pitchFamily="34" charset="0"/>
              </a:rPr>
              <a:t> 2 </a:t>
            </a:r>
            <a:r>
              <a:rPr lang="ru-RU" sz="1800" dirty="0" smtClean="0">
                <a:latin typeface="Calibri" pitchFamily="34" charset="0"/>
              </a:rPr>
              <a:t>очень «</a:t>
            </a:r>
            <a:r>
              <a:rPr lang="en-US" sz="1800" b="1" dirty="0">
                <a:latin typeface="Calibri" pitchFamily="34" charset="0"/>
              </a:rPr>
              <a:t>e</a:t>
            </a:r>
            <a:r>
              <a:rPr lang="en-US" sz="1800" b="1" dirty="0" smtClean="0">
                <a:latin typeface="Calibri" pitchFamily="34" charset="0"/>
              </a:rPr>
              <a:t>nterprise</a:t>
            </a:r>
            <a:r>
              <a:rPr lang="ru-RU" sz="1800" dirty="0" smtClean="0">
                <a:latin typeface="Calibri" pitchFamily="34" charset="0"/>
              </a:rPr>
              <a:t>»</a:t>
            </a:r>
            <a:r>
              <a:rPr lang="en-US" sz="1800" dirty="0" smtClean="0">
                <a:latin typeface="Calibri" pitchFamily="34" charset="0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Ещё более, чем были </a:t>
            </a:r>
            <a:r>
              <a:rPr lang="en-US" sz="1800" dirty="0" smtClean="0">
                <a:latin typeface="Calibri" pitchFamily="34" charset="0"/>
              </a:rPr>
              <a:t>ZF1 </a:t>
            </a:r>
            <a:r>
              <a:rPr lang="ru-RU" sz="1800" dirty="0" smtClean="0">
                <a:latin typeface="Calibri" pitchFamily="34" charset="0"/>
              </a:rPr>
              <a:t>и </a:t>
            </a:r>
            <a:r>
              <a:rPr lang="en-US" sz="1800" dirty="0" err="1" smtClean="0">
                <a:latin typeface="Calibri" pitchFamily="34" charset="0"/>
              </a:rPr>
              <a:t>Symfony</a:t>
            </a:r>
            <a:r>
              <a:rPr lang="en-US" sz="1800" dirty="0" smtClean="0">
                <a:latin typeface="Calibri" pitchFamily="34" charset="0"/>
              </a:rPr>
              <a:t> 1.</a:t>
            </a:r>
            <a:endParaRPr lang="ru-RU" sz="1800" dirty="0">
              <a:latin typeface="Calibri" pitchFamily="34" charset="0"/>
            </a:endParaRP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067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wat du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627534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8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995686"/>
            <a:ext cx="8229600" cy="696913"/>
          </a:xfrm>
        </p:spPr>
        <p:txBody>
          <a:bodyPr/>
          <a:lstStyle/>
          <a:p>
            <a:r>
              <a:rPr lang="ru-RU" dirty="0" smtClean="0"/>
              <a:t>Весь этот</a:t>
            </a:r>
            <a:r>
              <a:rPr lang="en-US" dirty="0" smtClean="0"/>
              <a:t> </a:t>
            </a:r>
            <a:r>
              <a:rPr lang="en-US" dirty="0"/>
              <a:t>“</a:t>
            </a:r>
            <a:r>
              <a:rPr lang="en-US" b="1" dirty="0"/>
              <a:t>enterprise</a:t>
            </a:r>
            <a:r>
              <a:rPr lang="en-US" dirty="0"/>
              <a:t>” </a:t>
            </a:r>
            <a:r>
              <a:rPr lang="ru-RU" b="1" dirty="0" smtClean="0"/>
              <a:t>слишком сложен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03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51670"/>
            <a:ext cx="8229600" cy="696913"/>
          </a:xfrm>
        </p:spPr>
        <p:txBody>
          <a:bodyPr/>
          <a:lstStyle/>
          <a:p>
            <a:r>
              <a:rPr lang="ru-RU" dirty="0" smtClean="0"/>
              <a:t>Все проблемы программирования можно решить дополнительным слоем абстракции… кроме проблемы избыточной абстракции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David Wheeler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998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Отзывы о </a:t>
            </a:r>
            <a:r>
              <a:rPr lang="en-US" dirty="0" smtClean="0"/>
              <a:t>ZF2 </a:t>
            </a:r>
            <a:r>
              <a:rPr lang="ru-RU" dirty="0" smtClean="0"/>
              <a:t>и </a:t>
            </a:r>
            <a:r>
              <a:rPr lang="en-US" dirty="0" smtClean="0"/>
              <a:t>Symfony2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«</a:t>
            </a:r>
            <a:r>
              <a:rPr lang="en-US" dirty="0" smtClean="0"/>
              <a:t>ZF2 </a:t>
            </a:r>
            <a:r>
              <a:rPr lang="ru-RU" b="1" dirty="0" smtClean="0"/>
              <a:t>слишком</a:t>
            </a:r>
            <a:r>
              <a:rPr lang="en-US" b="1" dirty="0" smtClean="0"/>
              <a:t> «</a:t>
            </a:r>
            <a:r>
              <a:rPr lang="ru-RU" b="1" dirty="0" smtClean="0"/>
              <a:t>научный»</a:t>
            </a:r>
            <a:r>
              <a:rPr lang="en-US" dirty="0" smtClean="0"/>
              <a:t>. </a:t>
            </a:r>
            <a:r>
              <a:rPr lang="ru-RU" dirty="0" smtClean="0"/>
              <a:t>По нему и его дизайну можно кандидатскую написать</a:t>
            </a:r>
            <a:r>
              <a:rPr lang="en-US" dirty="0" smtClean="0"/>
              <a:t>. </a:t>
            </a:r>
            <a:r>
              <a:rPr lang="ru-RU" dirty="0" smtClean="0"/>
              <a:t>Не поймите меня неправильно, я люблю стандарты, паттерны и т.д., но разработчики </a:t>
            </a:r>
            <a:r>
              <a:rPr lang="en-US" dirty="0" smtClean="0"/>
              <a:t>ZF2 </a:t>
            </a:r>
            <a:r>
              <a:rPr lang="ru-RU" dirty="0" smtClean="0"/>
              <a:t>слишком сильно окунулись в «науку».</a:t>
            </a:r>
            <a:r>
              <a:rPr lang="en-US" dirty="0" smtClean="0"/>
              <a:t> Symfony2 </a:t>
            </a:r>
            <a:r>
              <a:rPr lang="ru-RU" dirty="0" smtClean="0"/>
              <a:t>в этом плане получше, но недостаточно»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5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995686"/>
            <a:ext cx="8229600" cy="696913"/>
          </a:xfrm>
        </p:spPr>
        <p:txBody>
          <a:bodyPr/>
          <a:lstStyle/>
          <a:p>
            <a:r>
              <a:rPr lang="ru-RU" b="1" dirty="0" smtClean="0"/>
              <a:t>Зачем</a:t>
            </a:r>
            <a:r>
              <a:rPr lang="ru-RU" dirty="0" smtClean="0"/>
              <a:t> делать </a:t>
            </a:r>
            <a:r>
              <a:rPr lang="ru-RU" b="1" dirty="0" smtClean="0"/>
              <a:t>сложно</a:t>
            </a:r>
            <a:r>
              <a:rPr lang="ru-RU" dirty="0" smtClean="0"/>
              <a:t>, если можно делать просто?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995686"/>
            <a:ext cx="8229600" cy="696913"/>
          </a:xfrm>
        </p:spPr>
        <p:txBody>
          <a:bodyPr/>
          <a:lstStyle/>
          <a:p>
            <a:r>
              <a:rPr lang="ru-RU" dirty="0" smtClean="0"/>
              <a:t>Сделать </a:t>
            </a:r>
            <a:r>
              <a:rPr lang="ru-RU" b="1" dirty="0" smtClean="0"/>
              <a:t>просто сложнее</a:t>
            </a:r>
            <a:r>
              <a:rPr lang="ru-RU" dirty="0" smtClean="0"/>
              <a:t>, чем сделать </a:t>
            </a:r>
            <a:r>
              <a:rPr lang="ru-RU" b="1" dirty="0" smtClean="0"/>
              <a:t>сложно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1598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smtClean="0"/>
              <a:t>ZF2 </a:t>
            </a:r>
            <a:r>
              <a:rPr lang="ru-RU" dirty="0" smtClean="0"/>
              <a:t>такой?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US" sz="1800" dirty="0" err="1" smtClean="0">
                <a:latin typeface="Calibri" pitchFamily="34" charset="0"/>
              </a:rPr>
              <a:t>Zend</a:t>
            </a:r>
            <a:r>
              <a:rPr lang="en-US" sz="1800" dirty="0" smtClean="0">
                <a:latin typeface="Calibri" pitchFamily="34" charset="0"/>
              </a:rPr>
              <a:t> — </a:t>
            </a:r>
            <a:r>
              <a:rPr lang="ru-RU" sz="1800" b="1" dirty="0" smtClean="0">
                <a:latin typeface="Calibri" pitchFamily="34" charset="0"/>
              </a:rPr>
              <a:t>коммерческая компания</a:t>
            </a:r>
            <a:r>
              <a:rPr lang="ru-RU" sz="1800" dirty="0" smtClean="0">
                <a:latin typeface="Calibri" pitchFamily="34" charset="0"/>
              </a:rPr>
              <a:t>. </a:t>
            </a:r>
            <a:r>
              <a:rPr lang="en-US" sz="1800" b="1" dirty="0" smtClean="0">
                <a:latin typeface="Calibri" pitchFamily="34" charset="0"/>
              </a:rPr>
              <a:t>ZF — </a:t>
            </a:r>
            <a:r>
              <a:rPr lang="ru-RU" sz="1800" b="1" dirty="0" smtClean="0">
                <a:latin typeface="Calibri" pitchFamily="34" charset="0"/>
              </a:rPr>
              <a:t>дополняющий продукт</a:t>
            </a:r>
            <a:r>
              <a:rPr lang="ru-RU" sz="1800" dirty="0" smtClean="0">
                <a:latin typeface="Calibri" pitchFamily="34" charset="0"/>
              </a:rPr>
              <a:t> к </a:t>
            </a:r>
            <a:r>
              <a:rPr lang="en-US" sz="1800" dirty="0" smtClean="0">
                <a:latin typeface="Calibri" pitchFamily="34" charset="0"/>
              </a:rPr>
              <a:t>IDE, </a:t>
            </a:r>
            <a:r>
              <a:rPr lang="en-US" sz="1800" dirty="0" err="1" smtClean="0">
                <a:latin typeface="Calibri" pitchFamily="34" charset="0"/>
              </a:rPr>
              <a:t>Zend</a:t>
            </a:r>
            <a:r>
              <a:rPr lang="en-US" sz="1800" dirty="0" smtClean="0">
                <a:latin typeface="Calibri" pitchFamily="34" charset="0"/>
              </a:rPr>
              <a:t> server </a:t>
            </a:r>
            <a:r>
              <a:rPr lang="ru-RU" sz="1800" dirty="0" smtClean="0">
                <a:latin typeface="Calibri" pitchFamily="34" charset="0"/>
              </a:rPr>
              <a:t>и т.д.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У </a:t>
            </a:r>
            <a:r>
              <a:rPr lang="en-US" sz="1800" dirty="0" smtClean="0">
                <a:latin typeface="Calibri" pitchFamily="34" charset="0"/>
              </a:rPr>
              <a:t>ZF2 </a:t>
            </a:r>
            <a:r>
              <a:rPr lang="ru-RU" sz="1800" b="1" dirty="0" smtClean="0">
                <a:latin typeface="Calibri" pitchFamily="34" charset="0"/>
              </a:rPr>
              <a:t>необходимое и достаточное качество</a:t>
            </a:r>
            <a:r>
              <a:rPr lang="ru-RU" sz="1800" dirty="0" smtClean="0">
                <a:latin typeface="Calibri" pitchFamily="34" charset="0"/>
              </a:rPr>
              <a:t>. </a:t>
            </a:r>
            <a:r>
              <a:rPr lang="ru-RU" sz="1800" b="1" dirty="0" smtClean="0">
                <a:latin typeface="Calibri" pitchFamily="34" charset="0"/>
              </a:rPr>
              <a:t>Упрощать</a:t>
            </a:r>
            <a:r>
              <a:rPr lang="ru-RU" sz="1800" dirty="0" smtClean="0">
                <a:latin typeface="Calibri" pitchFamily="34" charset="0"/>
              </a:rPr>
              <a:t> интерфейс и делать </a:t>
            </a:r>
            <a:r>
              <a:rPr lang="en-US" sz="1800" dirty="0" smtClean="0">
                <a:latin typeface="Calibri" pitchFamily="34" charset="0"/>
              </a:rPr>
              <a:t>RAD</a:t>
            </a:r>
            <a:r>
              <a:rPr lang="ru-RU" sz="1800" dirty="0" smtClean="0">
                <a:latin typeface="Calibri" pitchFamily="34" charset="0"/>
              </a:rPr>
              <a:t> </a:t>
            </a:r>
            <a:r>
              <a:rPr lang="ru-RU" sz="1800" b="1" dirty="0" smtClean="0">
                <a:latin typeface="Calibri" pitchFamily="34" charset="0"/>
              </a:rPr>
              <a:t>— трата времени (и денег)</a:t>
            </a:r>
            <a:r>
              <a:rPr lang="ru-RU" sz="1800" dirty="0" smtClean="0">
                <a:latin typeface="Calibri" pitchFamily="34" charset="0"/>
              </a:rPr>
              <a:t> на то, что не принесёт дополнительной прибыли</a:t>
            </a:r>
            <a:r>
              <a:rPr lang="en-US" sz="1800" dirty="0" smtClean="0">
                <a:latin typeface="Calibri" pitchFamily="34" charset="0"/>
              </a:rPr>
              <a:t>. </a:t>
            </a:r>
            <a:r>
              <a:rPr lang="ru-RU" sz="1800" dirty="0" smtClean="0">
                <a:latin typeface="Calibri" pitchFamily="34" charset="0"/>
              </a:rPr>
              <a:t>Скорее наоборот.</a:t>
            </a:r>
            <a:endParaRPr lang="en-US" sz="1800" dirty="0" smtClean="0">
              <a:latin typeface="Calibri" pitchFamily="34" charset="0"/>
            </a:endParaRP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80% проектов</a:t>
            </a:r>
            <a:r>
              <a:rPr lang="en-US" sz="1800" dirty="0" smtClean="0">
                <a:latin typeface="Calibri" pitchFamily="34" charset="0"/>
              </a:rPr>
              <a:t>/</a:t>
            </a:r>
            <a:r>
              <a:rPr lang="ru-RU" sz="1800" dirty="0" smtClean="0">
                <a:latin typeface="Calibri" pitchFamily="34" charset="0"/>
              </a:rPr>
              <a:t>клиентов не очень-то интересны. </a:t>
            </a:r>
            <a:r>
              <a:rPr lang="en-US" sz="1800" dirty="0" err="1" smtClean="0">
                <a:latin typeface="Calibri" pitchFamily="34" charset="0"/>
              </a:rPr>
              <a:t>Zend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</a:rPr>
              <a:t>может себе это позволить.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Хотят получить разочаровавшиеся в </a:t>
            </a:r>
            <a:r>
              <a:rPr lang="en-US" sz="1800" dirty="0" smtClean="0">
                <a:latin typeface="Calibri" pitchFamily="34" charset="0"/>
              </a:rPr>
              <a:t>J2EE </a:t>
            </a:r>
            <a:r>
              <a:rPr lang="ru-RU" sz="1800" dirty="0" smtClean="0">
                <a:latin typeface="Calibri" pitchFamily="34" charset="0"/>
              </a:rPr>
              <a:t>компании.</a:t>
            </a:r>
          </a:p>
          <a:p>
            <a:pPr>
              <a:spcBef>
                <a:spcPts val="900"/>
              </a:spcBef>
            </a:pPr>
            <a:r>
              <a:rPr lang="ru-RU" sz="1800" b="1" dirty="0" smtClean="0">
                <a:latin typeface="Calibri" pitchFamily="34" charset="0"/>
              </a:rPr>
              <a:t>Консалтинг не нужен, если продукт недостаточно сложен </a:t>
            </a:r>
            <a:r>
              <a:rPr lang="en-US" sz="1800" b="1" dirty="0" smtClean="0">
                <a:latin typeface="Calibri" pitchFamily="34" charset="0"/>
              </a:rPr>
              <a:t>;)</a:t>
            </a:r>
            <a:endParaRPr lang="ru-RU" sz="1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995686"/>
            <a:ext cx="8229600" cy="696913"/>
          </a:xfrm>
        </p:spPr>
        <p:txBody>
          <a:bodyPr/>
          <a:lstStyle/>
          <a:p>
            <a:r>
              <a:rPr lang="en-US" b="1" dirty="0" err="1" smtClean="0"/>
              <a:t>Zend</a:t>
            </a:r>
            <a:r>
              <a:rPr lang="en-US" b="1" dirty="0" smtClean="0"/>
              <a:t> </a:t>
            </a:r>
            <a:r>
              <a:rPr lang="ru-RU" b="1" dirty="0" smtClean="0"/>
              <a:t>успешна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1702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Надо валить?!</a:t>
            </a:r>
            <a:endParaRPr lang="ru-RU" dirty="0" smtClean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ru-RU" sz="1800" dirty="0">
                <a:latin typeface="Calibri" pitchFamily="34" charset="0"/>
              </a:rPr>
              <a:t>Р</a:t>
            </a:r>
            <a:r>
              <a:rPr lang="ru-RU" sz="1800" dirty="0" smtClean="0">
                <a:latin typeface="Calibri" pitchFamily="34" charset="0"/>
              </a:rPr>
              <a:t>азработчики мигрируют на</a:t>
            </a:r>
          </a:p>
          <a:p>
            <a:pPr lvl="1">
              <a:spcBef>
                <a:spcPts val="900"/>
              </a:spcBef>
            </a:pPr>
            <a:r>
              <a:rPr lang="en-US" sz="1400" dirty="0" smtClean="0">
                <a:latin typeface="Calibri" pitchFamily="34" charset="0"/>
              </a:rPr>
              <a:t>Ruby</a:t>
            </a:r>
          </a:p>
          <a:p>
            <a:pPr lvl="1">
              <a:spcBef>
                <a:spcPts val="900"/>
              </a:spcBef>
            </a:pPr>
            <a:r>
              <a:rPr lang="en-US" sz="1400" dirty="0" smtClean="0">
                <a:latin typeface="Calibri" pitchFamily="34" charset="0"/>
              </a:rPr>
              <a:t>Python</a:t>
            </a:r>
          </a:p>
          <a:p>
            <a:pPr lvl="1">
              <a:spcBef>
                <a:spcPts val="900"/>
              </a:spcBef>
            </a:pPr>
            <a:r>
              <a:rPr lang="en-US" sz="1400" dirty="0" smtClean="0">
                <a:latin typeface="Calibri" pitchFamily="34" charset="0"/>
              </a:rPr>
              <a:t>Java</a:t>
            </a:r>
          </a:p>
          <a:p>
            <a:pPr lvl="1">
              <a:spcBef>
                <a:spcPts val="900"/>
              </a:spcBef>
            </a:pPr>
            <a:r>
              <a:rPr lang="en-US" sz="1400" dirty="0" smtClean="0">
                <a:latin typeface="Calibri" pitchFamily="34" charset="0"/>
              </a:rPr>
              <a:t>C++</a:t>
            </a:r>
            <a:endParaRPr lang="ru-RU" sz="1400" dirty="0" smtClean="0">
              <a:latin typeface="Calibri" pitchFamily="34" charset="0"/>
            </a:endParaRPr>
          </a:p>
          <a:p>
            <a:pPr lvl="1">
              <a:spcBef>
                <a:spcPts val="900"/>
              </a:spcBef>
            </a:pPr>
            <a:r>
              <a:rPr lang="ru-RU" sz="1400" dirty="0" smtClean="0">
                <a:latin typeface="Calibri" pitchFamily="34" charset="0"/>
              </a:rPr>
              <a:t>…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Мигрируют потому что </a:t>
            </a:r>
            <a:r>
              <a:rPr lang="en-US" sz="1800" b="1" dirty="0" smtClean="0">
                <a:latin typeface="Calibri" pitchFamily="34" charset="0"/>
              </a:rPr>
              <a:t>PHP </a:t>
            </a:r>
            <a:r>
              <a:rPr lang="ru-RU" sz="1800" b="1" dirty="0" smtClean="0">
                <a:latin typeface="Calibri" pitchFamily="34" charset="0"/>
              </a:rPr>
              <a:t>отстой</a:t>
            </a:r>
            <a:r>
              <a:rPr lang="ru-RU" sz="1800" dirty="0" smtClean="0">
                <a:latin typeface="Calibri" pitchFamily="34" charset="0"/>
              </a:rPr>
              <a:t>?!</a:t>
            </a:r>
            <a:endParaRPr lang="ru-RU" sz="1800" dirty="0">
              <a:latin typeface="Calibri" pitchFamily="34" charset="0"/>
            </a:endParaRPr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4" name="Picture 3" descr="D:\xitem-167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6" y="1275606"/>
            <a:ext cx="2714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с </a:t>
            </a:r>
            <a:r>
              <a:rPr lang="en-US" dirty="0" err="1" smtClean="0"/>
              <a:t>Symfony</a:t>
            </a:r>
            <a:r>
              <a:rPr lang="en-US" dirty="0" smtClean="0"/>
              <a:t> 2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Пытаются быть </a:t>
            </a:r>
            <a:r>
              <a:rPr lang="en-US" sz="1800" dirty="0" smtClean="0">
                <a:latin typeface="Calibri" pitchFamily="34" charset="0"/>
              </a:rPr>
              <a:t>«</a:t>
            </a:r>
            <a:r>
              <a:rPr lang="en-US" sz="1800" b="1" dirty="0" smtClean="0">
                <a:latin typeface="Calibri" pitchFamily="34" charset="0"/>
              </a:rPr>
              <a:t>enterprise</a:t>
            </a:r>
            <a:r>
              <a:rPr lang="en-US" sz="1800" dirty="0" smtClean="0">
                <a:latin typeface="Calibri" pitchFamily="34" charset="0"/>
              </a:rPr>
              <a:t>» (=</a:t>
            </a:r>
            <a:r>
              <a:rPr lang="ru-RU" sz="1800" dirty="0" smtClean="0">
                <a:latin typeface="Calibri" pitchFamily="34" charset="0"/>
              </a:rPr>
              <a:t>сложными</a:t>
            </a:r>
            <a:r>
              <a:rPr lang="en-US" sz="1800" dirty="0" smtClean="0">
                <a:latin typeface="Calibri" pitchFamily="34" charset="0"/>
              </a:rPr>
              <a:t>), </a:t>
            </a:r>
            <a:r>
              <a:rPr lang="ru-RU" sz="1800" dirty="0" smtClean="0">
                <a:latin typeface="Calibri" pitchFamily="34" charset="0"/>
              </a:rPr>
              <a:t>как и </a:t>
            </a:r>
            <a:r>
              <a:rPr lang="en-US" sz="1800" dirty="0" smtClean="0">
                <a:latin typeface="Calibri" pitchFamily="34" charset="0"/>
              </a:rPr>
              <a:t>ZF2.</a:t>
            </a:r>
            <a:endParaRPr lang="ru-RU" sz="1800" dirty="0" smtClean="0">
              <a:latin typeface="Calibri" pitchFamily="34" charset="0"/>
            </a:endParaRPr>
          </a:p>
          <a:p>
            <a:pPr>
              <a:spcBef>
                <a:spcPts val="900"/>
              </a:spcBef>
            </a:pPr>
            <a:r>
              <a:rPr lang="en-US" sz="1800" dirty="0" err="1" smtClean="0">
                <a:latin typeface="Calibri" pitchFamily="34" charset="0"/>
              </a:rPr>
              <a:t>Sensio</a:t>
            </a:r>
            <a:r>
              <a:rPr lang="en-US" sz="1800" dirty="0" smtClean="0">
                <a:latin typeface="Calibri" pitchFamily="34" charset="0"/>
              </a:rPr>
              <a:t> labs — </a:t>
            </a:r>
            <a:r>
              <a:rPr lang="ru-RU" sz="1800" b="1" dirty="0" smtClean="0">
                <a:latin typeface="Calibri" pitchFamily="34" charset="0"/>
              </a:rPr>
              <a:t>коммерческая компания</a:t>
            </a:r>
            <a:r>
              <a:rPr lang="ru-RU" sz="1800" dirty="0" smtClean="0">
                <a:latin typeface="Calibri" pitchFamily="34" charset="0"/>
              </a:rPr>
              <a:t>. Зарабатывает на </a:t>
            </a:r>
            <a:r>
              <a:rPr lang="ru-RU" sz="1800" dirty="0" err="1" smtClean="0">
                <a:latin typeface="Calibri" pitchFamily="34" charset="0"/>
              </a:rPr>
              <a:t>саппорте</a:t>
            </a:r>
            <a:r>
              <a:rPr lang="ru-RU" sz="1800" dirty="0" smtClean="0">
                <a:latin typeface="Calibri" pitchFamily="34" charset="0"/>
              </a:rPr>
              <a:t> и консалтинге.</a:t>
            </a:r>
          </a:p>
          <a:p>
            <a:pPr>
              <a:spcBef>
                <a:spcPts val="900"/>
              </a:spcBef>
            </a:pPr>
            <a:r>
              <a:rPr lang="en-US" sz="1800" dirty="0">
                <a:latin typeface="Calibri" pitchFamily="34" charset="0"/>
                <a:hlinkClick r:id="rId2"/>
              </a:rPr>
              <a:t>http://</a:t>
            </a:r>
            <a:r>
              <a:rPr lang="en-US" sz="1800" dirty="0" smtClean="0">
                <a:latin typeface="Calibri" pitchFamily="34" charset="0"/>
                <a:hlinkClick r:id="rId2"/>
              </a:rPr>
              <a:t>fabien.potencier.org/article/65/why-symfony</a:t>
            </a:r>
            <a:endParaRPr lang="ru-RU" sz="1800" dirty="0" smtClean="0">
              <a:latin typeface="Calibri" pitchFamily="34" charset="0"/>
            </a:endParaRPr>
          </a:p>
          <a:p>
            <a:pPr>
              <a:spcBef>
                <a:spcPts val="900"/>
              </a:spcBef>
            </a:pPr>
            <a:r>
              <a:rPr lang="ru-RU" sz="1800" b="1" dirty="0" smtClean="0">
                <a:latin typeface="Calibri" pitchFamily="34" charset="0"/>
              </a:rPr>
              <a:t>Более практичны</a:t>
            </a:r>
            <a:r>
              <a:rPr lang="ru-RU" sz="1800" dirty="0" smtClean="0">
                <a:latin typeface="Calibri" pitchFamily="34" charset="0"/>
              </a:rPr>
              <a:t>, чем </a:t>
            </a:r>
            <a:r>
              <a:rPr lang="en-US" sz="1800" dirty="0" smtClean="0">
                <a:latin typeface="Calibri" pitchFamily="34" charset="0"/>
              </a:rPr>
              <a:t>ZF2.</a:t>
            </a:r>
            <a:endParaRPr lang="ru-RU" sz="1800" dirty="0" smtClean="0">
              <a:latin typeface="Calibri" pitchFamily="34" charset="0"/>
            </a:endParaRP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Всё-таки </a:t>
            </a:r>
            <a:r>
              <a:rPr lang="ru-RU" sz="1800" b="1" dirty="0" smtClean="0">
                <a:latin typeface="Calibri" pitchFamily="34" charset="0"/>
              </a:rPr>
              <a:t>довольно сложны</a:t>
            </a:r>
            <a:r>
              <a:rPr lang="en-US" sz="1800" dirty="0" smtClean="0">
                <a:latin typeface="Calibri" pitchFamily="34" charset="0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Сознательно принесли в жертву </a:t>
            </a:r>
            <a:r>
              <a:rPr lang="en-US" sz="1800" dirty="0" smtClean="0">
                <a:latin typeface="Calibri" pitchFamily="34" charset="0"/>
              </a:rPr>
              <a:t>RAD.</a:t>
            </a:r>
          </a:p>
          <a:p>
            <a:pPr>
              <a:spcBef>
                <a:spcPts val="900"/>
              </a:spcBef>
            </a:pPr>
            <a:endParaRPr lang="ru-RU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же </a:t>
            </a:r>
            <a:r>
              <a:rPr lang="ru-RU" b="1" dirty="0" smtClean="0"/>
              <a:t>плохого</a:t>
            </a:r>
            <a:r>
              <a:rPr lang="ru-RU" dirty="0" smtClean="0"/>
              <a:t> в </a:t>
            </a:r>
            <a:r>
              <a:rPr lang="en-US" dirty="0" smtClean="0"/>
              <a:t>«</a:t>
            </a:r>
            <a:r>
              <a:rPr lang="en-US" b="1" dirty="0" smtClean="0"/>
              <a:t>enterprise</a:t>
            </a:r>
            <a:r>
              <a:rPr lang="en-US" dirty="0" smtClean="0"/>
              <a:t>»?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Напирают на </a:t>
            </a:r>
            <a:r>
              <a:rPr lang="ru-RU" sz="1800" b="1" dirty="0" smtClean="0">
                <a:latin typeface="Calibri" pitchFamily="34" charset="0"/>
              </a:rPr>
              <a:t>паттерны</a:t>
            </a:r>
            <a:r>
              <a:rPr lang="en-US" sz="1800" dirty="0" smtClean="0">
                <a:latin typeface="Calibri" pitchFamily="34" charset="0"/>
              </a:rPr>
              <a:t>.</a:t>
            </a:r>
            <a:r>
              <a:rPr lang="ru-RU" sz="1800" dirty="0" smtClean="0">
                <a:latin typeface="Calibri" pitchFamily="34" charset="0"/>
              </a:rPr>
              <a:t> Их видно </a:t>
            </a:r>
            <a:r>
              <a:rPr lang="ru-RU" sz="1800" b="1" dirty="0" smtClean="0">
                <a:latin typeface="Calibri" pitchFamily="34" charset="0"/>
              </a:rPr>
              <a:t>в интерфейсе</a:t>
            </a:r>
            <a:r>
              <a:rPr lang="ru-RU" sz="1800" dirty="0" smtClean="0">
                <a:latin typeface="Calibri" pitchFamily="34" charset="0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Легче тестировать, но </a:t>
            </a:r>
            <a:r>
              <a:rPr lang="ru-RU" sz="1800" b="1" dirty="0" smtClean="0">
                <a:latin typeface="Calibri" pitchFamily="34" charset="0"/>
              </a:rPr>
              <a:t>заметно сложнее писать код, отлаживать и изучать</a:t>
            </a:r>
            <a:r>
              <a:rPr lang="ru-RU" sz="1800" dirty="0" smtClean="0">
                <a:latin typeface="Calibri" pitchFamily="34" charset="0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Почти </a:t>
            </a:r>
            <a:r>
              <a:rPr lang="ru-RU" sz="1800" b="1" dirty="0" smtClean="0">
                <a:latin typeface="Calibri" pitchFamily="34" charset="0"/>
              </a:rPr>
              <a:t>невозможно отдать рутину</a:t>
            </a:r>
            <a:r>
              <a:rPr lang="ru-RU" sz="1800" dirty="0" smtClean="0">
                <a:latin typeface="Calibri" pitchFamily="34" charset="0"/>
              </a:rPr>
              <a:t> менее компетентным разработчикам предварительно не потратив </a:t>
            </a:r>
            <a:r>
              <a:rPr lang="ru-RU" sz="1800" b="1" dirty="0" smtClean="0">
                <a:latin typeface="Calibri" pitchFamily="34" charset="0"/>
              </a:rPr>
              <a:t>много времени на обучение</a:t>
            </a:r>
            <a:r>
              <a:rPr lang="ru-RU" sz="1800" dirty="0" smtClean="0">
                <a:latin typeface="Calibri" pitchFamily="34" charset="0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ru-RU" sz="1800" b="1" dirty="0" smtClean="0">
                <a:latin typeface="Calibri" pitchFamily="34" charset="0"/>
              </a:rPr>
              <a:t>Высокий риск</a:t>
            </a:r>
            <a:r>
              <a:rPr lang="ru-RU" sz="1800" dirty="0" smtClean="0">
                <a:latin typeface="Calibri" pitchFamily="34" charset="0"/>
              </a:rPr>
              <a:t> для того, кто заказывает музыку.</a:t>
            </a:r>
          </a:p>
        </p:txBody>
      </p:sp>
    </p:spTree>
    <p:extLst>
      <p:ext uri="{BB962C8B-B14F-4D97-AF65-F5344CB8AC3E}">
        <p14:creationId xmlns:p14="http://schemas.microsoft.com/office/powerpoint/2010/main" val="204850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Всё это похоже на прошлое </a:t>
            </a:r>
            <a:r>
              <a:rPr lang="en-US" dirty="0" smtClean="0"/>
              <a:t>Java…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US" sz="1800" dirty="0">
                <a:latin typeface="Calibri" pitchFamily="34" charset="0"/>
              </a:rPr>
              <a:t>“Their </a:t>
            </a:r>
            <a:r>
              <a:rPr lang="en-US" sz="1800" b="1" dirty="0">
                <a:latin typeface="Calibri" pitchFamily="34" charset="0"/>
              </a:rPr>
              <a:t>main thesis to support that complexity</a:t>
            </a:r>
            <a:r>
              <a:rPr lang="en-US" sz="1800" dirty="0">
                <a:latin typeface="Calibri" pitchFamily="34" charset="0"/>
              </a:rPr>
              <a:t> is… hold your breath… fasten your seatbelts: </a:t>
            </a:r>
            <a:r>
              <a:rPr lang="en-US" sz="1800" b="1" dirty="0" smtClean="0">
                <a:latin typeface="Calibri" pitchFamily="34" charset="0"/>
              </a:rPr>
              <a:t>if it were easier, more stupid people would be using it</a:t>
            </a:r>
            <a:r>
              <a:rPr lang="en-US" sz="1800" dirty="0" smtClean="0">
                <a:latin typeface="Calibri" pitchFamily="34" charset="0"/>
              </a:rPr>
              <a:t>!. </a:t>
            </a:r>
            <a:r>
              <a:rPr lang="en-US" sz="1800" dirty="0">
                <a:latin typeface="Calibri" pitchFamily="34" charset="0"/>
              </a:rPr>
              <a:t>Ta-da!!”</a:t>
            </a:r>
          </a:p>
          <a:p>
            <a:pPr>
              <a:spcBef>
                <a:spcPts val="900"/>
              </a:spcBef>
            </a:pPr>
            <a:r>
              <a:rPr lang="en-US" sz="1800" dirty="0">
                <a:latin typeface="Calibri" pitchFamily="34" charset="0"/>
              </a:rPr>
              <a:t>“J2EE is no way simple. However the reality is simple: for J2EE </a:t>
            </a:r>
            <a:r>
              <a:rPr lang="en-US" sz="1800" b="1" dirty="0">
                <a:latin typeface="Calibri" pitchFamily="34" charset="0"/>
              </a:rPr>
              <a:t>to survive </a:t>
            </a:r>
            <a:r>
              <a:rPr lang="en-US" sz="1800" b="1" dirty="0" smtClean="0">
                <a:latin typeface="Calibri" pitchFamily="34" charset="0"/>
              </a:rPr>
              <a:t>— </a:t>
            </a:r>
            <a:r>
              <a:rPr lang="en-US" sz="1800" b="1" dirty="0">
                <a:latin typeface="Calibri" pitchFamily="34" charset="0"/>
              </a:rPr>
              <a:t>we have to make it simple to build, deploy and manage</a:t>
            </a:r>
            <a:r>
              <a:rPr lang="en-US" sz="1800" dirty="0" smtClean="0">
                <a:latin typeface="Calibri" pitchFamily="34" charset="0"/>
              </a:rPr>
              <a:t>”</a:t>
            </a:r>
          </a:p>
          <a:p>
            <a:pPr>
              <a:spcBef>
                <a:spcPts val="900"/>
              </a:spcBef>
            </a:pPr>
            <a:endParaRPr lang="ru-RU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50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Java</a:t>
            </a:r>
            <a:r>
              <a:rPr lang="ru-RU" dirty="0" smtClean="0"/>
              <a:t> всё идёт к упрощению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US" sz="1800" dirty="0" smtClean="0">
                <a:latin typeface="Calibri" pitchFamily="34" charset="0"/>
              </a:rPr>
              <a:t>Play</a:t>
            </a:r>
          </a:p>
          <a:p>
            <a:pPr>
              <a:spcBef>
                <a:spcPts val="900"/>
              </a:spcBef>
            </a:pPr>
            <a:r>
              <a:rPr lang="en-US" sz="1800" dirty="0" smtClean="0">
                <a:latin typeface="Calibri" pitchFamily="34" charset="0"/>
              </a:rPr>
              <a:t>Apache Wicket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И даже </a:t>
            </a:r>
            <a:r>
              <a:rPr lang="en-US" sz="1800" dirty="0" smtClean="0">
                <a:latin typeface="Calibri" pitchFamily="34" charset="0"/>
              </a:rPr>
              <a:t>Spring</a:t>
            </a:r>
          </a:p>
          <a:p>
            <a:pPr>
              <a:spcBef>
                <a:spcPts val="900"/>
              </a:spcBef>
            </a:pPr>
            <a:endParaRPr lang="ru-RU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70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995686"/>
            <a:ext cx="8229600" cy="696913"/>
          </a:xfrm>
        </p:spPr>
        <p:txBody>
          <a:bodyPr/>
          <a:lstStyle/>
          <a:p>
            <a:r>
              <a:rPr lang="en-US" b="1" dirty="0" smtClean="0"/>
              <a:t>SF2 </a:t>
            </a:r>
            <a:r>
              <a:rPr lang="ru-RU" dirty="0" smtClean="0"/>
              <a:t>и</a:t>
            </a:r>
            <a:r>
              <a:rPr lang="ru-RU" b="1" dirty="0" smtClean="0"/>
              <a:t> </a:t>
            </a:r>
            <a:r>
              <a:rPr lang="en-US" b="1" dirty="0" smtClean="0"/>
              <a:t>ZF2</a:t>
            </a:r>
            <a:r>
              <a:rPr lang="en-US" dirty="0" smtClean="0"/>
              <a:t>—</a:t>
            </a:r>
            <a:r>
              <a:rPr lang="en-US" b="1" dirty="0" smtClean="0"/>
              <a:t> </a:t>
            </a:r>
            <a:r>
              <a:rPr lang="ru-RU" b="1" dirty="0" smtClean="0"/>
              <a:t>зло?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7100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995686"/>
            <a:ext cx="8229600" cy="696913"/>
          </a:xfrm>
        </p:spPr>
        <p:txBody>
          <a:bodyPr/>
          <a:lstStyle/>
          <a:p>
            <a:r>
              <a:rPr lang="ru-RU" dirty="0" smtClean="0"/>
              <a:t>Нет. Просто </a:t>
            </a:r>
            <a:r>
              <a:rPr lang="ru-RU" b="1" dirty="0" smtClean="0"/>
              <a:t>другая ниша.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1509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— </a:t>
            </a:r>
            <a:r>
              <a:rPr lang="ru-RU" dirty="0" smtClean="0"/>
              <a:t>не только сложность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Стабильный </a:t>
            </a:r>
            <a:r>
              <a:rPr lang="en-US" sz="1800" dirty="0" smtClean="0">
                <a:latin typeface="Calibri" pitchFamily="34" charset="0"/>
              </a:rPr>
              <a:t>API</a:t>
            </a:r>
            <a:r>
              <a:rPr lang="ru-RU" sz="1800" dirty="0" smtClean="0">
                <a:latin typeface="Calibri" pitchFamily="34" charset="0"/>
              </a:rPr>
              <a:t>.</a:t>
            </a:r>
            <a:endParaRPr lang="en-US" sz="1800" dirty="0" smtClean="0">
              <a:latin typeface="Calibri" pitchFamily="34" charset="0"/>
            </a:endParaRP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Хорошо оттестированный код.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Обратно-совместимые регулярные релизы.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Гарантия поддержки на последующие </a:t>
            </a:r>
            <a:r>
              <a:rPr lang="en-US" sz="1800" dirty="0" smtClean="0">
                <a:latin typeface="Calibri" pitchFamily="34" charset="0"/>
              </a:rPr>
              <a:t>N </a:t>
            </a:r>
            <a:r>
              <a:rPr lang="ru-RU" sz="1800" dirty="0" smtClean="0">
                <a:latin typeface="Calibri" pitchFamily="34" charset="0"/>
              </a:rPr>
              <a:t>лет.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Хорошая документация.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Коммерческая поддержка, тренинги.</a:t>
            </a:r>
            <a:endParaRPr lang="en-US" sz="1800" dirty="0" smtClean="0">
              <a:latin typeface="Calibri" pitchFamily="34" charset="0"/>
            </a:endParaRP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…</a:t>
            </a:r>
            <a:endParaRPr lang="ru-RU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62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995686"/>
            <a:ext cx="8229600" cy="696913"/>
          </a:xfrm>
        </p:spPr>
        <p:txBody>
          <a:bodyPr/>
          <a:lstStyle/>
          <a:p>
            <a:r>
              <a:rPr lang="ru-RU" dirty="0" smtClean="0"/>
              <a:t>И что делать практикам?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661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Практичные </a:t>
            </a:r>
            <a:r>
              <a:rPr lang="ru-RU" dirty="0" err="1" smtClean="0"/>
              <a:t>фреймворки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ru-RU" sz="1800" b="1" dirty="0" smtClean="0">
                <a:latin typeface="Calibri" pitchFamily="34" charset="0"/>
              </a:rPr>
              <a:t>Без дополнительных сложностей.</a:t>
            </a:r>
          </a:p>
          <a:p>
            <a:pPr>
              <a:spcBef>
                <a:spcPts val="900"/>
              </a:spcBef>
            </a:pPr>
            <a:r>
              <a:rPr lang="ru-RU" sz="1800" b="1" dirty="0" smtClean="0">
                <a:latin typeface="Calibri" pitchFamily="34" charset="0"/>
              </a:rPr>
              <a:t>Легко изучить.</a:t>
            </a:r>
          </a:p>
          <a:p>
            <a:pPr>
              <a:spcBef>
                <a:spcPts val="900"/>
              </a:spcBef>
            </a:pPr>
            <a:r>
              <a:rPr lang="ru-RU" sz="1800" b="1" dirty="0" smtClean="0">
                <a:latin typeface="Calibri" pitchFamily="34" charset="0"/>
              </a:rPr>
              <a:t>Меньше магии.</a:t>
            </a:r>
          </a:p>
          <a:p>
            <a:pPr>
              <a:spcBef>
                <a:spcPts val="900"/>
              </a:spcBef>
            </a:pPr>
            <a:r>
              <a:rPr lang="ru-RU" sz="1800" b="1" dirty="0" smtClean="0">
                <a:latin typeface="Calibri" pitchFamily="34" charset="0"/>
              </a:rPr>
              <a:t>Меньше конфигурации.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Как можно более </a:t>
            </a:r>
            <a:r>
              <a:rPr lang="ru-RU" sz="1800" b="1" dirty="0" smtClean="0">
                <a:latin typeface="Calibri" pitchFamily="34" charset="0"/>
              </a:rPr>
              <a:t>простой </a:t>
            </a:r>
            <a:r>
              <a:rPr lang="en-US" sz="1800" b="1" dirty="0" smtClean="0">
                <a:latin typeface="Calibri" pitchFamily="34" charset="0"/>
              </a:rPr>
              <a:t>API</a:t>
            </a:r>
            <a:r>
              <a:rPr lang="en-US" sz="1800" dirty="0" smtClean="0">
                <a:latin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995686"/>
            <a:ext cx="8229600" cy="696913"/>
          </a:xfrm>
        </p:spPr>
        <p:txBody>
          <a:bodyPr/>
          <a:lstStyle/>
          <a:p>
            <a:r>
              <a:rPr lang="ru-RU" dirty="0" smtClean="0"/>
              <a:t>Если есть ещё и всё </a:t>
            </a:r>
            <a:r>
              <a:rPr lang="ru-RU" b="1" dirty="0" smtClean="0"/>
              <a:t>хорошее</a:t>
            </a:r>
            <a:r>
              <a:rPr lang="ru-RU" dirty="0" smtClean="0"/>
              <a:t> от </a:t>
            </a:r>
            <a:r>
              <a:rPr lang="en-US" dirty="0" smtClean="0"/>
              <a:t>enterprise</a:t>
            </a:r>
            <a:r>
              <a:rPr lang="ru-RU" dirty="0" smtClean="0"/>
              <a:t> — идеал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785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PHP </a:t>
            </a:r>
            <a:r>
              <a:rPr lang="ru-RU" dirty="0" smtClean="0"/>
              <a:t>отстой, но </a:t>
            </a:r>
            <a:r>
              <a:rPr lang="ru-RU" b="1" dirty="0" smtClean="0"/>
              <a:t>не настолько</a:t>
            </a:r>
            <a:r>
              <a:rPr lang="ru-RU" dirty="0" smtClean="0"/>
              <a:t>!</a:t>
            </a:r>
            <a:endParaRPr lang="ru-RU" dirty="0" smtClean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Отличный выбор для веб разработки.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Живее всех живых.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Язык программирования — всего лишь инструмент. Один из.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С хорошим </a:t>
            </a:r>
            <a:r>
              <a:rPr lang="ru-RU" sz="1800" dirty="0" err="1" smtClean="0">
                <a:latin typeface="Calibri" pitchFamily="34" charset="0"/>
              </a:rPr>
              <a:t>фреймворком</a:t>
            </a:r>
            <a:r>
              <a:rPr lang="ru-RU" sz="1800" dirty="0" smtClean="0">
                <a:latin typeface="Calibri" pitchFamily="34" charset="0"/>
              </a:rPr>
              <a:t> косяки вылезают не так часто.</a:t>
            </a:r>
            <a:endParaRPr lang="ru-RU" sz="1800" dirty="0">
              <a:latin typeface="Calibri" pitchFamily="34" charset="0"/>
            </a:endParaRP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067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995686"/>
            <a:ext cx="8229600" cy="696913"/>
          </a:xfrm>
        </p:spPr>
        <p:txBody>
          <a:bodyPr/>
          <a:lstStyle/>
          <a:p>
            <a:r>
              <a:rPr lang="en-US" dirty="0" err="1" smtClean="0"/>
              <a:t>Yii</a:t>
            </a:r>
            <a:r>
              <a:rPr lang="en-US" dirty="0" smtClean="0"/>
              <a:t> — </a:t>
            </a:r>
            <a:r>
              <a:rPr lang="ru-RU" b="1" dirty="0" smtClean="0"/>
              <a:t>практичный</a:t>
            </a:r>
            <a:r>
              <a:rPr lang="ru-RU" dirty="0" smtClean="0"/>
              <a:t> </a:t>
            </a:r>
            <a:r>
              <a:rPr lang="ru-RU" dirty="0" err="1" smtClean="0"/>
              <a:t>фреймворк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1267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yii_users\int\elephpant_900_6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07654"/>
            <a:ext cx="3528392" cy="241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Выноска-облако 6"/>
          <p:cNvSpPr/>
          <p:nvPr/>
        </p:nvSpPr>
        <p:spPr>
          <a:xfrm>
            <a:off x="2195736" y="777536"/>
            <a:ext cx="1238552" cy="1083733"/>
          </a:xfrm>
          <a:prstGeom prst="cloudCallout">
            <a:avLst>
              <a:gd name="adj1" fmla="val 88203"/>
              <a:gd name="adj2" fmla="val 684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2" descr="Z:\!todo\yii\Yi_Chinese_character_for_change_used_for_I_Ch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596" y="955986"/>
            <a:ext cx="726831" cy="72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09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Мифы о </a:t>
            </a:r>
            <a:r>
              <a:rPr lang="ru-RU" dirty="0" err="1" smtClean="0"/>
              <a:t>фреймворках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Если </a:t>
            </a:r>
            <a:r>
              <a:rPr lang="ru-RU" sz="1800" dirty="0" err="1" smtClean="0">
                <a:latin typeface="Calibri" pitchFamily="34" charset="0"/>
              </a:rPr>
              <a:t>фреймворк</a:t>
            </a:r>
            <a:r>
              <a:rPr lang="ru-RU" sz="1800" dirty="0" smtClean="0">
                <a:latin typeface="Calibri" pitchFamily="34" charset="0"/>
              </a:rPr>
              <a:t> </a:t>
            </a:r>
            <a:r>
              <a:rPr lang="ru-RU" sz="1800" b="1" dirty="0" err="1" smtClean="0">
                <a:latin typeface="Calibri" pitchFamily="34" charset="0"/>
              </a:rPr>
              <a:t>переизобрёл</a:t>
            </a:r>
            <a:r>
              <a:rPr lang="ru-RU" sz="1800" b="1" dirty="0" smtClean="0">
                <a:latin typeface="Calibri" pitchFamily="34" charset="0"/>
              </a:rPr>
              <a:t> колесо</a:t>
            </a:r>
            <a:r>
              <a:rPr lang="ru-RU" sz="1800" dirty="0" smtClean="0">
                <a:latin typeface="Calibri" pitchFamily="34" charset="0"/>
              </a:rPr>
              <a:t>, то он </a:t>
            </a:r>
            <a:r>
              <a:rPr lang="ru-RU" sz="1800" b="1" dirty="0" smtClean="0">
                <a:latin typeface="Calibri" pitchFamily="34" charset="0"/>
              </a:rPr>
              <a:t>плохой</a:t>
            </a:r>
            <a:r>
              <a:rPr lang="ru-RU" sz="1800" dirty="0" smtClean="0">
                <a:latin typeface="Calibri" pitchFamily="34" charset="0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Если используется </a:t>
            </a:r>
            <a:r>
              <a:rPr lang="ru-RU" sz="1800" b="1" dirty="0" smtClean="0">
                <a:latin typeface="Calibri" pitchFamily="34" charset="0"/>
              </a:rPr>
              <a:t>контейнер </a:t>
            </a:r>
            <a:r>
              <a:rPr lang="en-US" sz="1800" b="1" dirty="0" smtClean="0">
                <a:latin typeface="Calibri" pitchFamily="34" charset="0"/>
              </a:rPr>
              <a:t>DI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</a:rPr>
              <a:t>и везде </a:t>
            </a:r>
            <a:r>
              <a:rPr lang="ru-RU" sz="1800" b="1" dirty="0" smtClean="0">
                <a:latin typeface="Calibri" pitchFamily="34" charset="0"/>
              </a:rPr>
              <a:t>клёвые паттерны</a:t>
            </a:r>
            <a:r>
              <a:rPr lang="ru-RU" sz="1800" dirty="0" smtClean="0">
                <a:latin typeface="Calibri" pitchFamily="34" charset="0"/>
              </a:rPr>
              <a:t>, то </a:t>
            </a:r>
            <a:r>
              <a:rPr lang="ru-RU" sz="1800" dirty="0" err="1" smtClean="0">
                <a:latin typeface="Calibri" pitchFamily="34" charset="0"/>
              </a:rPr>
              <a:t>фреймворк</a:t>
            </a:r>
            <a:r>
              <a:rPr lang="ru-RU" sz="1800" dirty="0" smtClean="0">
                <a:latin typeface="Calibri" pitchFamily="34" charset="0"/>
              </a:rPr>
              <a:t> </a:t>
            </a:r>
            <a:r>
              <a:rPr lang="ru-RU" sz="1800" b="1" dirty="0" smtClean="0">
                <a:latin typeface="Calibri" pitchFamily="34" charset="0"/>
              </a:rPr>
              <a:t>хороший</a:t>
            </a:r>
            <a:r>
              <a:rPr lang="ru-RU" sz="1800" dirty="0" smtClean="0">
                <a:latin typeface="Calibri" pitchFamily="34" charset="0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Если </a:t>
            </a:r>
            <a:r>
              <a:rPr lang="ru-RU" sz="1800" dirty="0" err="1" smtClean="0">
                <a:latin typeface="Calibri" pitchFamily="34" charset="0"/>
              </a:rPr>
              <a:t>фреймворк</a:t>
            </a:r>
            <a:r>
              <a:rPr lang="ru-RU" sz="1800" dirty="0" smtClean="0">
                <a:latin typeface="Calibri" pitchFamily="34" charset="0"/>
              </a:rPr>
              <a:t> </a:t>
            </a:r>
            <a:r>
              <a:rPr lang="ru-RU" sz="1800" b="1" dirty="0" smtClean="0">
                <a:latin typeface="Calibri" pitchFamily="34" charset="0"/>
              </a:rPr>
              <a:t>сделал </a:t>
            </a:r>
            <a:r>
              <a:rPr lang="ru-RU" sz="1800" b="1" dirty="0" err="1" smtClean="0">
                <a:latin typeface="Calibri" pitchFamily="34" charset="0"/>
              </a:rPr>
              <a:t>фичу</a:t>
            </a:r>
            <a:r>
              <a:rPr lang="ru-RU" sz="1800" dirty="0" smtClean="0">
                <a:latin typeface="Calibri" pitchFamily="34" charset="0"/>
              </a:rPr>
              <a:t> </a:t>
            </a:r>
            <a:r>
              <a:rPr lang="ru-RU" sz="1800" b="1" dirty="0" smtClean="0">
                <a:latin typeface="Calibri" pitchFamily="34" charset="0"/>
              </a:rPr>
              <a:t>первым</a:t>
            </a:r>
            <a:r>
              <a:rPr lang="ru-RU" sz="1800" dirty="0" smtClean="0">
                <a:latin typeface="Calibri" pitchFamily="34" charset="0"/>
              </a:rPr>
              <a:t>, то он </a:t>
            </a:r>
            <a:r>
              <a:rPr lang="ru-RU" sz="1800" b="1" dirty="0" smtClean="0">
                <a:latin typeface="Calibri" pitchFamily="34" charset="0"/>
              </a:rPr>
              <a:t>лучше остальных</a:t>
            </a:r>
            <a:r>
              <a:rPr lang="ru-RU" sz="1800" dirty="0" smtClean="0">
                <a:latin typeface="Calibri" pitchFamily="34" charset="0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ru-RU" sz="1800" b="1" dirty="0" smtClean="0">
                <a:latin typeface="Calibri" pitchFamily="34" charset="0"/>
              </a:rPr>
              <a:t>Слабо связанный</a:t>
            </a:r>
            <a:r>
              <a:rPr lang="ru-RU" sz="1800" dirty="0" smtClean="0">
                <a:latin typeface="Calibri" pitchFamily="34" charset="0"/>
              </a:rPr>
              <a:t> </a:t>
            </a:r>
            <a:r>
              <a:rPr lang="ru-RU" sz="1800" dirty="0" err="1" smtClean="0">
                <a:latin typeface="Calibri" pitchFamily="34" charset="0"/>
              </a:rPr>
              <a:t>фреймворк</a:t>
            </a:r>
            <a:r>
              <a:rPr lang="ru-RU" sz="1800" dirty="0" smtClean="0">
                <a:latin typeface="Calibri" pitchFamily="34" charset="0"/>
              </a:rPr>
              <a:t> </a:t>
            </a:r>
            <a:r>
              <a:rPr lang="ru-RU" sz="1800" b="1" dirty="0" smtClean="0">
                <a:latin typeface="Calibri" pitchFamily="34" charset="0"/>
              </a:rPr>
              <a:t>всегда лучше</a:t>
            </a:r>
            <a:r>
              <a:rPr lang="ru-RU" sz="1800" dirty="0" smtClean="0">
                <a:latin typeface="Calibri" pitchFamily="34" charset="0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Если </a:t>
            </a:r>
            <a:r>
              <a:rPr lang="ru-RU" sz="1800" b="1" dirty="0" smtClean="0">
                <a:latin typeface="Calibri" pitchFamily="34" charset="0"/>
              </a:rPr>
              <a:t>нет </a:t>
            </a:r>
            <a:r>
              <a:rPr lang="ru-RU" sz="1800" b="1" dirty="0" err="1" smtClean="0">
                <a:latin typeface="Calibri" pitchFamily="34" charset="0"/>
              </a:rPr>
              <a:t>фичи</a:t>
            </a:r>
            <a:r>
              <a:rPr lang="ru-RU" sz="1800" dirty="0" smtClean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</a:rPr>
              <a:t>X </a:t>
            </a:r>
            <a:r>
              <a:rPr lang="ru-RU" sz="1800" dirty="0" smtClean="0">
                <a:latin typeface="Calibri" pitchFamily="34" charset="0"/>
              </a:rPr>
              <a:t>в </a:t>
            </a:r>
            <a:r>
              <a:rPr lang="ru-RU" sz="1800" dirty="0" err="1" smtClean="0">
                <a:latin typeface="Calibri" pitchFamily="34" charset="0"/>
              </a:rPr>
              <a:t>фреймворке</a:t>
            </a:r>
            <a:r>
              <a:rPr lang="ru-RU" sz="1800" dirty="0" smtClean="0">
                <a:latin typeface="Calibri" pitchFamily="34" charset="0"/>
              </a:rPr>
              <a:t>, то он </a:t>
            </a:r>
            <a:r>
              <a:rPr lang="ru-RU" sz="1800" b="1" dirty="0" smtClean="0">
                <a:latin typeface="Calibri" pitchFamily="34" charset="0"/>
              </a:rPr>
              <a:t>плохой</a:t>
            </a:r>
            <a:r>
              <a:rPr lang="ru-RU" sz="1800" dirty="0" smtClean="0">
                <a:latin typeface="Calibri" pitchFamily="34" charset="0"/>
              </a:rPr>
              <a:t>.</a:t>
            </a:r>
            <a:endParaRPr lang="ru-RU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Действительно важно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Легко </a:t>
            </a:r>
            <a:r>
              <a:rPr lang="ru-RU" sz="1800" b="1" dirty="0" smtClean="0">
                <a:latin typeface="Calibri" pitchFamily="34" charset="0"/>
              </a:rPr>
              <a:t>изучать</a:t>
            </a:r>
            <a:r>
              <a:rPr lang="ru-RU" sz="1800" dirty="0" smtClean="0">
                <a:latin typeface="Calibri" pitchFamily="34" charset="0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Легко </a:t>
            </a:r>
            <a:r>
              <a:rPr lang="ru-RU" sz="1800" b="1" dirty="0" smtClean="0">
                <a:latin typeface="Calibri" pitchFamily="34" charset="0"/>
              </a:rPr>
              <a:t>отлаживать</a:t>
            </a:r>
            <a:r>
              <a:rPr lang="ru-RU" sz="1800" dirty="0" smtClean="0">
                <a:latin typeface="Calibri" pitchFamily="34" charset="0"/>
              </a:rPr>
              <a:t> и </a:t>
            </a:r>
            <a:r>
              <a:rPr lang="ru-RU" sz="1800" b="1" dirty="0" smtClean="0">
                <a:latin typeface="Calibri" pitchFamily="34" charset="0"/>
              </a:rPr>
              <a:t>исправлять ошибки</a:t>
            </a:r>
            <a:r>
              <a:rPr lang="ru-RU" sz="1800" dirty="0" smtClean="0">
                <a:latin typeface="Calibri" pitchFamily="34" charset="0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ru-RU" sz="1800" b="1" dirty="0" smtClean="0">
                <a:latin typeface="Calibri" pitchFamily="34" charset="0"/>
              </a:rPr>
              <a:t>Не мешает</a:t>
            </a:r>
            <a:r>
              <a:rPr lang="ru-RU" sz="1800" dirty="0" smtClean="0">
                <a:latin typeface="Calibri" pitchFamily="34" charset="0"/>
              </a:rPr>
              <a:t> работать и использовать сторонний код.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Дружелюбное активное </a:t>
            </a:r>
            <a:r>
              <a:rPr lang="ru-RU" sz="1800" b="1" dirty="0" smtClean="0">
                <a:latin typeface="Calibri" pitchFamily="34" charset="0"/>
              </a:rPr>
              <a:t>сообщество</a:t>
            </a:r>
            <a:r>
              <a:rPr lang="ru-RU" sz="1800" dirty="0" smtClean="0">
                <a:latin typeface="Calibri" pitchFamily="34" charset="0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ru-RU" sz="1800" b="1" dirty="0" smtClean="0">
                <a:latin typeface="Calibri" pitchFamily="34" charset="0"/>
              </a:rPr>
              <a:t>Обратно совместим</a:t>
            </a:r>
            <a:r>
              <a:rPr lang="ru-RU" sz="1800" dirty="0" smtClean="0">
                <a:latin typeface="Calibri" pitchFamily="34" charset="0"/>
              </a:rPr>
              <a:t> и </a:t>
            </a:r>
            <a:r>
              <a:rPr lang="ru-RU" sz="1800" b="1" dirty="0" smtClean="0">
                <a:latin typeface="Calibri" pitchFamily="34" charset="0"/>
              </a:rPr>
              <a:t>стабилен</a:t>
            </a:r>
            <a:r>
              <a:rPr lang="ru-RU" sz="1800" dirty="0" smtClean="0">
                <a:latin typeface="Calibri" pitchFamily="34" charset="0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Нет </a:t>
            </a:r>
            <a:r>
              <a:rPr lang="ru-RU" sz="1800" dirty="0" err="1" smtClean="0">
                <a:latin typeface="Calibri" pitchFamily="34" charset="0"/>
              </a:rPr>
              <a:t>затыков</a:t>
            </a:r>
            <a:r>
              <a:rPr lang="ru-RU" sz="1800" dirty="0">
                <a:latin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</a:rPr>
              <a:t>при попытках </a:t>
            </a:r>
            <a:r>
              <a:rPr lang="ru-RU" sz="1800" b="1" dirty="0" smtClean="0">
                <a:latin typeface="Calibri" pitchFamily="34" charset="0"/>
              </a:rPr>
              <a:t>настроить</a:t>
            </a:r>
            <a:r>
              <a:rPr lang="ru-RU" sz="1800" dirty="0" smtClean="0">
                <a:latin typeface="Calibri" pitchFamily="34" charset="0"/>
              </a:rPr>
              <a:t> и </a:t>
            </a:r>
            <a:r>
              <a:rPr lang="ru-RU" sz="1800" b="1" dirty="0" smtClean="0">
                <a:latin typeface="Calibri" pitchFamily="34" charset="0"/>
              </a:rPr>
              <a:t>расширить</a:t>
            </a:r>
            <a:r>
              <a:rPr lang="ru-RU" sz="1800" dirty="0" smtClean="0">
                <a:latin typeface="Calibri" pitchFamily="34" charset="0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Фреймворк </a:t>
            </a:r>
            <a:r>
              <a:rPr lang="ru-RU" sz="1800" b="1" dirty="0" smtClean="0">
                <a:latin typeface="Calibri" pitchFamily="34" charset="0"/>
              </a:rPr>
              <a:t>должен нравится</a:t>
            </a:r>
            <a:r>
              <a:rPr lang="ru-RU" sz="1800" dirty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</a:rPr>
              <a:t>;)</a:t>
            </a:r>
          </a:p>
        </p:txBody>
      </p:sp>
    </p:spTree>
    <p:extLst>
      <p:ext uri="{BB962C8B-B14F-4D97-AF65-F5344CB8AC3E}">
        <p14:creationId xmlns:p14="http://schemas.microsoft.com/office/powerpoint/2010/main" val="19299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Prado, </a:t>
            </a:r>
            <a:r>
              <a:rPr lang="ru-RU" sz="3200" dirty="0"/>
              <a:t>с 2004 </a:t>
            </a:r>
            <a:r>
              <a:rPr lang="ru-RU" sz="3200" dirty="0">
                <a:solidFill>
                  <a:schemeClr val="accent5">
                    <a:lumMod val="75000"/>
                  </a:schemeClr>
                </a:solidFill>
              </a:rPr>
              <a:t>→</a:t>
            </a:r>
            <a:r>
              <a:rPr lang="ru-RU" sz="3200" dirty="0"/>
              <a:t> </a:t>
            </a:r>
            <a:r>
              <a:rPr lang="en-US" sz="3200" dirty="0" err="1"/>
              <a:t>Yii</a:t>
            </a:r>
            <a:r>
              <a:rPr lang="en-US" sz="3200" dirty="0"/>
              <a:t> 1.0, </a:t>
            </a:r>
            <a:r>
              <a:rPr lang="ru-RU" sz="3200" dirty="0"/>
              <a:t>2008 </a:t>
            </a:r>
            <a:r>
              <a:rPr lang="ru-RU" sz="3200" dirty="0">
                <a:solidFill>
                  <a:schemeClr val="accent5">
                    <a:lumMod val="75000"/>
                  </a:schemeClr>
                </a:solidFill>
              </a:rPr>
              <a:t>→</a:t>
            </a:r>
            <a:r>
              <a:rPr lang="ru-RU" sz="3200" dirty="0"/>
              <a:t> </a:t>
            </a:r>
            <a:r>
              <a:rPr lang="en-US" sz="3200" dirty="0" err="1"/>
              <a:t>Yii</a:t>
            </a:r>
            <a:r>
              <a:rPr lang="en-US" sz="3200" dirty="0"/>
              <a:t> 1.1, </a:t>
            </a:r>
            <a:r>
              <a:rPr lang="en-US" sz="3200" dirty="0" smtClean="0"/>
              <a:t>2010</a:t>
            </a:r>
            <a:endParaRPr lang="ru-RU" sz="3200" dirty="0"/>
          </a:p>
        </p:txBody>
      </p:sp>
      <p:pic>
        <p:nvPicPr>
          <p:cNvPr id="25" name="Picture 4" descr="Z:\!todo\rmcreative\logos\pradohead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13" y="2780672"/>
            <a:ext cx="1267778" cy="40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Z:\!todo\rmcreative\logos\rai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9" y="1254541"/>
            <a:ext cx="694115" cy="88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Z:\!todo\rmcreative\logos\Joomla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630" y="1336337"/>
            <a:ext cx="1054801" cy="72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Z:\!todo\rmcreative\logos\symfony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88" y="1465233"/>
            <a:ext cx="938218" cy="25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D:\logo-body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3" y="1255904"/>
            <a:ext cx="950505" cy="9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74777" y="3548741"/>
            <a:ext cx="652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2004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2077657" y="3548741"/>
            <a:ext cx="652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2005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4183156" y="3548142"/>
            <a:ext cx="652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2007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5656986" y="3548741"/>
            <a:ext cx="652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2008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4992541" y="1162095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2515746" y="1182060"/>
            <a:ext cx="300082" cy="40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*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1227520" y="1063587"/>
            <a:ext cx="300082" cy="40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*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1294825" y="2500490"/>
            <a:ext cx="300082" cy="40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*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8" name="Picture 4" descr="D:\images.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858" y="1295439"/>
            <a:ext cx="840896" cy="80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858935" y="3548741"/>
            <a:ext cx="652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2011</a:t>
            </a:r>
            <a:endParaRPr lang="ru-RU" dirty="0"/>
          </a:p>
        </p:txBody>
      </p:sp>
      <p:pic>
        <p:nvPicPr>
          <p:cNvPr id="40" name="Picture 5" descr="D:\Ci_logo_flam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542" y="1116582"/>
            <a:ext cx="895144" cy="97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164585" y="3548142"/>
            <a:ext cx="652743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2006</a:t>
            </a:r>
            <a:endParaRPr lang="ru-RU" dirty="0"/>
          </a:p>
        </p:txBody>
      </p:sp>
      <p:pic>
        <p:nvPicPr>
          <p:cNvPr id="42" name="Picture 6" descr="D:\Cake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387" y="2310647"/>
            <a:ext cx="1155281" cy="115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7" descr="D:\images.jpe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10" y="2114723"/>
            <a:ext cx="1102754" cy="5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8143596" y="2049612"/>
            <a:ext cx="804767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4">
                    <a:lumMod val="60000"/>
                    <a:lumOff val="40000"/>
                  </a:schemeClr>
                </a:solidFill>
                <a:sym typeface="Wingdings" pitchFamily="2" charset="2"/>
              </a:rPr>
              <a:t></a:t>
            </a:r>
            <a:endParaRPr lang="en-US" sz="6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50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Yii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27584" y="1203598"/>
            <a:ext cx="3096344" cy="3469999"/>
          </a:xfrm>
        </p:spPr>
        <p:txBody>
          <a:bodyPr>
            <a:normAutofit fontScale="62500" lnSpcReduction="20000"/>
          </a:bodyPr>
          <a:lstStyle/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 smtClean="0"/>
              <a:t>PHP5 </a:t>
            </a:r>
            <a:r>
              <a:rPr lang="en-US" b="1" dirty="0" smtClean="0"/>
              <a:t>MVC</a:t>
            </a:r>
            <a:r>
              <a:rPr lang="ru-RU" dirty="0" smtClean="0"/>
              <a:t>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b="1" dirty="0" smtClean="0"/>
              <a:t>Приятный</a:t>
            </a:r>
            <a:r>
              <a:rPr lang="en-US" b="1" dirty="0" smtClean="0"/>
              <a:t> </a:t>
            </a:r>
            <a:r>
              <a:rPr lang="en-US" b="1" dirty="0" smtClean="0"/>
              <a:t>API.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dirty="0" smtClean="0">
                <a:latin typeface="+mj-lt"/>
                <a:ea typeface="MS Gothic" pitchFamily="2"/>
                <a:cs typeface="Tahoma" pitchFamily="2"/>
              </a:rPr>
              <a:t>DAO, AR, </a:t>
            </a:r>
            <a:r>
              <a:rPr lang="ru-RU" b="1" dirty="0" smtClean="0">
                <a:latin typeface="+mj-lt"/>
                <a:ea typeface="MS Gothic" pitchFamily="2"/>
                <a:cs typeface="Tahoma" pitchFamily="2"/>
              </a:rPr>
              <a:t>миграции</a:t>
            </a:r>
            <a:r>
              <a:rPr lang="en-US" dirty="0" smtClean="0">
                <a:latin typeface="+mj-lt"/>
                <a:ea typeface="MS Gothic" pitchFamily="2"/>
                <a:cs typeface="Tahoma" pitchFamily="2"/>
              </a:rPr>
              <a:t>.</a:t>
            </a:r>
            <a:endParaRPr lang="ru-RU" dirty="0" smtClean="0">
              <a:latin typeface="+mj-lt"/>
              <a:ea typeface="MS Gothic" pitchFamily="2"/>
              <a:cs typeface="Tahoma" pitchFamily="2"/>
            </a:endParaRP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>
                <a:latin typeface="+mj-lt"/>
                <a:ea typeface="MS Gothic" pitchFamily="2"/>
                <a:cs typeface="Tahoma" pitchFamily="2"/>
              </a:rPr>
              <a:t>Построитель форм.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>
                <a:latin typeface="+mj-lt"/>
                <a:ea typeface="MS Gothic" pitchFamily="2"/>
                <a:cs typeface="Tahoma" pitchFamily="2"/>
              </a:rPr>
              <a:t>Темы.</a:t>
            </a:r>
            <a:endParaRPr lang="ru-RU" dirty="0" smtClean="0">
              <a:latin typeface="+mj-lt"/>
              <a:ea typeface="MS Gothic" pitchFamily="2"/>
              <a:cs typeface="Tahoma" pitchFamily="2"/>
            </a:endParaRP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dirty="0" smtClean="0">
                <a:latin typeface="+mj-lt"/>
                <a:ea typeface="MS Gothic" pitchFamily="2"/>
                <a:cs typeface="Tahoma" pitchFamily="2"/>
              </a:rPr>
              <a:t>Тестирование.</a:t>
            </a:r>
            <a:endParaRPr lang="ru-RU" dirty="0" smtClean="0">
              <a:latin typeface="+mj-lt"/>
              <a:ea typeface="MS Gothic" pitchFamily="2"/>
              <a:cs typeface="Tahoma" pitchFamily="2"/>
            </a:endParaRP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b="1" dirty="0" smtClean="0">
                <a:latin typeface="+mj-lt"/>
                <a:ea typeface="MS Gothic" pitchFamily="2"/>
                <a:cs typeface="Tahoma" pitchFamily="2"/>
              </a:rPr>
              <a:t>Хорошая документация.</a:t>
            </a:r>
            <a:endParaRPr lang="ru-RU" b="1" dirty="0" smtClean="0">
              <a:latin typeface="+mj-lt"/>
              <a:ea typeface="MS Gothic" pitchFamily="2"/>
              <a:cs typeface="Tahoma" pitchFamily="2"/>
            </a:endParaRP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b="1" dirty="0" smtClean="0">
                <a:latin typeface="+mj-lt"/>
                <a:ea typeface="MS Gothic" pitchFamily="2"/>
                <a:cs typeface="Tahoma" pitchFamily="2"/>
              </a:rPr>
              <a:t>Большое дружелюбное сообщество.</a:t>
            </a:r>
            <a:endParaRPr lang="ru-RU" b="1" dirty="0" smtClean="0">
              <a:latin typeface="+mj-lt"/>
              <a:ea typeface="MS Gothic" pitchFamily="2"/>
              <a:cs typeface="Tahoma" pitchFamily="2"/>
            </a:endParaRP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endParaRPr lang="ru-RU" dirty="0" smtClean="0">
              <a:latin typeface="+mj-lt"/>
            </a:endParaRPr>
          </a:p>
          <a:p>
            <a:endParaRPr lang="ru-RU" dirty="0"/>
          </a:p>
        </p:txBody>
      </p:sp>
      <p:sp>
        <p:nvSpPr>
          <p:cNvPr id="6" name="Объект 3"/>
          <p:cNvSpPr txBox="1">
            <a:spLocks/>
          </p:cNvSpPr>
          <p:nvPr/>
        </p:nvSpPr>
        <p:spPr>
          <a:xfrm>
            <a:off x="4639215" y="1059583"/>
            <a:ext cx="3677201" cy="384782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sz="2200" dirty="0" smtClean="0"/>
              <a:t>Кеширование</a:t>
            </a:r>
            <a:r>
              <a:rPr lang="ru-RU" sz="2200" dirty="0" smtClean="0"/>
              <a:t>.</a:t>
            </a:r>
            <a:endParaRPr lang="ru-RU" sz="2200" dirty="0" smtClean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200" dirty="0" smtClean="0"/>
              <a:t>RBAC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sz="2200" dirty="0" smtClean="0"/>
              <a:t>Консоль</a:t>
            </a:r>
            <a:r>
              <a:rPr lang="en-US" sz="2200" dirty="0" smtClean="0"/>
              <a:t>.</a:t>
            </a:r>
            <a:endParaRPr lang="ru-RU" sz="2200" dirty="0" smtClean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200" b="1" dirty="0" smtClean="0"/>
              <a:t>error handler, log.</a:t>
            </a:r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200" dirty="0" err="1" smtClean="0"/>
              <a:t>Gii</a:t>
            </a:r>
            <a:r>
              <a:rPr lang="en-US" sz="2200" dirty="0" smtClean="0"/>
              <a:t>.</a:t>
            </a:r>
            <a:endParaRPr lang="ru-RU" sz="2200" dirty="0" smtClean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200" dirty="0" smtClean="0"/>
              <a:t>I18n</a:t>
            </a:r>
            <a:r>
              <a:rPr lang="ru-RU" sz="2200" dirty="0" smtClean="0"/>
              <a:t>(</a:t>
            </a:r>
            <a:r>
              <a:rPr lang="en-US" sz="2200" dirty="0" smtClean="0"/>
              <a:t>CLDR</a:t>
            </a:r>
            <a:r>
              <a:rPr lang="ru-RU" sz="2200" dirty="0" smtClean="0"/>
              <a:t>)</a:t>
            </a:r>
            <a:r>
              <a:rPr lang="en-US" sz="2200" dirty="0" smtClean="0"/>
              <a:t>.</a:t>
            </a:r>
            <a:endParaRPr lang="ru-RU" sz="2200" dirty="0" smtClean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ru-RU" sz="2200" dirty="0" err="1" smtClean="0"/>
              <a:t>Виджеты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2200" b="1" dirty="0" smtClean="0"/>
              <a:t>BSD.</a:t>
            </a:r>
            <a:endParaRPr lang="ru-RU" sz="2200" b="1" dirty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endParaRPr lang="en-US" sz="2200" dirty="0"/>
          </a:p>
          <a:p>
            <a:pPr>
              <a:buClr>
                <a:srgbClr val="00B050"/>
              </a:buClr>
              <a:buFont typeface="Wingdings" pitchFamily="2" charset="2"/>
              <a:buChar char="ü"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06250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491630"/>
            <a:ext cx="8229600" cy="696913"/>
          </a:xfrm>
        </p:spPr>
        <p:txBody>
          <a:bodyPr/>
          <a:lstStyle/>
          <a:p>
            <a:r>
              <a:rPr lang="ru-RU" dirty="0" smtClean="0"/>
              <a:t>Всё ещё остаётся </a:t>
            </a:r>
            <a:r>
              <a:rPr lang="ru-RU" b="1" dirty="0" smtClean="0"/>
              <a:t>самым быстрым</a:t>
            </a:r>
            <a:r>
              <a:rPr lang="ru-RU" dirty="0" smtClean="0"/>
              <a:t> современным </a:t>
            </a:r>
            <a:r>
              <a:rPr lang="en-US" dirty="0" smtClean="0"/>
              <a:t>PHP-</a:t>
            </a:r>
            <a:r>
              <a:rPr lang="ru-RU" dirty="0" err="1" smtClean="0"/>
              <a:t>фреймворком</a:t>
            </a:r>
            <a:r>
              <a:rPr lang="ru-RU" dirty="0"/>
              <a:t> </a:t>
            </a:r>
            <a:r>
              <a:rPr lang="ru-RU" dirty="0" smtClean="0"/>
              <a:t>(кроме </a:t>
            </a:r>
            <a:r>
              <a:rPr lang="en-US" dirty="0" smtClean="0"/>
              <a:t>PECL, </a:t>
            </a:r>
            <a:r>
              <a:rPr lang="ru-RU" dirty="0" smtClean="0"/>
              <a:t>микро)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250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5486"/>
            <a:ext cx="8229600" cy="4176464"/>
          </a:xfrm>
        </p:spPr>
        <p:txBody>
          <a:bodyPr/>
          <a:lstStyle/>
          <a:p>
            <a:r>
              <a:rPr lang="ru-RU" dirty="0" smtClean="0"/>
              <a:t>Это</a:t>
            </a:r>
            <a:r>
              <a:rPr lang="en-US" dirty="0" smtClean="0"/>
              <a:t> </a:t>
            </a:r>
            <a:r>
              <a:rPr lang="ru-RU" b="1" dirty="0" smtClean="0"/>
              <a:t>не наш</a:t>
            </a:r>
            <a:r>
              <a:rPr lang="en-US" dirty="0" smtClean="0"/>
              <a:t> </a:t>
            </a:r>
            <a:r>
              <a:rPr lang="ru-RU" dirty="0" smtClean="0"/>
              <a:t>тест</a:t>
            </a:r>
            <a:r>
              <a:rPr lang="en-US" dirty="0" smtClean="0"/>
              <a:t>. </a:t>
            </a:r>
            <a:r>
              <a:rPr lang="en-US" dirty="0">
                <a:hlinkClick r:id="rId2"/>
              </a:rPr>
              <a:t>http://docs.phalconphp.com/en/latest/reference/benchmark/hello-world.html</a:t>
            </a:r>
            <a:endParaRPr lang="ru-RU" dirty="0"/>
          </a:p>
          <a:p>
            <a:endParaRPr lang="ru-RU" dirty="0"/>
          </a:p>
        </p:txBody>
      </p:sp>
      <p:pic>
        <p:nvPicPr>
          <p:cNvPr id="4" name="Picture 2" descr="D:\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7653"/>
            <a:ext cx="3816424" cy="274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6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696913"/>
          </a:xfrm>
        </p:spPr>
        <p:txBody>
          <a:bodyPr/>
          <a:lstStyle/>
          <a:p>
            <a:r>
              <a:rPr lang="ru-RU" dirty="0" smtClean="0"/>
              <a:t>Становится ещё быстрее и менее требовательнее к памяти благодаря сообществу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250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yii_users\stats_wor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1" y="51470"/>
            <a:ext cx="9088033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6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PHP </a:t>
            </a:r>
            <a:r>
              <a:rPr lang="ru-RU" dirty="0" smtClean="0"/>
              <a:t>хорош для бизнеса</a:t>
            </a:r>
            <a:endParaRPr lang="ru-RU" dirty="0" smtClean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Ориентирован на веб.</a:t>
            </a:r>
          </a:p>
          <a:p>
            <a:pPr>
              <a:spcBef>
                <a:spcPts val="900"/>
              </a:spcBef>
            </a:pPr>
            <a:r>
              <a:rPr lang="ru-RU" sz="1800" b="1" dirty="0" smtClean="0">
                <a:latin typeface="Calibri" pitchFamily="34" charset="0"/>
              </a:rPr>
              <a:t>Много</a:t>
            </a:r>
            <a:r>
              <a:rPr lang="ru-RU" sz="1800" dirty="0" smtClean="0">
                <a:latin typeface="Calibri" pitchFamily="34" charset="0"/>
              </a:rPr>
              <a:t> готового из коробки.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Делает всё </a:t>
            </a:r>
            <a:r>
              <a:rPr lang="ru-RU" sz="1800" b="1" dirty="0" smtClean="0">
                <a:latin typeface="Calibri" pitchFamily="34" charset="0"/>
              </a:rPr>
              <a:t>проще и легче</a:t>
            </a:r>
            <a:r>
              <a:rPr lang="ru-RU" sz="1800" dirty="0" smtClean="0">
                <a:latin typeface="Calibri" pitchFamily="34" charset="0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Просто найти </a:t>
            </a:r>
            <a:r>
              <a:rPr lang="ru-RU" sz="1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и заменить</a:t>
            </a:r>
            <a:r>
              <a:rPr lang="ru-RU" sz="1800" dirty="0" smtClean="0">
                <a:latin typeface="Calibri" pitchFamily="34" charset="0"/>
              </a:rPr>
              <a:t> разработчиков.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Меньше риска.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Меньше стоимость проекта.</a:t>
            </a:r>
            <a:endParaRPr lang="ru-RU" sz="1800" dirty="0">
              <a:latin typeface="Calibri" pitchFamily="34" charset="0"/>
            </a:endParaRPr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1026" name="Picture 2" descr="D:\mone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832" y="1275606"/>
            <a:ext cx="316835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7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yii_users\ru\66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860" y="6153936"/>
            <a:ext cx="9620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D:\yii_users\ru\billkill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906" y="2956913"/>
            <a:ext cx="1080120" cy="106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D:\yii_users\ru\e5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872" y="290744"/>
            <a:ext cx="1295401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D:\yii_users\ru\kuponator.pn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347726"/>
            <a:ext cx="720080" cy="68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yii_users\sng\trud_com.pn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2397"/>
            <a:ext cx="1683593" cy="34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yii_users\ru\2gis.pn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4" y="212397"/>
            <a:ext cx="1179506" cy="55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D:\yii_users\ru\rosyama.png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207" y="915566"/>
            <a:ext cx="12573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D:\yii_users\ru\rtrs.png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9782"/>
            <a:ext cx="1409413" cy="112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93874" y="2767363"/>
            <a:ext cx="105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intranet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Picture 2" descr="D:\php_ru.png">
            <a:hlinkClick r:id="rId18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026134"/>
            <a:ext cx="975926" cy="39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alawar.jpeg">
            <a:hlinkClick r:id="rId20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915" y="1059582"/>
            <a:ext cx="15716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listick.png">
            <a:hlinkClick r:id="rId22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014894"/>
            <a:ext cx="15335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3778.jpg">
            <a:hlinkClick r:id="rId24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003798"/>
            <a:ext cx="1162310" cy="116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0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yii_users\int\stay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41" y="239213"/>
            <a:ext cx="14859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:\yii_users\int\curisma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200" y="4155083"/>
            <a:ext cx="184785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D:\yii_users\int\noisey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64" y="1797015"/>
            <a:ext cx="13525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D:\yii_users\int\piclyf.pn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754" y="1058739"/>
            <a:ext cx="1423881" cy="44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D:\yii_users\int\realself.pn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322" y="373590"/>
            <a:ext cx="17145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D:\yii_users\int\turnapi.pn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26" y="319900"/>
            <a:ext cx="1221124" cy="6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 descr="D:\yii_users\int\vice.png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13" y="2146116"/>
            <a:ext cx="7429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logo.png">
            <a:hlinkClick r:id="rId16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412" y="1058739"/>
            <a:ext cx="1879600" cy="5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yii_users\int\nutrionix.png">
            <a:hlinkClick r:id="rId18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050" y="3192321"/>
            <a:ext cx="1943100" cy="5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yii_users\int\meetfriends.png">
            <a:hlinkClick r:id="rId20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414" y="2780747"/>
            <a:ext cx="1728192" cy="93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D:\yii_users\int\qippo.png">
            <a:hlinkClick r:id="rId22"/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050" y="1958940"/>
            <a:ext cx="15240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D:\yii_users\int\zalando.png">
            <a:hlinkClick r:id="rId24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912" y="3456640"/>
            <a:ext cx="18097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1077_1256243818.large.gif">
            <a:hlinkClick r:id="rId26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37" y="3026369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D:\edarling.png">
            <a:hlinkClick r:id="rId28"/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024" y="2733317"/>
            <a:ext cx="15335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D:\rocket_internet.png">
            <a:hlinkClick r:id="rId30"/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440" y="1877911"/>
            <a:ext cx="2437610" cy="53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03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86000" y="183308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Сбалансированный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Стабильный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Гибкий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Хорошо документирован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Не мешает</a:t>
            </a:r>
            <a:endParaRPr lang="ru-RU" dirty="0"/>
          </a:p>
        </p:txBody>
      </p:sp>
      <p:pic>
        <p:nvPicPr>
          <p:cNvPr id="4" name="Picture 2" descr="D:\good-and-evi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80484"/>
            <a:ext cx="1800200" cy="135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52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2211710"/>
            <a:ext cx="8229600" cy="696913"/>
          </a:xfrm>
        </p:spPr>
        <p:txBody>
          <a:bodyPr/>
          <a:lstStyle/>
          <a:p>
            <a:r>
              <a:rPr lang="ru-RU" dirty="0" smtClean="0"/>
              <a:t>В </a:t>
            </a:r>
            <a:r>
              <a:rPr lang="en-US" dirty="0" err="1" smtClean="0"/>
              <a:t>Yii</a:t>
            </a:r>
            <a:r>
              <a:rPr lang="en-US" dirty="0" smtClean="0"/>
              <a:t> </a:t>
            </a:r>
            <a:r>
              <a:rPr lang="ru-RU" dirty="0" smtClean="0"/>
              <a:t>нет ни одного </a:t>
            </a:r>
            <a:r>
              <a:rPr lang="en-US" b="1" dirty="0" err="1" smtClean="0"/>
              <a:t>setMyCoolFactoryDependencyInjectionContainer</a:t>
            </a:r>
            <a:r>
              <a:rPr lang="en-US" b="1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6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Документация </a:t>
            </a:r>
            <a:r>
              <a:rPr lang="ru-RU" b="1" dirty="0" smtClean="0"/>
              <a:t>очень</a:t>
            </a:r>
            <a:r>
              <a:rPr lang="ru-RU" dirty="0" smtClean="0"/>
              <a:t> важна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Документируем сразу как пишем код.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Основная документация переводится на 16 языков.</a:t>
            </a:r>
          </a:p>
          <a:p>
            <a:pPr>
              <a:spcBef>
                <a:spcPts val="900"/>
              </a:spcBef>
            </a:pPr>
            <a:r>
              <a:rPr lang="ru-RU" sz="1800" b="1" dirty="0" smtClean="0">
                <a:latin typeface="Calibri" pitchFamily="34" charset="0"/>
              </a:rPr>
              <a:t>Не мешает</a:t>
            </a:r>
            <a:r>
              <a:rPr lang="ru-RU" sz="1800" dirty="0" smtClean="0">
                <a:latin typeface="Calibri" pitchFamily="34" charset="0"/>
              </a:rPr>
              <a:t> работать и использовать сторонний код.</a:t>
            </a:r>
          </a:p>
          <a:p>
            <a:pPr>
              <a:spcBef>
                <a:spcPts val="900"/>
              </a:spcBef>
            </a:pPr>
            <a:r>
              <a:rPr lang="en-US" sz="1800" dirty="0" err="1" smtClean="0">
                <a:latin typeface="Calibri" pitchFamily="34" charset="0"/>
              </a:rPr>
              <a:t>phpdoc</a:t>
            </a:r>
            <a:r>
              <a:rPr lang="ru-RU" sz="1800" dirty="0" smtClean="0">
                <a:latin typeface="Calibri" pitchFamily="34" charset="0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Примеры.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Отличные книги.</a:t>
            </a:r>
          </a:p>
        </p:txBody>
      </p:sp>
      <p:pic>
        <p:nvPicPr>
          <p:cNvPr id="5" name="Picture 3" descr="D:\Document-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131590"/>
            <a:ext cx="2365103" cy="236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6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2283718"/>
            <a:ext cx="8229600" cy="696913"/>
          </a:xfrm>
        </p:spPr>
        <p:txBody>
          <a:bodyPr/>
          <a:lstStyle/>
          <a:p>
            <a:r>
              <a:rPr lang="en-US" dirty="0" err="1"/>
              <a:t>Yii</a:t>
            </a:r>
            <a:r>
              <a:rPr lang="en-US" dirty="0"/>
              <a:t> </a:t>
            </a:r>
            <a:r>
              <a:rPr lang="ru-RU" dirty="0" smtClean="0"/>
              <a:t>может работать с компонентами </a:t>
            </a:r>
            <a:r>
              <a:rPr lang="en-US" dirty="0" err="1" smtClean="0"/>
              <a:t>Symfony</a:t>
            </a:r>
            <a:r>
              <a:rPr lang="en-US" dirty="0" smtClean="0"/>
              <a:t> </a:t>
            </a:r>
            <a:r>
              <a:rPr lang="en-US" dirty="0"/>
              <a:t>2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ZF2.</a:t>
            </a:r>
            <a:br>
              <a:rPr lang="en-US" dirty="0"/>
            </a:br>
            <a:r>
              <a:rPr lang="ru-RU" dirty="0" smtClean="0"/>
              <a:t>Они ведь именно для этого, правда? </a:t>
            </a:r>
            <a:r>
              <a:rPr lang="en-US" dirty="0" smtClean="0"/>
              <a:t>;)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6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51670"/>
            <a:ext cx="8229600" cy="696913"/>
          </a:xfrm>
        </p:spPr>
        <p:txBody>
          <a:bodyPr/>
          <a:lstStyle/>
          <a:p>
            <a:r>
              <a:rPr lang="en-US" dirty="0" err="1"/>
              <a:t>Yii</a:t>
            </a:r>
            <a:r>
              <a:rPr lang="en-US" dirty="0"/>
              <a:t> </a:t>
            </a:r>
            <a:r>
              <a:rPr lang="en-US" dirty="0" smtClean="0"/>
              <a:t>— </a:t>
            </a:r>
            <a:r>
              <a:rPr lang="ru-RU" dirty="0" smtClean="0"/>
              <a:t>практичный </a:t>
            </a:r>
            <a:r>
              <a:rPr lang="ru-RU" dirty="0" err="1" smtClean="0"/>
              <a:t>фреймворк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58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31590"/>
            <a:ext cx="5832648" cy="3240360"/>
          </a:xfrm>
        </p:spPr>
        <p:txBody>
          <a:bodyPr/>
          <a:lstStyle/>
          <a:p>
            <a:r>
              <a:rPr lang="ru-RU" dirty="0" smtClean="0"/>
              <a:t>Вопросы? Замечания? Предложения?</a:t>
            </a:r>
          </a:p>
          <a:p>
            <a:r>
              <a:rPr lang="en-US" dirty="0" smtClean="0">
                <a:hlinkClick r:id="rId2"/>
              </a:rPr>
              <a:t>sam@rmcreative.ru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sam_dark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http://www.yiiframework.com/</a:t>
            </a:r>
            <a:endParaRPr lang="en-US" dirty="0" smtClean="0"/>
          </a:p>
        </p:txBody>
      </p:sp>
      <p:pic>
        <p:nvPicPr>
          <p:cNvPr id="4" name="Picture 2" descr="D:\!elephants\2205610079_9dc36b2c0c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843557"/>
            <a:ext cx="2304256" cy="344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4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067694"/>
            <a:ext cx="8229600" cy="696913"/>
          </a:xfrm>
        </p:spPr>
        <p:txBody>
          <a:bodyPr/>
          <a:lstStyle/>
          <a:p>
            <a:r>
              <a:rPr lang="ru-RU" dirty="0" smtClean="0"/>
              <a:t>Хорошо для бизнеса — хорошо для разработчика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443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PHP </a:t>
            </a:r>
            <a:r>
              <a:rPr lang="ru-RU" dirty="0" smtClean="0"/>
              <a:t>стремится к </a:t>
            </a:r>
            <a:r>
              <a:rPr lang="ru-RU" b="1" dirty="0" smtClean="0"/>
              <a:t>простоте</a:t>
            </a:r>
            <a:r>
              <a:rPr lang="ru-RU" dirty="0" smtClean="0"/>
              <a:t> и улучшается</a:t>
            </a:r>
            <a:endParaRPr lang="ru-RU" dirty="0" smtClean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endParaRPr lang="ru-RU" sz="1800" dirty="0" smtClean="0">
              <a:latin typeface="Calibri" pitchFamily="34" charset="0"/>
            </a:endParaRPr>
          </a:p>
          <a:p>
            <a:pPr>
              <a:spcBef>
                <a:spcPts val="900"/>
              </a:spcBef>
            </a:pPr>
            <a:r>
              <a:rPr lang="en-US" sz="1800" dirty="0" smtClean="0">
                <a:latin typeface="Calibri" pitchFamily="34" charset="0"/>
              </a:rPr>
              <a:t>API </a:t>
            </a:r>
            <a:r>
              <a:rPr lang="ru-RU" sz="1800" dirty="0" smtClean="0">
                <a:latin typeface="Calibri" pitchFamily="34" charset="0"/>
              </a:rPr>
              <a:t>хеширования паролей.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Генераторы.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Больше единообразия.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Встроенный </a:t>
            </a:r>
            <a:r>
              <a:rPr lang="ru-RU" sz="1800" dirty="0" err="1" smtClean="0">
                <a:latin typeface="Calibri" pitchFamily="34" charset="0"/>
              </a:rPr>
              <a:t>вебсервер</a:t>
            </a:r>
            <a:r>
              <a:rPr lang="ru-RU" sz="1800" dirty="0" smtClean="0">
                <a:latin typeface="Calibri" pitchFamily="34" charset="0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Лучше производительность.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Лучше синтаксис.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…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067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851670"/>
            <a:ext cx="8229600" cy="696913"/>
          </a:xfrm>
        </p:spPr>
        <p:txBody>
          <a:bodyPr/>
          <a:lstStyle/>
          <a:p>
            <a:r>
              <a:rPr lang="ru-RU" dirty="0" smtClean="0"/>
              <a:t>И </a:t>
            </a:r>
            <a:r>
              <a:rPr lang="ru-RU" b="1" dirty="0" smtClean="0"/>
              <a:t>это замечательно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379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851670"/>
            <a:ext cx="8229600" cy="696913"/>
          </a:xfrm>
        </p:spPr>
        <p:txBody>
          <a:bodyPr/>
          <a:lstStyle/>
          <a:p>
            <a:r>
              <a:rPr lang="ru-RU" dirty="0" smtClean="0"/>
              <a:t>А что </a:t>
            </a:r>
            <a:r>
              <a:rPr lang="ru-RU" b="1" dirty="0" err="1" smtClean="0"/>
              <a:t>фреймворки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908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Сначала о хорошем</a:t>
            </a:r>
            <a:endParaRPr lang="ru-RU" dirty="0" smtClean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US" sz="1800" dirty="0" err="1" smtClean="0">
                <a:latin typeface="Calibri" pitchFamily="34" charset="0"/>
              </a:rPr>
              <a:t>Github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ru-RU" sz="1800" dirty="0" smtClean="0">
                <a:latin typeface="Calibri" pitchFamily="34" charset="0"/>
              </a:rPr>
              <a:t>стал фактически стандартом для хорошего </a:t>
            </a:r>
            <a:r>
              <a:rPr lang="en-US" sz="1800" dirty="0" smtClean="0">
                <a:latin typeface="Calibri" pitchFamily="34" charset="0"/>
              </a:rPr>
              <a:t>PHP-</a:t>
            </a:r>
            <a:r>
              <a:rPr lang="ru-RU" sz="1800" dirty="0" smtClean="0">
                <a:latin typeface="Calibri" pitchFamily="34" charset="0"/>
              </a:rPr>
              <a:t>кода.</a:t>
            </a:r>
            <a:endParaRPr lang="ru-RU" sz="1800" dirty="0"/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Хорошо распространился </a:t>
            </a:r>
            <a:r>
              <a:rPr lang="en-US" sz="1800" dirty="0" smtClean="0">
                <a:latin typeface="Calibri" pitchFamily="34" charset="0"/>
              </a:rPr>
              <a:t>PSR-0</a:t>
            </a:r>
            <a:r>
              <a:rPr lang="ru-RU" sz="1800" dirty="0" smtClean="0">
                <a:latin typeface="Calibri" pitchFamily="34" charset="0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ru-RU" sz="1800" dirty="0" smtClean="0">
                <a:latin typeface="Calibri" pitchFamily="34" charset="0"/>
              </a:rPr>
              <a:t>Есть как минимум несколько </a:t>
            </a:r>
            <a:r>
              <a:rPr lang="ru-RU" sz="1800" b="1" dirty="0" smtClean="0">
                <a:latin typeface="Calibri" pitchFamily="34" charset="0"/>
              </a:rPr>
              <a:t>стабильных </a:t>
            </a:r>
            <a:r>
              <a:rPr lang="ru-RU" sz="1800" b="1" dirty="0" err="1" smtClean="0">
                <a:latin typeface="Calibri" pitchFamily="34" charset="0"/>
              </a:rPr>
              <a:t>фреймворков</a:t>
            </a:r>
            <a:r>
              <a:rPr lang="ru-RU" sz="1800" dirty="0" smtClean="0">
                <a:latin typeface="Calibri" pitchFamily="34" charset="0"/>
              </a:rPr>
              <a:t>, готовых к коммерческому использованию. То есть </a:t>
            </a:r>
            <a:r>
              <a:rPr lang="ru-RU" sz="1800" b="1" dirty="0" smtClean="0">
                <a:latin typeface="Calibri" pitchFamily="34" charset="0"/>
              </a:rPr>
              <a:t>поддерживаемых</a:t>
            </a:r>
            <a:r>
              <a:rPr lang="ru-RU" sz="1800" dirty="0" smtClean="0">
                <a:latin typeface="Calibri" pitchFamily="34" charset="0"/>
              </a:rPr>
              <a:t> и </a:t>
            </a:r>
            <a:r>
              <a:rPr lang="ru-RU" sz="1800" b="1" dirty="0" smtClean="0">
                <a:latin typeface="Calibri" pitchFamily="34" charset="0"/>
              </a:rPr>
              <a:t>обратно совместимых</a:t>
            </a:r>
            <a:r>
              <a:rPr lang="ru-RU" sz="1800" dirty="0" smtClean="0">
                <a:latin typeface="Calibri" pitchFamily="34" charset="0"/>
              </a:rPr>
              <a:t>.</a:t>
            </a:r>
            <a:endParaRPr lang="ru-RU" sz="1800" dirty="0" smtClean="0">
              <a:latin typeface="Calibri" pitchFamily="34" charset="0"/>
            </a:endParaRPr>
          </a:p>
        </p:txBody>
      </p:sp>
      <p:pic>
        <p:nvPicPr>
          <p:cNvPr id="4" name="Picture 2" descr="D:\githu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282" y="2787774"/>
            <a:ext cx="29146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7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chemeClr val="bg1">
                <a:lumMod val="65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</Template>
  <TotalTime>330</TotalTime>
  <Words>925</Words>
  <Application>Microsoft Office PowerPoint</Application>
  <PresentationFormat>Экран (16:9)</PresentationFormat>
  <Paragraphs>160</Paragraphs>
  <Slides>47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48" baseType="lpstr">
      <vt:lpstr>slides</vt:lpstr>
      <vt:lpstr>Куда катится PHP, а также про Yii и другие фреймворки</vt:lpstr>
      <vt:lpstr>Надо валить?!</vt:lpstr>
      <vt:lpstr>PHP отстой, но не настолько!</vt:lpstr>
      <vt:lpstr>PHP хорош для бизнеса</vt:lpstr>
      <vt:lpstr>Хорошо для бизнеса — хорошо для разработчика</vt:lpstr>
      <vt:lpstr>PHP стремится к простоте и улучшается</vt:lpstr>
      <vt:lpstr>И это замечательно!</vt:lpstr>
      <vt:lpstr>А что фреймворки?</vt:lpstr>
      <vt:lpstr>Сначала о хорошем</vt:lpstr>
      <vt:lpstr>А теперь о не очень хорошем…</vt:lpstr>
      <vt:lpstr>«Enterprise»</vt:lpstr>
      <vt:lpstr>Презентация PowerPoint</vt:lpstr>
      <vt:lpstr>Весь этот “enterprise” слишком сложен</vt:lpstr>
      <vt:lpstr>Все проблемы программирования можно решить дополнительным слоем абстракции… кроме проблемы избыточной абстракции David Wheeler</vt:lpstr>
      <vt:lpstr>Отзывы о ZF2 и Symfony2</vt:lpstr>
      <vt:lpstr>Зачем делать сложно, если можно делать просто?</vt:lpstr>
      <vt:lpstr>Сделать просто сложнее, чем сделать сложно</vt:lpstr>
      <vt:lpstr>Почему ZF2 такой?</vt:lpstr>
      <vt:lpstr>Zend успешна</vt:lpstr>
      <vt:lpstr>Что с Symfony 2?</vt:lpstr>
      <vt:lpstr>Что же плохого в «enterprise»?</vt:lpstr>
      <vt:lpstr>Всё это похоже на прошлое Java…</vt:lpstr>
      <vt:lpstr>В Java всё идёт к упрощению</vt:lpstr>
      <vt:lpstr>SF2 и ZF2— зло?</vt:lpstr>
      <vt:lpstr>Нет. Просто другая ниша.</vt:lpstr>
      <vt:lpstr>Enterprise — не только сложность</vt:lpstr>
      <vt:lpstr>И что делать практикам?</vt:lpstr>
      <vt:lpstr>Практичные фреймворки</vt:lpstr>
      <vt:lpstr>Если есть ещё и всё хорошее от enterprise — идеал</vt:lpstr>
      <vt:lpstr>Yii — практичный фреймворк</vt:lpstr>
      <vt:lpstr>Презентация PowerPoint</vt:lpstr>
      <vt:lpstr>Мифы о фреймворках</vt:lpstr>
      <vt:lpstr>Действительно важно</vt:lpstr>
      <vt:lpstr>Prado, с 2004 → Yii 1.0, 2008 → Yii 1.1, 2010</vt:lpstr>
      <vt:lpstr>Что такое Yii?</vt:lpstr>
      <vt:lpstr>Всё ещё остаётся самым быстрым современным PHP-фреймворком (кроме PECL, микро)</vt:lpstr>
      <vt:lpstr>Презентация PowerPoint</vt:lpstr>
      <vt:lpstr>Становится ещё быстрее и менее требовательнее к памяти благодаря сообществу</vt:lpstr>
      <vt:lpstr>Презентация PowerPoint</vt:lpstr>
      <vt:lpstr>Презентация PowerPoint</vt:lpstr>
      <vt:lpstr>Презентация PowerPoint</vt:lpstr>
      <vt:lpstr>Презентация PowerPoint</vt:lpstr>
      <vt:lpstr>В Yii нет ни одного setMyCoolFactoryDependencyInjectionContainer()</vt:lpstr>
      <vt:lpstr>Документация очень важна</vt:lpstr>
      <vt:lpstr>Yii может работать с компонентами Symfony 2 и ZF2. Они ведь именно для этого, правда? ;)</vt:lpstr>
      <vt:lpstr>Yii — практичный фреймворк</vt:lpstr>
      <vt:lpstr>The end.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Куда катится PHP, а также про Yii и другие фреймворки</dc:title>
  <dc:creator>Alexander Makarov</dc:creator>
  <cp:lastModifiedBy>Alexander Makarov</cp:lastModifiedBy>
  <cp:revision>29</cp:revision>
  <dcterms:created xsi:type="dcterms:W3CDTF">2013-04-17T12:01:27Z</dcterms:created>
  <dcterms:modified xsi:type="dcterms:W3CDTF">2013-04-17T17:32:00Z</dcterms:modified>
</cp:coreProperties>
</file>