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Davey" initials="SD" lastIdx="4" clrIdx="0">
    <p:extLst>
      <p:ext uri="{19B8F6BF-5375-455C-9EA6-DF929625EA0E}">
        <p15:presenceInfo xmlns:p15="http://schemas.microsoft.com/office/powerpoint/2012/main" userId="S-1-5-21-2000478354-1972579041-725345543-430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33" autoAdjust="0"/>
    <p:restoredTop sz="94660"/>
  </p:normalViewPr>
  <p:slideViewPr>
    <p:cSldViewPr snapToGrid="0">
      <p:cViewPr>
        <p:scale>
          <a:sx n="100" d="100"/>
          <a:sy n="100" d="100"/>
        </p:scale>
        <p:origin x="354" y="-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2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9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9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2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59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26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0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83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62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6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2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4074-D30E-41DD-B50E-84D556131587}" type="datetimeFigureOut">
              <a:rPr lang="en-AU" smtClean="0"/>
              <a:t>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1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609600" y="156029"/>
            <a:ext cx="723900" cy="4699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../0_data/NestCharacteristic-Static.csv</a:t>
            </a:r>
          </a:p>
        </p:txBody>
      </p:sp>
      <p:sp>
        <p:nvSpPr>
          <p:cNvPr id="5" name="Flowchart: Internal Storage 4"/>
          <p:cNvSpPr/>
          <p:nvPr/>
        </p:nvSpPr>
        <p:spPr>
          <a:xfrm>
            <a:off x="609600" y="1156789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b="1" dirty="0" err="1"/>
              <a:t>df_nest_static</a:t>
            </a:r>
            <a:endParaRPr lang="en-AU" sz="600" b="1" dirty="0"/>
          </a:p>
        </p:txBody>
      </p:sp>
      <p:sp>
        <p:nvSpPr>
          <p:cNvPr id="6" name="Flowchart: Document 5"/>
          <p:cNvSpPr/>
          <p:nvPr/>
        </p:nvSpPr>
        <p:spPr>
          <a:xfrm>
            <a:off x="1577340" y="156029"/>
            <a:ext cx="723900" cy="4699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../0_data/NestCharacteristic-Seasonal.csv</a:t>
            </a:r>
          </a:p>
        </p:txBody>
      </p:sp>
      <p:sp>
        <p:nvSpPr>
          <p:cNvPr id="7" name="Flowchart: Internal Storage 6"/>
          <p:cNvSpPr/>
          <p:nvPr/>
        </p:nvSpPr>
        <p:spPr>
          <a:xfrm>
            <a:off x="1577340" y="1156789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df_nest_seasonal</a:t>
            </a:r>
            <a:endParaRPr lang="en-AU" sz="6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971550" y="594863"/>
            <a:ext cx="0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1939290" y="594863"/>
            <a:ext cx="0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lowchart: Document 9"/>
          <p:cNvSpPr/>
          <p:nvPr/>
        </p:nvSpPr>
        <p:spPr>
          <a:xfrm>
            <a:off x="4138551" y="156029"/>
            <a:ext cx="723900" cy="4699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../0_data/BreedingDataCombined.csv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10074886" y="156029"/>
            <a:ext cx="723900" cy="4699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</a:t>
            </a:r>
            <a:r>
              <a:rPr lang="en-AU" sz="600" dirty="0" smtClean="0"/>
              <a:t>0_data/TempHumd_all.txt</a:t>
            </a:r>
            <a:endParaRPr lang="en-AU" sz="600" dirty="0"/>
          </a:p>
        </p:txBody>
      </p:sp>
      <p:sp>
        <p:nvSpPr>
          <p:cNvPr id="13" name="Flowchart: Internal Storage 12"/>
          <p:cNvSpPr/>
          <p:nvPr/>
        </p:nvSpPr>
        <p:spPr>
          <a:xfrm>
            <a:off x="4138550" y="1156789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df_breeding</a:t>
            </a:r>
            <a:endParaRPr lang="en-AU" sz="600" dirty="0"/>
          </a:p>
        </p:txBody>
      </p:sp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4500500" y="594863"/>
            <a:ext cx="1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22" idx="0"/>
          </p:cNvCxnSpPr>
          <p:nvPr/>
        </p:nvCxnSpPr>
        <p:spPr>
          <a:xfrm>
            <a:off x="10436836" y="594863"/>
            <a:ext cx="0" cy="170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Flowchart: Internal Storage 18"/>
          <p:cNvSpPr/>
          <p:nvPr/>
        </p:nvSpPr>
        <p:spPr>
          <a:xfrm>
            <a:off x="4744340" y="2300961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df_clutch_count</a:t>
            </a:r>
            <a:endParaRPr lang="en-AU" sz="600" dirty="0"/>
          </a:p>
          <a:p>
            <a:pPr algn="ctr"/>
            <a:r>
              <a:rPr lang="en-AU" sz="600" dirty="0"/>
              <a:t>(</a:t>
            </a:r>
            <a:r>
              <a:rPr lang="en-AU" sz="600" dirty="0" err="1"/>
              <a:t>num</a:t>
            </a:r>
            <a:r>
              <a:rPr lang="en-AU" sz="600" dirty="0"/>
              <a:t> clutches per year)</a:t>
            </a:r>
          </a:p>
        </p:txBody>
      </p:sp>
      <p:cxnSp>
        <p:nvCxnSpPr>
          <p:cNvPr id="20" name="Straight Arrow Connector 19"/>
          <p:cNvCxnSpPr>
            <a:stCxn id="13" idx="2"/>
            <a:endCxn id="19" idx="0"/>
          </p:cNvCxnSpPr>
          <p:nvPr/>
        </p:nvCxnSpPr>
        <p:spPr>
          <a:xfrm>
            <a:off x="4500500" y="1636849"/>
            <a:ext cx="605790" cy="66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02005" y="1929912"/>
            <a:ext cx="73096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600" dirty="0"/>
              <a:t>Group by </a:t>
            </a:r>
            <a:r>
              <a:rPr lang="en-AU" sz="600" dirty="0" err="1"/>
              <a:t>nest_id</a:t>
            </a:r>
            <a:r>
              <a:rPr lang="en-AU" sz="600" dirty="0"/>
              <a:t>, year</a:t>
            </a:r>
            <a:br>
              <a:rPr lang="en-AU" sz="600" dirty="0"/>
            </a:br>
            <a:r>
              <a:rPr lang="en-AU" sz="600" dirty="0"/>
              <a:t>Get max clutch number</a:t>
            </a:r>
          </a:p>
        </p:txBody>
      </p:sp>
      <p:sp>
        <p:nvSpPr>
          <p:cNvPr id="22" name="Flowchart: Internal Storage 21"/>
          <p:cNvSpPr/>
          <p:nvPr/>
        </p:nvSpPr>
        <p:spPr>
          <a:xfrm>
            <a:off x="10074886" y="2300961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df_sensor_data</a:t>
            </a:r>
            <a:endParaRPr lang="en-AU" sz="600" dirty="0"/>
          </a:p>
        </p:txBody>
      </p:sp>
      <p:sp>
        <p:nvSpPr>
          <p:cNvPr id="26" name="Flowchart: Internal Storage 25"/>
          <p:cNvSpPr/>
          <p:nvPr/>
        </p:nvSpPr>
        <p:spPr>
          <a:xfrm>
            <a:off x="3445718" y="2300961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df_breeding_gb</a:t>
            </a:r>
            <a:endParaRPr lang="en-AU" sz="600" dirty="0"/>
          </a:p>
          <a:p>
            <a:pPr algn="ctr"/>
            <a:r>
              <a:rPr lang="en-AU" sz="600" dirty="0"/>
              <a:t>(clutch stats)</a:t>
            </a:r>
          </a:p>
        </p:txBody>
      </p:sp>
      <p:cxnSp>
        <p:nvCxnSpPr>
          <p:cNvPr id="27" name="Straight Arrow Connector 26"/>
          <p:cNvCxnSpPr>
            <a:stCxn id="13" idx="2"/>
            <a:endCxn id="26" idx="0"/>
          </p:cNvCxnSpPr>
          <p:nvPr/>
        </p:nvCxnSpPr>
        <p:spPr>
          <a:xfrm flipH="1">
            <a:off x="3807668" y="1636849"/>
            <a:ext cx="692832" cy="66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11163" y="1837579"/>
            <a:ext cx="13930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600" dirty="0"/>
              <a:t>Group by </a:t>
            </a:r>
            <a:r>
              <a:rPr lang="en-AU" sz="600" dirty="0" err="1"/>
              <a:t>nest_id</a:t>
            </a:r>
            <a:r>
              <a:rPr lang="en-AU" sz="600" dirty="0"/>
              <a:t>, year, clutch</a:t>
            </a:r>
            <a:br>
              <a:rPr lang="en-AU" sz="600" dirty="0"/>
            </a:br>
            <a:r>
              <a:rPr lang="en-AU" sz="600" dirty="0"/>
              <a:t>Get max of eggs, </a:t>
            </a:r>
            <a:r>
              <a:rPr lang="en-AU" sz="600" dirty="0" err="1"/>
              <a:t>ChicksAlive</a:t>
            </a:r>
            <a:r>
              <a:rPr lang="en-AU" sz="600" dirty="0"/>
              <a:t>, </a:t>
            </a:r>
            <a:br>
              <a:rPr lang="en-AU" sz="600" dirty="0"/>
            </a:br>
            <a:r>
              <a:rPr lang="en-AU" sz="600" dirty="0" err="1"/>
              <a:t>ChicksFledge</a:t>
            </a:r>
            <a:r>
              <a:rPr lang="en-AU" sz="600" dirty="0"/>
              <a:t>, </a:t>
            </a:r>
            <a:r>
              <a:rPr lang="en-AU" sz="600" dirty="0" err="1"/>
              <a:t>EggLayDate</a:t>
            </a:r>
            <a:r>
              <a:rPr lang="en-AU" sz="600" dirty="0"/>
              <a:t>, </a:t>
            </a:r>
            <a:r>
              <a:rPr lang="en-AU" sz="600" dirty="0" err="1"/>
              <a:t>ChicksAge</a:t>
            </a:r>
            <a:r>
              <a:rPr lang="en-AU" sz="600" dirty="0"/>
              <a:t>, </a:t>
            </a:r>
            <a:br>
              <a:rPr lang="en-AU" sz="600" dirty="0"/>
            </a:br>
            <a:r>
              <a:rPr lang="en-AU" sz="600" dirty="0"/>
              <a:t>MassChick1, MassChick2, IDChick1, IDChick2</a:t>
            </a:r>
          </a:p>
        </p:txBody>
      </p:sp>
      <p:cxnSp>
        <p:nvCxnSpPr>
          <p:cNvPr id="29" name="Elbow Connector 28"/>
          <p:cNvCxnSpPr>
            <a:stCxn id="96" idx="2"/>
            <a:endCxn id="32" idx="0"/>
          </p:cNvCxnSpPr>
          <p:nvPr/>
        </p:nvCxnSpPr>
        <p:spPr>
          <a:xfrm rot="5400000">
            <a:off x="1257442" y="2637513"/>
            <a:ext cx="888794" cy="4749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4800" y="2761855"/>
            <a:ext cx="90409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600" dirty="0"/>
              <a:t>Left join on </a:t>
            </a:r>
            <a:r>
              <a:rPr lang="en-AU" sz="600" dirty="0" err="1"/>
              <a:t>nest_id</a:t>
            </a:r>
            <a:endParaRPr lang="en-AU" sz="600" dirty="0"/>
          </a:p>
        </p:txBody>
      </p:sp>
      <p:cxnSp>
        <p:nvCxnSpPr>
          <p:cNvPr id="31" name="Elbow Connector 30"/>
          <p:cNvCxnSpPr>
            <a:stCxn id="5" idx="2"/>
            <a:endCxn id="32" idx="0"/>
          </p:cNvCxnSpPr>
          <p:nvPr/>
        </p:nvCxnSpPr>
        <p:spPr>
          <a:xfrm rot="16200000" flipH="1">
            <a:off x="376712" y="2231686"/>
            <a:ext cx="1682512" cy="492837"/>
          </a:xfrm>
          <a:prstGeom prst="bentConnector3">
            <a:avLst>
              <a:gd name="adj1" fmla="val 7349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Flowchart: Internal Storage 31"/>
          <p:cNvSpPr/>
          <p:nvPr/>
        </p:nvSpPr>
        <p:spPr>
          <a:xfrm>
            <a:off x="1102437" y="3319361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df_nest_joined</a:t>
            </a:r>
            <a:endParaRPr lang="en-AU" sz="6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401731" y="2896044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Flowchart: Internal Storage 33"/>
          <p:cNvSpPr/>
          <p:nvPr/>
        </p:nvSpPr>
        <p:spPr>
          <a:xfrm>
            <a:off x="10074886" y="3311881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df_sensor_data</a:t>
            </a:r>
            <a:endParaRPr lang="en-AU" sz="600" dirty="0"/>
          </a:p>
        </p:txBody>
      </p:sp>
      <p:cxnSp>
        <p:nvCxnSpPr>
          <p:cNvPr id="35" name="Straight Arrow Connector 34"/>
          <p:cNvCxnSpPr>
            <a:stCxn id="22" idx="2"/>
            <a:endCxn id="34" idx="0"/>
          </p:cNvCxnSpPr>
          <p:nvPr/>
        </p:nvCxnSpPr>
        <p:spPr>
          <a:xfrm>
            <a:off x="10436836" y="2781021"/>
            <a:ext cx="0" cy="53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119456" y="2896044"/>
            <a:ext cx="6347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Add </a:t>
            </a:r>
            <a:r>
              <a:rPr lang="en-AU" sz="600" dirty="0" err="1" smtClean="0"/>
              <a:t>breeding_year</a:t>
            </a:r>
            <a:r>
              <a:rPr lang="en-AU" sz="600" dirty="0" smtClean="0"/>
              <a:t>, </a:t>
            </a:r>
          </a:p>
          <a:p>
            <a:pPr algn="ctr"/>
            <a:r>
              <a:rPr lang="en-AU" sz="600" dirty="0" err="1" smtClean="0"/>
              <a:t>temp_bucket</a:t>
            </a:r>
            <a:r>
              <a:rPr lang="en-AU" sz="600" dirty="0"/>
              <a:t>, </a:t>
            </a:r>
            <a:br>
              <a:rPr lang="en-AU" sz="600" dirty="0"/>
            </a:br>
            <a:r>
              <a:rPr lang="en-AU" sz="600" dirty="0" err="1" smtClean="0"/>
              <a:t>humidity_bucket</a:t>
            </a:r>
            <a:endParaRPr lang="en-AU" sz="600" dirty="0"/>
          </a:p>
        </p:txBody>
      </p:sp>
      <p:sp>
        <p:nvSpPr>
          <p:cNvPr id="37" name="Flowchart: Document 36"/>
          <p:cNvSpPr/>
          <p:nvPr/>
        </p:nvSpPr>
        <p:spPr>
          <a:xfrm>
            <a:off x="11377906" y="3331921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1_data_prep/TempHumdCombined.csv</a:t>
            </a:r>
          </a:p>
        </p:txBody>
      </p:sp>
      <p:cxnSp>
        <p:nvCxnSpPr>
          <p:cNvPr id="38" name="Straight Arrow Connector 37"/>
          <p:cNvCxnSpPr>
            <a:stCxn id="34" idx="3"/>
            <a:endCxn id="37" idx="1"/>
          </p:cNvCxnSpPr>
          <p:nvPr/>
        </p:nvCxnSpPr>
        <p:spPr>
          <a:xfrm>
            <a:off x="10798786" y="3551911"/>
            <a:ext cx="579120" cy="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899995" y="3410603"/>
            <a:ext cx="376706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Write to csv</a:t>
            </a:r>
          </a:p>
        </p:txBody>
      </p:sp>
      <p:sp>
        <p:nvSpPr>
          <p:cNvPr id="40" name="Flowchart: Internal Storage 39"/>
          <p:cNvSpPr/>
          <p:nvPr/>
        </p:nvSpPr>
        <p:spPr>
          <a:xfrm>
            <a:off x="4152176" y="3311881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 smtClean="0"/>
              <a:t>df_breeding_cclutch_stats</a:t>
            </a:r>
            <a:endParaRPr lang="en-AU" sz="600" dirty="0"/>
          </a:p>
        </p:txBody>
      </p:sp>
      <p:cxnSp>
        <p:nvCxnSpPr>
          <p:cNvPr id="41" name="Elbow Connector 40"/>
          <p:cNvCxnSpPr>
            <a:stCxn id="19" idx="2"/>
            <a:endCxn id="40" idx="0"/>
          </p:cNvCxnSpPr>
          <p:nvPr/>
        </p:nvCxnSpPr>
        <p:spPr>
          <a:xfrm rot="5400000">
            <a:off x="4544778" y="2750369"/>
            <a:ext cx="530860" cy="592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2"/>
            <a:endCxn id="40" idx="0"/>
          </p:cNvCxnSpPr>
          <p:nvPr/>
        </p:nvCxnSpPr>
        <p:spPr>
          <a:xfrm rot="16200000" flipH="1">
            <a:off x="3895467" y="2693222"/>
            <a:ext cx="530860" cy="706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47466" y="2926495"/>
            <a:ext cx="774251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Left join on </a:t>
            </a:r>
            <a:r>
              <a:rPr lang="en-AU" sz="600" dirty="0" err="1"/>
              <a:t>nest_id</a:t>
            </a:r>
            <a:r>
              <a:rPr lang="en-AU" sz="600" dirty="0"/>
              <a:t>, year</a:t>
            </a:r>
          </a:p>
        </p:txBody>
      </p:sp>
      <p:sp>
        <p:nvSpPr>
          <p:cNvPr id="44" name="Flowchart: Internal Storage 43"/>
          <p:cNvSpPr/>
          <p:nvPr/>
        </p:nvSpPr>
        <p:spPr>
          <a:xfrm>
            <a:off x="2140794" y="4296924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b="1" dirty="0" err="1"/>
              <a:t>df_nest_and_breeding</a:t>
            </a:r>
            <a:endParaRPr lang="en-AU" sz="600" b="1" dirty="0"/>
          </a:p>
        </p:txBody>
      </p:sp>
      <p:cxnSp>
        <p:nvCxnSpPr>
          <p:cNvPr id="45" name="Elbow Connector 44"/>
          <p:cNvCxnSpPr>
            <a:stCxn id="32" idx="2"/>
            <a:endCxn id="44" idx="0"/>
          </p:cNvCxnSpPr>
          <p:nvPr/>
        </p:nvCxnSpPr>
        <p:spPr>
          <a:xfrm rot="16200000" flipH="1">
            <a:off x="1734814" y="3528993"/>
            <a:ext cx="497503" cy="1038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2"/>
            <a:endCxn id="44" idx="0"/>
          </p:cNvCxnSpPr>
          <p:nvPr/>
        </p:nvCxnSpPr>
        <p:spPr>
          <a:xfrm rot="5400000">
            <a:off x="3255944" y="3038741"/>
            <a:ext cx="504983" cy="2011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395548" y="3869677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41283" y="3900128"/>
            <a:ext cx="77425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Left join on </a:t>
            </a:r>
            <a:r>
              <a:rPr lang="en-AU" sz="600" dirty="0" err="1"/>
              <a:t>nest_id</a:t>
            </a:r>
            <a:r>
              <a:rPr lang="en-AU" sz="600" dirty="0"/>
              <a:t>, year</a:t>
            </a:r>
          </a:p>
        </p:txBody>
      </p:sp>
      <p:sp>
        <p:nvSpPr>
          <p:cNvPr id="49" name="Flowchart: Internal Storage 48"/>
          <p:cNvSpPr/>
          <p:nvPr/>
        </p:nvSpPr>
        <p:spPr>
          <a:xfrm>
            <a:off x="127077" y="5105121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 smtClean="0"/>
              <a:t>df_all_nests</a:t>
            </a:r>
            <a:endParaRPr lang="en-AU" sz="600" dirty="0"/>
          </a:p>
        </p:txBody>
      </p:sp>
      <p:sp>
        <p:nvSpPr>
          <p:cNvPr id="50" name="Flowchart: Internal Storage 49"/>
          <p:cNvSpPr/>
          <p:nvPr/>
        </p:nvSpPr>
        <p:spPr>
          <a:xfrm>
            <a:off x="5325608" y="4962563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 smtClean="0"/>
              <a:t>gb_lay_date</a:t>
            </a:r>
            <a:endParaRPr lang="en-AU" sz="600" dirty="0"/>
          </a:p>
        </p:txBody>
      </p:sp>
      <p:cxnSp>
        <p:nvCxnSpPr>
          <p:cNvPr id="51" name="Straight Arrow Connector 50"/>
          <p:cNvCxnSpPr>
            <a:stCxn id="5" idx="2"/>
            <a:endCxn id="49" idx="0"/>
          </p:cNvCxnSpPr>
          <p:nvPr/>
        </p:nvCxnSpPr>
        <p:spPr>
          <a:xfrm flipH="1">
            <a:off x="489027" y="1636849"/>
            <a:ext cx="482523" cy="346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3" idx="3"/>
            <a:endCxn id="50" idx="0"/>
          </p:cNvCxnSpPr>
          <p:nvPr/>
        </p:nvCxnSpPr>
        <p:spPr>
          <a:xfrm>
            <a:off x="4862450" y="1396819"/>
            <a:ext cx="825108" cy="3565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Flowchart: Internal Storage 52"/>
          <p:cNvSpPr/>
          <p:nvPr/>
        </p:nvSpPr>
        <p:spPr>
          <a:xfrm>
            <a:off x="6195249" y="4962563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gb_hatch_date</a:t>
            </a:r>
            <a:endParaRPr lang="en-AU" sz="600" dirty="0"/>
          </a:p>
        </p:txBody>
      </p:sp>
      <p:cxnSp>
        <p:nvCxnSpPr>
          <p:cNvPr id="54" name="Elbow Connector 53"/>
          <p:cNvCxnSpPr>
            <a:stCxn id="13" idx="3"/>
            <a:endCxn id="53" idx="0"/>
          </p:cNvCxnSpPr>
          <p:nvPr/>
        </p:nvCxnSpPr>
        <p:spPr>
          <a:xfrm>
            <a:off x="4862450" y="1396819"/>
            <a:ext cx="1694749" cy="3565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Flowchart: Internal Storage 54"/>
          <p:cNvSpPr/>
          <p:nvPr/>
        </p:nvSpPr>
        <p:spPr>
          <a:xfrm>
            <a:off x="6982127" y="4962563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 smtClean="0"/>
              <a:t>gb_fledge_date</a:t>
            </a:r>
            <a:endParaRPr lang="en-AU" sz="600" dirty="0"/>
          </a:p>
        </p:txBody>
      </p:sp>
      <p:cxnSp>
        <p:nvCxnSpPr>
          <p:cNvPr id="56" name="Elbow Connector 55"/>
          <p:cNvCxnSpPr>
            <a:stCxn id="13" idx="3"/>
            <a:endCxn id="55" idx="0"/>
          </p:cNvCxnSpPr>
          <p:nvPr/>
        </p:nvCxnSpPr>
        <p:spPr>
          <a:xfrm>
            <a:off x="4862450" y="1396819"/>
            <a:ext cx="2481627" cy="3565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Flowchart: Internal Storage 56"/>
          <p:cNvSpPr/>
          <p:nvPr/>
        </p:nvSpPr>
        <p:spPr>
          <a:xfrm>
            <a:off x="5687558" y="6415025"/>
            <a:ext cx="786878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df_phase_dates</a:t>
            </a:r>
            <a:endParaRPr lang="en-AU" sz="600" dirty="0"/>
          </a:p>
          <a:p>
            <a:pPr algn="ctr"/>
            <a:r>
              <a:rPr lang="en-AU" sz="600" dirty="0"/>
              <a:t>(actual dates for lay, hatch, fledge)</a:t>
            </a:r>
          </a:p>
        </p:txBody>
      </p:sp>
      <p:cxnSp>
        <p:nvCxnSpPr>
          <p:cNvPr id="58" name="Elbow Connector 57"/>
          <p:cNvCxnSpPr>
            <a:stCxn id="50" idx="2"/>
            <a:endCxn id="57" idx="0"/>
          </p:cNvCxnSpPr>
          <p:nvPr/>
        </p:nvCxnSpPr>
        <p:spPr>
          <a:xfrm rot="16200000" flipH="1">
            <a:off x="5398076" y="5732104"/>
            <a:ext cx="972402" cy="393439"/>
          </a:xfrm>
          <a:prstGeom prst="bentConnector3">
            <a:avLst>
              <a:gd name="adj1" fmla="val 291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3" idx="2"/>
            <a:endCxn id="57" idx="0"/>
          </p:cNvCxnSpPr>
          <p:nvPr/>
        </p:nvCxnSpPr>
        <p:spPr>
          <a:xfrm rot="5400000">
            <a:off x="5832897" y="5690723"/>
            <a:ext cx="972402" cy="476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2"/>
            <a:endCxn id="57" idx="0"/>
          </p:cNvCxnSpPr>
          <p:nvPr/>
        </p:nvCxnSpPr>
        <p:spPr>
          <a:xfrm rot="5400000">
            <a:off x="6226336" y="5297284"/>
            <a:ext cx="972402" cy="1263080"/>
          </a:xfrm>
          <a:prstGeom prst="bentConnector3">
            <a:avLst>
              <a:gd name="adj1" fmla="val 6436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88080" y="5589276"/>
            <a:ext cx="639598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(left) on </a:t>
            </a:r>
            <a:r>
              <a:rPr lang="en-AU" sz="600" dirty="0" err="1"/>
              <a:t>nest_id</a:t>
            </a:r>
            <a:endParaRPr lang="en-AU" sz="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445652" y="5558796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2"/>
            <a:endCxn id="57" idx="0"/>
          </p:cNvCxnSpPr>
          <p:nvPr/>
        </p:nvCxnSpPr>
        <p:spPr>
          <a:xfrm rot="16200000" flipH="1">
            <a:off x="2870090" y="3204118"/>
            <a:ext cx="829844" cy="5591970"/>
          </a:xfrm>
          <a:prstGeom prst="bentConnector3">
            <a:avLst>
              <a:gd name="adj1" fmla="val 1709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33110" y="5580508"/>
            <a:ext cx="67967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(left) on </a:t>
            </a:r>
            <a:r>
              <a:rPr lang="en-AU" sz="600" dirty="0" err="1"/>
              <a:t>nest_id</a:t>
            </a:r>
            <a:r>
              <a:rPr lang="en-AU" sz="600" dirty="0"/>
              <a:t>, </a:t>
            </a:r>
            <a:r>
              <a:rPr lang="en-AU" sz="600" dirty="0" smtClean="0"/>
              <a:t/>
            </a:r>
            <a:br>
              <a:rPr lang="en-AU" sz="600" dirty="0" smtClean="0"/>
            </a:br>
            <a:r>
              <a:rPr lang="en-AU" sz="600" dirty="0" err="1" smtClean="0"/>
              <a:t>breeding_year</a:t>
            </a:r>
            <a:r>
              <a:rPr lang="en-AU" sz="600" dirty="0"/>
              <a:t>, clutch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410716" y="5550028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35730" y="5729782"/>
            <a:ext cx="67967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(left) on </a:t>
            </a:r>
            <a:r>
              <a:rPr lang="en-AU" sz="600" dirty="0" err="1"/>
              <a:t>nest_id</a:t>
            </a:r>
            <a:r>
              <a:rPr lang="en-AU" sz="600" dirty="0"/>
              <a:t>, </a:t>
            </a:r>
            <a:r>
              <a:rPr lang="en-AU" sz="600" dirty="0" smtClean="0"/>
              <a:t/>
            </a:r>
            <a:br>
              <a:rPr lang="en-AU" sz="600" dirty="0" smtClean="0"/>
            </a:br>
            <a:r>
              <a:rPr lang="en-AU" sz="600" dirty="0" err="1" smtClean="0"/>
              <a:t>breeding_year</a:t>
            </a:r>
            <a:r>
              <a:rPr lang="en-AU" sz="600" dirty="0"/>
              <a:t>, clutch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213336" y="5699302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Flowchart: Internal Storage 69"/>
          <p:cNvSpPr/>
          <p:nvPr/>
        </p:nvSpPr>
        <p:spPr>
          <a:xfrm>
            <a:off x="3992879" y="6757744"/>
            <a:ext cx="836295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df_clutch_pivot</a:t>
            </a:r>
            <a:endParaRPr lang="en-AU" sz="600" dirty="0"/>
          </a:p>
          <a:p>
            <a:pPr algn="ctr"/>
            <a:r>
              <a:rPr lang="en-AU" sz="600" dirty="0" smtClean="0"/>
              <a:t>(lay dates for each clutch)</a:t>
            </a:r>
            <a:endParaRPr lang="en-AU" sz="600" dirty="0"/>
          </a:p>
        </p:txBody>
      </p:sp>
      <p:cxnSp>
        <p:nvCxnSpPr>
          <p:cNvPr id="76" name="Straight Arrow Connector 75"/>
          <p:cNvCxnSpPr>
            <a:stCxn id="50" idx="2"/>
            <a:endCxn id="70" idx="0"/>
          </p:cNvCxnSpPr>
          <p:nvPr/>
        </p:nvCxnSpPr>
        <p:spPr>
          <a:xfrm flipH="1">
            <a:off x="4411027" y="5442623"/>
            <a:ext cx="1276531" cy="131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34" idx="2"/>
            <a:endCxn id="86" idx="0"/>
          </p:cNvCxnSpPr>
          <p:nvPr/>
        </p:nvCxnSpPr>
        <p:spPr>
          <a:xfrm rot="5400000">
            <a:off x="6778444" y="4161387"/>
            <a:ext cx="4027838" cy="3288947"/>
          </a:xfrm>
          <a:prstGeom prst="bentConnector3">
            <a:avLst>
              <a:gd name="adj1" fmla="val 9275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0" idx="2"/>
            <a:endCxn id="86" idx="0"/>
          </p:cNvCxnSpPr>
          <p:nvPr/>
        </p:nvCxnSpPr>
        <p:spPr>
          <a:xfrm rot="16200000" flipH="1">
            <a:off x="5488471" y="6160360"/>
            <a:ext cx="581975" cy="2736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Flowchart: Internal Storage 85"/>
          <p:cNvSpPr/>
          <p:nvPr/>
        </p:nvSpPr>
        <p:spPr>
          <a:xfrm>
            <a:off x="6729741" y="7819779"/>
            <a:ext cx="836295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df_sensor_clutch</a:t>
            </a:r>
            <a:endParaRPr lang="en-AU" sz="600" dirty="0"/>
          </a:p>
          <a:p>
            <a:pPr algn="ctr"/>
            <a:r>
              <a:rPr lang="en-AU" sz="600" dirty="0"/>
              <a:t>(sensor data with clutch # and phases)</a:t>
            </a:r>
          </a:p>
        </p:txBody>
      </p:sp>
      <p:sp>
        <p:nvSpPr>
          <p:cNvPr id="92" name="Flowchart: Internal Storage 91"/>
          <p:cNvSpPr/>
          <p:nvPr/>
        </p:nvSpPr>
        <p:spPr>
          <a:xfrm>
            <a:off x="6122952" y="8733924"/>
            <a:ext cx="836295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b="1" dirty="0" err="1"/>
              <a:t>df_sensor_phase</a:t>
            </a:r>
            <a:endParaRPr lang="en-AU" sz="600" b="1" dirty="0"/>
          </a:p>
          <a:p>
            <a:pPr algn="ctr"/>
            <a:r>
              <a:rPr lang="en-AU" sz="600" dirty="0"/>
              <a:t>(sensor data with clutch # and </a:t>
            </a:r>
            <a:r>
              <a:rPr lang="en-AU" sz="600" dirty="0" err="1" smtClean="0"/>
              <a:t>breeding_phase</a:t>
            </a:r>
            <a:r>
              <a:rPr lang="en-AU" sz="600" dirty="0" smtClean="0"/>
              <a:t>)</a:t>
            </a:r>
            <a:endParaRPr lang="en-AU" sz="600" dirty="0"/>
          </a:p>
        </p:txBody>
      </p:sp>
      <p:cxnSp>
        <p:nvCxnSpPr>
          <p:cNvPr id="93" name="Elbow Connector 92"/>
          <p:cNvCxnSpPr>
            <a:stCxn id="57" idx="2"/>
            <a:endCxn id="92" idx="0"/>
          </p:cNvCxnSpPr>
          <p:nvPr/>
        </p:nvCxnSpPr>
        <p:spPr>
          <a:xfrm rot="16200000" flipH="1">
            <a:off x="5391629" y="7584452"/>
            <a:ext cx="1838839" cy="460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6" idx="2"/>
            <a:endCxn id="92" idx="0"/>
          </p:cNvCxnSpPr>
          <p:nvPr/>
        </p:nvCxnSpPr>
        <p:spPr>
          <a:xfrm rot="5400000">
            <a:off x="6627453" y="8213487"/>
            <a:ext cx="434085" cy="606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Flowchart: Document 100"/>
          <p:cNvSpPr/>
          <p:nvPr/>
        </p:nvSpPr>
        <p:spPr>
          <a:xfrm>
            <a:off x="7538367" y="8755452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1_data_prep/ SensorDataWithBreedingPhase.csv</a:t>
            </a:r>
          </a:p>
        </p:txBody>
      </p:sp>
      <p:cxnSp>
        <p:nvCxnSpPr>
          <p:cNvPr id="102" name="Straight Arrow Connector 101"/>
          <p:cNvCxnSpPr>
            <a:stCxn id="92" idx="3"/>
            <a:endCxn id="101" idx="1"/>
          </p:cNvCxnSpPr>
          <p:nvPr/>
        </p:nvCxnSpPr>
        <p:spPr>
          <a:xfrm>
            <a:off x="6959247" y="8973954"/>
            <a:ext cx="579120" cy="1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060456" y="8854174"/>
            <a:ext cx="376706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600" dirty="0"/>
              <a:t>Write to csv</a:t>
            </a:r>
          </a:p>
        </p:txBody>
      </p:sp>
      <p:sp>
        <p:nvSpPr>
          <p:cNvPr id="106" name="Flowchart: Document 105"/>
          <p:cNvSpPr/>
          <p:nvPr/>
        </p:nvSpPr>
        <p:spPr>
          <a:xfrm>
            <a:off x="3445718" y="4302004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/>
              <a:t>1_data_prep/ NestDataWithBreedingStats.csv</a:t>
            </a:r>
            <a:endParaRPr lang="en-AU" sz="600" dirty="0"/>
          </a:p>
        </p:txBody>
      </p:sp>
      <p:cxnSp>
        <p:nvCxnSpPr>
          <p:cNvPr id="107" name="Straight Arrow Connector 106"/>
          <p:cNvCxnSpPr>
            <a:endCxn id="106" idx="1"/>
          </p:cNvCxnSpPr>
          <p:nvPr/>
        </p:nvCxnSpPr>
        <p:spPr>
          <a:xfrm flipV="1">
            <a:off x="2866598" y="4536954"/>
            <a:ext cx="579120" cy="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957398" y="4350682"/>
            <a:ext cx="376706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Write to csv</a:t>
            </a:r>
          </a:p>
        </p:txBody>
      </p:sp>
      <p:sp>
        <p:nvSpPr>
          <p:cNvPr id="81" name="Flowchart: Document 80"/>
          <p:cNvSpPr/>
          <p:nvPr/>
        </p:nvSpPr>
        <p:spPr>
          <a:xfrm>
            <a:off x="2663187" y="156029"/>
            <a:ext cx="723900" cy="4699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../0_data/NestCharacteristic-Annual.csv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352550" y="2697641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Flowchart: Internal Storage 84"/>
          <p:cNvSpPr/>
          <p:nvPr/>
        </p:nvSpPr>
        <p:spPr>
          <a:xfrm>
            <a:off x="2657681" y="1156789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df_nest_annual</a:t>
            </a:r>
            <a:endParaRPr lang="en-AU" sz="600" dirty="0"/>
          </a:p>
        </p:txBody>
      </p:sp>
      <p:cxnSp>
        <p:nvCxnSpPr>
          <p:cNvPr id="87" name="Straight Arrow Connector 86"/>
          <p:cNvCxnSpPr>
            <a:stCxn id="81" idx="2"/>
            <a:endCxn id="85" idx="0"/>
          </p:cNvCxnSpPr>
          <p:nvPr/>
        </p:nvCxnSpPr>
        <p:spPr>
          <a:xfrm flipH="1">
            <a:off x="3019631" y="594863"/>
            <a:ext cx="5506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5" idx="2"/>
            <a:endCxn id="32" idx="0"/>
          </p:cNvCxnSpPr>
          <p:nvPr/>
        </p:nvCxnSpPr>
        <p:spPr>
          <a:xfrm rot="5400000">
            <a:off x="1400753" y="1700483"/>
            <a:ext cx="1682512" cy="1555244"/>
          </a:xfrm>
          <a:prstGeom prst="bentConnector3">
            <a:avLst>
              <a:gd name="adj1" fmla="val 8113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07650" y="3113039"/>
            <a:ext cx="9040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600" dirty="0"/>
              <a:t>Left join on </a:t>
            </a:r>
            <a:r>
              <a:rPr lang="en-AU" sz="600" dirty="0" err="1" smtClean="0"/>
              <a:t>nest_id</a:t>
            </a:r>
            <a:r>
              <a:rPr lang="en-AU" sz="600" dirty="0" smtClean="0"/>
              <a:t>, </a:t>
            </a:r>
            <a:r>
              <a:rPr lang="en-AU" sz="600" dirty="0" err="1" smtClean="0"/>
              <a:t>breeding_year</a:t>
            </a:r>
            <a:endParaRPr lang="en-AU" sz="60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2245400" y="3048825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Flowchart: Internal Storage 95"/>
          <p:cNvSpPr/>
          <p:nvPr/>
        </p:nvSpPr>
        <p:spPr>
          <a:xfrm>
            <a:off x="1577340" y="1950507"/>
            <a:ext cx="723900" cy="48006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 smtClean="0"/>
              <a:t>df_nest_seasonal_annualised</a:t>
            </a:r>
            <a:endParaRPr lang="en-AU" sz="600" dirty="0"/>
          </a:p>
        </p:txBody>
      </p:sp>
      <p:cxnSp>
        <p:nvCxnSpPr>
          <p:cNvPr id="74" name="Straight Arrow Connector 73"/>
          <p:cNvCxnSpPr>
            <a:stCxn id="7" idx="2"/>
            <a:endCxn id="96" idx="0"/>
          </p:cNvCxnSpPr>
          <p:nvPr/>
        </p:nvCxnSpPr>
        <p:spPr>
          <a:xfrm>
            <a:off x="1939290" y="1636849"/>
            <a:ext cx="0" cy="3136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440534" y="1749723"/>
            <a:ext cx="90409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600" dirty="0" smtClean="0"/>
              <a:t>Pivot by season</a:t>
            </a:r>
            <a:endParaRPr lang="en-AU" sz="600" dirty="0"/>
          </a:p>
        </p:txBody>
      </p:sp>
      <p:sp>
        <p:nvSpPr>
          <p:cNvPr id="99" name="Rectangle 98"/>
          <p:cNvSpPr/>
          <p:nvPr/>
        </p:nvSpPr>
        <p:spPr>
          <a:xfrm>
            <a:off x="275866" y="4831991"/>
            <a:ext cx="495327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unique </a:t>
            </a:r>
            <a:r>
              <a:rPr lang="en-AU" sz="600" dirty="0" err="1"/>
              <a:t>nest_ids</a:t>
            </a:r>
            <a:endParaRPr lang="en-AU" sz="600" dirty="0"/>
          </a:p>
        </p:txBody>
      </p:sp>
      <p:sp>
        <p:nvSpPr>
          <p:cNvPr id="109" name="Rectangle 108"/>
          <p:cNvSpPr/>
          <p:nvPr/>
        </p:nvSpPr>
        <p:spPr>
          <a:xfrm>
            <a:off x="5407387" y="4646134"/>
            <a:ext cx="53379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 smtClean="0"/>
              <a:t>Lay and courting </a:t>
            </a:r>
          </a:p>
          <a:p>
            <a:pPr algn="ctr"/>
            <a:r>
              <a:rPr lang="en-AU" sz="600" dirty="0" smtClean="0"/>
              <a:t>dates per clutch</a:t>
            </a:r>
            <a:endParaRPr lang="en-AU" sz="600" dirty="0"/>
          </a:p>
        </p:txBody>
      </p:sp>
      <p:sp>
        <p:nvSpPr>
          <p:cNvPr id="110" name="Rectangle 109"/>
          <p:cNvSpPr/>
          <p:nvPr/>
        </p:nvSpPr>
        <p:spPr>
          <a:xfrm>
            <a:off x="6362436" y="4646134"/>
            <a:ext cx="38952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 smtClean="0"/>
              <a:t>Hatch dates </a:t>
            </a:r>
          </a:p>
          <a:p>
            <a:pPr algn="ctr"/>
            <a:r>
              <a:rPr lang="en-AU" sz="600" dirty="0" smtClean="0"/>
              <a:t>per clutch</a:t>
            </a:r>
            <a:endParaRPr lang="en-AU" sz="600" dirty="0"/>
          </a:p>
        </p:txBody>
      </p:sp>
      <p:sp>
        <p:nvSpPr>
          <p:cNvPr id="111" name="Rectangle 110"/>
          <p:cNvSpPr/>
          <p:nvPr/>
        </p:nvSpPr>
        <p:spPr>
          <a:xfrm>
            <a:off x="7096174" y="4646134"/>
            <a:ext cx="51296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 smtClean="0"/>
              <a:t>Fledge (or dead)</a:t>
            </a:r>
          </a:p>
          <a:p>
            <a:pPr algn="ctr"/>
            <a:r>
              <a:rPr lang="en-AU" sz="600" dirty="0" smtClean="0"/>
              <a:t>dates per clutch</a:t>
            </a:r>
            <a:endParaRPr lang="en-AU" sz="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461947" y="7319078"/>
            <a:ext cx="147155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(left) on </a:t>
            </a:r>
            <a:r>
              <a:rPr lang="en-AU" sz="600" dirty="0" err="1" smtClean="0"/>
              <a:t>nest_id</a:t>
            </a:r>
            <a:r>
              <a:rPr lang="en-AU" sz="600" dirty="0" smtClean="0"/>
              <a:t>, </a:t>
            </a:r>
            <a:r>
              <a:rPr lang="en-AU" sz="600" dirty="0" err="1" smtClean="0"/>
              <a:t>breeding_year</a:t>
            </a:r>
            <a:r>
              <a:rPr lang="en-AU" sz="600" dirty="0" smtClean="0"/>
              <a:t>.</a:t>
            </a:r>
          </a:p>
          <a:p>
            <a:pPr algn="ctr"/>
            <a:r>
              <a:rPr lang="en-AU" sz="600" dirty="0" smtClean="0"/>
              <a:t>Assign a clutch number to each sensor reading.</a:t>
            </a:r>
            <a:endParaRPr lang="en-AU" sz="6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035493" y="7288598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endCxn id="57" idx="0"/>
          </p:cNvCxnSpPr>
          <p:nvPr/>
        </p:nvCxnSpPr>
        <p:spPr>
          <a:xfrm rot="16200000" flipH="1">
            <a:off x="3808003" y="4142031"/>
            <a:ext cx="3634006" cy="911981"/>
          </a:xfrm>
          <a:prstGeom prst="bentConnector3">
            <a:avLst>
              <a:gd name="adj1" fmla="val 9438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291641" y="6015929"/>
            <a:ext cx="67967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(left) on </a:t>
            </a:r>
            <a:r>
              <a:rPr lang="en-AU" sz="600" dirty="0" err="1"/>
              <a:t>nest_id</a:t>
            </a:r>
            <a:r>
              <a:rPr lang="en-AU" sz="600" dirty="0"/>
              <a:t>, </a:t>
            </a:r>
            <a:r>
              <a:rPr lang="en-AU" sz="600" dirty="0" smtClean="0"/>
              <a:t/>
            </a:r>
            <a:br>
              <a:rPr lang="en-AU" sz="600" dirty="0" smtClean="0"/>
            </a:br>
            <a:r>
              <a:rPr lang="en-AU" sz="600" dirty="0" err="1" smtClean="0"/>
              <a:t>breeding_year</a:t>
            </a:r>
            <a:endParaRPr lang="en-AU" sz="600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5469247" y="5985449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11371</TotalTime>
  <Words>198</Words>
  <Application>Microsoft Office PowerPoint</Application>
  <PresentationFormat>A3 Paper (297x420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Davey</dc:creator>
  <cp:lastModifiedBy>Sam Davey</cp:lastModifiedBy>
  <cp:revision>37</cp:revision>
  <dcterms:created xsi:type="dcterms:W3CDTF">2017-01-24T00:38:27Z</dcterms:created>
  <dcterms:modified xsi:type="dcterms:W3CDTF">2017-07-08T14:16:01Z</dcterms:modified>
</cp:coreProperties>
</file>