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5" r:id="rId9"/>
    <p:sldId id="266" r:id="rId10"/>
  </p:sldIdLst>
  <p:sldSz cx="18288000" cy="10287000"/>
  <p:notesSz cx="6858000" cy="9144000"/>
  <p:embeddedFontLst>
    <p:embeddedFont>
      <p:font typeface="Buffalo" panose="020B0604020202020204" charset="0"/>
      <p:regular r:id="rId12"/>
    </p:embeddedFont>
    <p:embeddedFont>
      <p:font typeface="Montserrat" panose="00000500000000000000" pitchFamily="2" charset="0"/>
      <p:regular r:id="rId13"/>
      <p:bold r:id="rId14"/>
      <p:italic r:id="rId15"/>
      <p:boldItalic r:id="rId16"/>
    </p:embeddedFont>
    <p:embeddedFont>
      <p:font typeface="Montserrat Bold" panose="00000800000000000000" pitchFamily="2"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1DC616-D1D9-46A9-92A0-0929EAE5A390}"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1E331-E6C9-4C63-81A2-60D0AC05A823}" type="slidenum">
              <a:rPr lang="en-US" smtClean="0"/>
              <a:t>‹#›</a:t>
            </a:fld>
            <a:endParaRPr lang="en-US"/>
          </a:p>
        </p:txBody>
      </p:sp>
    </p:spTree>
    <p:extLst>
      <p:ext uri="{BB962C8B-B14F-4D97-AF65-F5344CB8AC3E}">
        <p14:creationId xmlns:p14="http://schemas.microsoft.com/office/powerpoint/2010/main" val="2294553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E1E331-E6C9-4C63-81A2-60D0AC05A823}" type="slidenum">
              <a:rPr lang="en-US" smtClean="0"/>
              <a:t>7</a:t>
            </a:fld>
            <a:endParaRPr lang="en-US"/>
          </a:p>
        </p:txBody>
      </p:sp>
    </p:spTree>
    <p:extLst>
      <p:ext uri="{BB962C8B-B14F-4D97-AF65-F5344CB8AC3E}">
        <p14:creationId xmlns:p14="http://schemas.microsoft.com/office/powerpoint/2010/main" val="107427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7712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solidFill>
              <a:srgbClr val="002060"/>
            </a:solidFill>
          </p:spPr>
          <p:txBody>
            <a:bodyPr/>
            <a:lstStyle/>
            <a:p>
              <a:endParaRPr lang="en-US"/>
            </a:p>
          </p:txBody>
        </p:sp>
      </p:grpSp>
      <p:sp>
        <p:nvSpPr>
          <p:cNvPr id="6" name="Freeform 6"/>
          <p:cNvSpPr/>
          <p:nvPr/>
        </p:nvSpPr>
        <p:spPr>
          <a:xfrm>
            <a:off x="7417624" y="1253737"/>
            <a:ext cx="4076696" cy="4170533"/>
          </a:xfrm>
          <a:custGeom>
            <a:avLst/>
            <a:gdLst/>
            <a:ahLst/>
            <a:cxnLst/>
            <a:rect l="l" t="t" r="r" b="b"/>
            <a:pathLst>
              <a:path w="4076696" h="4170533">
                <a:moveTo>
                  <a:pt x="0" y="0"/>
                </a:moveTo>
                <a:lnTo>
                  <a:pt x="4076697" y="0"/>
                </a:lnTo>
                <a:lnTo>
                  <a:pt x="4076697" y="4170533"/>
                </a:lnTo>
                <a:lnTo>
                  <a:pt x="0" y="4170533"/>
                </a:lnTo>
                <a:lnTo>
                  <a:pt x="0" y="0"/>
                </a:lnTo>
                <a:close/>
              </a:path>
            </a:pathLst>
          </a:custGeom>
          <a:blipFill>
            <a:blip r:embed="rId2">
              <a:extLst>
                <a:ext uri="{96DAC541-7B7A-43D3-8B79-37D633B846F1}">
                  <asvg:svgBlip xmlns:asvg="http://schemas.microsoft.com/office/drawing/2016/SVG/main" r:embed="rId3"/>
                </a:ext>
              </a:extLst>
            </a:blip>
            <a:stretch>
              <a:fillRect t="-250" b="-250"/>
            </a:stretch>
          </a:blipFill>
        </p:spPr>
        <p:txBody>
          <a:bodyPr/>
          <a:lstStyle/>
          <a:p>
            <a:endParaRPr lang="en-US"/>
          </a:p>
        </p:txBody>
      </p:sp>
      <p:sp>
        <p:nvSpPr>
          <p:cNvPr id="10" name="Freeform 10"/>
          <p:cNvSpPr/>
          <p:nvPr/>
        </p:nvSpPr>
        <p:spPr>
          <a:xfrm rot="-5932158">
            <a:off x="609306" y="5112631"/>
            <a:ext cx="1057101" cy="1269446"/>
          </a:xfrm>
          <a:custGeom>
            <a:avLst/>
            <a:gdLst/>
            <a:ahLst/>
            <a:cxnLst/>
            <a:rect l="l" t="t" r="r" b="b"/>
            <a:pathLst>
              <a:path w="1057101" h="1269446">
                <a:moveTo>
                  <a:pt x="0" y="0"/>
                </a:moveTo>
                <a:lnTo>
                  <a:pt x="1057102" y="0"/>
                </a:lnTo>
                <a:lnTo>
                  <a:pt x="1057102" y="1269446"/>
                </a:lnTo>
                <a:lnTo>
                  <a:pt x="0" y="1269446"/>
                </a:lnTo>
                <a:lnTo>
                  <a:pt x="0" y="0"/>
                </a:lnTo>
                <a:close/>
              </a:path>
            </a:pathLst>
          </a:custGeom>
          <a:blipFill>
            <a:blip r:embed="rId4">
              <a:extLst>
                <a:ext uri="{96DAC541-7B7A-43D3-8B79-37D633B846F1}">
                  <asvg:svgBlip xmlns:asvg="http://schemas.microsoft.com/office/drawing/2016/SVG/main" r:embed="rId5"/>
                </a:ext>
              </a:extLst>
            </a:blip>
            <a:stretch>
              <a:fillRect l="-598" r="-598"/>
            </a:stretch>
          </a:blipFill>
        </p:spPr>
        <p:txBody>
          <a:bodyPr/>
          <a:lstStyle/>
          <a:p>
            <a:endParaRPr lang="en-US"/>
          </a:p>
        </p:txBody>
      </p:sp>
      <p:sp>
        <p:nvSpPr>
          <p:cNvPr id="11" name="Freeform 11"/>
          <p:cNvSpPr/>
          <p:nvPr/>
        </p:nvSpPr>
        <p:spPr>
          <a:xfrm rot="3243447">
            <a:off x="16756070" y="6048814"/>
            <a:ext cx="1006460" cy="1208632"/>
          </a:xfrm>
          <a:custGeom>
            <a:avLst/>
            <a:gdLst/>
            <a:ahLst/>
            <a:cxnLst/>
            <a:rect l="l" t="t" r="r" b="b"/>
            <a:pathLst>
              <a:path w="1006460" h="1208632">
                <a:moveTo>
                  <a:pt x="0" y="0"/>
                </a:moveTo>
                <a:lnTo>
                  <a:pt x="1006460" y="0"/>
                </a:lnTo>
                <a:lnTo>
                  <a:pt x="1006460" y="1208632"/>
                </a:lnTo>
                <a:lnTo>
                  <a:pt x="0" y="1208632"/>
                </a:lnTo>
                <a:lnTo>
                  <a:pt x="0" y="0"/>
                </a:lnTo>
                <a:close/>
              </a:path>
            </a:pathLst>
          </a:custGeom>
          <a:blipFill>
            <a:blip r:embed="rId4">
              <a:extLst>
                <a:ext uri="{96DAC541-7B7A-43D3-8B79-37D633B846F1}">
                  <asvg:svgBlip xmlns:asvg="http://schemas.microsoft.com/office/drawing/2016/SVG/main" r:embed="rId5"/>
                </a:ext>
              </a:extLst>
            </a:blip>
            <a:stretch>
              <a:fillRect t="-288" b="-288"/>
            </a:stretch>
          </a:blipFill>
        </p:spPr>
        <p:txBody>
          <a:bodyPr/>
          <a:lstStyle/>
          <a:p>
            <a:endParaRPr lang="en-US"/>
          </a:p>
        </p:txBody>
      </p:sp>
      <p:sp>
        <p:nvSpPr>
          <p:cNvPr id="14" name="TextBox 14"/>
          <p:cNvSpPr txBox="1"/>
          <p:nvPr/>
        </p:nvSpPr>
        <p:spPr>
          <a:xfrm>
            <a:off x="3231971" y="2722730"/>
            <a:ext cx="12701875" cy="2436564"/>
          </a:xfrm>
          <a:prstGeom prst="rect">
            <a:avLst/>
          </a:prstGeom>
        </p:spPr>
        <p:txBody>
          <a:bodyPr wrap="square" lIns="0" tIns="0" rIns="0" bIns="0" rtlCol="0" anchor="t">
            <a:spAutoFit/>
          </a:bodyPr>
          <a:lstStyle/>
          <a:p>
            <a:pPr algn="ctr">
              <a:lnSpc>
                <a:spcPts val="9480"/>
              </a:lnSpc>
            </a:pPr>
            <a:r>
              <a:rPr lang="en-US" sz="4400" b="1" dirty="0">
                <a:solidFill>
                  <a:srgbClr val="EF7D00"/>
                </a:solidFill>
                <a:latin typeface="Montserrat" panose="00000500000000000000" pitchFamily="2" charset="0"/>
                <a:ea typeface="Arimo Bold"/>
                <a:cs typeface="Arimo Bold"/>
                <a:sym typeface="Arimo Bold"/>
              </a:rPr>
              <a:t>Sports club management system </a:t>
            </a:r>
          </a:p>
          <a:p>
            <a:pPr algn="ctr">
              <a:lnSpc>
                <a:spcPts val="9480"/>
              </a:lnSpc>
            </a:pPr>
            <a:r>
              <a:rPr lang="en-US" sz="6770" dirty="0">
                <a:solidFill>
                  <a:srgbClr val="EF7D00"/>
                </a:solidFill>
                <a:latin typeface="Buffalo"/>
                <a:ea typeface="Buffalo"/>
                <a:cs typeface="Buffalo"/>
                <a:sym typeface="Buffalo"/>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B63"/>
        </a:solidFill>
        <a:effectLst/>
      </p:bgPr>
    </p:bg>
    <p:spTree>
      <p:nvGrpSpPr>
        <p:cNvPr id="1" name=""/>
        <p:cNvGrpSpPr/>
        <p:nvPr/>
      </p:nvGrpSpPr>
      <p:grpSpPr>
        <a:xfrm>
          <a:off x="0" y="0"/>
          <a:ext cx="0" cy="0"/>
          <a:chOff x="0" y="0"/>
          <a:chExt cx="0" cy="0"/>
        </a:xfrm>
      </p:grpSpPr>
      <p:grpSp>
        <p:nvGrpSpPr>
          <p:cNvPr id="4" name="Group 4"/>
          <p:cNvGrpSpPr/>
          <p:nvPr/>
        </p:nvGrpSpPr>
        <p:grpSpPr>
          <a:xfrm>
            <a:off x="0" y="-177128"/>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solidFill>
              <a:srgbClr val="002060"/>
            </a:solidFill>
          </p:spPr>
          <p:txBody>
            <a:bodyPr/>
            <a:lstStyle/>
            <a:p>
              <a:endParaRPr lang="en-US"/>
            </a:p>
          </p:txBody>
        </p:sp>
      </p:grpSp>
      <p:sp>
        <p:nvSpPr>
          <p:cNvPr id="9" name="TextBox 9"/>
          <p:cNvSpPr txBox="1"/>
          <p:nvPr/>
        </p:nvSpPr>
        <p:spPr>
          <a:xfrm>
            <a:off x="5995116" y="55883"/>
            <a:ext cx="6838580" cy="857384"/>
          </a:xfrm>
          <a:prstGeom prst="rect">
            <a:avLst/>
          </a:prstGeom>
        </p:spPr>
        <p:txBody>
          <a:bodyPr lIns="0" tIns="0" rIns="0" bIns="0" rtlCol="0" anchor="t">
            <a:spAutoFit/>
          </a:bodyPr>
          <a:lstStyle/>
          <a:p>
            <a:pPr algn="ctr">
              <a:lnSpc>
                <a:spcPts val="7036"/>
              </a:lnSpc>
            </a:pPr>
            <a:r>
              <a:rPr lang="en-US" sz="5026" b="1" dirty="0">
                <a:solidFill>
                  <a:srgbClr val="EF7D00"/>
                </a:solidFill>
                <a:latin typeface="Montserrat Bold"/>
                <a:ea typeface="Montserrat Bold"/>
                <a:cs typeface="Montserrat Bold"/>
                <a:sym typeface="Montserrat Bold"/>
              </a:rPr>
              <a:t>Introduction</a:t>
            </a:r>
          </a:p>
        </p:txBody>
      </p:sp>
      <p:sp>
        <p:nvSpPr>
          <p:cNvPr id="6" name="TextBox 5">
            <a:extLst>
              <a:ext uri="{FF2B5EF4-FFF2-40B4-BE49-F238E27FC236}">
                <a16:creationId xmlns:a16="http://schemas.microsoft.com/office/drawing/2014/main" id="{804FFF65-C6DB-2F2E-8C7D-33D1E6688724}"/>
              </a:ext>
            </a:extLst>
          </p:cNvPr>
          <p:cNvSpPr txBox="1"/>
          <p:nvPr/>
        </p:nvSpPr>
        <p:spPr>
          <a:xfrm>
            <a:off x="190500" y="1177275"/>
            <a:ext cx="17907000" cy="7201972"/>
          </a:xfrm>
          <a:prstGeom prst="rect">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a:lnSpc>
                <a:spcPct val="150000"/>
              </a:lnSpc>
              <a:spcBef>
                <a:spcPts val="0"/>
              </a:spcBef>
              <a:spcAft>
                <a:spcPts val="800"/>
              </a:spcAft>
            </a:pPr>
            <a:r>
              <a:rPr lang="en-US" sz="2000" dirty="0">
                <a:effectLst/>
                <a:latin typeface="Montserrat" panose="00000500000000000000" pitchFamily="2" charset="0"/>
                <a:ea typeface="Calibri" panose="020F0502020204030204" pitchFamily="34" charset="0"/>
                <a:cs typeface="SimSun" panose="02010600030101010101" pitchFamily="2" charset="-122"/>
              </a:rPr>
              <a:t>In the ever-evolving landscape of technology, a significant concept has emerged, emphasizing the continual improvement of production processes through regulations and tools. In today's digital age, the widespread connectivity enabled by the internet has transformed the operation of devices. From simple gadgets to complex machinery, almost every aspect of our daily lives is now intricately interconnected, providing access to information on a global scale. This interconnectedness marks a stark departure from an era where manual tasks consumed significant time, diverting attention from more meaningful endeavors.</a:t>
            </a:r>
          </a:p>
          <a:p>
            <a:pPr marL="0" marR="0">
              <a:lnSpc>
                <a:spcPct val="150000"/>
              </a:lnSpc>
              <a:spcBef>
                <a:spcPts val="0"/>
              </a:spcBef>
              <a:spcAft>
                <a:spcPts val="800"/>
              </a:spcAft>
            </a:pPr>
            <a:r>
              <a:rPr lang="en-US" sz="2000" dirty="0">
                <a:effectLst/>
                <a:latin typeface="Montserrat" panose="00000500000000000000" pitchFamily="2" charset="0"/>
                <a:ea typeface="Calibri" panose="020F0502020204030204" pitchFamily="34" charset="0"/>
                <a:cs typeface="SimSun" panose="02010600030101010101" pitchFamily="2" charset="-122"/>
              </a:rPr>
              <a:t>The advancement of modern technology has significantly liberated individuals from labor-intensive manual tasks. Sophisticated systems and web-based applications have become the foundation of innovation, profoundly impacting both institutions and businesses. These applications act as gateways, facilitating seamless access to data and fostering effortless communication. Particularly in the domain of </a:t>
            </a:r>
            <a:r>
              <a:rPr lang="en-US" sz="2400" dirty="0">
                <a:effectLst/>
                <a:latin typeface="Montserrat" panose="00000500000000000000" pitchFamily="2" charset="0"/>
                <a:ea typeface="Calibri" panose="020F0502020204030204" pitchFamily="34" charset="0"/>
                <a:cs typeface="SimSun" panose="02010600030101010101" pitchFamily="2" charset="-122"/>
              </a:rPr>
              <a:t>e-commerce</a:t>
            </a:r>
            <a:r>
              <a:rPr lang="en-US" sz="2000" dirty="0">
                <a:effectLst/>
                <a:latin typeface="Montserrat" panose="00000500000000000000" pitchFamily="2" charset="0"/>
                <a:ea typeface="Calibri" panose="020F0502020204030204" pitchFamily="34" charset="0"/>
                <a:cs typeface="SimSun" panose="02010600030101010101" pitchFamily="2" charset="-122"/>
              </a:rPr>
              <a:t>, they have given rise to expansive business platforms, fundamentally transforming the landscape of commerce itself.</a:t>
            </a:r>
          </a:p>
          <a:p>
            <a:pPr marL="0" marR="0">
              <a:lnSpc>
                <a:spcPct val="150000"/>
              </a:lnSpc>
              <a:spcBef>
                <a:spcPts val="0"/>
              </a:spcBef>
              <a:spcAft>
                <a:spcPts val="800"/>
              </a:spcAft>
            </a:pPr>
            <a:r>
              <a:rPr lang="en-US" sz="2000" dirty="0">
                <a:effectLst/>
                <a:latin typeface="Montserrat" panose="00000500000000000000" pitchFamily="2" charset="0"/>
                <a:ea typeface="Calibri" panose="020F0502020204030204" pitchFamily="34" charset="0"/>
                <a:cs typeface="SimSun" panose="02010600030101010101" pitchFamily="2" charset="-122"/>
              </a:rPr>
              <a:t>At the core of this advancement are data management systems, which have revolutionized the storage and protection of electronic data. These systems not only streamline data storage but also ensure the security and integrity of invaluable information. In this era, the synergy between technology, regulations, and innovative applications has paved the way for a more interconnected, efficient, and secure digital environment. This convergence is reshaping the future of numerous industries, ushering in a new era of possibilities and progress.</a:t>
            </a:r>
          </a:p>
          <a:p>
            <a:endParaRPr lang="en-US" sz="2000" dirty="0">
              <a:solidFill>
                <a:schemeClr val="bg1"/>
              </a:solidFill>
              <a:latin typeface="Montserrat" panose="00000500000000000000" pitchFamily="2" charset="0"/>
            </a:endParaRPr>
          </a:p>
          <a:p>
            <a:endParaRPr lang="en-US" sz="2000" dirty="0">
              <a:solidFill>
                <a:schemeClr val="bg1"/>
              </a:solidFill>
              <a:latin typeface="Montserrat" panose="00000500000000000000" pitchFamily="2" charset="0"/>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B63"/>
        </a:solidFill>
        <a:effectLst/>
      </p:bgPr>
    </p:bg>
    <p:spTree>
      <p:nvGrpSpPr>
        <p:cNvPr id="1" name=""/>
        <p:cNvGrpSpPr/>
        <p:nvPr/>
      </p:nvGrpSpPr>
      <p:grpSpPr>
        <a:xfrm>
          <a:off x="0" y="0"/>
          <a:ext cx="0" cy="0"/>
          <a:chOff x="0" y="0"/>
          <a:chExt cx="0" cy="0"/>
        </a:xfrm>
      </p:grpSpPr>
      <p:grpSp>
        <p:nvGrpSpPr>
          <p:cNvPr id="2" name="Group 2"/>
          <p:cNvGrpSpPr/>
          <p:nvPr/>
        </p:nvGrpSpPr>
        <p:grpSpPr>
          <a:xfrm>
            <a:off x="0" y="10109872"/>
            <a:ext cx="18288000" cy="182880"/>
            <a:chOff x="0" y="0"/>
            <a:chExt cx="24384000" cy="243840"/>
          </a:xfrm>
        </p:grpSpPr>
        <p:sp>
          <p:nvSpPr>
            <p:cNvPr id="3" name="Freeform 3"/>
            <p:cNvSpPr/>
            <p:nvPr/>
          </p:nvSpPr>
          <p:spPr>
            <a:xfrm>
              <a:off x="0" y="0"/>
              <a:ext cx="24384000" cy="243840"/>
            </a:xfrm>
            <a:custGeom>
              <a:avLst/>
              <a:gdLst/>
              <a:ahLst/>
              <a:cxnLst/>
              <a:rect l="l" t="t" r="r" b="b"/>
              <a:pathLst>
                <a:path w="24384000" h="243840">
                  <a:moveTo>
                    <a:pt x="0" y="0"/>
                  </a:moveTo>
                  <a:lnTo>
                    <a:pt x="24384000" y="0"/>
                  </a:lnTo>
                  <a:lnTo>
                    <a:pt x="24384000" y="243840"/>
                  </a:lnTo>
                  <a:lnTo>
                    <a:pt x="0" y="243840"/>
                  </a:lnTo>
                  <a:lnTo>
                    <a:pt x="0" y="0"/>
                  </a:lnTo>
                  <a:close/>
                </a:path>
              </a:pathLst>
            </a:custGeom>
            <a:blipFill>
              <a:blip r:embed="rId2"/>
              <a:stretch>
                <a:fillRect t="-19444" b="-19444"/>
              </a:stretch>
            </a:blipFill>
          </p:spPr>
          <p:txBody>
            <a:bodyPr/>
            <a:lstStyle/>
            <a:p>
              <a:endParaRPr lang="en-US"/>
            </a:p>
          </p:txBody>
        </p:sp>
      </p:grpSp>
      <p:grpSp>
        <p:nvGrpSpPr>
          <p:cNvPr id="4" name="Group 4"/>
          <p:cNvGrpSpPr/>
          <p:nvPr/>
        </p:nvGrpSpPr>
        <p:grpSpPr>
          <a:xfrm>
            <a:off x="-5443" y="55883"/>
            <a:ext cx="18288000" cy="10287000"/>
            <a:chOff x="0" y="0"/>
            <a:chExt cx="24384000" cy="13716000"/>
          </a:xfrm>
          <a:solidFill>
            <a:srgbClr val="002060"/>
          </a:solidFill>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grpFill/>
          </p:spPr>
          <p:txBody>
            <a:bodyPr/>
            <a:lstStyle/>
            <a:p>
              <a:endParaRPr lang="en-US"/>
            </a:p>
          </p:txBody>
        </p:sp>
      </p:grpSp>
      <p:sp>
        <p:nvSpPr>
          <p:cNvPr id="9" name="TextBox 9"/>
          <p:cNvSpPr txBox="1"/>
          <p:nvPr/>
        </p:nvSpPr>
        <p:spPr>
          <a:xfrm>
            <a:off x="5995116" y="55883"/>
            <a:ext cx="6838580" cy="857384"/>
          </a:xfrm>
          <a:prstGeom prst="rect">
            <a:avLst/>
          </a:prstGeom>
        </p:spPr>
        <p:txBody>
          <a:bodyPr lIns="0" tIns="0" rIns="0" bIns="0" rtlCol="0" anchor="t">
            <a:spAutoFit/>
          </a:bodyPr>
          <a:lstStyle/>
          <a:p>
            <a:pPr algn="ctr">
              <a:lnSpc>
                <a:spcPts val="7036"/>
              </a:lnSpc>
            </a:pPr>
            <a:r>
              <a:rPr lang="en-US" sz="5026" b="1" dirty="0">
                <a:solidFill>
                  <a:srgbClr val="EF7D00"/>
                </a:solidFill>
                <a:latin typeface="Montserrat Bold"/>
                <a:ea typeface="Montserrat Bold"/>
                <a:cs typeface="Montserrat Bold"/>
                <a:sym typeface="Montserrat Bold"/>
              </a:rPr>
              <a:t>Dashboard</a:t>
            </a:r>
          </a:p>
        </p:txBody>
      </p:sp>
      <p:pic>
        <p:nvPicPr>
          <p:cNvPr id="10" name="Picture 9">
            <a:extLst>
              <a:ext uri="{FF2B5EF4-FFF2-40B4-BE49-F238E27FC236}">
                <a16:creationId xmlns:a16="http://schemas.microsoft.com/office/drawing/2014/main" id="{4A9C3B44-7BAE-8408-7EF2-DB9BEBDFB193}"/>
              </a:ext>
            </a:extLst>
          </p:cNvPr>
          <p:cNvPicPr>
            <a:picLocks noChangeAspect="1"/>
          </p:cNvPicPr>
          <p:nvPr/>
        </p:nvPicPr>
        <p:blipFill>
          <a:blip r:embed="rId3"/>
          <a:stretch>
            <a:fillRect/>
          </a:stretch>
        </p:blipFill>
        <p:spPr>
          <a:xfrm>
            <a:off x="1600200" y="2151383"/>
            <a:ext cx="14646705" cy="60960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2B63"/>
        </a:solidFill>
        <a:effectLst/>
      </p:bgPr>
    </p:bg>
    <p:spTree>
      <p:nvGrpSpPr>
        <p:cNvPr id="1" name=""/>
        <p:cNvGrpSpPr/>
        <p:nvPr/>
      </p:nvGrpSpPr>
      <p:grpSpPr>
        <a:xfrm>
          <a:off x="0" y="0"/>
          <a:ext cx="0" cy="0"/>
          <a:chOff x="0" y="0"/>
          <a:chExt cx="0" cy="0"/>
        </a:xfrm>
      </p:grpSpPr>
      <p:sp>
        <p:nvSpPr>
          <p:cNvPr id="9" name="TextBox 9"/>
          <p:cNvSpPr txBox="1"/>
          <p:nvPr/>
        </p:nvSpPr>
        <p:spPr>
          <a:xfrm>
            <a:off x="4350466" y="55883"/>
            <a:ext cx="10127880" cy="813404"/>
          </a:xfrm>
          <a:prstGeom prst="rect">
            <a:avLst/>
          </a:prstGeom>
        </p:spPr>
        <p:txBody>
          <a:bodyPr lIns="0" tIns="0" rIns="0" bIns="0" rtlCol="0" anchor="t">
            <a:spAutoFit/>
          </a:bodyPr>
          <a:lstStyle/>
          <a:p>
            <a:pPr algn="ctr">
              <a:lnSpc>
                <a:spcPts val="6616"/>
              </a:lnSpc>
            </a:pPr>
            <a:r>
              <a:rPr lang="en-US" sz="4726" b="1" dirty="0">
                <a:solidFill>
                  <a:srgbClr val="EF7D00"/>
                </a:solidFill>
                <a:latin typeface="Montserrat Bold"/>
                <a:ea typeface="Montserrat Bold"/>
                <a:cs typeface="Montserrat Bold"/>
                <a:sym typeface="Montserrat Bold"/>
              </a:rPr>
              <a:t>Registration of members</a:t>
            </a:r>
          </a:p>
        </p:txBody>
      </p:sp>
      <p:pic>
        <p:nvPicPr>
          <p:cNvPr id="6" name="Picture 5">
            <a:extLst>
              <a:ext uri="{FF2B5EF4-FFF2-40B4-BE49-F238E27FC236}">
                <a16:creationId xmlns:a16="http://schemas.microsoft.com/office/drawing/2014/main" id="{65B2C9FF-5263-2336-ACC7-B91519E87249}"/>
              </a:ext>
            </a:extLst>
          </p:cNvPr>
          <p:cNvPicPr>
            <a:picLocks/>
          </p:cNvPicPr>
          <p:nvPr/>
        </p:nvPicPr>
        <p:blipFill>
          <a:blip r:embed="rId2" cstate="print"/>
          <a:srcRect/>
          <a:stretch/>
        </p:blipFill>
        <p:spPr>
          <a:xfrm>
            <a:off x="723900" y="923532"/>
            <a:ext cx="16840200" cy="7966581"/>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B63"/>
        </a:solidFill>
        <a:effectLst/>
      </p:bgPr>
    </p:bg>
    <p:spTree>
      <p:nvGrpSpPr>
        <p:cNvPr id="1" name=""/>
        <p:cNvGrpSpPr/>
        <p:nvPr/>
      </p:nvGrpSpPr>
      <p:grpSpPr>
        <a:xfrm>
          <a:off x="0" y="0"/>
          <a:ext cx="0" cy="0"/>
          <a:chOff x="0" y="0"/>
          <a:chExt cx="0" cy="0"/>
        </a:xfrm>
      </p:grpSpPr>
      <p:grpSp>
        <p:nvGrpSpPr>
          <p:cNvPr id="4" name="Group 4"/>
          <p:cNvGrpSpPr/>
          <p:nvPr/>
        </p:nvGrpSpPr>
        <p:grpSpPr>
          <a:xfrm>
            <a:off x="0" y="-177128"/>
            <a:ext cx="18288000" cy="10287000"/>
            <a:chOff x="0" y="0"/>
            <a:chExt cx="24384000" cy="13716000"/>
          </a:xfrm>
          <a:solidFill>
            <a:srgbClr val="002060"/>
          </a:solidFill>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grpFill/>
          </p:spPr>
          <p:txBody>
            <a:bodyPr/>
            <a:lstStyle/>
            <a:p>
              <a:endParaRPr lang="en-US"/>
            </a:p>
          </p:txBody>
        </p:sp>
      </p:grpSp>
      <p:sp>
        <p:nvSpPr>
          <p:cNvPr id="9" name="TextBox 9"/>
          <p:cNvSpPr txBox="1"/>
          <p:nvPr/>
        </p:nvSpPr>
        <p:spPr>
          <a:xfrm>
            <a:off x="3963489" y="65408"/>
            <a:ext cx="10901833" cy="787369"/>
          </a:xfrm>
          <a:prstGeom prst="rect">
            <a:avLst/>
          </a:prstGeom>
        </p:spPr>
        <p:txBody>
          <a:bodyPr lIns="0" tIns="0" rIns="0" bIns="0" rtlCol="0" anchor="t">
            <a:spAutoFit/>
          </a:bodyPr>
          <a:lstStyle/>
          <a:p>
            <a:pPr algn="ctr">
              <a:lnSpc>
                <a:spcPts val="6476"/>
              </a:lnSpc>
            </a:pPr>
            <a:r>
              <a:rPr lang="en-US" sz="4626" b="1" dirty="0">
                <a:solidFill>
                  <a:srgbClr val="EF7D00"/>
                </a:solidFill>
                <a:latin typeface="Montserrat Bold"/>
                <a:ea typeface="Montserrat Bold"/>
                <a:cs typeface="Montserrat Bold"/>
                <a:sym typeface="Montserrat Bold"/>
              </a:rPr>
              <a:t>Plan</a:t>
            </a:r>
          </a:p>
        </p:txBody>
      </p:sp>
      <p:pic>
        <p:nvPicPr>
          <p:cNvPr id="6" name="Picture 5">
            <a:extLst>
              <a:ext uri="{FF2B5EF4-FFF2-40B4-BE49-F238E27FC236}">
                <a16:creationId xmlns:a16="http://schemas.microsoft.com/office/drawing/2014/main" id="{171CAC0E-AFC9-4720-4745-A85A44F7F120}"/>
              </a:ext>
            </a:extLst>
          </p:cNvPr>
          <p:cNvPicPr>
            <a:picLocks/>
          </p:cNvPicPr>
          <p:nvPr/>
        </p:nvPicPr>
        <p:blipFill>
          <a:blip r:embed="rId2" cstate="print"/>
          <a:srcRect/>
          <a:stretch/>
        </p:blipFill>
        <p:spPr>
          <a:xfrm>
            <a:off x="1642005" y="955978"/>
            <a:ext cx="15544800" cy="8199120"/>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9" name="TextBox 9"/>
          <p:cNvSpPr txBox="1"/>
          <p:nvPr/>
        </p:nvSpPr>
        <p:spPr>
          <a:xfrm>
            <a:off x="4467036" y="125898"/>
            <a:ext cx="9353927" cy="787369"/>
          </a:xfrm>
          <a:prstGeom prst="rect">
            <a:avLst/>
          </a:prstGeom>
        </p:spPr>
        <p:txBody>
          <a:bodyPr lIns="0" tIns="0" rIns="0" bIns="0" rtlCol="0" anchor="t">
            <a:spAutoFit/>
          </a:bodyPr>
          <a:lstStyle/>
          <a:p>
            <a:pPr algn="ctr">
              <a:lnSpc>
                <a:spcPts val="6476"/>
              </a:lnSpc>
            </a:pPr>
            <a:r>
              <a:rPr lang="en-US" sz="4626" b="1" dirty="0">
                <a:solidFill>
                  <a:srgbClr val="EF7D00"/>
                </a:solidFill>
                <a:latin typeface="Montserrat Bold"/>
                <a:ea typeface="Montserrat Bold"/>
                <a:cs typeface="Montserrat Bold"/>
                <a:sym typeface="Montserrat Bold"/>
              </a:rPr>
              <a:t>Payment </a:t>
            </a:r>
          </a:p>
        </p:txBody>
      </p:sp>
      <p:pic>
        <p:nvPicPr>
          <p:cNvPr id="7" name="Picture 6">
            <a:extLst>
              <a:ext uri="{FF2B5EF4-FFF2-40B4-BE49-F238E27FC236}">
                <a16:creationId xmlns:a16="http://schemas.microsoft.com/office/drawing/2014/main" id="{0F1BFE03-859E-EFA5-4DD4-D5EF6A3C4E98}"/>
              </a:ext>
            </a:extLst>
          </p:cNvPr>
          <p:cNvPicPr>
            <a:picLocks/>
          </p:cNvPicPr>
          <p:nvPr/>
        </p:nvPicPr>
        <p:blipFill>
          <a:blip r:embed="rId2" cstate="print"/>
          <a:srcRect/>
          <a:stretch/>
        </p:blipFill>
        <p:spPr>
          <a:xfrm>
            <a:off x="1219200" y="913267"/>
            <a:ext cx="14630400" cy="8954633"/>
          </a:xfrm>
          <a:prstGeom prst="rect">
            <a:avLst/>
          </a:prstGeom>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9" name="TextBox 9"/>
          <p:cNvSpPr txBox="1"/>
          <p:nvPr/>
        </p:nvSpPr>
        <p:spPr>
          <a:xfrm>
            <a:off x="4467036" y="125898"/>
            <a:ext cx="9353927" cy="771750"/>
          </a:xfrm>
          <a:prstGeom prst="rect">
            <a:avLst/>
          </a:prstGeom>
        </p:spPr>
        <p:txBody>
          <a:bodyPr lIns="0" tIns="0" rIns="0" bIns="0" rtlCol="0" anchor="t">
            <a:spAutoFit/>
          </a:bodyPr>
          <a:lstStyle/>
          <a:p>
            <a:pPr algn="ctr">
              <a:lnSpc>
                <a:spcPts val="6476"/>
              </a:lnSpc>
            </a:pPr>
            <a:r>
              <a:rPr lang="en-US" sz="4626" b="1" dirty="0">
                <a:solidFill>
                  <a:srgbClr val="EF7D00"/>
                </a:solidFill>
                <a:latin typeface="Montserrat Bold"/>
              </a:rPr>
              <a:t>Track user health progress</a:t>
            </a:r>
            <a:endParaRPr lang="en-US" sz="4626" b="1" dirty="0">
              <a:solidFill>
                <a:srgbClr val="EF7D00"/>
              </a:solidFill>
              <a:latin typeface="Montserrat Bold"/>
              <a:sym typeface="Montserrat Bold"/>
            </a:endParaRPr>
          </a:p>
        </p:txBody>
      </p:sp>
      <p:pic>
        <p:nvPicPr>
          <p:cNvPr id="2" name="Picture 1">
            <a:extLst>
              <a:ext uri="{FF2B5EF4-FFF2-40B4-BE49-F238E27FC236}">
                <a16:creationId xmlns:a16="http://schemas.microsoft.com/office/drawing/2014/main" id="{F2695D64-E21C-0736-6799-B50825FDF323}"/>
              </a:ext>
            </a:extLst>
          </p:cNvPr>
          <p:cNvPicPr>
            <a:picLocks/>
          </p:cNvPicPr>
          <p:nvPr/>
        </p:nvPicPr>
        <p:blipFill>
          <a:blip r:embed="rId3" cstate="print"/>
          <a:srcRect/>
          <a:stretch/>
        </p:blipFill>
        <p:spPr>
          <a:xfrm>
            <a:off x="1219199" y="1104900"/>
            <a:ext cx="15849601" cy="8792210"/>
          </a:xfrm>
          <a:prstGeom prst="rect">
            <a:avLst/>
          </a:prstGeom>
        </p:spPr>
      </p:pic>
    </p:spTree>
    <p:extLst>
      <p:ext uri="{BB962C8B-B14F-4D97-AF65-F5344CB8AC3E}">
        <p14:creationId xmlns:p14="http://schemas.microsoft.com/office/powerpoint/2010/main" val="423560332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9" name="TextBox 9"/>
          <p:cNvSpPr txBox="1"/>
          <p:nvPr/>
        </p:nvSpPr>
        <p:spPr>
          <a:xfrm>
            <a:off x="4467036" y="125898"/>
            <a:ext cx="9353927" cy="771750"/>
          </a:xfrm>
          <a:prstGeom prst="rect">
            <a:avLst/>
          </a:prstGeom>
        </p:spPr>
        <p:txBody>
          <a:bodyPr lIns="0" tIns="0" rIns="0" bIns="0" rtlCol="0" anchor="t">
            <a:spAutoFit/>
          </a:bodyPr>
          <a:lstStyle/>
          <a:p>
            <a:pPr marL="0" marR="0" lvl="0" indent="0" algn="ctr" defTabSz="914400" rtl="0" eaLnBrk="1" fontAlgn="auto" latinLnBrk="0" hangingPunct="1">
              <a:lnSpc>
                <a:spcPts val="6476"/>
              </a:lnSpc>
              <a:spcBef>
                <a:spcPts val="0"/>
              </a:spcBef>
              <a:spcAft>
                <a:spcPts val="0"/>
              </a:spcAft>
              <a:buClrTx/>
              <a:buSzTx/>
              <a:buFontTx/>
              <a:buNone/>
              <a:tabLst/>
              <a:defRPr/>
            </a:pPr>
            <a:r>
              <a:rPr lang="en-US" sz="4626" b="1" dirty="0">
                <a:solidFill>
                  <a:srgbClr val="EF7D00"/>
                </a:solidFill>
                <a:latin typeface="Montserrat Bold"/>
              </a:rPr>
              <a:t>View member history</a:t>
            </a:r>
            <a:endParaRPr lang="en-US" sz="4626" b="1" dirty="0">
              <a:solidFill>
                <a:srgbClr val="EF7D00"/>
              </a:solidFill>
              <a:latin typeface="Montserrat Bold"/>
              <a:sym typeface="Montserrat Bold"/>
            </a:endParaRPr>
          </a:p>
        </p:txBody>
      </p:sp>
      <p:pic>
        <p:nvPicPr>
          <p:cNvPr id="2" name="Picture 1">
            <a:extLst>
              <a:ext uri="{FF2B5EF4-FFF2-40B4-BE49-F238E27FC236}">
                <a16:creationId xmlns:a16="http://schemas.microsoft.com/office/drawing/2014/main" id="{F34B13B5-3685-267C-9021-5E7E8BCE6052}"/>
              </a:ext>
            </a:extLst>
          </p:cNvPr>
          <p:cNvPicPr>
            <a:picLocks/>
          </p:cNvPicPr>
          <p:nvPr/>
        </p:nvPicPr>
        <p:blipFill>
          <a:blip r:embed="rId2" cstate="print"/>
          <a:srcRect/>
          <a:stretch/>
        </p:blipFill>
        <p:spPr>
          <a:xfrm>
            <a:off x="685800" y="1028700"/>
            <a:ext cx="16764000" cy="8458200"/>
          </a:xfrm>
          <a:prstGeom prst="rect">
            <a:avLst/>
          </a:prstGeom>
        </p:spPr>
      </p:pic>
    </p:spTree>
    <p:extLst>
      <p:ext uri="{BB962C8B-B14F-4D97-AF65-F5344CB8AC3E}">
        <p14:creationId xmlns:p14="http://schemas.microsoft.com/office/powerpoint/2010/main" val="9487748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9" name="TextBox 9"/>
          <p:cNvSpPr txBox="1"/>
          <p:nvPr/>
        </p:nvSpPr>
        <p:spPr>
          <a:xfrm>
            <a:off x="4467036" y="125898"/>
            <a:ext cx="9353927" cy="787369"/>
          </a:xfrm>
          <a:prstGeom prst="rect">
            <a:avLst/>
          </a:prstGeom>
        </p:spPr>
        <p:txBody>
          <a:bodyPr lIns="0" tIns="0" rIns="0" bIns="0" rtlCol="0" anchor="t">
            <a:spAutoFit/>
          </a:bodyPr>
          <a:lstStyle/>
          <a:p>
            <a:pPr marL="0" marR="0" lvl="0" indent="0" algn="ctr" defTabSz="914400" rtl="0" eaLnBrk="1" fontAlgn="auto" latinLnBrk="0" hangingPunct="1">
              <a:lnSpc>
                <a:spcPts val="6476"/>
              </a:lnSpc>
              <a:spcBef>
                <a:spcPts val="0"/>
              </a:spcBef>
              <a:spcAft>
                <a:spcPts val="0"/>
              </a:spcAft>
              <a:buClrTx/>
              <a:buSzTx/>
              <a:buFontTx/>
              <a:buNone/>
              <a:tabLst/>
              <a:defRPr/>
            </a:pPr>
            <a:r>
              <a:rPr kumimoji="0" lang="en-US" sz="4626" b="1" i="0" u="none" strike="noStrike" kern="1200" cap="none" spc="0" normalizeH="0" baseline="0" noProof="0">
                <a:ln>
                  <a:noFill/>
                </a:ln>
                <a:solidFill>
                  <a:srgbClr val="EF7D00"/>
                </a:solidFill>
                <a:effectLst/>
                <a:uLnTx/>
                <a:uFillTx/>
                <a:latin typeface="Montserrat Bold"/>
                <a:ea typeface="Montserrat Bold"/>
                <a:cs typeface="Montserrat Bold"/>
                <a:sym typeface="Montserrat Bold"/>
              </a:rPr>
              <a:t>DRIVING COLLABORATION</a:t>
            </a:r>
          </a:p>
        </p:txBody>
      </p:sp>
    </p:spTree>
    <p:extLst>
      <p:ext uri="{BB962C8B-B14F-4D97-AF65-F5344CB8AC3E}">
        <p14:creationId xmlns:p14="http://schemas.microsoft.com/office/powerpoint/2010/main" val="998177395"/>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Custom</PresentationFormat>
  <Paragraphs>14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 Bold</vt:lpstr>
      <vt:lpstr>Calibri</vt:lpstr>
      <vt:lpstr>Montserrat</vt:lpstr>
      <vt:lpstr>Arial</vt:lpstr>
      <vt:lpstr>Buffalo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04102024-Nairobi Ops- Team Building final (002).pptx</dc:title>
  <cp:lastModifiedBy>Samuel Mutuku (External)</cp:lastModifiedBy>
  <cp:revision>13</cp:revision>
  <dcterms:created xsi:type="dcterms:W3CDTF">2006-08-16T00:00:00Z</dcterms:created>
  <dcterms:modified xsi:type="dcterms:W3CDTF">2024-11-10T17:02:26Z</dcterms:modified>
  <dc:identifier>DAGVyCBnsDI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9fea72e-161c-48c8-8e82-3fc1e9b3162c_Enabled">
    <vt:lpwstr>true</vt:lpwstr>
  </property>
  <property fmtid="{D5CDD505-2E9C-101B-9397-08002B2CF9AE}" pid="3" name="MSIP_Label_e9fea72e-161c-48c8-8e82-3fc1e9b3162c_SetDate">
    <vt:lpwstr>2024-11-10T05:53:06Z</vt:lpwstr>
  </property>
  <property fmtid="{D5CDD505-2E9C-101B-9397-08002B2CF9AE}" pid="4" name="MSIP_Label_e9fea72e-161c-48c8-8e82-3fc1e9b3162c_Method">
    <vt:lpwstr>Standard</vt:lpwstr>
  </property>
  <property fmtid="{D5CDD505-2E9C-101B-9397-08002B2CF9AE}" pid="5" name="MSIP_Label_e9fea72e-161c-48c8-8e82-3fc1e9b3162c_Name">
    <vt:lpwstr>Normal sensitivity label</vt:lpwstr>
  </property>
  <property fmtid="{D5CDD505-2E9C-101B-9397-08002B2CF9AE}" pid="6" name="MSIP_Label_e9fea72e-161c-48c8-8e82-3fc1e9b3162c_SiteId">
    <vt:lpwstr>ff9c7474-421d-4957-8d47-c4b64dec87b5</vt:lpwstr>
  </property>
  <property fmtid="{D5CDD505-2E9C-101B-9397-08002B2CF9AE}" pid="7" name="MSIP_Label_e9fea72e-161c-48c8-8e82-3fc1e9b3162c_ActionId">
    <vt:lpwstr>22e77580-1b1f-4f8f-af03-9a7c2d7b62bb</vt:lpwstr>
  </property>
  <property fmtid="{D5CDD505-2E9C-101B-9397-08002B2CF9AE}" pid="8" name="MSIP_Label_e9fea72e-161c-48c8-8e82-3fc1e9b3162c_ContentBits">
    <vt:lpwstr>0</vt:lpwstr>
  </property>
</Properties>
</file>