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62" r:id="rId6"/>
    <p:sldId id="271" r:id="rId7"/>
    <p:sldId id="295" r:id="rId8"/>
    <p:sldId id="297" r:id="rId9"/>
    <p:sldId id="298" r:id="rId10"/>
    <p:sldId id="296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99" r:id="rId22"/>
    <p:sldId id="276" r:id="rId23"/>
    <p:sldId id="287" r:id="rId24"/>
    <p:sldId id="291" r:id="rId25"/>
    <p:sldId id="293" r:id="rId26"/>
    <p:sldId id="294" r:id="rId27"/>
    <p:sldId id="310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0C2F8-94E6-4100-882C-402C47997587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64C6569-26CD-4E42-B5E2-7EDE3C72C3EF}">
      <dgm:prSet/>
      <dgm:spPr/>
      <dgm:t>
        <a:bodyPr/>
        <a:lstStyle/>
        <a:p>
          <a:r>
            <a:rPr lang="en-US"/>
            <a:t>Lecture et </a:t>
          </a:r>
          <a:r>
            <a:rPr lang="en-US" err="1"/>
            <a:t>réception</a:t>
          </a:r>
          <a:r>
            <a:rPr lang="en-US"/>
            <a:t> </a:t>
          </a:r>
          <a:r>
            <a:rPr lang="en-US" err="1"/>
            <a:t>d'une</a:t>
          </a:r>
          <a:r>
            <a:rPr lang="en-US"/>
            <a:t> image sans </a:t>
          </a:r>
          <a:r>
            <a:rPr lang="en-US" err="1"/>
            <a:t>lui</a:t>
          </a:r>
          <a:r>
            <a:rPr lang="en-US"/>
            <a:t> </a:t>
          </a:r>
          <a:r>
            <a:rPr lang="en-US" err="1"/>
            <a:t>apporter</a:t>
          </a:r>
          <a:r>
            <a:rPr lang="en-US"/>
            <a:t> de modification</a:t>
          </a:r>
        </a:p>
      </dgm:t>
    </dgm:pt>
    <dgm:pt modelId="{0401A7E6-5DB5-441E-80F1-11B53C6C4429}" type="parTrans" cxnId="{2F3B64D0-B659-412B-8966-96767D999DD8}">
      <dgm:prSet/>
      <dgm:spPr/>
      <dgm:t>
        <a:bodyPr/>
        <a:lstStyle/>
        <a:p>
          <a:endParaRPr lang="en-US"/>
        </a:p>
      </dgm:t>
    </dgm:pt>
    <dgm:pt modelId="{57873502-2654-43F6-8397-AE39BD2B9329}" type="sibTrans" cxnId="{2F3B64D0-B659-412B-8966-96767D999DD8}">
      <dgm:prSet/>
      <dgm:spPr/>
      <dgm:t>
        <a:bodyPr/>
        <a:lstStyle/>
        <a:p>
          <a:endParaRPr lang="en-US"/>
        </a:p>
      </dgm:t>
    </dgm:pt>
    <dgm:pt modelId="{FFA862F1-9F95-48BB-A1C0-6CA6B4EBACED}">
      <dgm:prSet/>
      <dgm:spPr/>
      <dgm:t>
        <a:bodyPr/>
        <a:lstStyle/>
        <a:p>
          <a:r>
            <a:rPr lang="en-US" err="1"/>
            <a:t>Ajout</a:t>
          </a:r>
          <a:r>
            <a:rPr lang="en-US"/>
            <a:t> </a:t>
          </a:r>
          <a:r>
            <a:rPr lang="en-US" err="1"/>
            <a:t>d'une</a:t>
          </a:r>
          <a:r>
            <a:rPr lang="en-US"/>
            <a:t> </a:t>
          </a:r>
          <a:r>
            <a:rPr lang="en-US" err="1"/>
            <a:t>fenêtre</a:t>
          </a:r>
          <a:r>
            <a:rPr lang="en-US"/>
            <a:t> </a:t>
          </a:r>
          <a:r>
            <a:rPr lang="en-US" err="1"/>
            <a:t>glissante</a:t>
          </a:r>
          <a:endParaRPr lang="en-US"/>
        </a:p>
      </dgm:t>
    </dgm:pt>
    <dgm:pt modelId="{434EE9BE-6058-4F4F-AEE6-1D22799CA338}" type="parTrans" cxnId="{D798D7EB-E2F3-4EBC-9337-1CDFA26F127E}">
      <dgm:prSet/>
      <dgm:spPr/>
      <dgm:t>
        <a:bodyPr/>
        <a:lstStyle/>
        <a:p>
          <a:endParaRPr lang="en-US"/>
        </a:p>
      </dgm:t>
    </dgm:pt>
    <dgm:pt modelId="{05D9667A-5E52-4106-9F93-27D2CA82A702}" type="sibTrans" cxnId="{D798D7EB-E2F3-4EBC-9337-1CDFA26F127E}">
      <dgm:prSet/>
      <dgm:spPr/>
      <dgm:t>
        <a:bodyPr/>
        <a:lstStyle/>
        <a:p>
          <a:endParaRPr lang="en-US"/>
        </a:p>
      </dgm:t>
    </dgm:pt>
    <dgm:pt modelId="{EB94BEC4-31F0-4B6D-B3E4-D6DE24D14C5A}">
      <dgm:prSet/>
      <dgm:spPr/>
      <dgm:t>
        <a:bodyPr/>
        <a:lstStyle/>
        <a:p>
          <a:r>
            <a:rPr lang="en-US" err="1"/>
            <a:t>Ajout</a:t>
          </a:r>
          <a:r>
            <a:rPr lang="en-US"/>
            <a:t> des </a:t>
          </a:r>
          <a:r>
            <a:rPr lang="en-US" err="1"/>
            <a:t>filtres</a:t>
          </a:r>
          <a:r>
            <a:rPr lang="en-US"/>
            <a:t> de Sobel (x et y)</a:t>
          </a:r>
        </a:p>
      </dgm:t>
    </dgm:pt>
    <dgm:pt modelId="{E5125AE9-CE1C-4BCD-907C-12711EC5B5AD}" type="parTrans" cxnId="{978D1F90-A794-4AB3-916E-BF559523DDDB}">
      <dgm:prSet/>
      <dgm:spPr/>
      <dgm:t>
        <a:bodyPr/>
        <a:lstStyle/>
        <a:p>
          <a:endParaRPr lang="en-US"/>
        </a:p>
      </dgm:t>
    </dgm:pt>
    <dgm:pt modelId="{B44B2A04-61D1-4DBC-AD09-059FDB9F51BD}" type="sibTrans" cxnId="{978D1F90-A794-4AB3-916E-BF559523DDDB}">
      <dgm:prSet/>
      <dgm:spPr/>
      <dgm:t>
        <a:bodyPr/>
        <a:lstStyle/>
        <a:p>
          <a:endParaRPr lang="en-US"/>
        </a:p>
      </dgm:t>
    </dgm:pt>
    <dgm:pt modelId="{856351B7-38A7-46E1-B745-F09ECDC8F142}">
      <dgm:prSet/>
      <dgm:spPr/>
      <dgm:t>
        <a:bodyPr/>
        <a:lstStyle/>
        <a:p>
          <a:r>
            <a:rPr lang="en-US" err="1"/>
            <a:t>Détection</a:t>
          </a:r>
          <a:r>
            <a:rPr lang="en-US"/>
            <a:t> des points </a:t>
          </a:r>
          <a:r>
            <a:rPr lang="en-US" err="1"/>
            <a:t>d'intérêt</a:t>
          </a:r>
          <a:endParaRPr lang="en-US"/>
        </a:p>
      </dgm:t>
    </dgm:pt>
    <dgm:pt modelId="{CAA89C50-7DD8-4E8E-BA57-A6AA3D6822C5}" type="parTrans" cxnId="{F3ABC487-DD69-4C91-9516-178A8C706A17}">
      <dgm:prSet/>
      <dgm:spPr/>
      <dgm:t>
        <a:bodyPr/>
        <a:lstStyle/>
        <a:p>
          <a:endParaRPr lang="en-US"/>
        </a:p>
      </dgm:t>
    </dgm:pt>
    <dgm:pt modelId="{EEF9748B-BA91-452E-95D0-5ECABE5D2DF6}" type="sibTrans" cxnId="{F3ABC487-DD69-4C91-9516-178A8C706A17}">
      <dgm:prSet/>
      <dgm:spPr/>
      <dgm:t>
        <a:bodyPr/>
        <a:lstStyle/>
        <a:p>
          <a:endParaRPr lang="en-US"/>
        </a:p>
      </dgm:t>
    </dgm:pt>
    <dgm:pt modelId="{CCC9F5DE-8202-458E-86F4-BC430939EF52}" type="pres">
      <dgm:prSet presAssocID="{A180C2F8-94E6-4100-882C-402C47997587}" presName="Name0" presStyleCnt="0">
        <dgm:presLayoutVars>
          <dgm:dir/>
          <dgm:animLvl val="lvl"/>
          <dgm:resizeHandles val="exact"/>
        </dgm:presLayoutVars>
      </dgm:prSet>
      <dgm:spPr/>
    </dgm:pt>
    <dgm:pt modelId="{78416559-CFBC-41E5-87CC-F04AC2213257}" type="pres">
      <dgm:prSet presAssocID="{A64C6569-26CD-4E42-B5E2-7EDE3C72C3EF}" presName="linNode" presStyleCnt="0"/>
      <dgm:spPr/>
    </dgm:pt>
    <dgm:pt modelId="{2FAD8A92-9814-4981-81AC-0E81C296227A}" type="pres">
      <dgm:prSet presAssocID="{A64C6569-26CD-4E42-B5E2-7EDE3C72C3E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25B7AC5-BB72-487B-8509-9CB913911A0F}" type="pres">
      <dgm:prSet presAssocID="{57873502-2654-43F6-8397-AE39BD2B9329}" presName="sp" presStyleCnt="0"/>
      <dgm:spPr/>
    </dgm:pt>
    <dgm:pt modelId="{D86582B3-D7C7-4D05-A9C0-151CEB911303}" type="pres">
      <dgm:prSet presAssocID="{FFA862F1-9F95-48BB-A1C0-6CA6B4EBACED}" presName="linNode" presStyleCnt="0"/>
      <dgm:spPr/>
    </dgm:pt>
    <dgm:pt modelId="{35E68379-591A-4C9D-8316-7CE08910C58E}" type="pres">
      <dgm:prSet presAssocID="{FFA862F1-9F95-48BB-A1C0-6CA6B4EBACE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94E1643-E1FB-4B5D-8093-940B9797366B}" type="pres">
      <dgm:prSet presAssocID="{05D9667A-5E52-4106-9F93-27D2CA82A702}" presName="sp" presStyleCnt="0"/>
      <dgm:spPr/>
    </dgm:pt>
    <dgm:pt modelId="{1A4D62D1-A8F0-4C5A-8129-AAAD68CAE0E2}" type="pres">
      <dgm:prSet presAssocID="{EB94BEC4-31F0-4B6D-B3E4-D6DE24D14C5A}" presName="linNode" presStyleCnt="0"/>
      <dgm:spPr/>
    </dgm:pt>
    <dgm:pt modelId="{D6CF24CB-8632-404F-A7C9-396BE4012C7C}" type="pres">
      <dgm:prSet presAssocID="{EB94BEC4-31F0-4B6D-B3E4-D6DE24D14C5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0427406-929B-4D12-874C-B0C82B44873B}" type="pres">
      <dgm:prSet presAssocID="{B44B2A04-61D1-4DBC-AD09-059FDB9F51BD}" presName="sp" presStyleCnt="0"/>
      <dgm:spPr/>
    </dgm:pt>
    <dgm:pt modelId="{A2EB3CC7-9D5C-4344-91CC-B60B7233851A}" type="pres">
      <dgm:prSet presAssocID="{856351B7-38A7-46E1-B745-F09ECDC8F142}" presName="linNode" presStyleCnt="0"/>
      <dgm:spPr/>
    </dgm:pt>
    <dgm:pt modelId="{6E367568-B63C-452C-8EF9-6F058610B2B6}" type="pres">
      <dgm:prSet presAssocID="{856351B7-38A7-46E1-B745-F09ECDC8F14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F19255D-FE20-4EE2-B14D-8C3A3F5A6F42}" type="presOf" srcId="{A64C6569-26CD-4E42-B5E2-7EDE3C72C3EF}" destId="{2FAD8A92-9814-4981-81AC-0E81C296227A}" srcOrd="0" destOrd="0" presId="urn:microsoft.com/office/officeart/2005/8/layout/vList5"/>
    <dgm:cxn modelId="{F3ABC487-DD69-4C91-9516-178A8C706A17}" srcId="{A180C2F8-94E6-4100-882C-402C47997587}" destId="{856351B7-38A7-46E1-B745-F09ECDC8F142}" srcOrd="3" destOrd="0" parTransId="{CAA89C50-7DD8-4E8E-BA57-A6AA3D6822C5}" sibTransId="{EEF9748B-BA91-452E-95D0-5ECABE5D2DF6}"/>
    <dgm:cxn modelId="{978D1F90-A794-4AB3-916E-BF559523DDDB}" srcId="{A180C2F8-94E6-4100-882C-402C47997587}" destId="{EB94BEC4-31F0-4B6D-B3E4-D6DE24D14C5A}" srcOrd="2" destOrd="0" parTransId="{E5125AE9-CE1C-4BCD-907C-12711EC5B5AD}" sibTransId="{B44B2A04-61D1-4DBC-AD09-059FDB9F51BD}"/>
    <dgm:cxn modelId="{CEA10FB3-13FE-4BE8-BF8C-B39080518D76}" type="presOf" srcId="{FFA862F1-9F95-48BB-A1C0-6CA6B4EBACED}" destId="{35E68379-591A-4C9D-8316-7CE08910C58E}" srcOrd="0" destOrd="0" presId="urn:microsoft.com/office/officeart/2005/8/layout/vList5"/>
    <dgm:cxn modelId="{DE17B4B7-551E-41D6-8A9C-80A0AA9DCE3E}" type="presOf" srcId="{856351B7-38A7-46E1-B745-F09ECDC8F142}" destId="{6E367568-B63C-452C-8EF9-6F058610B2B6}" srcOrd="0" destOrd="0" presId="urn:microsoft.com/office/officeart/2005/8/layout/vList5"/>
    <dgm:cxn modelId="{2F3B64D0-B659-412B-8966-96767D999DD8}" srcId="{A180C2F8-94E6-4100-882C-402C47997587}" destId="{A64C6569-26CD-4E42-B5E2-7EDE3C72C3EF}" srcOrd="0" destOrd="0" parTransId="{0401A7E6-5DB5-441E-80F1-11B53C6C4429}" sibTransId="{57873502-2654-43F6-8397-AE39BD2B9329}"/>
    <dgm:cxn modelId="{19B2F8E6-F4B9-4188-AB07-FEC2EA5953CF}" type="presOf" srcId="{EB94BEC4-31F0-4B6D-B3E4-D6DE24D14C5A}" destId="{D6CF24CB-8632-404F-A7C9-396BE4012C7C}" srcOrd="0" destOrd="0" presId="urn:microsoft.com/office/officeart/2005/8/layout/vList5"/>
    <dgm:cxn modelId="{52780CE8-4288-4F2A-A539-D7493B28C4A7}" type="presOf" srcId="{A180C2F8-94E6-4100-882C-402C47997587}" destId="{CCC9F5DE-8202-458E-86F4-BC430939EF52}" srcOrd="0" destOrd="0" presId="urn:microsoft.com/office/officeart/2005/8/layout/vList5"/>
    <dgm:cxn modelId="{D798D7EB-E2F3-4EBC-9337-1CDFA26F127E}" srcId="{A180C2F8-94E6-4100-882C-402C47997587}" destId="{FFA862F1-9F95-48BB-A1C0-6CA6B4EBACED}" srcOrd="1" destOrd="0" parTransId="{434EE9BE-6058-4F4F-AEE6-1D22799CA338}" sibTransId="{05D9667A-5E52-4106-9F93-27D2CA82A702}"/>
    <dgm:cxn modelId="{E9FE5B24-DEA1-4369-9723-3150418BE7D0}" type="presParOf" srcId="{CCC9F5DE-8202-458E-86F4-BC430939EF52}" destId="{78416559-CFBC-41E5-87CC-F04AC2213257}" srcOrd="0" destOrd="0" presId="urn:microsoft.com/office/officeart/2005/8/layout/vList5"/>
    <dgm:cxn modelId="{F4830034-211E-4947-975D-8ABB63F4E395}" type="presParOf" srcId="{78416559-CFBC-41E5-87CC-F04AC2213257}" destId="{2FAD8A92-9814-4981-81AC-0E81C296227A}" srcOrd="0" destOrd="0" presId="urn:microsoft.com/office/officeart/2005/8/layout/vList5"/>
    <dgm:cxn modelId="{42713C52-86EE-4109-A90F-38B0718BFF78}" type="presParOf" srcId="{CCC9F5DE-8202-458E-86F4-BC430939EF52}" destId="{525B7AC5-BB72-487B-8509-9CB913911A0F}" srcOrd="1" destOrd="0" presId="urn:microsoft.com/office/officeart/2005/8/layout/vList5"/>
    <dgm:cxn modelId="{5BA4B00F-50B9-48C6-9125-F6BF9D9FC833}" type="presParOf" srcId="{CCC9F5DE-8202-458E-86F4-BC430939EF52}" destId="{D86582B3-D7C7-4D05-A9C0-151CEB911303}" srcOrd="2" destOrd="0" presId="urn:microsoft.com/office/officeart/2005/8/layout/vList5"/>
    <dgm:cxn modelId="{DEE8790D-0CFF-4F27-B8FB-C3AE01457C14}" type="presParOf" srcId="{D86582B3-D7C7-4D05-A9C0-151CEB911303}" destId="{35E68379-591A-4C9D-8316-7CE08910C58E}" srcOrd="0" destOrd="0" presId="urn:microsoft.com/office/officeart/2005/8/layout/vList5"/>
    <dgm:cxn modelId="{22E0E66F-ACEA-4533-BDFE-356E6BC55358}" type="presParOf" srcId="{CCC9F5DE-8202-458E-86F4-BC430939EF52}" destId="{A94E1643-E1FB-4B5D-8093-940B9797366B}" srcOrd="3" destOrd="0" presId="urn:microsoft.com/office/officeart/2005/8/layout/vList5"/>
    <dgm:cxn modelId="{82935F51-DD7C-48F3-9836-9F6431D1E869}" type="presParOf" srcId="{CCC9F5DE-8202-458E-86F4-BC430939EF52}" destId="{1A4D62D1-A8F0-4C5A-8129-AAAD68CAE0E2}" srcOrd="4" destOrd="0" presId="urn:microsoft.com/office/officeart/2005/8/layout/vList5"/>
    <dgm:cxn modelId="{2BE5889D-FF5B-4371-A455-0D032C598E91}" type="presParOf" srcId="{1A4D62D1-A8F0-4C5A-8129-AAAD68CAE0E2}" destId="{D6CF24CB-8632-404F-A7C9-396BE4012C7C}" srcOrd="0" destOrd="0" presId="urn:microsoft.com/office/officeart/2005/8/layout/vList5"/>
    <dgm:cxn modelId="{0E6BA877-4D63-4871-9900-44201B3C585E}" type="presParOf" srcId="{CCC9F5DE-8202-458E-86F4-BC430939EF52}" destId="{70427406-929B-4D12-874C-B0C82B44873B}" srcOrd="5" destOrd="0" presId="urn:microsoft.com/office/officeart/2005/8/layout/vList5"/>
    <dgm:cxn modelId="{8FD30654-7F7A-464C-A97E-4B6C86DEC950}" type="presParOf" srcId="{CCC9F5DE-8202-458E-86F4-BC430939EF52}" destId="{A2EB3CC7-9D5C-4344-91CC-B60B7233851A}" srcOrd="6" destOrd="0" presId="urn:microsoft.com/office/officeart/2005/8/layout/vList5"/>
    <dgm:cxn modelId="{F7ACEF78-EE2E-496B-807E-661AF99BBF2B}" type="presParOf" srcId="{A2EB3CC7-9D5C-4344-91CC-B60B7233851A}" destId="{6E367568-B63C-452C-8EF9-6F058610B2B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D8A92-9814-4981-81AC-0E81C296227A}">
      <dsp:nvSpPr>
        <dsp:cNvPr id="0" name=""/>
        <dsp:cNvSpPr/>
      </dsp:nvSpPr>
      <dsp:spPr>
        <a:xfrm>
          <a:off x="3364992" y="2128"/>
          <a:ext cx="3785616" cy="10235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Lecture et </a:t>
          </a:r>
          <a:r>
            <a:rPr lang="en-US" sz="2000" kern="1200" err="1"/>
            <a:t>réception</a:t>
          </a:r>
          <a:r>
            <a:rPr lang="en-US" sz="2000" kern="1200"/>
            <a:t> </a:t>
          </a:r>
          <a:r>
            <a:rPr lang="en-US" sz="2000" kern="1200" err="1"/>
            <a:t>d'une</a:t>
          </a:r>
          <a:r>
            <a:rPr lang="en-US" sz="2000" kern="1200"/>
            <a:t> image sans </a:t>
          </a:r>
          <a:r>
            <a:rPr lang="en-US" sz="2000" kern="1200" err="1"/>
            <a:t>lui</a:t>
          </a:r>
          <a:r>
            <a:rPr lang="en-US" sz="2000" kern="1200"/>
            <a:t> </a:t>
          </a:r>
          <a:r>
            <a:rPr lang="en-US" sz="2000" kern="1200" err="1"/>
            <a:t>apporter</a:t>
          </a:r>
          <a:r>
            <a:rPr lang="en-US" sz="2000" kern="1200"/>
            <a:t> de modification</a:t>
          </a:r>
        </a:p>
      </dsp:txBody>
      <dsp:txXfrm>
        <a:off x="3414957" y="52093"/>
        <a:ext cx="3685686" cy="923613"/>
      </dsp:txXfrm>
    </dsp:sp>
    <dsp:sp modelId="{35E68379-591A-4C9D-8316-7CE08910C58E}">
      <dsp:nvSpPr>
        <dsp:cNvPr id="0" name=""/>
        <dsp:cNvSpPr/>
      </dsp:nvSpPr>
      <dsp:spPr>
        <a:xfrm>
          <a:off x="3364992" y="1076848"/>
          <a:ext cx="3785616" cy="1023543"/>
        </a:xfrm>
        <a:prstGeom prst="roundRect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Ajout</a:t>
          </a:r>
          <a:r>
            <a:rPr lang="en-US" sz="2000" kern="1200"/>
            <a:t> </a:t>
          </a:r>
          <a:r>
            <a:rPr lang="en-US" sz="2000" kern="1200" err="1"/>
            <a:t>d'une</a:t>
          </a:r>
          <a:r>
            <a:rPr lang="en-US" sz="2000" kern="1200"/>
            <a:t> </a:t>
          </a:r>
          <a:r>
            <a:rPr lang="en-US" sz="2000" kern="1200" err="1"/>
            <a:t>fenêtre</a:t>
          </a:r>
          <a:r>
            <a:rPr lang="en-US" sz="2000" kern="1200"/>
            <a:t> </a:t>
          </a:r>
          <a:r>
            <a:rPr lang="en-US" sz="2000" kern="1200" err="1"/>
            <a:t>glissante</a:t>
          </a:r>
          <a:endParaRPr lang="en-US" sz="2000" kern="1200"/>
        </a:p>
      </dsp:txBody>
      <dsp:txXfrm>
        <a:off x="3414957" y="1126813"/>
        <a:ext cx="3685686" cy="923613"/>
      </dsp:txXfrm>
    </dsp:sp>
    <dsp:sp modelId="{D6CF24CB-8632-404F-A7C9-396BE4012C7C}">
      <dsp:nvSpPr>
        <dsp:cNvPr id="0" name=""/>
        <dsp:cNvSpPr/>
      </dsp:nvSpPr>
      <dsp:spPr>
        <a:xfrm>
          <a:off x="3364992" y="2151568"/>
          <a:ext cx="3785616" cy="1023543"/>
        </a:xfrm>
        <a:prstGeom prst="roundRect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Ajout</a:t>
          </a:r>
          <a:r>
            <a:rPr lang="en-US" sz="2000" kern="1200"/>
            <a:t> des </a:t>
          </a:r>
          <a:r>
            <a:rPr lang="en-US" sz="2000" kern="1200" err="1"/>
            <a:t>filtres</a:t>
          </a:r>
          <a:r>
            <a:rPr lang="en-US" sz="2000" kern="1200"/>
            <a:t> de Sobel (x et y)</a:t>
          </a:r>
        </a:p>
      </dsp:txBody>
      <dsp:txXfrm>
        <a:off x="3414957" y="2201533"/>
        <a:ext cx="3685686" cy="923613"/>
      </dsp:txXfrm>
    </dsp:sp>
    <dsp:sp modelId="{6E367568-B63C-452C-8EF9-6F058610B2B6}">
      <dsp:nvSpPr>
        <dsp:cNvPr id="0" name=""/>
        <dsp:cNvSpPr/>
      </dsp:nvSpPr>
      <dsp:spPr>
        <a:xfrm>
          <a:off x="3364992" y="3226288"/>
          <a:ext cx="3785616" cy="1023543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Détection</a:t>
          </a:r>
          <a:r>
            <a:rPr lang="en-US" sz="2000" kern="1200"/>
            <a:t> des points </a:t>
          </a:r>
          <a:r>
            <a:rPr lang="en-US" sz="2000" kern="1200" err="1"/>
            <a:t>d'intérêt</a:t>
          </a:r>
          <a:endParaRPr lang="en-US" sz="2000" kern="1200"/>
        </a:p>
      </dsp:txBody>
      <dsp:txXfrm>
        <a:off x="3414957" y="3276253"/>
        <a:ext cx="3685686" cy="923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id="{A292452B-95F3-8A5D-3088-78CCE787E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41" r="9089" b="30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981" y="1212010"/>
            <a:ext cx="4394755" cy="3428251"/>
          </a:xfrm>
        </p:spPr>
        <p:txBody>
          <a:bodyPr anchor="b">
            <a:normAutofit/>
          </a:bodyPr>
          <a:lstStyle/>
          <a:p>
            <a:pPr algn="l"/>
            <a:r>
              <a:rPr lang="fr-FR" sz="4300">
                <a:solidFill>
                  <a:schemeClr val="bg1"/>
                </a:solidFill>
                <a:cs typeface="Calibri Light"/>
              </a:rPr>
              <a:t>Projet Final</a:t>
            </a:r>
            <a:br>
              <a:rPr lang="fr-FR" sz="5300">
                <a:solidFill>
                  <a:schemeClr val="bg1"/>
                </a:solidFill>
                <a:cs typeface="Calibri Light"/>
              </a:rPr>
            </a:br>
            <a:r>
              <a:rPr lang="fr-FR" sz="4400">
                <a:solidFill>
                  <a:schemeClr val="bg1">
                    <a:lumMod val="75000"/>
                  </a:schemeClr>
                </a:solidFill>
                <a:cs typeface="Calibri Light"/>
              </a:rPr>
              <a:t>Formation FPGA</a:t>
            </a:r>
            <a:br>
              <a:rPr lang="fr-FR" sz="5300">
                <a:solidFill>
                  <a:schemeClr val="bg1"/>
                </a:solidFill>
                <a:cs typeface="Calibri Light"/>
              </a:rPr>
            </a:br>
            <a:br>
              <a:rPr lang="fr-FR" sz="5300">
                <a:cs typeface="Calibri Light"/>
              </a:rPr>
            </a:br>
            <a:r>
              <a:rPr lang="fr-FR" sz="4800">
                <a:solidFill>
                  <a:schemeClr val="bg1"/>
                </a:solidFill>
                <a:cs typeface="Calibri Light"/>
              </a:rPr>
              <a:t>Détection de points d'intérêt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7980" y="5199494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FR" sz="2000">
                <a:solidFill>
                  <a:schemeClr val="bg1"/>
                </a:solidFill>
                <a:cs typeface="Calibri"/>
              </a:rPr>
              <a:t>DIABY Samory</a:t>
            </a:r>
          </a:p>
          <a:p>
            <a:pPr algn="l"/>
            <a:r>
              <a:rPr lang="fr-FR" sz="2000">
                <a:solidFill>
                  <a:schemeClr val="bg1"/>
                </a:solidFill>
                <a:cs typeface="Calibri"/>
              </a:rPr>
              <a:t>SOCQUET Cédrine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  <a:endParaRPr lang="en-US" sz="6600">
              <a:latin typeface="Calibri"/>
              <a:cs typeface="Calibri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122E08CE-59FA-716D-050B-F653ECF9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431" y="2345975"/>
            <a:ext cx="3008372" cy="3036829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99C0677C-9755-17EF-6A80-843EFFD70EEB}"/>
              </a:ext>
            </a:extLst>
          </p:cNvPr>
          <p:cNvSpPr txBox="1"/>
          <p:nvPr/>
        </p:nvSpPr>
        <p:spPr>
          <a:xfrm>
            <a:off x="4366430" y="5269404"/>
            <a:ext cx="300837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err="1">
                <a:ea typeface="+mn-lt"/>
                <a:cs typeface="+mn-lt"/>
              </a:rPr>
              <a:t>Aayushmaan</a:t>
            </a:r>
            <a:r>
              <a:rPr lang="en-US">
                <a:ea typeface="+mn-lt"/>
                <a:cs typeface="+mn-lt"/>
              </a:rPr>
              <a:t> Jain, 3 Avril 2023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79420E-F9D9-8288-4C3F-B2A637559557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7237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C6D57-28EE-F2AA-89B6-AEF62A217CA6}"/>
              </a:ext>
            </a:extLst>
          </p:cNvPr>
          <p:cNvSpPr/>
          <p:nvPr/>
        </p:nvSpPr>
        <p:spPr>
          <a:xfrm flipH="1">
            <a:off x="3811410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5F23A5-A827-3B37-A69D-287954E34C50}"/>
              </a:ext>
            </a:extLst>
          </p:cNvPr>
          <p:cNvSpPr/>
          <p:nvPr/>
        </p:nvSpPr>
        <p:spPr>
          <a:xfrm flipH="1">
            <a:off x="4198176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0372E99-F7EA-4125-6AC8-3AB2409EA19D}"/>
              </a:ext>
            </a:extLst>
          </p:cNvPr>
          <p:cNvSpPr/>
          <p:nvPr/>
        </p:nvSpPr>
        <p:spPr>
          <a:xfrm flipH="1">
            <a:off x="4584942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8C64C2-CAC4-2D20-5E49-ACDDAF9BD610}"/>
              </a:ext>
            </a:extLst>
          </p:cNvPr>
          <p:cNvSpPr/>
          <p:nvPr/>
        </p:nvSpPr>
        <p:spPr>
          <a:xfrm flipH="1">
            <a:off x="4971708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D1CE6D1-C0ED-624E-2D77-EBEEDA1C4517}"/>
              </a:ext>
            </a:extLst>
          </p:cNvPr>
          <p:cNvSpPr/>
          <p:nvPr/>
        </p:nvSpPr>
        <p:spPr>
          <a:xfrm flipH="1">
            <a:off x="535847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D807D-64A3-C71F-D0AB-EF37D6DC9884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8426BD-F4D0-369E-8272-1406A2AD346B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1F046C-781A-C7BD-A66B-6463BDE7AFC4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4938CF-2E5C-544D-F5CA-AAAF268FA566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9D6902-46F1-3D7E-669E-88F456935C3E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FEB8938-28BA-1DE9-8CB3-8BA9C0E7B0E9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F15CB343-503F-C794-7251-5AE712216131}"/>
              </a:ext>
            </a:extLst>
          </p:cNvPr>
          <p:cNvCxnSpPr>
            <a:cxnSpLocks/>
            <a:stCxn id="116" idx="3"/>
            <a:endCxn id="174" idx="1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9913D254-D9A6-7D31-D203-920D54C4DD4A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C98181FC-EEAF-92C9-02CB-33BAD174F220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8A0D932-1072-A95D-074B-C03DF1461839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955CB2C-81E9-5101-4890-8D5B94B4A698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F702262-976C-28D5-BAB5-8EA25E56D4AE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78D2AAE-675E-3434-85AF-ED4B14D181BA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0433393-7043-159C-7CDB-2122283F4019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249EED7-C4BB-C18C-57B8-D299A289DFED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AA54F7A-BE7D-8B90-16B0-6CC20711ECCA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C7F9103-7F3B-7694-0013-2350C9FB0DB2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47D84E4-F184-C9D3-B59E-6F0C540EE974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1099AD1E-D907-ACD1-554E-046304B23AC8}"/>
              </a:ext>
            </a:extLst>
          </p:cNvPr>
          <p:cNvCxnSpPr>
            <a:cxnSpLocks/>
            <a:stCxn id="128" idx="3"/>
            <a:endCxn id="111" idx="1"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>
            <a:extLst>
              <a:ext uri="{FF2B5EF4-FFF2-40B4-BE49-F238E27FC236}">
                <a16:creationId xmlns:a16="http://schemas.microsoft.com/office/drawing/2014/main" id="{67168A90-1D74-A110-1F02-93F6807CCA28}"/>
              </a:ext>
            </a:extLst>
          </p:cNvPr>
          <p:cNvCxnSpPr>
            <a:cxnSpLocks/>
            <a:stCxn id="131" idx="3"/>
            <a:endCxn id="114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B201661-3DE3-4493-9332-9BA3D2D71B90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197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C6D57-28EE-F2AA-89B6-AEF62A217CA6}"/>
              </a:ext>
            </a:extLst>
          </p:cNvPr>
          <p:cNvSpPr/>
          <p:nvPr/>
        </p:nvSpPr>
        <p:spPr>
          <a:xfrm flipH="1">
            <a:off x="3811410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5F23A5-A827-3B37-A69D-287954E34C50}"/>
              </a:ext>
            </a:extLst>
          </p:cNvPr>
          <p:cNvSpPr/>
          <p:nvPr/>
        </p:nvSpPr>
        <p:spPr>
          <a:xfrm flipH="1">
            <a:off x="4198176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0372E99-F7EA-4125-6AC8-3AB2409EA19D}"/>
              </a:ext>
            </a:extLst>
          </p:cNvPr>
          <p:cNvSpPr/>
          <p:nvPr/>
        </p:nvSpPr>
        <p:spPr>
          <a:xfrm flipH="1">
            <a:off x="4584942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8C64C2-CAC4-2D20-5E49-ACDDAF9BD610}"/>
              </a:ext>
            </a:extLst>
          </p:cNvPr>
          <p:cNvSpPr/>
          <p:nvPr/>
        </p:nvSpPr>
        <p:spPr>
          <a:xfrm flipH="1">
            <a:off x="4971708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D807D-64A3-C71F-D0AB-EF37D6DC9884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8426BD-F4D0-369E-8272-1406A2AD346B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1F046C-781A-C7BD-A66B-6463BDE7AFC4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4938CF-2E5C-544D-F5CA-AAAF268FA566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9D6902-46F1-3D7E-669E-88F456935C3E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FEB8938-28BA-1DE9-8CB3-8BA9C0E7B0E9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F15CB343-503F-C794-7251-5AE712216131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BDE20055-C097-3654-7534-F068C84770AD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BA00B4-ED90-49BD-EEA5-EE4194A44A17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384600-B60C-ECE9-EF69-EB5E09C7A354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4A50BA-73B1-43D8-0228-BEE3F50EA461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66EB67-FC2D-DDBE-22E7-F61907A50844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EB2A6A-416A-E887-F322-C6F2E5DD5A45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3EAC93-B5A8-7F2C-F9DB-074E4BBE9F88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304773-C5B8-E062-B112-0FEC4BF590C0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3F0DE1B-569E-44B5-C7E7-D07436C483BB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A86FD2F-8F22-05AF-826A-387784F4CFF5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05D9F8E-0FE8-AD04-341B-19225CF8429E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5416245E-F613-ADB1-1693-BC131FE3BEFE}"/>
              </a:ext>
            </a:extLst>
          </p:cNvPr>
          <p:cNvCxnSpPr>
            <a:cxnSpLocks/>
            <a:stCxn id="131" idx="3"/>
            <a:endCxn id="114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343F94F-D207-851E-622E-CF1A4368E065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F3B5107-5AD0-1274-EF23-8EF49992E3E5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398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C6D57-28EE-F2AA-89B6-AEF62A217CA6}"/>
              </a:ext>
            </a:extLst>
          </p:cNvPr>
          <p:cNvSpPr/>
          <p:nvPr/>
        </p:nvSpPr>
        <p:spPr>
          <a:xfrm flipH="1">
            <a:off x="3811410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5F23A5-A827-3B37-A69D-287954E34C50}"/>
              </a:ext>
            </a:extLst>
          </p:cNvPr>
          <p:cNvSpPr/>
          <p:nvPr/>
        </p:nvSpPr>
        <p:spPr>
          <a:xfrm flipH="1">
            <a:off x="4198176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0372E99-F7EA-4125-6AC8-3AB2409EA19D}"/>
              </a:ext>
            </a:extLst>
          </p:cNvPr>
          <p:cNvSpPr/>
          <p:nvPr/>
        </p:nvSpPr>
        <p:spPr>
          <a:xfrm flipH="1">
            <a:off x="4584942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5143C073-5E9F-4BA9-70A1-EACBDFDF8E0F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EEFFA2-3DA3-A86E-6619-2848D9443C10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43597-9150-D69B-0155-5A9F4A7D4427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8A6FB4-36BA-E226-A4D5-8D1E01F7EE9F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D94F50-56A3-587B-30B1-4B1F066911C6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BD3453-9E20-A97D-477B-7031C5681BA8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D318469-0CE3-D1BA-A5D4-7799665DDC60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6EDD79-43C6-2D6E-A5C3-CB59F71BACF1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E5342A-4604-8D9C-F2ED-375D9AAA6610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7228E61-B62A-0B94-161A-72FF25D1A999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88BD928-8CB4-9019-1326-69A8506CB6A2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75675E-1CCF-CCC7-0208-AE91B8D64EE6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2540D1-C3FB-751A-84FB-C05AB6D6AC26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A1F6E79-041F-DC9A-CCFE-AD92DB152013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A4398E0-7D17-E049-290F-5ED1D3619EDA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65063F1-3396-77D8-D09E-5730A4F51711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8695C96E-9D5F-524E-C126-61A629BA0745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169FFA57-8E98-2180-52B0-4222AAD7E622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EC2158F3-8064-0F68-C8AE-97614D889724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D382F6AA-054A-2570-D78A-91AC96830DC0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465AD45-479C-7F7C-03D5-A44898EC0978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1038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C6D57-28EE-F2AA-89B6-AEF62A217CA6}"/>
              </a:ext>
            </a:extLst>
          </p:cNvPr>
          <p:cNvSpPr/>
          <p:nvPr/>
        </p:nvSpPr>
        <p:spPr>
          <a:xfrm flipH="1">
            <a:off x="3811410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5F23A5-A827-3B37-A69D-287954E34C50}"/>
              </a:ext>
            </a:extLst>
          </p:cNvPr>
          <p:cNvSpPr/>
          <p:nvPr/>
        </p:nvSpPr>
        <p:spPr>
          <a:xfrm flipH="1">
            <a:off x="4198176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3220D787-147B-8171-D9D6-B46B337B52E1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37F81-9801-3F38-94AE-223F6AC15DC9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40A3F7-37C6-CDA7-14A5-C368E09B4856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E0C944-7F97-A630-B3A9-9BFE6D94F6AA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C25B81-99BB-FBD6-EC93-24B0F4AE0BEF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A84359-D83E-80BC-3A7B-DCD9A22BC608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17003E1-F3D7-4D56-9FF9-F35AF566EEE1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BC3E1-9F76-B525-F956-E95F00D61EE7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4AC0865-3724-C524-FFB5-39D56746A5C9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8DB821-AC89-9BA9-7B4B-5DF79A7B11BE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FC78D3A6-475B-8AF8-AECC-C246EE997C62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D9122C-EE9F-02CC-2F76-EBF08BBDA6C6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5858DF-382F-9E84-4CE8-0E743CDB04FF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F15EDE-6868-7939-F47C-F9998303F333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9E38DA-DD9B-7D6D-41AB-1B44A8C62962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2145DA-7E2E-9650-7DFD-194E41EA1A75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74D0B424-B0E9-720C-B376-2825AF9F800F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01388637-40DC-0C88-3B19-BFDFDA137906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BCCEF588-7CF0-85FB-8830-023E7B73B98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6FEE2A71-F9AD-8370-2A29-4A0BFAB8912D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ACEA9E11-1B19-9E8E-B531-271A1962751C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8185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C6D57-28EE-F2AA-89B6-AEF62A217CA6}"/>
              </a:ext>
            </a:extLst>
          </p:cNvPr>
          <p:cNvSpPr/>
          <p:nvPr/>
        </p:nvSpPr>
        <p:spPr>
          <a:xfrm flipH="1">
            <a:off x="3811410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4F082F54-C20A-8650-87FB-2A0C15EB0D1A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2F37BD-CD16-2DC1-91D8-51E51171DFD0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A808DF-54DB-DE4D-F7A1-9A34B1B3D1A9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D1B4D5-54EC-BA1F-9F42-11C53F59CC9F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FB3F57-D054-322F-A822-C290990A0041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3677FA-3BCF-E893-17A9-EF45A14E376B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FE5511-978E-030A-592A-159A41F3D488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70D74C9-6AF0-B078-FCC2-771033F5ACF9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48243B6-C9C4-B262-0BA1-CBA68D715FA8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EAB92E7-B6F1-970C-093A-AA01BBA271AB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E5F53F7A-3C06-B4F5-9B59-CB70DB363DC7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0E9489C-84CA-AE13-0970-5FCC5B37683E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87E0EA-91FF-28B3-EDC3-BAA13655B8F2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75B5763-4980-DEFA-C292-CDC62AE9342C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9AF62D6-D87F-7D11-2406-46CEF3E27B02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EAC73B-7028-DFA8-A3E6-C65DC5E8366E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59D1249A-CE25-BC70-D725-2206E8B168A9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716A30FF-F703-C902-3689-41FB19A994FF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00E6B717-D7F9-A132-4FEF-998DDF6F7DB7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A761F55-C73F-AC46-459A-54DAB3CD8A8E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C83C6E5-9C53-D60C-2486-4D46391C388F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148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1180702F-4069-BF9F-FE6F-20FC64A3443D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A6D09E-D525-4E6F-1B39-FE41FAA6B200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B77913-239B-B317-5738-407D00EB11A1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6B174E-2AE4-6566-D23D-284F2D3D5800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D954A5-F5ED-924E-3677-E73193C53EDC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C1D3B7-C13D-F331-1035-254725A1CED6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0716E30-CE54-B16D-82AA-5CC674B1671B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9AA2887-AF34-47BE-9916-960DFA20DDC5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7E7B996-E07F-C6B7-7B02-6BA5AAFA0E61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8FF53BD-6ABA-5ED0-9013-1F917B0D3487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6AC8AD67-7E81-F7C0-A9FA-46D4A488A1F7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809562-5EB2-9E6C-68A6-4A3970FD7E0E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A680EC2-1AEE-C015-8863-AAC218D9DE7A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58C89AE-160D-7EA9-CE52-638866D8E96D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C565DC9-18B5-24FE-37C0-B02A0DBDD619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44D222-FF01-C08E-3E5A-F71B9AFC74A6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F466BD7A-12CB-E4C5-3E32-BB05FACBD3BF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DDEC06F2-437A-E71A-1B68-CD78C72BB332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E937155F-2F41-6831-8A4C-0038227282ED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9D1B1FB2-6213-8B28-2C08-7AECB6027428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C4B3E42-A5DE-0AB0-09E1-559E05B9814A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5904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6A1F8A1B-12A7-684E-9DFA-6EF56F077937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F4BD37-C20C-3907-10D0-A1C0CB748FA1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9390C4-DA2E-3B33-9F34-A1C4A5F28DC1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21CEC-3E80-0FDD-E73C-6A7CEEC18CD3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392EB3-16A8-9305-105B-498C53B6F122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2E2DF8-64DF-A02A-7724-E1BB07499D60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546881A-FB1D-ECC6-77D4-273751AE4AF7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05FC1B5-12D5-E848-5FF7-3F02547794B6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2202C7F-462C-2753-5A0B-CF3A0E8EA22E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769365D-9ABF-957D-92E8-1B8B7CAA427F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80ECEF-1339-5E2A-361A-2439411DAC55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34CD033-8398-8374-420D-BC35EDF23E8A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A1196B1-6974-A3C0-F9F0-40DCF89FB07E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4CA996-C8E1-BC32-FDCB-B3CA55422839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D8331D5-D969-B865-1A4D-EA0ADD60F1BC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103944A-8482-3ADF-AE74-1B72F960F2A5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DE559A6A-94B8-5827-684A-5B64E882E9F0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707E77C8-3DE0-3983-2D92-2F8DAA97C496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B95D6C7D-FD83-29E5-1ECA-DAA77323B497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7EEA4B4-C5E6-92B0-B26F-D0E33DB14C51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2F467A2-4BFC-D0B6-BF3C-8E8D62CC450D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803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D807D-64A3-C71F-D0AB-EF37D6DC9884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8426BD-F4D0-369E-8272-1406A2AD346B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1F046C-781A-C7BD-A66B-6463BDE7AFC4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4938CF-2E5C-544D-F5CA-AAAF268FA566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9D6902-46F1-3D7E-669E-88F456935C3E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FEB8938-28BA-1DE9-8CB3-8BA9C0E7B0E9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F15CB343-503F-C794-7251-5AE712216131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B91778F3-A281-2DCE-0CA9-E79F373D2989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D5073E-7346-4577-20C3-DDEE4E922467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68B6C3-DE27-4FB0-7779-FEDEAC2CADE5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C40E93-7D91-BD60-3D42-FF040B2271C8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1F7D2E-177A-F283-2010-ECCC21C699C6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A07DF33-B428-9FBC-23F3-5B63AFEF68B3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CFD57E6-B1AF-7FDC-679E-B5D7F15B331F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B187266-E88F-E1C5-D0BB-900F810CE983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E838E68-9523-F7A9-25B7-3AE69B90EEE4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CAC491C-C47E-6CAA-644C-8EB2024DDECA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B0FAD174-48B1-E9AA-807C-0E0D06680725}"/>
              </a:ext>
            </a:extLst>
          </p:cNvPr>
          <p:cNvCxnSpPr>
            <a:cxnSpLocks/>
            <a:stCxn id="128" idx="3"/>
            <a:endCxn id="111" idx="1"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E0A5FB3-CE25-A670-01A2-59E289E9E40A}"/>
              </a:ext>
            </a:extLst>
          </p:cNvPr>
          <p:cNvCxnSpPr>
            <a:cxnSpLocks/>
            <a:stCxn id="131" idx="3"/>
            <a:endCxn id="114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E9FCEFD5-1239-DA7B-3676-BBFA51D59860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924D750C-DEA0-6D94-B3FC-C161D2B15F74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327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D807D-64A3-C71F-D0AB-EF37D6DC9884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8426BD-F4D0-369E-8272-1406A2AD346B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1F046C-781A-C7BD-A66B-6463BDE7AFC4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1034C7DF-33CB-D814-5561-C0BE241B53E0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5961A9-BDAA-F40D-6999-0A9948ED6ADA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5D462B-5F76-CAD4-F87B-C90D57390613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43E17D-3C97-3D47-33FF-FCD6B5848BC9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36B207-9EE4-FB1E-F3BB-3393FE5270EE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F0A6DD-EE39-7244-332D-B8D70CAB6E56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C6E7EF-61EB-8456-1AC9-17FA91ADE180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A25E1B6-902C-5AA2-541F-242AD0AC4EE8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3DB54BE-8529-B26D-B1B0-4AD0D9981EA2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A1B081D-A2FC-E2B2-79C8-2DA4C3A32195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EB90D-F7CC-73D5-5ED6-5F813AC8841C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F5F907-37BD-8891-2BB1-40AE121F3334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69D37F4-C4C4-E4E0-1BBB-4306EB326822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46DDCF9-A82D-162B-E8C6-44F3D0BBE206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4F8F2F2A-B706-B4A6-B907-EEE12D4C4947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F72D2C26-2C43-2859-2963-BF2004252B37}"/>
              </a:ext>
            </a:extLst>
          </p:cNvPr>
          <p:cNvCxnSpPr>
            <a:cxnSpLocks/>
            <a:stCxn id="128" idx="3"/>
            <a:endCxn id="111" idx="1"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6FCE1C8D-C582-CD54-3303-6043E9CADEA8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86CAB757-85A1-1AAB-4AF3-6A6264CE9C73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9334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Objectif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14" y="2832821"/>
            <a:ext cx="4107757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200" b="1" err="1">
                <a:ea typeface="+mn-lt"/>
                <a:cs typeface="+mn-lt"/>
              </a:rPr>
              <a:t>Réaliser</a:t>
            </a:r>
            <a:r>
              <a:rPr lang="en-US" sz="2200" b="1">
                <a:ea typeface="+mn-lt"/>
                <a:cs typeface="+mn-lt"/>
              </a:rPr>
              <a:t> un </a:t>
            </a:r>
            <a:r>
              <a:rPr lang="en-US" sz="2200" b="1" err="1">
                <a:ea typeface="+mn-lt"/>
                <a:cs typeface="+mn-lt"/>
              </a:rPr>
              <a:t>filtre</a:t>
            </a:r>
            <a:r>
              <a:rPr lang="en-US" sz="2200" b="1">
                <a:ea typeface="+mn-lt"/>
                <a:cs typeface="+mn-lt"/>
              </a:rPr>
              <a:t> sur image </a:t>
            </a:r>
            <a:r>
              <a:rPr lang="en-US" sz="2200" b="1" err="1">
                <a:ea typeface="+mn-lt"/>
                <a:cs typeface="+mn-lt"/>
              </a:rPr>
              <a:t>permettant</a:t>
            </a:r>
            <a:r>
              <a:rPr lang="en-US" sz="2200" b="1">
                <a:ea typeface="+mn-lt"/>
                <a:cs typeface="+mn-lt"/>
              </a:rPr>
              <a:t> la </a:t>
            </a:r>
            <a:r>
              <a:rPr lang="en-US" sz="2200" b="1" err="1">
                <a:ea typeface="+mn-lt"/>
                <a:cs typeface="+mn-lt"/>
              </a:rPr>
              <a:t>détection</a:t>
            </a:r>
            <a:r>
              <a:rPr lang="en-US" sz="2200" b="1">
                <a:ea typeface="+mn-lt"/>
                <a:cs typeface="+mn-lt"/>
              </a:rPr>
              <a:t> de points </a:t>
            </a:r>
            <a:r>
              <a:rPr lang="en-US" sz="2200" b="1" err="1">
                <a:ea typeface="+mn-lt"/>
                <a:cs typeface="+mn-lt"/>
              </a:rPr>
              <a:t>d’intérêt</a:t>
            </a:r>
            <a:endParaRPr lang="en-US" sz="2200" b="1">
              <a:cs typeface="Calibri"/>
            </a:endParaRPr>
          </a:p>
          <a:p>
            <a:pPr>
              <a:buNone/>
            </a:pPr>
            <a:endParaRPr lang="en-US" sz="2200" b="1">
              <a:cs typeface="Calibri"/>
            </a:endParaRPr>
          </a:p>
          <a:p>
            <a:pPr>
              <a:buNone/>
            </a:pPr>
            <a:r>
              <a:rPr lang="en-US" sz="2200" b="1">
                <a:ea typeface="+mn-lt"/>
                <a:cs typeface="+mn-lt"/>
              </a:rPr>
              <a:t>               ~ </a:t>
            </a:r>
            <a:r>
              <a:rPr lang="en-US" sz="2200" b="1" err="1">
                <a:ea typeface="+mn-lt"/>
                <a:cs typeface="+mn-lt"/>
              </a:rPr>
              <a:t>Filtre</a:t>
            </a:r>
            <a:r>
              <a:rPr lang="en-US" sz="2200" b="1">
                <a:ea typeface="+mn-lt"/>
                <a:cs typeface="+mn-lt"/>
              </a:rPr>
              <a:t> de Sobel ~</a:t>
            </a: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3" name="Image 4" descr="Une image contenant plein air, ciel, immeuble gouvernemental, bâtiment&#10;&#10;Description générée automatiquement">
            <a:extLst>
              <a:ext uri="{FF2B5EF4-FFF2-40B4-BE49-F238E27FC236}">
                <a16:creationId xmlns:a16="http://schemas.microsoft.com/office/drawing/2014/main" id="{870C3B70-7FA6-C8D4-1772-3A711655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91883"/>
            <a:ext cx="6903720" cy="507423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F7509AF-46DC-BD9C-85D9-5B846CF26CCA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594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D807D-64A3-C71F-D0AB-EF37D6DC9884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8426BD-F4D0-369E-8272-1406A2AD346B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1F046C-781A-C7BD-A66B-6463BDE7AFC4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1034C7DF-33CB-D814-5561-C0BE241B53E0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5961A9-BDAA-F40D-6999-0A9948ED6ADA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5D462B-5F76-CAD4-F87B-C90D57390613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43E17D-3C97-3D47-33FF-FCD6B5848BC9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36B207-9EE4-FB1E-F3BB-3393FE5270EE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F0A6DD-EE39-7244-332D-B8D70CAB6E56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C6E7EF-61EB-8456-1AC9-17FA91ADE180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A25E1B6-902C-5AA2-541F-242AD0AC4EE8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3DB54BE-8529-B26D-B1B0-4AD0D9981EA2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A1B081D-A2FC-E2B2-79C8-2DA4C3A32195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0CFDEB5-5BC7-5541-CA25-A3BF3E198BF9}"/>
              </a:ext>
            </a:extLst>
          </p:cNvPr>
          <p:cNvCxnSpPr>
            <a:cxnSpLocks/>
          </p:cNvCxnSpPr>
          <p:nvPr/>
        </p:nvCxnSpPr>
        <p:spPr>
          <a:xfrm>
            <a:off x="9214410" y="3077442"/>
            <a:ext cx="0" cy="13088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2F3AA486-2953-679C-1441-F353EB78DFDF}"/>
              </a:ext>
            </a:extLst>
          </p:cNvPr>
          <p:cNvCxnSpPr>
            <a:cxnSpLocks/>
          </p:cNvCxnSpPr>
          <p:nvPr/>
        </p:nvCxnSpPr>
        <p:spPr>
          <a:xfrm>
            <a:off x="8067675" y="4386263"/>
            <a:ext cx="114673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BAE92B7-15FA-306E-3503-127E7B921C31}"/>
              </a:ext>
            </a:extLst>
          </p:cNvPr>
          <p:cNvSpPr txBox="1"/>
          <p:nvPr/>
        </p:nvSpPr>
        <p:spPr>
          <a:xfrm>
            <a:off x="8274856" y="4989969"/>
            <a:ext cx="137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rgbClr val="FF0000"/>
                </a:solidFill>
              </a:rPr>
              <a:t>Pixel du noyau en dehors de l’image</a:t>
            </a:r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C3A8A0D4-58D7-0A57-0FB4-3A3B249E3D97}"/>
              </a:ext>
            </a:extLst>
          </p:cNvPr>
          <p:cNvCxnSpPr>
            <a:cxnSpLocks/>
            <a:stCxn id="128" idx="3"/>
            <a:endCxn id="111" idx="1"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8B66FBE-3573-D072-003A-C7FEB513C418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F512185-48C9-2DB4-1DD9-7979703EE9F4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0AB320-7E38-D78A-7ABF-2F1245A876F6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4E2F69B2-6DE9-9451-5932-406A8A61C377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957974FA-7D88-BA76-2D76-7856ED02A984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>
            <a:extLst>
              <a:ext uri="{FF2B5EF4-FFF2-40B4-BE49-F238E27FC236}">
                <a16:creationId xmlns:a16="http://schemas.microsoft.com/office/drawing/2014/main" id="{B775873F-D501-F33C-0437-CF403A07CD1F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63DE7FA-7A97-A8DE-2A58-8CE68937C2EC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468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C26886F-A1D5-FBD2-834A-46F055745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79" y="2970665"/>
            <a:ext cx="2026024" cy="2247288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F3BFFE42-F898-65D7-EC49-B4378BF2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47" y="2970664"/>
            <a:ext cx="2026024" cy="224728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431DD45-C519-EFC6-1C77-0E3B612C2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12" y="2970664"/>
            <a:ext cx="2034989" cy="2247289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19EABFD5-DE51-A65E-9CEC-3938A5CB0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340" y="2975014"/>
            <a:ext cx="2187389" cy="2265486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AFE348CE-E391-1374-73B2-BCED1B5981F4}"/>
              </a:ext>
            </a:extLst>
          </p:cNvPr>
          <p:cNvSpPr/>
          <p:nvPr/>
        </p:nvSpPr>
        <p:spPr>
          <a:xfrm>
            <a:off x="3000614" y="3060805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69E89DB-D2D4-F388-388E-D554F5C4EC3F}"/>
              </a:ext>
            </a:extLst>
          </p:cNvPr>
          <p:cNvSpPr/>
          <p:nvPr/>
        </p:nvSpPr>
        <p:spPr>
          <a:xfrm>
            <a:off x="5303262" y="3073611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4D0CF9E-D2D2-5D98-08A5-C0372EF14712}"/>
              </a:ext>
            </a:extLst>
          </p:cNvPr>
          <p:cNvSpPr/>
          <p:nvPr/>
        </p:nvSpPr>
        <p:spPr>
          <a:xfrm>
            <a:off x="3830488" y="3067206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B9E9ECE-EDC6-81F4-130E-1F507D485C03}"/>
              </a:ext>
            </a:extLst>
          </p:cNvPr>
          <p:cNvSpPr/>
          <p:nvPr/>
        </p:nvSpPr>
        <p:spPr>
          <a:xfrm>
            <a:off x="3388655" y="3060801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07ACAC2-A5BB-197E-952E-C8CEF8B816CA}"/>
              </a:ext>
            </a:extLst>
          </p:cNvPr>
          <p:cNvSpPr/>
          <p:nvPr/>
        </p:nvSpPr>
        <p:spPr>
          <a:xfrm>
            <a:off x="1544487" y="3073608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9079970-09C8-A0C7-1C2E-47FEA11B706B}"/>
              </a:ext>
            </a:extLst>
          </p:cNvPr>
          <p:cNvSpPr/>
          <p:nvPr/>
        </p:nvSpPr>
        <p:spPr>
          <a:xfrm>
            <a:off x="1077041" y="3067203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90F084-CAEE-CB4C-BC7A-67C052FC70F8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8634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Ajout des filtres de Sobel</a:t>
            </a:r>
            <a:endParaRPr 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517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Reprise du module </a:t>
            </a:r>
            <a:r>
              <a:rPr lang="en-US" sz="2200" err="1">
                <a:ea typeface="+mn-lt"/>
                <a:cs typeface="+mn-lt"/>
              </a:rPr>
              <a:t>précèdent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Application du </a:t>
            </a:r>
            <a:r>
              <a:rPr lang="en-US" sz="2200" err="1">
                <a:cs typeface="Calibri"/>
              </a:rPr>
              <a:t>filtre</a:t>
            </a:r>
            <a:r>
              <a:rPr lang="en-US" sz="2200">
                <a:cs typeface="Calibri"/>
              </a:rPr>
              <a:t> de Sobel horizontal sur </a:t>
            </a:r>
            <a:r>
              <a:rPr lang="en-US" sz="2200" err="1">
                <a:cs typeface="Calibri"/>
              </a:rPr>
              <a:t>l'image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d'entrée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Application du </a:t>
            </a:r>
            <a:r>
              <a:rPr lang="en-US" sz="2200" err="1">
                <a:cs typeface="Calibri"/>
              </a:rPr>
              <a:t>filtre</a:t>
            </a:r>
            <a:r>
              <a:rPr lang="en-US" sz="2200">
                <a:cs typeface="Calibri"/>
              </a:rPr>
              <a:t> de Sobel vertical sur </a:t>
            </a:r>
            <a:r>
              <a:rPr lang="en-US" sz="2200" err="1">
                <a:cs typeface="Calibri"/>
              </a:rPr>
              <a:t>l'image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d'entrée</a:t>
            </a:r>
            <a:r>
              <a:rPr lang="en-US" sz="2200">
                <a:cs typeface="Calibri"/>
              </a:rPr>
              <a:t> 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620F8-D1EE-84AF-50D0-262DFBD5D998}"/>
              </a:ext>
            </a:extLst>
          </p:cNvPr>
          <p:cNvSpPr/>
          <p:nvPr/>
        </p:nvSpPr>
        <p:spPr>
          <a:xfrm>
            <a:off x="622406" y="4896010"/>
            <a:ext cx="2087495" cy="103094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Image d'entrée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5C781-BEE6-1309-8734-6E25969528C7}"/>
              </a:ext>
            </a:extLst>
          </p:cNvPr>
          <p:cNvSpPr/>
          <p:nvPr/>
        </p:nvSpPr>
        <p:spPr>
          <a:xfrm>
            <a:off x="3548742" y="4896010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Fenêtre glissante</a:t>
            </a:r>
          </a:p>
        </p:txBody>
      </p:sp>
      <p:cxnSp>
        <p:nvCxnSpPr>
          <p:cNvPr id="11" name="Connecteur droit avec flèche 5">
            <a:extLst>
              <a:ext uri="{FF2B5EF4-FFF2-40B4-BE49-F238E27FC236}">
                <a16:creationId xmlns:a16="http://schemas.microsoft.com/office/drawing/2014/main" id="{A9818EBD-C968-A0C5-E6B8-1548F3CA74BA}"/>
              </a:ext>
            </a:extLst>
          </p:cNvPr>
          <p:cNvCxnSpPr/>
          <p:nvPr/>
        </p:nvCxnSpPr>
        <p:spPr>
          <a:xfrm flipV="1">
            <a:off x="2732954" y="5407639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3237-DEA2-F216-98EF-4F6607FD92AF}"/>
              </a:ext>
            </a:extLst>
          </p:cNvPr>
          <p:cNvSpPr/>
          <p:nvPr/>
        </p:nvSpPr>
        <p:spPr>
          <a:xfrm>
            <a:off x="9357871" y="4896010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Image de sortie</a:t>
            </a:r>
            <a:endParaRPr lang="fr-FR"/>
          </a:p>
        </p:txBody>
      </p:sp>
      <p:cxnSp>
        <p:nvCxnSpPr>
          <p:cNvPr id="16" name="Connecteur droit avec flèche 5">
            <a:extLst>
              <a:ext uri="{FF2B5EF4-FFF2-40B4-BE49-F238E27FC236}">
                <a16:creationId xmlns:a16="http://schemas.microsoft.com/office/drawing/2014/main" id="{A473DEDD-668B-DAD3-1E43-DC55946C8BB2}"/>
              </a:ext>
            </a:extLst>
          </p:cNvPr>
          <p:cNvCxnSpPr>
            <a:cxnSpLocks/>
          </p:cNvCxnSpPr>
          <p:nvPr/>
        </p:nvCxnSpPr>
        <p:spPr>
          <a:xfrm flipV="1">
            <a:off x="5646483" y="5407639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E361889-BBC3-B3DF-8EF8-D3461FD9E304}"/>
              </a:ext>
            </a:extLst>
          </p:cNvPr>
          <p:cNvSpPr/>
          <p:nvPr/>
        </p:nvSpPr>
        <p:spPr>
          <a:xfrm>
            <a:off x="6462630" y="4902106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Filtre de </a:t>
            </a:r>
            <a:r>
              <a:rPr lang="fr-FR" err="1">
                <a:cs typeface="Calibri"/>
              </a:rPr>
              <a:t>Sobel</a:t>
            </a:r>
            <a:r>
              <a:rPr lang="fr-FR">
                <a:cs typeface="Calibri"/>
              </a:rPr>
              <a:t> y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ED434E-2916-C58A-2D01-C7DA5B6217E9}"/>
              </a:ext>
            </a:extLst>
          </p:cNvPr>
          <p:cNvCxnSpPr>
            <a:cxnSpLocks/>
          </p:cNvCxnSpPr>
          <p:nvPr/>
        </p:nvCxnSpPr>
        <p:spPr>
          <a:xfrm flipV="1">
            <a:off x="8548179" y="5413735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4F72FE1-AE51-BC90-FD0B-3CE1A77E1414}"/>
              </a:ext>
            </a:extLst>
          </p:cNvPr>
          <p:cNvSpPr/>
          <p:nvPr/>
        </p:nvSpPr>
        <p:spPr>
          <a:xfrm>
            <a:off x="621125" y="3569234"/>
            <a:ext cx="2087495" cy="103094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Image d'entrée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E2B6DC-8553-BDC4-A8B8-074DB6D236FB}"/>
              </a:ext>
            </a:extLst>
          </p:cNvPr>
          <p:cNvSpPr/>
          <p:nvPr/>
        </p:nvSpPr>
        <p:spPr>
          <a:xfrm>
            <a:off x="3547461" y="3569234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Fenêtre glissante</a:t>
            </a:r>
          </a:p>
        </p:txBody>
      </p:sp>
      <p:cxnSp>
        <p:nvCxnSpPr>
          <p:cNvPr id="28" name="Connecteur droit avec flèche 5">
            <a:extLst>
              <a:ext uri="{FF2B5EF4-FFF2-40B4-BE49-F238E27FC236}">
                <a16:creationId xmlns:a16="http://schemas.microsoft.com/office/drawing/2014/main" id="{EE34DB6D-0ED3-8C01-E1E7-11794F125FF6}"/>
              </a:ext>
            </a:extLst>
          </p:cNvPr>
          <p:cNvCxnSpPr/>
          <p:nvPr/>
        </p:nvCxnSpPr>
        <p:spPr>
          <a:xfrm flipV="1">
            <a:off x="2731673" y="4080863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9D8F60F-21E9-9DCA-3A90-BC70A4701399}"/>
              </a:ext>
            </a:extLst>
          </p:cNvPr>
          <p:cNvSpPr/>
          <p:nvPr/>
        </p:nvSpPr>
        <p:spPr>
          <a:xfrm>
            <a:off x="9356590" y="3569234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Image de sortie</a:t>
            </a:r>
            <a:endParaRPr lang="fr-FR"/>
          </a:p>
        </p:txBody>
      </p:sp>
      <p:cxnSp>
        <p:nvCxnSpPr>
          <p:cNvPr id="32" name="Connecteur droit avec flèche 5">
            <a:extLst>
              <a:ext uri="{FF2B5EF4-FFF2-40B4-BE49-F238E27FC236}">
                <a16:creationId xmlns:a16="http://schemas.microsoft.com/office/drawing/2014/main" id="{0B1B0019-4138-3316-8C13-DAB66D6DEDE2}"/>
              </a:ext>
            </a:extLst>
          </p:cNvPr>
          <p:cNvCxnSpPr>
            <a:cxnSpLocks/>
          </p:cNvCxnSpPr>
          <p:nvPr/>
        </p:nvCxnSpPr>
        <p:spPr>
          <a:xfrm flipV="1">
            <a:off x="5645202" y="4080863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F0F409B-E6EA-ADCA-74ED-6D2297A36217}"/>
              </a:ext>
            </a:extLst>
          </p:cNvPr>
          <p:cNvSpPr/>
          <p:nvPr/>
        </p:nvSpPr>
        <p:spPr>
          <a:xfrm>
            <a:off x="6461349" y="3575330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Filtre de </a:t>
            </a:r>
            <a:r>
              <a:rPr lang="fr-FR" err="1">
                <a:cs typeface="Calibri"/>
              </a:rPr>
              <a:t>Sobel</a:t>
            </a:r>
            <a:r>
              <a:rPr lang="fr-FR">
                <a:cs typeface="Calibri"/>
              </a:rPr>
              <a:t> x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8AED318-6CF4-1051-4AC5-37DDE41DE450}"/>
              </a:ext>
            </a:extLst>
          </p:cNvPr>
          <p:cNvCxnSpPr>
            <a:cxnSpLocks/>
          </p:cNvCxnSpPr>
          <p:nvPr/>
        </p:nvCxnSpPr>
        <p:spPr>
          <a:xfrm flipV="1">
            <a:off x="8546898" y="4086959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4931C488-A9E4-0C50-A163-0778EA03F6D6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90451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Ajout des filtres de Sobel</a:t>
            </a:r>
            <a:endParaRPr 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Une image contenant texte, capture d’écran, noir et blanc&#10;&#10;Description générée automatiquement">
            <a:extLst>
              <a:ext uri="{FF2B5EF4-FFF2-40B4-BE49-F238E27FC236}">
                <a16:creationId xmlns:a16="http://schemas.microsoft.com/office/drawing/2014/main" id="{C6DE8F0F-7BE0-DCBF-6495-4D5B17EB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64" y="2055814"/>
            <a:ext cx="3028872" cy="218196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26485C7-5C34-D114-4476-50246E980C8D}"/>
              </a:ext>
            </a:extLst>
          </p:cNvPr>
          <p:cNvSpPr txBox="1"/>
          <p:nvPr/>
        </p:nvSpPr>
        <p:spPr>
          <a:xfrm>
            <a:off x="4581564" y="5586380"/>
            <a:ext cx="3028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Sobel x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0BDC32-BADB-DD4B-E9EB-22EC380F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881" y="2055813"/>
            <a:ext cx="3044247" cy="2181961"/>
          </a:xfrm>
          <a:prstGeom prst="rect">
            <a:avLst/>
          </a:prstGeom>
        </p:spPr>
      </p:pic>
      <p:sp>
        <p:nvSpPr>
          <p:cNvPr id="21" name="TextBox 14">
            <a:extLst>
              <a:ext uri="{FF2B5EF4-FFF2-40B4-BE49-F238E27FC236}">
                <a16:creationId xmlns:a16="http://schemas.microsoft.com/office/drawing/2014/main" id="{BFF35158-3F0D-04F7-44A4-899FD19EF470}"/>
              </a:ext>
            </a:extLst>
          </p:cNvPr>
          <p:cNvSpPr txBox="1"/>
          <p:nvPr/>
        </p:nvSpPr>
        <p:spPr>
          <a:xfrm>
            <a:off x="8013094" y="5586380"/>
            <a:ext cx="3028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Sobel y</a:t>
            </a:r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90703BA-4796-1F16-F8E8-1969D8D04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49" y="2058032"/>
            <a:ext cx="3023469" cy="2181961"/>
          </a:xfrm>
          <a:prstGeom prst="rect">
            <a:avLst/>
          </a:prstGeom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F17FE4A0-9D43-ED66-9EA0-157E05B3D684}"/>
              </a:ext>
            </a:extLst>
          </p:cNvPr>
          <p:cNvSpPr txBox="1"/>
          <p:nvPr/>
        </p:nvSpPr>
        <p:spPr>
          <a:xfrm>
            <a:off x="1067946" y="5586380"/>
            <a:ext cx="3028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Image de </a:t>
            </a:r>
            <a:r>
              <a:rPr lang="en-US" err="1">
                <a:cs typeface="Calibri"/>
              </a:rPr>
              <a:t>référence</a:t>
            </a:r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11D656-6DDC-26CA-0E4D-FF0DFD9DE7AA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C3E876-DB62-1D2C-201E-CC06513B0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42" y="4501539"/>
            <a:ext cx="1543265" cy="7240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38D37C-C613-A9ED-59A1-A9ED58D4A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2687" y="4501539"/>
            <a:ext cx="167663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Détection</a:t>
            </a:r>
            <a:r>
              <a:rPr lang="en-US" sz="6600">
                <a:latin typeface="Calibri"/>
                <a:cs typeface="Calibri"/>
              </a:rPr>
              <a:t> des points </a:t>
            </a:r>
            <a:r>
              <a:rPr lang="en-US" sz="6600" err="1">
                <a:latin typeface="Calibri"/>
                <a:cs typeface="Calibri"/>
              </a:rPr>
              <a:t>d'intérêt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88FB57-AF01-01EA-AF64-C3CAB37C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505"/>
            <a:ext cx="4385077" cy="69102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200">
                <a:cs typeface="Calibri"/>
              </a:rPr>
              <a:t>Addition des </a:t>
            </a:r>
            <a:r>
              <a:rPr lang="en-US" sz="2200" err="1">
                <a:cs typeface="Calibri"/>
              </a:rPr>
              <a:t>filtres</a:t>
            </a:r>
            <a:r>
              <a:rPr lang="en-US" sz="2200">
                <a:cs typeface="Calibri"/>
              </a:rPr>
              <a:t> de Sobel x et y</a:t>
            </a:r>
          </a:p>
          <a:p>
            <a:r>
              <a:rPr lang="fr-FR" sz="2200">
                <a:cs typeface="Calibri"/>
              </a:rPr>
              <a:t>Filtrage du résultat d’addition pour contrôler le niveau de détail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16B6D565-D34B-CB42-8444-1445A5B48699}"/>
              </a:ext>
            </a:extLst>
          </p:cNvPr>
          <p:cNvGrpSpPr/>
          <p:nvPr/>
        </p:nvGrpSpPr>
        <p:grpSpPr>
          <a:xfrm>
            <a:off x="788759" y="3246829"/>
            <a:ext cx="10614482" cy="3058774"/>
            <a:chOff x="669036" y="3417371"/>
            <a:chExt cx="11164824" cy="3216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50632F-F588-D038-030C-4D5BDB90D01F}"/>
                </a:ext>
              </a:extLst>
            </p:cNvPr>
            <p:cNvSpPr/>
            <p:nvPr/>
          </p:nvSpPr>
          <p:spPr>
            <a:xfrm>
              <a:off x="669036" y="3980128"/>
              <a:ext cx="1812139" cy="860942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cs typeface="Calibri"/>
                </a:rPr>
                <a:t>Image d'entrée</a:t>
              </a:r>
              <a:endParaRPr lang="fr-FR"/>
            </a:p>
          </p:txBody>
        </p:sp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506B75B6-AE8B-49B6-332C-BBE2566CD615}"/>
                </a:ext>
              </a:extLst>
            </p:cNvPr>
            <p:cNvGrpSpPr/>
            <p:nvPr/>
          </p:nvGrpSpPr>
          <p:grpSpPr>
            <a:xfrm>
              <a:off x="2481175" y="3417371"/>
              <a:ext cx="9352685" cy="3216706"/>
              <a:chOff x="2481175" y="3417371"/>
              <a:chExt cx="9352685" cy="321670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1FE367-43DD-0D74-3ABC-D7D65A8A523A}"/>
                  </a:ext>
                </a:extLst>
              </p:cNvPr>
              <p:cNvSpPr/>
              <p:nvPr/>
            </p:nvSpPr>
            <p:spPr>
              <a:xfrm>
                <a:off x="3107170" y="3980128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Fenêtre glissante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6F7CA8-9AE4-CB2B-5DFC-49A3141B3225}"/>
                  </a:ext>
                </a:extLst>
              </p:cNvPr>
              <p:cNvSpPr/>
              <p:nvPr/>
            </p:nvSpPr>
            <p:spPr>
              <a:xfrm>
                <a:off x="10021721" y="5602795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Image de sortie</a:t>
                </a:r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C0C448-55D7-5810-8AD7-93C259323851}"/>
                  </a:ext>
                </a:extLst>
              </p:cNvPr>
              <p:cNvSpPr/>
              <p:nvPr/>
            </p:nvSpPr>
            <p:spPr>
              <a:xfrm>
                <a:off x="5896496" y="3453029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Filtre de </a:t>
                </a:r>
                <a:r>
                  <a:rPr lang="fr-FR" err="1">
                    <a:cs typeface="Calibri"/>
                  </a:rPr>
                  <a:t>Sobel</a:t>
                </a:r>
                <a:r>
                  <a:rPr lang="fr-FR">
                    <a:cs typeface="Calibri"/>
                  </a:rPr>
                  <a:t> x</a:t>
                </a: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5C135AA-D4E4-A00B-1C1C-B1AA993A2DFE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>
                <a:off x="2481175" y="4410599"/>
                <a:ext cx="62599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F8643AB0-BFBE-A365-E23F-545146E4A279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4919309" y="4410599"/>
                <a:ext cx="57418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3E4F7806-63D3-931C-AEB2-485274BFA18A}"/>
                  </a:ext>
                </a:extLst>
              </p:cNvPr>
              <p:cNvSpPr/>
              <p:nvPr/>
            </p:nvSpPr>
            <p:spPr>
              <a:xfrm>
                <a:off x="5484333" y="4349627"/>
                <a:ext cx="121941" cy="12194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B729D4B9-8E80-2395-83C4-22F1081328ED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5545304" y="3883500"/>
                <a:ext cx="0" cy="4661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F668A4E-5F75-5148-6234-D942D326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3883500"/>
                <a:ext cx="3581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B6F6E7A-9237-00EB-C0C0-AE2100FF4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4471568"/>
                <a:ext cx="0" cy="4661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4A77021-A658-A6AE-D3B9-FC548D5F1AC5}"/>
                  </a:ext>
                </a:extLst>
              </p:cNvPr>
              <p:cNvSpPr/>
              <p:nvPr/>
            </p:nvSpPr>
            <p:spPr>
              <a:xfrm>
                <a:off x="5904818" y="4507224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Filtre de </a:t>
                </a:r>
                <a:r>
                  <a:rPr lang="fr-FR" err="1">
                    <a:cs typeface="Calibri"/>
                  </a:rPr>
                  <a:t>Sobel</a:t>
                </a:r>
                <a:r>
                  <a:rPr lang="fr-FR">
                    <a:cs typeface="Calibri"/>
                  </a:rPr>
                  <a:t> y</a:t>
                </a:r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061E447-86D3-3BF5-769E-839D78FEB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4937695"/>
                <a:ext cx="3581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F86C03-06B9-EAEC-CF2F-479F944F5B17}"/>
                  </a:ext>
                </a:extLst>
              </p:cNvPr>
              <p:cNvSpPr/>
              <p:nvPr/>
            </p:nvSpPr>
            <p:spPr>
              <a:xfrm>
                <a:off x="8210200" y="417291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+</a:t>
                </a:r>
                <a:endParaRPr lang="fr-FR"/>
              </a:p>
            </p:txBody>
          </p:sp>
          <p:cxnSp>
            <p:nvCxnSpPr>
              <p:cNvPr id="62" name="Connecteur : en angle 61">
                <a:extLst>
                  <a:ext uri="{FF2B5EF4-FFF2-40B4-BE49-F238E27FC236}">
                    <a16:creationId xmlns:a16="http://schemas.microsoft.com/office/drawing/2014/main" id="{292D9940-AD4E-EBC2-C8DB-E380FF2081D6}"/>
                  </a:ext>
                </a:extLst>
              </p:cNvPr>
              <p:cNvCxnSpPr>
                <a:cxnSpLocks/>
                <a:stCxn id="10" idx="3"/>
                <a:endCxn id="43" idx="0"/>
              </p:cNvCxnSpPr>
              <p:nvPr/>
            </p:nvCxnSpPr>
            <p:spPr>
              <a:xfrm>
                <a:off x="7708635" y="3883500"/>
                <a:ext cx="740864" cy="289411"/>
              </a:xfrm>
              <a:prstGeom prst="bentConnector2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 : en angle 64">
                <a:extLst>
                  <a:ext uri="{FF2B5EF4-FFF2-40B4-BE49-F238E27FC236}">
                    <a16:creationId xmlns:a16="http://schemas.microsoft.com/office/drawing/2014/main" id="{98B64F52-A80C-989F-D670-E07E6BD32182}"/>
                  </a:ext>
                </a:extLst>
              </p:cNvPr>
              <p:cNvCxnSpPr>
                <a:cxnSpLocks/>
                <a:stCxn id="40" idx="3"/>
                <a:endCxn id="43" idx="2"/>
              </p:cNvCxnSpPr>
              <p:nvPr/>
            </p:nvCxnSpPr>
            <p:spPr>
              <a:xfrm flipV="1">
                <a:off x="7716957" y="4639039"/>
                <a:ext cx="732542" cy="298656"/>
              </a:xfrm>
              <a:prstGeom prst="bentConnector2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F958FFFD-A6C7-0961-5F52-156D825FB665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8688798" y="4405975"/>
                <a:ext cx="39170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9406DF-7288-A752-1427-F6DD9975C505}"/>
                  </a:ext>
                </a:extLst>
              </p:cNvPr>
              <p:cNvSpPr/>
              <p:nvPr/>
            </p:nvSpPr>
            <p:spPr>
              <a:xfrm>
                <a:off x="9076148" y="417291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&gt;=</a:t>
                </a:r>
                <a:endParaRPr lang="fr-FR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285246-D922-0959-3045-2526413156F6}"/>
                  </a:ext>
                </a:extLst>
              </p:cNvPr>
              <p:cNvSpPr/>
              <p:nvPr/>
            </p:nvSpPr>
            <p:spPr>
              <a:xfrm>
                <a:off x="9074514" y="341737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>
                    <a:cs typeface="Calibri"/>
                  </a:rPr>
                  <a:t>Seuil</a:t>
                </a:r>
                <a:endParaRPr lang="fr-FR" sz="1100"/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A33974F-E730-5971-107C-8867D0F0234F}"/>
                  </a:ext>
                </a:extLst>
              </p:cNvPr>
              <p:cNvCxnSpPr>
                <a:cxnSpLocks/>
                <a:stCxn id="73" idx="0"/>
                <a:endCxn id="74" idx="2"/>
              </p:cNvCxnSpPr>
              <p:nvPr/>
            </p:nvCxnSpPr>
            <p:spPr>
              <a:xfrm flipH="1" flipV="1">
                <a:off x="9313813" y="3883499"/>
                <a:ext cx="1634" cy="28941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rganigramme : Opération manuelle 81">
                <a:extLst>
                  <a:ext uri="{FF2B5EF4-FFF2-40B4-BE49-F238E27FC236}">
                    <a16:creationId xmlns:a16="http://schemas.microsoft.com/office/drawing/2014/main" id="{9C2E34D3-66A3-D3B4-6B9E-CE75C4B7A645}"/>
                  </a:ext>
                </a:extLst>
              </p:cNvPr>
              <p:cNvSpPr/>
              <p:nvPr/>
            </p:nvSpPr>
            <p:spPr>
              <a:xfrm rot="16200000">
                <a:off x="8713004" y="5837415"/>
                <a:ext cx="1201620" cy="391703"/>
              </a:xfrm>
              <a:prstGeom prst="flowChartManualOperation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5FD80E9-2734-45F7-FB00-ADB0555B2C99}"/>
                  </a:ext>
                </a:extLst>
              </p:cNvPr>
              <p:cNvSpPr txBox="1"/>
              <p:nvPr/>
            </p:nvSpPr>
            <p:spPr>
              <a:xfrm>
                <a:off x="9126284" y="5628332"/>
                <a:ext cx="38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2639DE18-C5D0-FB68-AB92-8D1106B7A0CB}"/>
                  </a:ext>
                </a:extLst>
              </p:cNvPr>
              <p:cNvSpPr txBox="1"/>
              <p:nvPr/>
            </p:nvSpPr>
            <p:spPr>
              <a:xfrm>
                <a:off x="9126284" y="6046014"/>
                <a:ext cx="380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832FDBD3-3B24-FC26-20EA-A0B05349EFC7}"/>
                  </a:ext>
                </a:extLst>
              </p:cNvPr>
              <p:cNvCxnSpPr>
                <a:cxnSpLocks/>
                <a:stCxn id="73" idx="2"/>
                <a:endCxn id="82" idx="3"/>
              </p:cNvCxnSpPr>
              <p:nvPr/>
            </p:nvCxnSpPr>
            <p:spPr>
              <a:xfrm flipH="1">
                <a:off x="9313815" y="4639039"/>
                <a:ext cx="1632" cy="9135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BD066AE3-252D-F4CE-2022-EB877CC9AE51}"/>
                  </a:ext>
                </a:extLst>
              </p:cNvPr>
              <p:cNvCxnSpPr>
                <a:cxnSpLocks/>
                <a:stCxn id="82" idx="2"/>
                <a:endCxn id="8" idx="1"/>
              </p:cNvCxnSpPr>
              <p:nvPr/>
            </p:nvCxnSpPr>
            <p:spPr>
              <a:xfrm flipV="1">
                <a:off x="9509666" y="6033266"/>
                <a:ext cx="512055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32BB1E2-9587-E998-08C4-310D655E00E2}"/>
                  </a:ext>
                </a:extLst>
              </p:cNvPr>
              <p:cNvSpPr/>
              <p:nvPr/>
            </p:nvSpPr>
            <p:spPr>
              <a:xfrm>
                <a:off x="7627242" y="5644455"/>
                <a:ext cx="1083585" cy="328237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>
                    <a:cs typeface="Calibri"/>
                  </a:rPr>
                  <a:t>Pixel noir</a:t>
                </a:r>
                <a:endParaRPr lang="fr-FR" sz="14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DC2DE2F-1787-2B21-17F4-B0B3047474BF}"/>
                  </a:ext>
                </a:extLst>
              </p:cNvPr>
              <p:cNvSpPr/>
              <p:nvPr/>
            </p:nvSpPr>
            <p:spPr>
              <a:xfrm>
                <a:off x="7627241" y="6066561"/>
                <a:ext cx="1075264" cy="328237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>
                    <a:cs typeface="Calibri"/>
                  </a:rPr>
                  <a:t>Pixel blanc</a:t>
                </a:r>
                <a:endParaRPr lang="fr-FR" sz="1400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E0130C56-E09E-0C4B-0E64-4416CD390C62}"/>
                  </a:ext>
                </a:extLst>
              </p:cNvPr>
              <p:cNvCxnSpPr>
                <a:cxnSpLocks/>
                <a:stCxn id="94" idx="3"/>
                <a:endCxn id="83" idx="1"/>
              </p:cNvCxnSpPr>
              <p:nvPr/>
            </p:nvCxnSpPr>
            <p:spPr>
              <a:xfrm>
                <a:off x="8710827" y="5808574"/>
                <a:ext cx="415457" cy="44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07A15A3-5881-1D49-BE60-1B2BEDD704A5}"/>
                  </a:ext>
                </a:extLst>
              </p:cNvPr>
              <p:cNvCxnSpPr>
                <a:cxnSpLocks/>
                <a:stCxn id="95" idx="3"/>
                <a:endCxn id="84" idx="1"/>
              </p:cNvCxnSpPr>
              <p:nvPr/>
            </p:nvCxnSpPr>
            <p:spPr>
              <a:xfrm>
                <a:off x="8702506" y="6230680"/>
                <a:ext cx="4237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38670658-D69F-EC59-87A9-6A138FB7DF6F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4849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Détection</a:t>
            </a:r>
            <a:r>
              <a:rPr lang="en-US" sz="6600">
                <a:latin typeface="Calibri"/>
                <a:cs typeface="Calibri"/>
              </a:rPr>
              <a:t> des points </a:t>
            </a:r>
            <a:r>
              <a:rPr lang="en-US" sz="6600" err="1">
                <a:latin typeface="Calibri"/>
                <a:cs typeface="Calibri"/>
              </a:rPr>
              <a:t>d'intérêt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88FB57-AF01-01EA-AF64-C3CAB37C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531"/>
            <a:ext cx="4385077" cy="6910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Addition des </a:t>
            </a:r>
            <a:r>
              <a:rPr lang="en-US" sz="2200" err="1">
                <a:cs typeface="Calibri"/>
              </a:rPr>
              <a:t>filtres</a:t>
            </a:r>
            <a:r>
              <a:rPr lang="en-US" sz="2200">
                <a:cs typeface="Calibri"/>
              </a:rPr>
              <a:t> de Sobel x et y</a:t>
            </a:r>
            <a:endParaRPr lang="fr-FR">
              <a:cs typeface="Calibri" panose="020F0502020204030204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265EDD62-299E-A7FD-2202-34E5405A2755}"/>
              </a:ext>
            </a:extLst>
          </p:cNvPr>
          <p:cNvSpPr txBox="1"/>
          <p:nvPr/>
        </p:nvSpPr>
        <p:spPr>
          <a:xfrm>
            <a:off x="2434558" y="6081912"/>
            <a:ext cx="35320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Sobel x + Sobel y de </a:t>
            </a:r>
            <a:r>
              <a:rPr lang="en-US" err="1">
                <a:cs typeface="Calibri"/>
              </a:rPr>
              <a:t>notre</a:t>
            </a:r>
            <a:r>
              <a:rPr lang="en-US">
                <a:cs typeface="Calibri"/>
              </a:rPr>
              <a:t> design</a:t>
            </a:r>
            <a:endParaRPr lang="en-US"/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34362084-F77E-6B25-8740-741EDF10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58" y="3393252"/>
            <a:ext cx="3523129" cy="254447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D79DA65-13F0-5DFF-5BCA-D854BE8AF87E}"/>
              </a:ext>
            </a:extLst>
          </p:cNvPr>
          <p:cNvSpPr txBox="1"/>
          <p:nvPr/>
        </p:nvSpPr>
        <p:spPr>
          <a:xfrm>
            <a:off x="6181805" y="6081912"/>
            <a:ext cx="35320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Sobel x + Sobel y </a:t>
            </a:r>
            <a:r>
              <a:rPr lang="en-US" err="1">
                <a:cs typeface="Calibri"/>
              </a:rPr>
              <a:t>d'imageJ</a:t>
            </a:r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674F8B7A-F5CB-1A0E-BDAD-FFB95E0D9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05" y="3393252"/>
            <a:ext cx="3523128" cy="254447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27F64E5-7B37-A802-2A60-2A572E59743F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66577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Filtrage</a:t>
            </a:r>
            <a:r>
              <a:rPr lang="en-US" sz="6600">
                <a:latin typeface="Calibri"/>
                <a:cs typeface="Calibri"/>
              </a:rPr>
              <a:t> des points </a:t>
            </a:r>
            <a:r>
              <a:rPr lang="en-US" sz="6600" err="1">
                <a:latin typeface="Calibri"/>
                <a:cs typeface="Calibri"/>
              </a:rPr>
              <a:t>d'intérêt</a:t>
            </a:r>
            <a:endParaRPr lang="en-US" sz="6600">
              <a:latin typeface="Calibri"/>
              <a:cs typeface="Calibri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88FB57-AF01-01EA-AF64-C3CAB37C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085"/>
            <a:ext cx="8867428" cy="9471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err="1">
                <a:cs typeface="Calibri"/>
              </a:rPr>
              <a:t>Filtrage</a:t>
            </a:r>
            <a:r>
              <a:rPr lang="en-US" sz="2200">
                <a:cs typeface="Calibri"/>
              </a:rPr>
              <a:t> du </a:t>
            </a:r>
            <a:r>
              <a:rPr lang="en-US" sz="2200" err="1">
                <a:cs typeface="Calibri"/>
              </a:rPr>
              <a:t>résultat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précèdent</a:t>
            </a:r>
            <a:endParaRPr lang="en-US" sz="2200">
              <a:cs typeface="Calibri"/>
            </a:endParaRPr>
          </a:p>
          <a:p>
            <a:r>
              <a:rPr lang="en-US" sz="2200" err="1">
                <a:cs typeface="Calibri"/>
              </a:rPr>
              <a:t>Ajustement</a:t>
            </a:r>
            <a:r>
              <a:rPr lang="en-US" sz="2200">
                <a:cs typeface="Calibri"/>
              </a:rPr>
              <a:t> de la </a:t>
            </a:r>
            <a:r>
              <a:rPr lang="en-US" sz="2200" err="1">
                <a:cs typeface="Calibri"/>
              </a:rPr>
              <a:t>valeur</a:t>
            </a:r>
            <a:r>
              <a:rPr lang="en-US" sz="2200">
                <a:cs typeface="Calibri"/>
              </a:rPr>
              <a:t> du </a:t>
            </a:r>
            <a:r>
              <a:rPr lang="en-US" sz="2200" err="1">
                <a:cs typeface="Calibri"/>
              </a:rPr>
              <a:t>seuil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en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fonction</a:t>
            </a:r>
            <a:r>
              <a:rPr lang="en-US" sz="2200">
                <a:cs typeface="Calibri"/>
              </a:rPr>
              <a:t> du </a:t>
            </a:r>
            <a:r>
              <a:rPr lang="en-US" sz="2200" err="1">
                <a:cs typeface="Calibri"/>
              </a:rPr>
              <a:t>niveau</a:t>
            </a:r>
            <a:r>
              <a:rPr lang="en-US" sz="2200">
                <a:cs typeface="Calibri"/>
              </a:rPr>
              <a:t> de </a:t>
            </a:r>
            <a:r>
              <a:rPr lang="en-US" sz="2200" err="1">
                <a:cs typeface="Calibri"/>
              </a:rPr>
              <a:t>détail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souhaité</a:t>
            </a: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>
              <a:buFont typeface="Arial"/>
              <a:buChar char="•"/>
            </a:pP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45660EC3-74E6-590C-07CD-2C5F63958B3D}"/>
              </a:ext>
            </a:extLst>
          </p:cNvPr>
          <p:cNvSpPr txBox="1"/>
          <p:nvPr/>
        </p:nvSpPr>
        <p:spPr>
          <a:xfrm>
            <a:off x="2362840" y="6398238"/>
            <a:ext cx="35320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/>
              </a:rPr>
              <a:t>Résultat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filtré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notre</a:t>
            </a:r>
            <a:r>
              <a:rPr lang="en-US">
                <a:cs typeface="Calibri"/>
              </a:rPr>
              <a:t> design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D102544A-EE12-3D27-1CEF-A80AF40AD11C}"/>
              </a:ext>
            </a:extLst>
          </p:cNvPr>
          <p:cNvSpPr txBox="1"/>
          <p:nvPr/>
        </p:nvSpPr>
        <p:spPr>
          <a:xfrm>
            <a:off x="6145946" y="6398238"/>
            <a:ext cx="35320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/>
              </a:rPr>
              <a:t>Résultat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filtré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d'imageJ</a:t>
            </a:r>
            <a:endParaRPr lang="en-US">
              <a:cs typeface="Calibri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028C84E-0510-7CB6-0105-6949A473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41" y="3664755"/>
            <a:ext cx="3478305" cy="2544475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C0AED4EC-1809-069F-BDEA-FA6F2B531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46" y="3664755"/>
            <a:ext cx="3532093" cy="254447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F830C4C-1297-32F1-30CE-07ED3710016E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9067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>
                <a:latin typeface="Calibri"/>
                <a:cs typeface="Calibri"/>
              </a:rPr>
              <a:t>Conclusion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F1E2B3B-0F89-DA06-B24C-6DF9738CD631}"/>
              </a:ext>
            </a:extLst>
          </p:cNvPr>
          <p:cNvGrpSpPr/>
          <p:nvPr/>
        </p:nvGrpSpPr>
        <p:grpSpPr>
          <a:xfrm>
            <a:off x="669036" y="2598760"/>
            <a:ext cx="10614482" cy="3058774"/>
            <a:chOff x="669036" y="3417371"/>
            <a:chExt cx="11164824" cy="32167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1DC99E-6F4F-6ED5-83F0-3D5E7311B946}"/>
                </a:ext>
              </a:extLst>
            </p:cNvPr>
            <p:cNvSpPr/>
            <p:nvPr/>
          </p:nvSpPr>
          <p:spPr>
            <a:xfrm>
              <a:off x="669036" y="3980128"/>
              <a:ext cx="1812139" cy="860942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cs typeface="Calibri"/>
                </a:rPr>
                <a:t>Image d'entrée</a:t>
              </a:r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C4DB6DFA-F1D5-F2BA-FB87-468F8F63BB0A}"/>
                </a:ext>
              </a:extLst>
            </p:cNvPr>
            <p:cNvGrpSpPr/>
            <p:nvPr/>
          </p:nvGrpSpPr>
          <p:grpSpPr>
            <a:xfrm>
              <a:off x="2481175" y="3417371"/>
              <a:ext cx="9352685" cy="3216706"/>
              <a:chOff x="2481175" y="3417371"/>
              <a:chExt cx="9352685" cy="321670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6F6EB5-949B-94C7-2C49-A24314EB118B}"/>
                  </a:ext>
                </a:extLst>
              </p:cNvPr>
              <p:cNvSpPr/>
              <p:nvPr/>
            </p:nvSpPr>
            <p:spPr>
              <a:xfrm>
                <a:off x="3107170" y="3980128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Fenêtre glissante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7CF946-405E-1DA2-1AF3-DB4F5A87780A}"/>
                  </a:ext>
                </a:extLst>
              </p:cNvPr>
              <p:cNvSpPr/>
              <p:nvPr/>
            </p:nvSpPr>
            <p:spPr>
              <a:xfrm>
                <a:off x="10021721" y="5602795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Image de sortie</a:t>
                </a:r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845A15-D615-604E-B80B-CA2CCDB59792}"/>
                  </a:ext>
                </a:extLst>
              </p:cNvPr>
              <p:cNvSpPr/>
              <p:nvPr/>
            </p:nvSpPr>
            <p:spPr>
              <a:xfrm>
                <a:off x="5896496" y="3453029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Filtre de </a:t>
                </a:r>
                <a:r>
                  <a:rPr lang="fr-FR" err="1">
                    <a:cs typeface="Calibri"/>
                  </a:rPr>
                  <a:t>Sobel</a:t>
                </a:r>
                <a:r>
                  <a:rPr lang="fr-FR">
                    <a:cs typeface="Calibri"/>
                  </a:rPr>
                  <a:t> x</a:t>
                </a: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D5A91B13-B0AC-F2E7-1A15-2101BFF0997F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2481175" y="4410599"/>
                <a:ext cx="62599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5464369A-1DAD-E361-7E48-9750C5616B8F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919309" y="4410599"/>
                <a:ext cx="57418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CFCDA1A7-EBEA-FEB8-3466-CEFA57296A61}"/>
                  </a:ext>
                </a:extLst>
              </p:cNvPr>
              <p:cNvSpPr/>
              <p:nvPr/>
            </p:nvSpPr>
            <p:spPr>
              <a:xfrm>
                <a:off x="5484333" y="4349627"/>
                <a:ext cx="121941" cy="12194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CDBE14D-2BB6-3A00-9275-F6EB50BBA0FA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5545304" y="3883500"/>
                <a:ext cx="0" cy="4661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34A9677C-6C4F-AB68-7B51-A8B611F6E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3883500"/>
                <a:ext cx="3581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4FCE6014-59C5-8E34-2168-8EF487330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4471568"/>
                <a:ext cx="0" cy="4661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0BD5FB-4822-D210-F058-78B1E1F3A3CB}"/>
                  </a:ext>
                </a:extLst>
              </p:cNvPr>
              <p:cNvSpPr/>
              <p:nvPr/>
            </p:nvSpPr>
            <p:spPr>
              <a:xfrm>
                <a:off x="5904818" y="4507224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Filtre de </a:t>
                </a:r>
                <a:r>
                  <a:rPr lang="fr-FR" err="1">
                    <a:cs typeface="Calibri"/>
                  </a:rPr>
                  <a:t>Sobel</a:t>
                </a:r>
                <a:r>
                  <a:rPr lang="fr-FR">
                    <a:cs typeface="Calibri"/>
                  </a:rPr>
                  <a:t> x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6A251D4D-38D5-C211-D389-0EA7E039E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4937695"/>
                <a:ext cx="3581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27DECBB-9D55-0045-3E96-95A8E237DF9F}"/>
                  </a:ext>
                </a:extLst>
              </p:cNvPr>
              <p:cNvSpPr/>
              <p:nvPr/>
            </p:nvSpPr>
            <p:spPr>
              <a:xfrm>
                <a:off x="8210200" y="417291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+</a:t>
                </a:r>
                <a:endParaRPr lang="fr-FR"/>
              </a:p>
            </p:txBody>
          </p:sp>
          <p:cxnSp>
            <p:nvCxnSpPr>
              <p:cNvPr id="27" name="Connecteur : en angle 26">
                <a:extLst>
                  <a:ext uri="{FF2B5EF4-FFF2-40B4-BE49-F238E27FC236}">
                    <a16:creationId xmlns:a16="http://schemas.microsoft.com/office/drawing/2014/main" id="{7BE9EC48-39ED-7B3C-AC7D-232CF5A89328}"/>
                  </a:ext>
                </a:extLst>
              </p:cNvPr>
              <p:cNvCxnSpPr>
                <a:cxnSpLocks/>
                <a:stCxn id="15" idx="3"/>
                <a:endCxn id="26" idx="0"/>
              </p:cNvCxnSpPr>
              <p:nvPr/>
            </p:nvCxnSpPr>
            <p:spPr>
              <a:xfrm>
                <a:off x="7708635" y="3883500"/>
                <a:ext cx="740864" cy="289411"/>
              </a:xfrm>
              <a:prstGeom prst="bentConnector2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 : en angle 27">
                <a:extLst>
                  <a:ext uri="{FF2B5EF4-FFF2-40B4-BE49-F238E27FC236}">
                    <a16:creationId xmlns:a16="http://schemas.microsoft.com/office/drawing/2014/main" id="{535A5704-93AA-5821-DD78-F524B5162513}"/>
                  </a:ext>
                </a:extLst>
              </p:cNvPr>
              <p:cNvCxnSpPr>
                <a:cxnSpLocks/>
                <a:stCxn id="24" idx="3"/>
                <a:endCxn id="26" idx="2"/>
              </p:cNvCxnSpPr>
              <p:nvPr/>
            </p:nvCxnSpPr>
            <p:spPr>
              <a:xfrm flipV="1">
                <a:off x="7716957" y="4639039"/>
                <a:ext cx="732542" cy="298656"/>
              </a:xfrm>
              <a:prstGeom prst="bentConnector2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6C4E2CD-075F-4B93-C869-9AFE8FEF5CA2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8688798" y="4405975"/>
                <a:ext cx="39170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DCA6DF-8A20-C8CF-D666-A4C8B0D8FA9D}"/>
                  </a:ext>
                </a:extLst>
              </p:cNvPr>
              <p:cNvSpPr/>
              <p:nvPr/>
            </p:nvSpPr>
            <p:spPr>
              <a:xfrm>
                <a:off x="9076148" y="417291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&gt;=</a:t>
                </a:r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8F2F65-6425-9C96-A463-CDFACFD7B40C}"/>
                  </a:ext>
                </a:extLst>
              </p:cNvPr>
              <p:cNvSpPr/>
              <p:nvPr/>
            </p:nvSpPr>
            <p:spPr>
              <a:xfrm>
                <a:off x="9074514" y="341737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>
                    <a:cs typeface="Calibri"/>
                  </a:rPr>
                  <a:t>230</a:t>
                </a:r>
                <a:endParaRPr lang="fr-FR" sz="110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2030A568-8C52-7779-5738-0617551B2570}"/>
                  </a:ext>
                </a:extLst>
              </p:cNvPr>
              <p:cNvCxnSpPr>
                <a:cxnSpLocks/>
                <a:stCxn id="30" idx="0"/>
                <a:endCxn id="31" idx="2"/>
              </p:cNvCxnSpPr>
              <p:nvPr/>
            </p:nvCxnSpPr>
            <p:spPr>
              <a:xfrm flipH="1" flipV="1">
                <a:off x="9313813" y="3883499"/>
                <a:ext cx="1634" cy="28941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rganigramme : Opération manuelle 32">
                <a:extLst>
                  <a:ext uri="{FF2B5EF4-FFF2-40B4-BE49-F238E27FC236}">
                    <a16:creationId xmlns:a16="http://schemas.microsoft.com/office/drawing/2014/main" id="{D7399B14-6B58-E3B7-9B92-B1CCD9BBED55}"/>
                  </a:ext>
                </a:extLst>
              </p:cNvPr>
              <p:cNvSpPr/>
              <p:nvPr/>
            </p:nvSpPr>
            <p:spPr>
              <a:xfrm rot="16200000">
                <a:off x="8713004" y="5837415"/>
                <a:ext cx="1201620" cy="391703"/>
              </a:xfrm>
              <a:prstGeom prst="flowChartManualOperation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787EE40-2A0F-381F-8784-5462DBF55D61}"/>
                  </a:ext>
                </a:extLst>
              </p:cNvPr>
              <p:cNvSpPr txBox="1"/>
              <p:nvPr/>
            </p:nvSpPr>
            <p:spPr>
              <a:xfrm>
                <a:off x="9126284" y="5628332"/>
                <a:ext cx="38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B35BA36-3963-576D-1699-92D5BD982A31}"/>
                  </a:ext>
                </a:extLst>
              </p:cNvPr>
              <p:cNvSpPr txBox="1"/>
              <p:nvPr/>
            </p:nvSpPr>
            <p:spPr>
              <a:xfrm>
                <a:off x="9126284" y="6046014"/>
                <a:ext cx="380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A61A1F7-0D82-8662-BB54-CFFBF73D0E35}"/>
                  </a:ext>
                </a:extLst>
              </p:cNvPr>
              <p:cNvCxnSpPr>
                <a:cxnSpLocks/>
                <a:stCxn id="30" idx="2"/>
                <a:endCxn id="33" idx="3"/>
              </p:cNvCxnSpPr>
              <p:nvPr/>
            </p:nvCxnSpPr>
            <p:spPr>
              <a:xfrm flipH="1">
                <a:off x="9313815" y="4639039"/>
                <a:ext cx="1632" cy="9135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92C436B-48D4-9484-5323-759AB637F6D8}"/>
                  </a:ext>
                </a:extLst>
              </p:cNvPr>
              <p:cNvCxnSpPr>
                <a:cxnSpLocks/>
                <a:stCxn id="33" idx="2"/>
                <a:endCxn id="14" idx="1"/>
              </p:cNvCxnSpPr>
              <p:nvPr/>
            </p:nvCxnSpPr>
            <p:spPr>
              <a:xfrm flipV="1">
                <a:off x="9509666" y="6033266"/>
                <a:ext cx="512055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7240E1-F0ED-400F-0E22-E1182FA4DFF1}"/>
                  </a:ext>
                </a:extLst>
              </p:cNvPr>
              <p:cNvSpPr/>
              <p:nvPr/>
            </p:nvSpPr>
            <p:spPr>
              <a:xfrm>
                <a:off x="7627242" y="5644455"/>
                <a:ext cx="1083585" cy="328237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>
                    <a:cs typeface="Calibri"/>
                  </a:rPr>
                  <a:t>Pixel noir</a:t>
                </a:r>
                <a:endParaRPr lang="fr-FR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7AA49EA-74D5-3450-2295-2183FFDB3524}"/>
                  </a:ext>
                </a:extLst>
              </p:cNvPr>
              <p:cNvSpPr/>
              <p:nvPr/>
            </p:nvSpPr>
            <p:spPr>
              <a:xfrm>
                <a:off x="7627241" y="6066561"/>
                <a:ext cx="1075264" cy="328237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>
                    <a:cs typeface="Calibri"/>
                  </a:rPr>
                  <a:t>Pixel blanc</a:t>
                </a:r>
                <a:endParaRPr lang="fr-FR" sz="1400"/>
              </a:p>
            </p:txBody>
          </p: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FDD81DBF-4404-52D1-1182-9BAB3C263833}"/>
                  </a:ext>
                </a:extLst>
              </p:cNvPr>
              <p:cNvCxnSpPr>
                <a:cxnSpLocks/>
                <a:stCxn id="38" idx="3"/>
                <a:endCxn id="34" idx="1"/>
              </p:cNvCxnSpPr>
              <p:nvPr/>
            </p:nvCxnSpPr>
            <p:spPr>
              <a:xfrm>
                <a:off x="8710827" y="5808574"/>
                <a:ext cx="415457" cy="44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3AA76632-F690-E2AD-7FF7-D3DF4EEF847F}"/>
                  </a:ext>
                </a:extLst>
              </p:cNvPr>
              <p:cNvCxnSpPr>
                <a:cxnSpLocks/>
                <a:stCxn id="39" idx="3"/>
                <a:endCxn id="35" idx="1"/>
              </p:cNvCxnSpPr>
              <p:nvPr/>
            </p:nvCxnSpPr>
            <p:spPr>
              <a:xfrm>
                <a:off x="8702506" y="6230680"/>
                <a:ext cx="4237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Image 42">
            <a:extLst>
              <a:ext uri="{FF2B5EF4-FFF2-40B4-BE49-F238E27FC236}">
                <a16:creationId xmlns:a16="http://schemas.microsoft.com/office/drawing/2014/main" id="{3F688E89-0300-447D-B205-00B9EADA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955443"/>
            <a:ext cx="1741536" cy="116676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0828CA8-875C-5A77-8A47-97690CB3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27" y="2955442"/>
            <a:ext cx="1741536" cy="116676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54909FD4-BE3F-6EAD-0615-3451C1C1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87" y="4471985"/>
            <a:ext cx="1721285" cy="1160764"/>
          </a:xfrm>
          <a:prstGeom prst="rect">
            <a:avLst/>
          </a:prstGeom>
        </p:spPr>
      </p:pic>
      <p:pic>
        <p:nvPicPr>
          <p:cNvPr id="47" name="Picture 10" descr="Une image contenant texte, capture d’écran, noir et blanc&#10;&#10;Description générée automatiquement">
            <a:extLst>
              <a:ext uri="{FF2B5EF4-FFF2-40B4-BE49-F238E27FC236}">
                <a16:creationId xmlns:a16="http://schemas.microsoft.com/office/drawing/2014/main" id="{DC3757A2-E807-B6F3-6502-A13FC03A9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27"/>
          <a:stretch/>
        </p:blipFill>
        <p:spPr>
          <a:xfrm>
            <a:off x="5632286" y="3526356"/>
            <a:ext cx="1735964" cy="1155187"/>
          </a:xfrm>
          <a:prstGeom prst="rect">
            <a:avLst/>
          </a:prstGeom>
        </p:spPr>
      </p:pic>
      <p:pic>
        <p:nvPicPr>
          <p:cNvPr id="48" name="Picture 14">
            <a:extLst>
              <a:ext uri="{FF2B5EF4-FFF2-40B4-BE49-F238E27FC236}">
                <a16:creationId xmlns:a16="http://schemas.microsoft.com/office/drawing/2014/main" id="{027EB9C4-AE1D-5DFE-E353-778CD175E5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79"/>
          <a:stretch/>
        </p:blipFill>
        <p:spPr>
          <a:xfrm>
            <a:off x="5629814" y="2331289"/>
            <a:ext cx="1747444" cy="115755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0696DA4-A184-A11F-8861-32A1B8BB3EBC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619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Rétrospective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14" y="2641694"/>
            <a:ext cx="5472032" cy="3554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200" err="1">
                <a:ea typeface="+mn-lt"/>
                <a:cs typeface="+mn-lt"/>
              </a:rPr>
              <a:t>Réalisation</a:t>
            </a:r>
            <a:r>
              <a:rPr lang="en-US" sz="2200">
                <a:ea typeface="+mn-lt"/>
                <a:cs typeface="+mn-lt"/>
              </a:rPr>
              <a:t> d'un </a:t>
            </a:r>
            <a:r>
              <a:rPr lang="en-US" sz="2200" err="1">
                <a:ea typeface="+mn-lt"/>
                <a:cs typeface="+mn-lt"/>
              </a:rPr>
              <a:t>filtre</a:t>
            </a:r>
            <a:r>
              <a:rPr lang="en-US" sz="2200">
                <a:ea typeface="+mn-lt"/>
                <a:cs typeface="+mn-lt"/>
              </a:rPr>
              <a:t> de </a:t>
            </a:r>
            <a:r>
              <a:rPr lang="en-US" sz="2200" err="1">
                <a:ea typeface="+mn-lt"/>
                <a:cs typeface="+mn-lt"/>
              </a:rPr>
              <a:t>flou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Gaussien</a:t>
            </a:r>
            <a:r>
              <a:rPr lang="en-US" sz="2200">
                <a:ea typeface="+mn-lt"/>
                <a:cs typeface="+mn-lt"/>
              </a:rPr>
              <a:t> dans le cadre d'un </a:t>
            </a:r>
            <a:r>
              <a:rPr lang="en-US" sz="2200" err="1">
                <a:ea typeface="+mn-lt"/>
                <a:cs typeface="+mn-lt"/>
              </a:rPr>
              <a:t>projet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précèdent</a:t>
            </a:r>
            <a:endParaRPr lang="en-US" sz="22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200" err="1">
                <a:ea typeface="+mn-lt"/>
                <a:cs typeface="+mn-lt"/>
              </a:rPr>
              <a:t>Similarité</a:t>
            </a:r>
            <a:r>
              <a:rPr lang="en-US" sz="2200">
                <a:ea typeface="+mn-lt"/>
                <a:cs typeface="+mn-lt"/>
              </a:rPr>
              <a:t> : </a:t>
            </a:r>
            <a:r>
              <a:rPr lang="en-US" sz="2200" err="1">
                <a:ea typeface="+mn-lt"/>
                <a:cs typeface="+mn-lt"/>
              </a:rPr>
              <a:t>utilisation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d'une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fenêtre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glissante</a:t>
            </a:r>
            <a:endParaRPr lang="en-US" sz="2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200" err="1">
                <a:ea typeface="+mn-lt"/>
                <a:cs typeface="+mn-lt"/>
              </a:rPr>
              <a:t>Différence</a:t>
            </a:r>
            <a:r>
              <a:rPr lang="en-US" sz="2200">
                <a:cs typeface="Calibri"/>
              </a:rPr>
              <a:t> : pas de tests sur carte</a:t>
            </a:r>
            <a:endParaRPr lang="en-US" sz="220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3" name="Image 3" descr="Une image contenant conception, cube&#10;&#10;Description générée automatiquement">
            <a:extLst>
              <a:ext uri="{FF2B5EF4-FFF2-40B4-BE49-F238E27FC236}">
                <a16:creationId xmlns:a16="http://schemas.microsoft.com/office/drawing/2014/main" id="{8ACFE792-0D3F-483A-661C-B98A49B9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68" y="640080"/>
            <a:ext cx="5062327" cy="5577840"/>
          </a:xfrm>
          <a:prstGeom prst="rect">
            <a:avLst/>
          </a:prstGeom>
        </p:spPr>
      </p:pic>
      <p:pic>
        <p:nvPicPr>
          <p:cNvPr id="4" name="Image 5" descr="Une image contenant motif, carré, échecs, damier&#10;&#10;Description générée automatiquement">
            <a:extLst>
              <a:ext uri="{FF2B5EF4-FFF2-40B4-BE49-F238E27FC236}">
                <a16:creationId xmlns:a16="http://schemas.microsoft.com/office/drawing/2014/main" id="{98571625-2AF7-6C3F-168F-AB947DC1F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36" y="4930227"/>
            <a:ext cx="1429230" cy="1095695"/>
          </a:xfrm>
          <a:prstGeom prst="rect">
            <a:avLst/>
          </a:prstGeom>
        </p:spPr>
      </p:pic>
      <p:pic>
        <p:nvPicPr>
          <p:cNvPr id="6" name="Image 7" descr="Une image contenant carré, motif, Symétrie, carreau&#10;&#10;Description générée automatiquement">
            <a:extLst>
              <a:ext uri="{FF2B5EF4-FFF2-40B4-BE49-F238E27FC236}">
                <a16:creationId xmlns:a16="http://schemas.microsoft.com/office/drawing/2014/main" id="{266167D5-016A-968D-174E-C5555AA57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70" y="4930668"/>
            <a:ext cx="1366958" cy="109481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CB0C0BD-396F-3A88-4B82-2AF3E5F28B93}"/>
              </a:ext>
            </a:extLst>
          </p:cNvPr>
          <p:cNvCxnSpPr/>
          <p:nvPr/>
        </p:nvCxnSpPr>
        <p:spPr>
          <a:xfrm flipV="1">
            <a:off x="2385892" y="5474234"/>
            <a:ext cx="1023257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B43A80B-C5BC-4660-F875-85037D20E879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07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Plan de Validation</a:t>
            </a: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4" y="2000879"/>
            <a:ext cx="10894946" cy="47402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 Analyses</a:t>
            </a:r>
            <a:endParaRPr lang="fr-FR" sz="1800" b="1">
              <a:ea typeface="+mn-lt"/>
              <a:cs typeface="+mn-lt"/>
            </a:endParaRP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Vérification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l'obtention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l'image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sortie à </a:t>
            </a:r>
            <a:r>
              <a:rPr lang="en-US" sz="1800" err="1">
                <a:ea typeface="+mn-lt"/>
                <a:cs typeface="+mn-lt"/>
              </a:rPr>
              <a:t>partir</a:t>
            </a:r>
            <a:r>
              <a:rPr lang="en-US" sz="1800">
                <a:ea typeface="+mn-lt"/>
                <a:cs typeface="+mn-lt"/>
              </a:rPr>
              <a:t> du module de lecture / </a:t>
            </a:r>
            <a:r>
              <a:rPr lang="en-US" sz="1800" err="1">
                <a:ea typeface="+mn-lt"/>
                <a:cs typeface="+mn-lt"/>
              </a:rPr>
              <a:t>écriture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d'images</a:t>
            </a:r>
            <a:r>
              <a:rPr lang="en-US" sz="1800">
                <a:ea typeface="+mn-lt"/>
                <a:cs typeface="+mn-lt"/>
              </a:rPr>
              <a:t>.</a:t>
            </a:r>
            <a:endParaRPr lang="fr-FR" sz="1800">
              <a:cs typeface="Calibri" panose="020F0502020204030204"/>
            </a:endParaRP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Vérification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l'obtention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l'image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sortie après </a:t>
            </a:r>
            <a:r>
              <a:rPr lang="en-US" sz="1800" err="1">
                <a:ea typeface="+mn-lt"/>
                <a:cs typeface="+mn-lt"/>
              </a:rPr>
              <a:t>l’ajout</a:t>
            </a:r>
            <a:r>
              <a:rPr lang="en-US" sz="1800">
                <a:ea typeface="+mn-lt"/>
                <a:cs typeface="+mn-lt"/>
              </a:rPr>
              <a:t> d'un module </a:t>
            </a:r>
            <a:r>
              <a:rPr lang="en-US" sz="1800" err="1">
                <a:ea typeface="+mn-lt"/>
                <a:cs typeface="+mn-lt"/>
              </a:rPr>
              <a:t>calculant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une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fenêtre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glissante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Vérification</a:t>
            </a:r>
            <a:r>
              <a:rPr lang="en-US" sz="1800">
                <a:ea typeface="+mn-lt"/>
                <a:cs typeface="+mn-lt"/>
              </a:rPr>
              <a:t> du </a:t>
            </a:r>
            <a:r>
              <a:rPr lang="en-US" sz="1800" err="1">
                <a:ea typeface="+mn-lt"/>
                <a:cs typeface="+mn-lt"/>
              </a:rPr>
              <a:t>résultat</a:t>
            </a:r>
            <a:r>
              <a:rPr lang="en-US" sz="1800">
                <a:ea typeface="+mn-lt"/>
                <a:cs typeface="+mn-lt"/>
              </a:rPr>
              <a:t> des </a:t>
            </a:r>
            <a:r>
              <a:rPr lang="en-US" sz="1800" err="1">
                <a:ea typeface="+mn-lt"/>
                <a:cs typeface="+mn-lt"/>
              </a:rPr>
              <a:t>filtres</a:t>
            </a:r>
            <a:r>
              <a:rPr lang="en-US" sz="1800">
                <a:ea typeface="+mn-lt"/>
                <a:cs typeface="+mn-lt"/>
              </a:rPr>
              <a:t> de Sobel (horizontal et vertical).</a:t>
            </a: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Vérification</a:t>
            </a:r>
            <a:r>
              <a:rPr lang="en-US" sz="1800">
                <a:ea typeface="+mn-lt"/>
                <a:cs typeface="+mn-lt"/>
              </a:rPr>
              <a:t> du </a:t>
            </a:r>
            <a:r>
              <a:rPr lang="en-US" sz="1800" err="1">
                <a:ea typeface="+mn-lt"/>
                <a:cs typeface="+mn-lt"/>
              </a:rPr>
              <a:t>résultat</a:t>
            </a:r>
            <a:r>
              <a:rPr lang="en-US" sz="1800">
                <a:ea typeface="+mn-lt"/>
                <a:cs typeface="+mn-lt"/>
              </a:rPr>
              <a:t> de la </a:t>
            </a:r>
            <a:r>
              <a:rPr lang="en-US" sz="1800" err="1">
                <a:ea typeface="+mn-lt"/>
                <a:cs typeface="+mn-lt"/>
              </a:rPr>
              <a:t>détection</a:t>
            </a:r>
            <a:r>
              <a:rPr lang="en-US" sz="1800">
                <a:ea typeface="+mn-lt"/>
                <a:cs typeface="+mn-lt"/>
              </a:rPr>
              <a:t> de points </a:t>
            </a:r>
            <a:r>
              <a:rPr lang="en-US" sz="1800" err="1">
                <a:ea typeface="+mn-lt"/>
                <a:cs typeface="+mn-lt"/>
              </a:rPr>
              <a:t>d'intérêts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>
              <a:buNone/>
            </a:pPr>
            <a:endParaRPr lang="en-US" sz="1800">
              <a:cs typeface="Calibri"/>
            </a:endParaRPr>
          </a:p>
          <a:p>
            <a:pPr>
              <a:buNone/>
            </a:pPr>
            <a:r>
              <a:rPr lang="en-US" sz="2000" b="1" err="1">
                <a:cs typeface="Calibri"/>
              </a:rPr>
              <a:t>Démonstrations</a:t>
            </a: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Comparaison</a:t>
            </a:r>
            <a:r>
              <a:rPr lang="en-US" sz="1800">
                <a:ea typeface="+mn-lt"/>
                <a:cs typeface="+mn-lt"/>
              </a:rPr>
              <a:t> entre </a:t>
            </a:r>
            <a:r>
              <a:rPr lang="en-US" sz="1800" err="1">
                <a:ea typeface="+mn-lt"/>
                <a:cs typeface="+mn-lt"/>
              </a:rPr>
              <a:t>l'image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d'entrée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lue</a:t>
            </a:r>
            <a:r>
              <a:rPr lang="en-US" sz="1800">
                <a:ea typeface="+mn-lt"/>
                <a:cs typeface="+mn-lt"/>
              </a:rPr>
              <a:t> et </a:t>
            </a:r>
            <a:r>
              <a:rPr lang="en-US" sz="1800" err="1">
                <a:ea typeface="+mn-lt"/>
                <a:cs typeface="+mn-lt"/>
              </a:rPr>
              <a:t>réécrite</a:t>
            </a:r>
            <a:r>
              <a:rPr lang="en-US" sz="1800">
                <a:ea typeface="+mn-lt"/>
                <a:cs typeface="+mn-lt"/>
              </a:rPr>
              <a:t> par le design et </a:t>
            </a:r>
            <a:r>
              <a:rPr lang="en-US" sz="1800" err="1">
                <a:ea typeface="+mn-lt"/>
                <a:cs typeface="+mn-lt"/>
              </a:rPr>
              <a:t>l'image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d'entrée</a:t>
            </a:r>
            <a:r>
              <a:rPr lang="en-US" sz="1800">
                <a:ea typeface="+mn-lt"/>
                <a:cs typeface="+mn-lt"/>
              </a:rPr>
              <a:t> ouverte via </a:t>
            </a:r>
            <a:r>
              <a:rPr lang="en-US" sz="1800" err="1">
                <a:ea typeface="+mn-lt"/>
                <a:cs typeface="+mn-lt"/>
              </a:rPr>
              <a:t>imageJ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Comparaison</a:t>
            </a:r>
            <a:r>
              <a:rPr lang="en-US" sz="1800">
                <a:ea typeface="+mn-lt"/>
                <a:cs typeface="+mn-lt"/>
              </a:rPr>
              <a:t> entre </a:t>
            </a:r>
            <a:r>
              <a:rPr lang="en-US" sz="1800" err="1">
                <a:ea typeface="+mn-lt"/>
                <a:cs typeface="+mn-lt"/>
              </a:rPr>
              <a:t>l'image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d'entrée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lue</a:t>
            </a:r>
            <a:r>
              <a:rPr lang="en-US" sz="1800">
                <a:ea typeface="+mn-lt"/>
                <a:cs typeface="+mn-lt"/>
              </a:rPr>
              <a:t> et </a:t>
            </a:r>
            <a:r>
              <a:rPr lang="en-US" sz="1800" err="1">
                <a:ea typeface="+mn-lt"/>
                <a:cs typeface="+mn-lt"/>
              </a:rPr>
              <a:t>l’image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réécrite</a:t>
            </a:r>
            <a:r>
              <a:rPr lang="en-US" sz="1800">
                <a:ea typeface="+mn-lt"/>
                <a:cs typeface="+mn-lt"/>
              </a:rPr>
              <a:t> par le design après un passage dans la </a:t>
            </a:r>
            <a:r>
              <a:rPr lang="en-US" sz="1800" err="1">
                <a:ea typeface="+mn-lt"/>
                <a:cs typeface="+mn-lt"/>
              </a:rPr>
              <a:t>fenêtre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glissante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Comparaison</a:t>
            </a:r>
            <a:r>
              <a:rPr lang="en-US" sz="1800">
                <a:ea typeface="+mn-lt"/>
                <a:cs typeface="+mn-lt"/>
              </a:rPr>
              <a:t> entre les </a:t>
            </a:r>
            <a:r>
              <a:rPr lang="en-US" sz="1800" err="1">
                <a:ea typeface="+mn-lt"/>
                <a:cs typeface="+mn-lt"/>
              </a:rPr>
              <a:t>filtres</a:t>
            </a:r>
            <a:r>
              <a:rPr lang="en-US" sz="1800">
                <a:ea typeface="+mn-lt"/>
                <a:cs typeface="+mn-lt"/>
              </a:rPr>
              <a:t> de Sobel (horizontal et vertical)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sortie de </a:t>
            </a:r>
            <a:r>
              <a:rPr lang="en-US" sz="1800" err="1">
                <a:ea typeface="+mn-lt"/>
                <a:cs typeface="+mn-lt"/>
              </a:rPr>
              <a:t>notre</a:t>
            </a:r>
            <a:r>
              <a:rPr lang="en-US" sz="1800">
                <a:ea typeface="+mn-lt"/>
                <a:cs typeface="+mn-lt"/>
              </a:rPr>
              <a:t> design et </a:t>
            </a:r>
            <a:r>
              <a:rPr lang="en-US" sz="1800" err="1">
                <a:ea typeface="+mn-lt"/>
                <a:cs typeface="+mn-lt"/>
              </a:rPr>
              <a:t>ceux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obtenus</a:t>
            </a:r>
            <a:r>
              <a:rPr lang="en-US" sz="1800">
                <a:ea typeface="+mn-lt"/>
                <a:cs typeface="+mn-lt"/>
              </a:rPr>
              <a:t> via </a:t>
            </a:r>
            <a:r>
              <a:rPr lang="en-US" sz="1800" err="1">
                <a:ea typeface="+mn-lt"/>
                <a:cs typeface="+mn-lt"/>
              </a:rPr>
              <a:t>imageJ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Comparaison</a:t>
            </a:r>
            <a:r>
              <a:rPr lang="en-US" sz="1800">
                <a:ea typeface="+mn-lt"/>
                <a:cs typeface="+mn-lt"/>
              </a:rPr>
              <a:t> entre la </a:t>
            </a:r>
            <a:r>
              <a:rPr lang="en-US" sz="1800" err="1">
                <a:ea typeface="+mn-lt"/>
                <a:cs typeface="+mn-lt"/>
              </a:rPr>
              <a:t>détection</a:t>
            </a:r>
            <a:r>
              <a:rPr lang="en-US" sz="1800">
                <a:ea typeface="+mn-lt"/>
                <a:cs typeface="+mn-lt"/>
              </a:rPr>
              <a:t> de point </a:t>
            </a:r>
            <a:r>
              <a:rPr lang="en-US" sz="1800" err="1">
                <a:ea typeface="+mn-lt"/>
                <a:cs typeface="+mn-lt"/>
              </a:rPr>
              <a:t>d'intérêts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sortie de </a:t>
            </a:r>
            <a:r>
              <a:rPr lang="en-US" sz="1800" err="1">
                <a:ea typeface="+mn-lt"/>
                <a:cs typeface="+mn-lt"/>
              </a:rPr>
              <a:t>notre</a:t>
            </a:r>
            <a:r>
              <a:rPr lang="en-US" sz="1800">
                <a:ea typeface="+mn-lt"/>
                <a:cs typeface="+mn-lt"/>
              </a:rPr>
              <a:t> design et </a:t>
            </a:r>
            <a:r>
              <a:rPr lang="en-US" sz="1800" err="1">
                <a:ea typeface="+mn-lt"/>
                <a:cs typeface="+mn-lt"/>
              </a:rPr>
              <a:t>celle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obtenue</a:t>
            </a:r>
            <a:r>
              <a:rPr lang="en-US" sz="1800">
                <a:ea typeface="+mn-lt"/>
                <a:cs typeface="+mn-lt"/>
              </a:rPr>
              <a:t> via </a:t>
            </a:r>
            <a:r>
              <a:rPr lang="en-US" sz="1800" err="1">
                <a:ea typeface="+mn-lt"/>
                <a:cs typeface="+mn-lt"/>
              </a:rPr>
              <a:t>imageJ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F4901C-5050-3273-BB95-319172C68F40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496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Points clefs du projet</a:t>
            </a:r>
            <a:endParaRPr lang="en-US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B97E0E1C-76EB-A8FB-66EC-070FD73B0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502024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33BBA55-83B8-0553-521D-77851BC5D83E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938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Lecture </a:t>
            </a:r>
            <a:br>
              <a:rPr lang="en-US" sz="5400">
                <a:latin typeface="Calibri"/>
                <a:cs typeface="Calibri"/>
              </a:rPr>
            </a:br>
            <a:r>
              <a:rPr lang="en-US" sz="5400">
                <a:latin typeface="Calibri"/>
                <a:cs typeface="Calibri"/>
              </a:rPr>
              <a:t>d'une image</a:t>
            </a:r>
            <a:endParaRPr lang="en-US" sz="5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54900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Lecture </a:t>
            </a:r>
            <a:r>
              <a:rPr lang="en-US" sz="2200" err="1">
                <a:ea typeface="+mn-lt"/>
                <a:cs typeface="+mn-lt"/>
              </a:rPr>
              <a:t>d'une</a:t>
            </a:r>
            <a:r>
              <a:rPr lang="en-US" sz="2200">
                <a:ea typeface="+mn-lt"/>
                <a:cs typeface="+mn-lt"/>
              </a:rPr>
              <a:t> image dans un </a:t>
            </a:r>
            <a:r>
              <a:rPr lang="en-US" sz="2200" err="1">
                <a:ea typeface="+mn-lt"/>
                <a:cs typeface="+mn-lt"/>
              </a:rPr>
              <a:t>fichier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texte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Pixels </a:t>
            </a:r>
            <a:r>
              <a:rPr lang="en-US" sz="2200" err="1">
                <a:cs typeface="Calibri"/>
              </a:rPr>
              <a:t>lus</a:t>
            </a:r>
            <a:r>
              <a:rPr lang="en-US" sz="2200">
                <a:cs typeface="Calibri"/>
              </a:rPr>
              <a:t> un à un</a:t>
            </a:r>
            <a:endParaRPr lang="en-US"/>
          </a:p>
          <a:p>
            <a:r>
              <a:rPr lang="en-US" sz="2200" err="1">
                <a:cs typeface="Calibri"/>
              </a:rPr>
              <a:t>Ecriture</a:t>
            </a:r>
            <a:r>
              <a:rPr lang="en-US" sz="2200">
                <a:cs typeface="Calibri"/>
              </a:rPr>
              <a:t> de </a:t>
            </a:r>
            <a:r>
              <a:rPr lang="en-US" sz="2200" err="1">
                <a:cs typeface="Calibri"/>
              </a:rPr>
              <a:t>l'image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résultante</a:t>
            </a:r>
            <a:r>
              <a:rPr lang="en-US" sz="2200">
                <a:cs typeface="Calibri"/>
              </a:rPr>
              <a:t> dans un </a:t>
            </a:r>
            <a:r>
              <a:rPr lang="en-US" sz="2200" err="1">
                <a:cs typeface="Calibri"/>
              </a:rPr>
              <a:t>fichier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texte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7" name="Image 8" descr="Une image contenant motif, texte, Symétrie, capture d’écran&#10;&#10;Description générée automatiquement">
            <a:extLst>
              <a:ext uri="{FF2B5EF4-FFF2-40B4-BE49-F238E27FC236}">
                <a16:creationId xmlns:a16="http://schemas.microsoft.com/office/drawing/2014/main" id="{BF05897A-6901-B95F-EFE4-0BF6520D6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" r="-6" b="-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C854908-E587-9937-4AB9-885391D5FB96}"/>
              </a:ext>
            </a:extLst>
          </p:cNvPr>
          <p:cNvSpPr txBox="1"/>
          <p:nvPr/>
        </p:nvSpPr>
        <p:spPr>
          <a:xfrm>
            <a:off x="101500" y="6394131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8403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Lecture </a:t>
            </a:r>
            <a:br>
              <a:rPr lang="en-US" sz="5400">
                <a:latin typeface="Calibri"/>
                <a:cs typeface="Calibri"/>
              </a:rPr>
            </a:br>
            <a:r>
              <a:rPr lang="en-US" sz="5400">
                <a:latin typeface="Calibri"/>
                <a:cs typeface="Calibri"/>
              </a:rPr>
              <a:t>d'une image</a:t>
            </a:r>
            <a:endParaRPr lang="en-US" sz="5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5489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Lecture </a:t>
            </a:r>
            <a:r>
              <a:rPr lang="en-US" sz="2200" err="1">
                <a:ea typeface="+mn-lt"/>
                <a:cs typeface="+mn-lt"/>
              </a:rPr>
              <a:t>d'une</a:t>
            </a:r>
            <a:r>
              <a:rPr lang="en-US" sz="2200">
                <a:ea typeface="+mn-lt"/>
                <a:cs typeface="+mn-lt"/>
              </a:rPr>
              <a:t> image dans un </a:t>
            </a:r>
            <a:r>
              <a:rPr lang="en-US" sz="2200" err="1">
                <a:ea typeface="+mn-lt"/>
                <a:cs typeface="+mn-lt"/>
              </a:rPr>
              <a:t>fichier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texte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Pixels </a:t>
            </a:r>
            <a:r>
              <a:rPr lang="en-US" sz="2200" err="1">
                <a:cs typeface="Calibri"/>
              </a:rPr>
              <a:t>lus</a:t>
            </a:r>
            <a:r>
              <a:rPr lang="en-US" sz="2200">
                <a:cs typeface="Calibri"/>
              </a:rPr>
              <a:t> un à un</a:t>
            </a:r>
            <a:endParaRPr lang="en-US" sz="2400"/>
          </a:p>
          <a:p>
            <a:r>
              <a:rPr lang="en-US" sz="2200" err="1">
                <a:cs typeface="Calibri"/>
              </a:rPr>
              <a:t>Ecriture</a:t>
            </a:r>
            <a:r>
              <a:rPr lang="en-US" sz="2200">
                <a:cs typeface="Calibri"/>
              </a:rPr>
              <a:t> de </a:t>
            </a:r>
            <a:r>
              <a:rPr lang="en-US" sz="2200" err="1">
                <a:cs typeface="Calibri"/>
              </a:rPr>
              <a:t>l'image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résultante</a:t>
            </a:r>
            <a:r>
              <a:rPr lang="en-US" sz="2200">
                <a:cs typeface="Calibri"/>
              </a:rPr>
              <a:t> dans un </a:t>
            </a:r>
            <a:r>
              <a:rPr lang="en-US" sz="2200" err="1">
                <a:cs typeface="Calibri"/>
              </a:rPr>
              <a:t>fichier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texte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1902FC-046B-15C7-5A90-9A00B1725694}"/>
              </a:ext>
            </a:extLst>
          </p:cNvPr>
          <p:cNvGrpSpPr/>
          <p:nvPr/>
        </p:nvGrpSpPr>
        <p:grpSpPr>
          <a:xfrm>
            <a:off x="6042605" y="2604358"/>
            <a:ext cx="5458969" cy="1122470"/>
            <a:chOff x="6326520" y="3649916"/>
            <a:chExt cx="5013831" cy="10309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0A1283-D30E-DBB4-EC36-321E4B8CC37E}"/>
                </a:ext>
              </a:extLst>
            </p:cNvPr>
            <p:cNvSpPr/>
            <p:nvPr/>
          </p:nvSpPr>
          <p:spPr>
            <a:xfrm>
              <a:off x="6326520" y="3649916"/>
              <a:ext cx="2087495" cy="1030941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fr-FR" sz="1944" kern="1200">
                  <a:solidFill>
                    <a:schemeClr val="lt1"/>
                  </a:solidFill>
                  <a:latin typeface="+mn-lt"/>
                  <a:ea typeface="+mn-ea"/>
                  <a:cs typeface="Calibri"/>
                </a:rPr>
                <a:t>Image d'entrée</a:t>
              </a:r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41FBAE-F59C-FE68-73DC-C7458F41D86D}"/>
                </a:ext>
              </a:extLst>
            </p:cNvPr>
            <p:cNvSpPr/>
            <p:nvPr/>
          </p:nvSpPr>
          <p:spPr>
            <a:xfrm>
              <a:off x="9252856" y="3649916"/>
              <a:ext cx="2087495" cy="103094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fr-FR" sz="1944" kern="1200">
                  <a:solidFill>
                    <a:schemeClr val="lt1"/>
                  </a:solidFill>
                  <a:latin typeface="+mn-lt"/>
                  <a:ea typeface="+mn-ea"/>
                  <a:cs typeface="Calibri"/>
                </a:rPr>
                <a:t>Image de sortie</a:t>
              </a:r>
              <a:endParaRPr lang="fr-FR"/>
            </a:p>
          </p:txBody>
        </p:sp>
        <p:cxnSp>
          <p:nvCxnSpPr>
            <p:cNvPr id="8" name="Connecteur droit avec flèche 5">
              <a:extLst>
                <a:ext uri="{FF2B5EF4-FFF2-40B4-BE49-F238E27FC236}">
                  <a16:creationId xmlns:a16="http://schemas.microsoft.com/office/drawing/2014/main" id="{2D93AF4A-F49F-C3D6-B51B-3CE6979231A3}"/>
                </a:ext>
              </a:extLst>
            </p:cNvPr>
            <p:cNvCxnSpPr/>
            <p:nvPr/>
          </p:nvCxnSpPr>
          <p:spPr>
            <a:xfrm flipV="1">
              <a:off x="8437068" y="4161545"/>
              <a:ext cx="805543" cy="76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3FF99770-4394-1B86-2E3C-AEE0C67430FC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0215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Lecture </a:t>
            </a:r>
            <a:br>
              <a:rPr lang="en-US" sz="5400">
                <a:latin typeface="Calibri"/>
                <a:cs typeface="Calibri"/>
              </a:rPr>
            </a:br>
            <a:r>
              <a:rPr lang="en-US" sz="5400">
                <a:latin typeface="Calibri"/>
                <a:cs typeface="Calibri"/>
              </a:rPr>
              <a:t>d'une image</a:t>
            </a:r>
            <a:endParaRPr lang="en-US" sz="5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48496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Lecture </a:t>
            </a:r>
            <a:r>
              <a:rPr lang="en-US" sz="2200" err="1">
                <a:ea typeface="+mn-lt"/>
                <a:cs typeface="+mn-lt"/>
              </a:rPr>
              <a:t>d'une</a:t>
            </a:r>
            <a:r>
              <a:rPr lang="en-US" sz="2200">
                <a:ea typeface="+mn-lt"/>
                <a:cs typeface="+mn-lt"/>
              </a:rPr>
              <a:t> image dans un </a:t>
            </a:r>
            <a:r>
              <a:rPr lang="en-US" sz="2200" err="1">
                <a:ea typeface="+mn-lt"/>
                <a:cs typeface="+mn-lt"/>
              </a:rPr>
              <a:t>fichier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texte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Pixels </a:t>
            </a:r>
            <a:r>
              <a:rPr lang="en-US" sz="2200" err="1">
                <a:cs typeface="Calibri"/>
              </a:rPr>
              <a:t>lus</a:t>
            </a:r>
            <a:r>
              <a:rPr lang="en-US" sz="2200">
                <a:cs typeface="Calibri"/>
              </a:rPr>
              <a:t> un à un</a:t>
            </a:r>
            <a:endParaRPr lang="en-US" sz="2400"/>
          </a:p>
          <a:p>
            <a:r>
              <a:rPr lang="en-US" sz="2200" err="1">
                <a:cs typeface="Calibri"/>
              </a:rPr>
              <a:t>Ecriture</a:t>
            </a:r>
            <a:r>
              <a:rPr lang="en-US" sz="2200">
                <a:cs typeface="Calibri"/>
              </a:rPr>
              <a:t> de </a:t>
            </a:r>
            <a:r>
              <a:rPr lang="en-US" sz="2200" err="1">
                <a:cs typeface="Calibri"/>
              </a:rPr>
              <a:t>l'image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résultante</a:t>
            </a:r>
            <a:r>
              <a:rPr lang="en-US" sz="2200">
                <a:cs typeface="Calibri"/>
              </a:rPr>
              <a:t> dans un </a:t>
            </a:r>
            <a:r>
              <a:rPr lang="en-US" sz="2200" err="1">
                <a:cs typeface="Calibri"/>
              </a:rPr>
              <a:t>fichier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texte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9B47F89-B0F1-2997-9808-17DE80E8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949" y="1008356"/>
            <a:ext cx="2066925" cy="2219325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984B41E1-0739-3E99-6292-717E5FE3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0" y="3427823"/>
            <a:ext cx="2209800" cy="226695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E0D0F65-6013-C72D-BE5F-4FCF238F4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77" y="3429587"/>
            <a:ext cx="2076097" cy="221991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F86D9B7-9F0E-FFE7-E34D-5636BC537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278" y="1004241"/>
            <a:ext cx="2019300" cy="2219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CCADDE8-1F07-2C28-11C8-F21ACD886091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3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071824-E5D1-BEA8-C7D7-43532A486F4C}"/>
              </a:ext>
            </a:extLst>
          </p:cNvPr>
          <p:cNvSpPr>
            <a:spLocks noGrp="1"/>
          </p:cNvSpPr>
          <p:nvPr/>
        </p:nvSpPr>
        <p:spPr>
          <a:xfrm>
            <a:off x="838200" y="2096461"/>
            <a:ext cx="7078330" cy="1153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ea typeface="+mn-lt"/>
                <a:cs typeface="+mn-lt"/>
              </a:rPr>
              <a:t>Reprise du module </a:t>
            </a:r>
            <a:r>
              <a:rPr lang="en-US" sz="2200" err="1">
                <a:ea typeface="+mn-lt"/>
                <a:cs typeface="+mn-lt"/>
              </a:rPr>
              <a:t>précèdent</a:t>
            </a:r>
            <a:endParaRPr lang="en-US" sz="2200">
              <a:cs typeface="Calibri"/>
            </a:endParaRPr>
          </a:p>
          <a:p>
            <a:r>
              <a:rPr lang="en-US" sz="2200" err="1">
                <a:cs typeface="Calibri"/>
              </a:rPr>
              <a:t>Ajout</a:t>
            </a:r>
            <a:r>
              <a:rPr lang="en-US" sz="2200">
                <a:cs typeface="Calibri"/>
              </a:rPr>
              <a:t> d'un </a:t>
            </a:r>
            <a:r>
              <a:rPr lang="en-US" sz="2200" err="1">
                <a:cs typeface="Calibri"/>
              </a:rPr>
              <a:t>décalage</a:t>
            </a:r>
            <a:r>
              <a:rPr lang="en-US" sz="2200">
                <a:cs typeface="Calibri"/>
              </a:rPr>
              <a:t> dans le bloc "</a:t>
            </a:r>
            <a:r>
              <a:rPr lang="en-US" sz="2200" err="1">
                <a:cs typeface="Calibri"/>
              </a:rPr>
              <a:t>fenêtre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glissante</a:t>
            </a:r>
            <a:r>
              <a:rPr lang="en-US" sz="2200">
                <a:cs typeface="Calibri"/>
              </a:rPr>
              <a:t>"</a:t>
            </a: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D4C3D-AA1E-872C-D2BC-29E661CD1FBF}"/>
              </a:ext>
            </a:extLst>
          </p:cNvPr>
          <p:cNvSpPr/>
          <p:nvPr/>
        </p:nvSpPr>
        <p:spPr>
          <a:xfrm>
            <a:off x="1815135" y="4022964"/>
            <a:ext cx="2087495" cy="103094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cs typeface="Calibri"/>
              </a:rPr>
              <a:t>Image d'entrée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1D17A-0788-1525-B3A0-5C63279FBD14}"/>
              </a:ext>
            </a:extLst>
          </p:cNvPr>
          <p:cNvSpPr/>
          <p:nvPr/>
        </p:nvSpPr>
        <p:spPr>
          <a:xfrm>
            <a:off x="4741471" y="4022964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cs typeface="Calibri"/>
              </a:rPr>
              <a:t>Fenêtre glissante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476768C-590C-C59B-067D-EFC451F53530}"/>
              </a:ext>
            </a:extLst>
          </p:cNvPr>
          <p:cNvCxnSpPr/>
          <p:nvPr/>
        </p:nvCxnSpPr>
        <p:spPr>
          <a:xfrm flipV="1">
            <a:off x="3925683" y="4534593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2CE67B-085D-FEC1-7A44-83FD612887F5}"/>
              </a:ext>
            </a:extLst>
          </p:cNvPr>
          <p:cNvSpPr/>
          <p:nvPr/>
        </p:nvSpPr>
        <p:spPr>
          <a:xfrm>
            <a:off x="7655000" y="4022964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cs typeface="Calibri"/>
              </a:rPr>
              <a:t>Image de sortie</a:t>
            </a:r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37CA257-9A5E-1171-C538-D293DF527863}"/>
              </a:ext>
            </a:extLst>
          </p:cNvPr>
          <p:cNvCxnSpPr>
            <a:cxnSpLocks/>
          </p:cNvCxnSpPr>
          <p:nvPr/>
        </p:nvCxnSpPr>
        <p:spPr>
          <a:xfrm flipV="1">
            <a:off x="6839212" y="4534593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0F07BE5-F258-774D-56CE-0246A3598A62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26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Microsoft Office PowerPoint</Application>
  <PresentationFormat>Grand écran</PresentationFormat>
  <Paragraphs>797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Projet Final Formation FPGA  Détection de points d'intérêt</vt:lpstr>
      <vt:lpstr>Objectif</vt:lpstr>
      <vt:lpstr>Rétrospective</vt:lpstr>
      <vt:lpstr>Plan de Validation</vt:lpstr>
      <vt:lpstr>Points clefs du projet</vt:lpstr>
      <vt:lpstr>Lecture  d'une image</vt:lpstr>
      <vt:lpstr>Lecture  d'une image</vt:lpstr>
      <vt:lpstr>Lecture  d'une image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 des filtres de Sobel</vt:lpstr>
      <vt:lpstr>Ajout des filtres de Sobel</vt:lpstr>
      <vt:lpstr>Détection des points d'intérêt</vt:lpstr>
      <vt:lpstr>Détection des points d'intérêt</vt:lpstr>
      <vt:lpstr>Filtrage des points d'intérêt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Samory DIABY</dc:creator>
  <cp:lastModifiedBy>Samory Diaby</cp:lastModifiedBy>
  <cp:revision>3</cp:revision>
  <dcterms:created xsi:type="dcterms:W3CDTF">2023-07-17T07:48:49Z</dcterms:created>
  <dcterms:modified xsi:type="dcterms:W3CDTF">2023-07-18T15:39:46Z</dcterms:modified>
</cp:coreProperties>
</file>