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2"/>
  </p:notesMasterIdLst>
  <p:sldIdLst>
    <p:sldId id="258" r:id="rId2"/>
    <p:sldId id="256" r:id="rId3"/>
    <p:sldId id="257" r:id="rId4"/>
    <p:sldId id="259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263" r:id="rId13"/>
    <p:sldId id="303" r:id="rId14"/>
    <p:sldId id="304" r:id="rId15"/>
    <p:sldId id="305" r:id="rId16"/>
    <p:sldId id="306" r:id="rId17"/>
    <p:sldId id="307" r:id="rId18"/>
    <p:sldId id="269" r:id="rId19"/>
    <p:sldId id="270" r:id="rId20"/>
    <p:sldId id="271" r:id="rId21"/>
    <p:sldId id="272" r:id="rId22"/>
    <p:sldId id="273" r:id="rId23"/>
    <p:sldId id="274" r:id="rId24"/>
    <p:sldId id="499" r:id="rId25"/>
    <p:sldId id="500" r:id="rId26"/>
    <p:sldId id="501" r:id="rId27"/>
    <p:sldId id="502" r:id="rId28"/>
    <p:sldId id="503" r:id="rId29"/>
    <p:sldId id="510" r:id="rId30"/>
    <p:sldId id="504" r:id="rId31"/>
    <p:sldId id="505" r:id="rId32"/>
    <p:sldId id="506" r:id="rId33"/>
    <p:sldId id="507" r:id="rId34"/>
    <p:sldId id="511" r:id="rId35"/>
    <p:sldId id="508" r:id="rId36"/>
    <p:sldId id="512" r:id="rId37"/>
    <p:sldId id="513" r:id="rId38"/>
    <p:sldId id="509" r:id="rId39"/>
    <p:sldId id="514" r:id="rId40"/>
    <p:sldId id="515" r:id="rId41"/>
    <p:sldId id="516" r:id="rId42"/>
    <p:sldId id="308" r:id="rId43"/>
    <p:sldId id="431" r:id="rId44"/>
    <p:sldId id="494" r:id="rId45"/>
    <p:sldId id="491" r:id="rId46"/>
    <p:sldId id="492" r:id="rId47"/>
    <p:sldId id="495" r:id="rId48"/>
    <p:sldId id="490" r:id="rId49"/>
    <p:sldId id="496" r:id="rId50"/>
    <p:sldId id="481" r:id="rId51"/>
    <p:sldId id="486" r:id="rId52"/>
    <p:sldId id="482" r:id="rId53"/>
    <p:sldId id="493" r:id="rId54"/>
    <p:sldId id="483" r:id="rId55"/>
    <p:sldId id="487" r:id="rId56"/>
    <p:sldId id="497" r:id="rId57"/>
    <p:sldId id="484" r:id="rId58"/>
    <p:sldId id="488" r:id="rId59"/>
    <p:sldId id="498" r:id="rId60"/>
    <p:sldId id="485" r:id="rId61"/>
    <p:sldId id="489" r:id="rId62"/>
    <p:sldId id="268" r:id="rId63"/>
    <p:sldId id="260" r:id="rId64"/>
    <p:sldId id="261" r:id="rId65"/>
    <p:sldId id="262" r:id="rId66"/>
    <p:sldId id="264" r:id="rId67"/>
    <p:sldId id="265" r:id="rId68"/>
    <p:sldId id="266" r:id="rId69"/>
    <p:sldId id="267" r:id="rId70"/>
    <p:sldId id="275" r:id="rId71"/>
    <p:sldId id="276" r:id="rId72"/>
    <p:sldId id="294" r:id="rId73"/>
    <p:sldId id="277" r:id="rId74"/>
    <p:sldId id="278" r:id="rId75"/>
    <p:sldId id="279" r:id="rId76"/>
    <p:sldId id="297" r:id="rId77"/>
    <p:sldId id="518" r:id="rId78"/>
    <p:sldId id="281" r:id="rId79"/>
    <p:sldId id="282" r:id="rId80"/>
    <p:sldId id="283" r:id="rId81"/>
    <p:sldId id="284" r:id="rId82"/>
    <p:sldId id="285" r:id="rId83"/>
    <p:sldId id="519" r:id="rId84"/>
    <p:sldId id="286" r:id="rId85"/>
    <p:sldId id="520" r:id="rId86"/>
    <p:sldId id="287" r:id="rId87"/>
    <p:sldId id="521" r:id="rId88"/>
    <p:sldId id="288" r:id="rId89"/>
    <p:sldId id="289" r:id="rId90"/>
    <p:sldId id="522" r:id="rId91"/>
    <p:sldId id="290" r:id="rId92"/>
    <p:sldId id="291" r:id="rId93"/>
    <p:sldId id="292" r:id="rId94"/>
    <p:sldId id="525" r:id="rId95"/>
    <p:sldId id="528" r:id="rId96"/>
    <p:sldId id="293" r:id="rId97"/>
    <p:sldId id="523" r:id="rId98"/>
    <p:sldId id="524" r:id="rId99"/>
    <p:sldId id="526" r:id="rId100"/>
    <p:sldId id="631" r:id="rId101"/>
    <p:sldId id="529" r:id="rId102"/>
    <p:sldId id="530" r:id="rId103"/>
    <p:sldId id="531" r:id="rId104"/>
    <p:sldId id="532" r:id="rId105"/>
    <p:sldId id="533" r:id="rId106"/>
    <p:sldId id="534" r:id="rId107"/>
    <p:sldId id="535" r:id="rId108"/>
    <p:sldId id="537" r:id="rId109"/>
    <p:sldId id="536" r:id="rId110"/>
    <p:sldId id="548" r:id="rId111"/>
    <p:sldId id="538" r:id="rId112"/>
    <p:sldId id="539" r:id="rId113"/>
    <p:sldId id="540" r:id="rId114"/>
    <p:sldId id="541" r:id="rId115"/>
    <p:sldId id="542" r:id="rId116"/>
    <p:sldId id="543" r:id="rId117"/>
    <p:sldId id="545" r:id="rId118"/>
    <p:sldId id="546" r:id="rId119"/>
    <p:sldId id="549" r:id="rId120"/>
    <p:sldId id="547" r:id="rId121"/>
    <p:sldId id="589" r:id="rId122"/>
    <p:sldId id="550" r:id="rId123"/>
    <p:sldId id="551" r:id="rId124"/>
    <p:sldId id="552" r:id="rId125"/>
    <p:sldId id="553" r:id="rId126"/>
    <p:sldId id="565" r:id="rId127"/>
    <p:sldId id="554" r:id="rId128"/>
    <p:sldId id="555" r:id="rId129"/>
    <p:sldId id="556" r:id="rId130"/>
    <p:sldId id="557" r:id="rId131"/>
    <p:sldId id="558" r:id="rId132"/>
    <p:sldId id="559" r:id="rId133"/>
    <p:sldId id="560" r:id="rId134"/>
    <p:sldId id="561" r:id="rId135"/>
    <p:sldId id="562" r:id="rId136"/>
    <p:sldId id="566" r:id="rId137"/>
    <p:sldId id="567" r:id="rId138"/>
    <p:sldId id="580" r:id="rId139"/>
    <p:sldId id="579" r:id="rId140"/>
    <p:sldId id="588" r:id="rId141"/>
    <p:sldId id="582" r:id="rId142"/>
    <p:sldId id="583" r:id="rId143"/>
    <p:sldId id="584" r:id="rId144"/>
    <p:sldId id="585" r:id="rId145"/>
    <p:sldId id="591" r:id="rId146"/>
    <p:sldId id="590" r:id="rId147"/>
    <p:sldId id="592" r:id="rId148"/>
    <p:sldId id="593" r:id="rId149"/>
    <p:sldId id="600" r:id="rId150"/>
    <p:sldId id="601" r:id="rId151"/>
    <p:sldId id="602" r:id="rId152"/>
    <p:sldId id="603" r:id="rId153"/>
    <p:sldId id="604" r:id="rId154"/>
    <p:sldId id="605" r:id="rId155"/>
    <p:sldId id="606" r:id="rId156"/>
    <p:sldId id="607" r:id="rId157"/>
    <p:sldId id="608" r:id="rId158"/>
    <p:sldId id="609" r:id="rId159"/>
    <p:sldId id="563" r:id="rId160"/>
    <p:sldId id="564" r:id="rId161"/>
    <p:sldId id="568" r:id="rId162"/>
    <p:sldId id="569" r:id="rId163"/>
    <p:sldId id="570" r:id="rId164"/>
    <p:sldId id="571" r:id="rId165"/>
    <p:sldId id="573" r:id="rId166"/>
    <p:sldId id="574" r:id="rId167"/>
    <p:sldId id="575" r:id="rId168"/>
    <p:sldId id="576" r:id="rId169"/>
    <p:sldId id="577" r:id="rId170"/>
    <p:sldId id="578" r:id="rId171"/>
    <p:sldId id="614" r:id="rId172"/>
    <p:sldId id="615" r:id="rId173"/>
    <p:sldId id="620" r:id="rId174"/>
    <p:sldId id="621" r:id="rId175"/>
    <p:sldId id="581" r:id="rId176"/>
    <p:sldId id="616" r:id="rId177"/>
    <p:sldId id="622" r:id="rId178"/>
    <p:sldId id="617" r:id="rId179"/>
    <p:sldId id="623" r:id="rId180"/>
    <p:sldId id="618" r:id="rId181"/>
    <p:sldId id="624" r:id="rId182"/>
    <p:sldId id="619" r:id="rId183"/>
    <p:sldId id="625" r:id="rId184"/>
    <p:sldId id="632" r:id="rId185"/>
    <p:sldId id="633" r:id="rId186"/>
    <p:sldId id="634" r:id="rId187"/>
    <p:sldId id="635" r:id="rId188"/>
    <p:sldId id="636" r:id="rId189"/>
    <p:sldId id="637" r:id="rId190"/>
    <p:sldId id="638" r:id="rId191"/>
    <p:sldId id="594" r:id="rId192"/>
    <p:sldId id="595" r:id="rId193"/>
    <p:sldId id="596" r:id="rId194"/>
    <p:sldId id="597" r:id="rId195"/>
    <p:sldId id="626" r:id="rId196"/>
    <p:sldId id="627" r:id="rId197"/>
    <p:sldId id="628" r:id="rId198"/>
    <p:sldId id="598" r:id="rId199"/>
    <p:sldId id="629" r:id="rId200"/>
    <p:sldId id="630" r:id="rId2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58650-E639-4339-99E4-524690B5657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54211-DE1F-4A4E-93A5-EF1D6FC4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7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8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2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87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0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5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5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4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36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B063-FE58-EE19-50E3-907258854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4B46E-79F5-7B45-68BD-4215E51C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7473-EB2C-27D3-7DDB-02E3C21D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76F6-4C3C-13AB-543A-887C9B7E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7B34-4CEE-9F9E-85AD-C6DB0FD4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A003-6C4C-A45A-E8B6-7E47671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474F0-743B-B768-2072-C9891E90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B8AD-81F0-46B2-262B-4287C193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BB44-F136-EDF7-5B31-B329C05C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96C8-CFA4-B149-8D14-3B737926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77882-DEC3-B644-045F-E97CD80CC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D7A1C-86BB-DF9D-2311-35372870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330C-1204-7F94-B1AC-A696BFC0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BD87-22F1-F262-0619-1E1EB5D9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EE18-0B63-68C4-ECA9-73B6DB47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C85C-B7FE-2DC3-28B3-9EB097C3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790D-E3E4-9FFF-E620-B794B43E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E58E-F154-5916-EABE-446F5D2D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ED65-6F88-96A9-1970-8DE7049B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E632-2393-350D-C8B0-F69FB7BD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30E8-B5EB-39EF-6645-32433E43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35D0-D270-8A9E-490D-D52BC8276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4E51-8876-555B-9D00-0223319D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A2A0-0B2A-BA1E-ED40-949A9BA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7B27-5FA0-48E8-D5B5-55CEF88D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4C3B-D9BB-A0C3-A6B2-F28E4BCD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2355-B937-D087-AB9E-4F2682E81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16F6C-03F2-B0D8-4721-0488295C0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CC43-FB1B-A981-14B3-201468A2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AF85-4AAF-123E-1A75-1FBF226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569AF-18C0-BDE3-6EE0-5BC31493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2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FFFC-0B36-BE82-7240-2DC726D1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76646-55C7-9F1A-FE45-6AD3B5E8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5B449-905E-8810-1905-E08DEFDD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2C957-0E2F-1514-8690-9F5B20C75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A65EF-1272-AE4D-0E48-98F83AB2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256B5-EA7E-B0FF-22E2-87D09429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99B9D-4DE4-D633-08CD-BAD8FE35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19BFE-E357-9222-EBCB-EB75673D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17E-D5BA-4DF5-62C2-FDBCDD2A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6130B-929C-09C8-4B1C-6F1F820F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1DD27-2A5C-00DF-BE70-FC07A6BE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86DE2-A2E2-1915-9784-53DA54ED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6AEB3-9218-E5B5-49A4-5E4A9C6E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12A64-6B66-FB01-A912-979BF5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E974B-5E6C-97EB-5082-2997BAC8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4DA8-C625-53D9-DE90-E29D6D75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9B4C-9A7B-B86A-1860-F33AD8D0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DFD23-B05D-C464-EADE-0E6A4A8C3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8A7FF-F5BB-4E2F-D16B-5FC8D8EE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7F9C-C014-A3DC-5390-26BD336D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6D3E4-589F-0E21-E493-E8535726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78FB-4224-EA57-E29A-E8D8C5F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6B765-F1EE-2C40-ABF0-BB606F22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1F60-7B77-C3C5-81C8-3F0FFCC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5DB0A-90A2-0C03-7D43-4916FC03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8A53-5C1F-7792-67E3-3ADB6790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4BDC-E5AF-132B-F1C6-CEDB33C9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092C6-C049-EB00-4102-B990AA9B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64292-B031-34FE-5076-35B886B9E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9220-82C8-77D8-3B75-86C17C698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7043-0B78-4C70-A04F-51024449AD6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49B0-EF83-2111-E7FF-99FA6D576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47CD0-2758-D352-B4DE-A34EDE7D3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0313-4E36-433D-ADCE-79A32408A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 Commands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doc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</a:p>
          <a:p>
            <a:pPr lvl="1"/>
            <a:r>
              <a:rPr lang="en-US" dirty="0"/>
              <a:t>Displays documentation for the keyword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lint</a:t>
            </a:r>
          </a:p>
          <a:p>
            <a:pPr lvl="1"/>
            <a:r>
              <a:rPr lang="en-US" dirty="0" err="1"/>
              <a:t>Lints</a:t>
            </a:r>
            <a:r>
              <a:rPr lang="en-US" dirty="0"/>
              <a:t> the code in your project</a:t>
            </a:r>
          </a:p>
          <a:p>
            <a:pPr lvl="2"/>
            <a:r>
              <a:rPr lang="en-US" dirty="0"/>
              <a:t>Returns hints about whether you could have written it better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test</a:t>
            </a:r>
          </a:p>
          <a:p>
            <a:pPr lvl="1"/>
            <a:r>
              <a:rPr lang="en-US" dirty="0"/>
              <a:t>Runs the test suite for the whole application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e2e</a:t>
            </a:r>
          </a:p>
          <a:p>
            <a:pPr lvl="1"/>
            <a:r>
              <a:rPr lang="en-US" dirty="0"/>
              <a:t>Runs the end-to-end tests for the project</a:t>
            </a:r>
          </a:p>
          <a:p>
            <a:pPr lvl="2"/>
            <a:r>
              <a:rPr lang="en-US" dirty="0"/>
              <a:t>An end-to-end test exists in the project using Protractor</a:t>
            </a:r>
          </a:p>
        </p:txBody>
      </p:sp>
    </p:spTree>
    <p:extLst>
      <p:ext uri="{BB962C8B-B14F-4D97-AF65-F5344CB8AC3E}">
        <p14:creationId xmlns:p14="http://schemas.microsoft.com/office/powerpoint/2010/main" val="33789066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Directives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41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are basic HTML that get scanned by the Angular system and </a:t>
            </a:r>
            <a:r>
              <a:rPr lang="en-US" dirty="0" err="1"/>
              <a:t>transcluded</a:t>
            </a:r>
            <a:r>
              <a:rPr lang="en-US" dirty="0"/>
              <a:t> with different HTML</a:t>
            </a:r>
          </a:p>
          <a:p>
            <a:r>
              <a:rPr lang="en-US" dirty="0"/>
              <a:t>Can be pseudo-tags (elements), attributes, or even CSS classes 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867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Directives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occurs in </a:t>
            </a:r>
            <a:r>
              <a:rPr lang="en-US" dirty="0">
                <a:latin typeface="Courier"/>
              </a:rPr>
              <a:t>@Component</a:t>
            </a:r>
            <a:endParaRPr lang="en-US" dirty="0"/>
          </a:p>
          <a:p>
            <a:pPr lvl="1"/>
            <a:r>
              <a:rPr lang="en-US" dirty="0"/>
              <a:t>Uses a marker HTML in the web page that to match </a:t>
            </a:r>
            <a:r>
              <a:rPr lang="en-US" dirty="0">
                <a:latin typeface="Courier"/>
              </a:rPr>
              <a:t>selector</a:t>
            </a:r>
            <a:r>
              <a:rPr lang="en-US" dirty="0"/>
              <a:t> on</a:t>
            </a:r>
          </a:p>
          <a:p>
            <a:pPr lvl="1"/>
            <a:r>
              <a:rPr lang="en-US" dirty="0"/>
              <a:t>Angular substitutes it with the HTML in either the </a:t>
            </a:r>
            <a:r>
              <a:rPr lang="en-US" dirty="0">
                <a:latin typeface="Courier"/>
              </a:rPr>
              <a:t>template</a:t>
            </a:r>
            <a:r>
              <a:rPr lang="en-US" dirty="0"/>
              <a:t> or </a:t>
            </a:r>
            <a:r>
              <a:rPr lang="en-US" dirty="0" err="1">
                <a:latin typeface="Courier"/>
              </a:rPr>
              <a:t>templateUrl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Instructions in the DOM that do something at runtime</a:t>
            </a:r>
          </a:p>
          <a:p>
            <a:pPr lvl="2"/>
            <a:r>
              <a:rPr lang="en-US" dirty="0"/>
              <a:t>Components are a type of directive</a:t>
            </a:r>
          </a:p>
          <a:p>
            <a:pPr lvl="3"/>
            <a:r>
              <a:rPr lang="en-US" dirty="0"/>
              <a:t>Once the selector is put into the template, Angular replaces it with content from the component template and business logic</a:t>
            </a:r>
          </a:p>
          <a:p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601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Structural vs. Attribute Directives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directives</a:t>
            </a:r>
          </a:p>
          <a:p>
            <a:pPr lvl="1"/>
            <a:r>
              <a:rPr lang="en-US" dirty="0"/>
              <a:t>Look like an HTML attribute with a leading asterisk (*)</a:t>
            </a:r>
          </a:p>
          <a:p>
            <a:pPr lvl="2"/>
            <a:r>
              <a:rPr lang="en-US" dirty="0"/>
              <a:t>Syntactic sugar</a:t>
            </a:r>
          </a:p>
          <a:p>
            <a:pPr lvl="1"/>
            <a:r>
              <a:rPr lang="en-US" dirty="0"/>
              <a:t>Affect an area in the DOM </a:t>
            </a:r>
          </a:p>
          <a:p>
            <a:pPr lvl="2"/>
            <a:r>
              <a:rPr lang="en-US" dirty="0"/>
              <a:t>Elements can get added or removed </a:t>
            </a:r>
          </a:p>
          <a:p>
            <a:pPr lvl="1"/>
            <a:r>
              <a:rPr lang="en-US" dirty="0"/>
              <a:t>Can't combine them on the same element</a:t>
            </a:r>
          </a:p>
          <a:p>
            <a:r>
              <a:rPr lang="en-US" dirty="0"/>
              <a:t>Attribute directives</a:t>
            </a:r>
          </a:p>
          <a:p>
            <a:pPr lvl="1"/>
            <a:r>
              <a:rPr lang="en-US" dirty="0"/>
              <a:t>Look like an HTML attribute</a:t>
            </a:r>
          </a:p>
          <a:p>
            <a:pPr lvl="2"/>
            <a:r>
              <a:rPr lang="en-US" dirty="0"/>
              <a:t>Can have events and databinding</a:t>
            </a:r>
          </a:p>
          <a:p>
            <a:pPr lvl="1"/>
            <a:r>
              <a:rPr lang="en-US" dirty="0"/>
              <a:t>Only change the element they're in</a:t>
            </a:r>
          </a:p>
          <a:p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826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Directives: 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of the built-in directives are </a:t>
            </a:r>
            <a:r>
              <a:rPr lang="en-US" i="1" dirty="0"/>
              <a:t>structural directives</a:t>
            </a:r>
          </a:p>
          <a:p>
            <a:pPr lvl="1"/>
            <a:r>
              <a:rPr lang="en-US" dirty="0"/>
              <a:t>They change the rendered DOM depending on run-time conditions</a:t>
            </a:r>
          </a:p>
          <a:p>
            <a:r>
              <a:rPr lang="en-US" dirty="0" err="1">
                <a:latin typeface="Courier"/>
              </a:rPr>
              <a:t>ngIf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ngFor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ngSwitch</a:t>
            </a:r>
            <a:r>
              <a:rPr lang="en-US" dirty="0"/>
              <a:t> are prime examples to be covered in detail</a:t>
            </a:r>
          </a:p>
          <a:p>
            <a:r>
              <a:rPr lang="en-US" dirty="0"/>
              <a:t>Reminder, from earlier: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</a:rPr>
              <a:t>{{expression}}</a:t>
            </a:r>
            <a:r>
              <a:rPr lang="en-US" dirty="0"/>
              <a:t> = interpolation → one way binding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</a:rPr>
              <a:t>[</a:t>
            </a:r>
            <a:r>
              <a:rPr lang="en-US" dirty="0" err="1">
                <a:latin typeface="Courier"/>
              </a:rPr>
              <a:t>propertyName</a:t>
            </a:r>
            <a:r>
              <a:rPr lang="en-US" dirty="0">
                <a:latin typeface="Courier"/>
              </a:rPr>
              <a:t>] </a:t>
            </a:r>
            <a:r>
              <a:rPr lang="en-US" dirty="0"/>
              <a:t>= expression → one way binding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eventName</a:t>
            </a:r>
            <a:r>
              <a:rPr lang="en-US" dirty="0">
                <a:latin typeface="Courier"/>
              </a:rPr>
              <a:t>) </a:t>
            </a:r>
            <a:r>
              <a:rPr lang="en-US" dirty="0"/>
              <a:t>= statement ← one way event binding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</a:rPr>
              <a:t>[(</a:t>
            </a:r>
            <a:r>
              <a:rPr lang="en-US" dirty="0" err="1">
                <a:latin typeface="Courier"/>
              </a:rPr>
              <a:t>ngModel</a:t>
            </a:r>
            <a:r>
              <a:rPr lang="en-US" dirty="0">
                <a:latin typeface="Courier"/>
              </a:rPr>
              <a:t>)]</a:t>
            </a:r>
            <a:r>
              <a:rPr lang="en-US" dirty="0"/>
              <a:t> = property ←→ two way binding</a:t>
            </a:r>
          </a:p>
          <a:p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700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 conditionally displaying content</a:t>
            </a:r>
          </a:p>
          <a:p>
            <a:pPr lvl="1"/>
            <a:r>
              <a:rPr lang="en-US" dirty="0"/>
              <a:t>If the expression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, the element to which it is attached as an attribute will not exist physically in the DOM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&lt;div 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"&gt;Show me only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== true&lt;/div&gt;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155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loop with a local variable that iterates over the contents of an </a:t>
            </a:r>
            <a:r>
              <a:rPr lang="en-US" dirty="0" err="1"/>
              <a:t>iterable</a:t>
            </a:r>
            <a:r>
              <a:rPr lang="en-US" dirty="0"/>
              <a:t> collection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US" dirty="0"/>
              <a:t> element gets repeated for each customer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en-US" dirty="0"/>
              <a:t> array in the component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dirty="0"/>
              <a:t> is a local variable for the for loop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to scope it 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192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ngSwitch</a:t>
            </a:r>
            <a:r>
              <a:rPr lang="en-US" dirty="0"/>
              <a:t> implements switch/case blocks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&lt;div 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ngSwitch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]="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&lt;span 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ngSwitchCase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myLiteralValToMatch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'"&gt;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Display if Literal Value matches actual value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&lt;/span&gt;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&lt;span 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ngSwitchCase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mySecondLiteralValToMatch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'"&gt;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Display if Second Literal Value matches actual value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&lt;/span&gt;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&lt;span 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ngSwitchDefault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Some default value here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&lt;/span&gt;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334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 conditionally displaying content</a:t>
            </a:r>
          </a:p>
          <a:p>
            <a:pPr lvl="1"/>
            <a:r>
              <a:rPr lang="en-US" dirty="0"/>
              <a:t>If the expression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, the element to which it is attached as an attribute will not exist physically in the DOM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&lt;div 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"&gt;Show me only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== true&lt;/div&gt;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183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Built-in Directives: Attribute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binds to a property of the directive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ngStyle</a:t>
            </a:r>
            <a:r>
              <a:rPr lang="en-US" dirty="0"/>
              <a:t> property expects to get a JavaScript object</a:t>
            </a:r>
          </a:p>
          <a:p>
            <a:pPr lvl="2"/>
            <a:r>
              <a:rPr lang="en-US" dirty="0"/>
              <a:t>Acts like the style property/attribute in HTML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&lt;p 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ngStyle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]="{'background-color':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getColor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()}"&gt;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&lt;p 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ngStyle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]="{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backgroundColor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getColor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()}"&gt;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dynamically adds and removes classes only if a certain condition is true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&lt;p 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]="{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backgroundColor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()}" 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]="{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===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3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 Generate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generate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Generates project code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help generate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generate files for: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Class, component, directive, interface, module, pipe, service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Must be inside a project to use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Creates the file, the unit test and updates the module file where relevant</a:t>
            </a:r>
          </a:p>
          <a:p>
            <a:r>
              <a:rPr lang="en-US" dirty="0">
                <a:cs typeface="Courier New" panose="02070309020205020404" pitchFamily="49" charset="0"/>
              </a:rPr>
              <a:t>There is a shortcut version of the command for unambiguous files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generate component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cs typeface="Courier New" panose="02070309020205020404" pitchFamily="49" charset="0"/>
              </a:rPr>
              <a:t> can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g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generate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cs typeface="Courier New" panose="02070309020205020404" pitchFamily="49" charset="0"/>
              </a:rPr>
              <a:t> does not have the shortcut</a:t>
            </a:r>
          </a:p>
        </p:txBody>
      </p:sp>
    </p:spTree>
    <p:extLst>
      <p:ext uri="{BB962C8B-B14F-4D97-AF65-F5344CB8AC3E}">
        <p14:creationId xmlns:p14="http://schemas.microsoft.com/office/powerpoint/2010/main" val="3304414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Pipes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86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Pipes enable formatting of expressed values for display purposes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| date }}</a:t>
            </a:r>
            <a:endParaRPr lang="en-US" dirty="0"/>
          </a:p>
          <a:p>
            <a:r>
              <a:rPr lang="en-US" dirty="0"/>
              <a:t>Pipes can also have parameters to control how they do their formatting</a:t>
            </a:r>
          </a:p>
          <a:p>
            <a:r>
              <a:rPr lang="en-US" dirty="0"/>
              <a:t>There are many built-in pipes</a:t>
            </a:r>
          </a:p>
          <a:p>
            <a:pPr lvl="1"/>
            <a:r>
              <a:rPr lang="en-US" dirty="0"/>
              <a:t>Can also build custom pipes</a:t>
            </a:r>
          </a:p>
          <a:p>
            <a:r>
              <a:rPr lang="en-US" dirty="0"/>
              <a:t>Pipes can be chained </a:t>
            </a:r>
          </a:p>
          <a:p>
            <a:pPr lvl="1"/>
            <a:r>
              <a:rPr lang="en-US" dirty="0"/>
              <a:t>Much like Unix pipes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689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Pipes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percent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currency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lowercase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lists or strings</a:t>
            </a:r>
          </a:p>
          <a:p>
            <a:r>
              <a:rPr lang="en-US" dirty="0"/>
              <a:t>Internationalization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i18nSelect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i18nPlural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791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Pipe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dirty="0"/>
              <a:t> is either a Date object or ISO datetime string</a:t>
            </a:r>
          </a:p>
          <a:p>
            <a:pPr lvl="1"/>
            <a:r>
              <a:rPr lang="en-US" dirty="0"/>
              <a:t>Format is either </a:t>
            </a:r>
          </a:p>
          <a:p>
            <a:pPr lvl="2"/>
            <a:r>
              <a:rPr lang="en-US" dirty="0"/>
              <a:t>A literal pre-defined string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'short'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mediumTime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2"/>
            <a:r>
              <a:rPr lang="en-US" dirty="0"/>
              <a:t>A custom format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| date[:format] }}</a:t>
            </a:r>
          </a:p>
          <a:p>
            <a:r>
              <a:rPr lang="en-US" dirty="0"/>
              <a:t>Custom formats use a string-formatting template with the parts of the date/time to be displayed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-MM-dd"</a:t>
            </a:r>
            <a:r>
              <a:rPr lang="en-US" dirty="0"/>
              <a:t> for 2019-09-09</a:t>
            </a:r>
          </a:p>
        </p:txBody>
      </p:sp>
    </p:spTree>
    <p:extLst>
      <p:ext uri="{BB962C8B-B14F-4D97-AF65-F5344CB8AC3E}">
        <p14:creationId xmlns:p14="http://schemas.microsoft.com/office/powerpoint/2010/main" val="39824240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Pipes: Example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stdDev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| decimal[: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digitInfo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]}}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relativeHumidity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| percent[: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digitInfo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]}}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amountDue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|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currency[: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currencyCode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symbolDisplay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digitInfo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]]]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345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String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Uppercase and lowercase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| uppercase}}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399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Parameterizing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Pipes can have parameters </a:t>
            </a:r>
          </a:p>
          <a:p>
            <a:r>
              <a:rPr lang="en-US" dirty="0"/>
              <a:t>Parameters are typically optional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digitInfo</a:t>
            </a:r>
            <a:r>
              <a:rPr lang="en-US" dirty="0"/>
              <a:t> is used with most numeric formatting </a:t>
            </a:r>
          </a:p>
          <a:p>
            <a:pPr lvl="1"/>
            <a:r>
              <a:rPr lang="en-US" dirty="0"/>
              <a:t>A string that fits the format: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minIntegerDigits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}.{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minFractionDigits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}-{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maxFractionDigits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Already mentioned Date Formatting</a:t>
            </a:r>
          </a:p>
          <a:p>
            <a:r>
              <a:rPr lang="en-US" dirty="0"/>
              <a:t>Check the documentation for each specific pipe for its parameters</a:t>
            </a:r>
          </a:p>
          <a:p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4652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Pure vs. Impure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Pure</a:t>
            </a:r>
            <a:r>
              <a:rPr lang="en-US" dirty="0"/>
              <a:t> pipes are stateless and transform input data into output</a:t>
            </a:r>
          </a:p>
          <a:p>
            <a:r>
              <a:rPr lang="en-US" dirty="0"/>
              <a:t>Pure/stateless pipes are evaluated</a:t>
            </a:r>
          </a:p>
          <a:p>
            <a:pPr lvl="1"/>
            <a:r>
              <a:rPr lang="en-US" dirty="0"/>
              <a:t>When the input, the expression of the left of the vertical bar, changes</a:t>
            </a:r>
          </a:p>
          <a:p>
            <a:pPr lvl="1"/>
            <a:r>
              <a:rPr lang="en-US" dirty="0"/>
              <a:t>When any pipe argument gets updated  </a:t>
            </a:r>
          </a:p>
          <a:p>
            <a:r>
              <a:rPr lang="en-US" dirty="0"/>
              <a:t>Angular evaluates </a:t>
            </a:r>
            <a:r>
              <a:rPr lang="en-US" i="1" dirty="0"/>
              <a:t>impure</a:t>
            </a:r>
            <a:r>
              <a:rPr lang="en-US" dirty="0"/>
              <a:t> or stateful pipes every change detection run</a:t>
            </a:r>
          </a:p>
          <a:p>
            <a:pPr lvl="1"/>
            <a:r>
              <a:rPr lang="en-US" dirty="0"/>
              <a:t>Not limited to input or argument changes</a:t>
            </a:r>
          </a:p>
          <a:p>
            <a:r>
              <a:rPr lang="en-US" dirty="0"/>
              <a:t>Pipes are pure by default</a:t>
            </a:r>
          </a:p>
          <a:p>
            <a:pPr lvl="1"/>
            <a:r>
              <a:rPr lang="en-US" dirty="0"/>
              <a:t>Set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dirty="0"/>
              <a:t> property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/>
              <a:t> pipes are impure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853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Angular: Custom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CLI can generate a custom pipe automatically</a:t>
            </a:r>
          </a:p>
          <a:p>
            <a:pPr lvl="1"/>
            <a:r>
              <a:rPr lang="en-US" dirty="0"/>
              <a:t>Adds the necessary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 decorator,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US" dirty="0"/>
              <a:t> interface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r>
              <a:rPr lang="en-US" dirty="0"/>
              <a:t> method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US" dirty="0"/>
              <a:t> must be imported from the core library</a:t>
            </a:r>
          </a:p>
          <a:p>
            <a:r>
              <a:rPr lang="en-US" dirty="0"/>
              <a:t>Set the name property to the camelCase pipe name starting with lowercase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Implement the custom pipe like a built-in pipe  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802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Pipe: Example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//Angular CLI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ng generate pipe my-example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//pipe file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 {Pipe,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PipeTransform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from "@angular/core";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@Pipe({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name: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myExamplePipe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pure: false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//template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|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myExamplePipe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2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Files of an Angular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NPM package file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Has a section for dependencies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file can be seen in lots of places, not only Angular projects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Configuration file for the project itself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karma.conf.js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Configuration file for unit tests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protractor.conf.js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Configuration file for E2E tests written in Protractor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tslint.json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Settings for TypeScript Linter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823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Custom Pipe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Hyphenated pipe names in CSS become camelCase plus the word Pipe within the class that implements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PipeTransform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Logic goes into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transform()</a:t>
            </a:r>
            <a:r>
              <a:rPr lang="en-US" dirty="0"/>
              <a:t> method, defined as part of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PipeTransform</a:t>
            </a:r>
            <a:r>
              <a:rPr lang="en-US" dirty="0"/>
              <a:t> interface</a:t>
            </a:r>
          </a:p>
          <a:p>
            <a:r>
              <a:rPr lang="en-US" dirty="0"/>
              <a:t>Parameters are set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transform()</a:t>
            </a:r>
            <a:r>
              <a:rPr lang="en-US" dirty="0"/>
              <a:t>, with the first argument being the data to format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0530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Custom Pipe Code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JavaScript inside the pipe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MyExamplePipe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implements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PipeTransform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transform(value: number, param1: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false){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return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580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29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HTML5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introduced many new input 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date/time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dirty="0"/>
              <a:t> (telephone number),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</a:p>
          <a:p>
            <a:r>
              <a:rPr lang="en-US" dirty="0"/>
              <a:t>It also introduced a HTML5 Form Validation API</a:t>
            </a:r>
          </a:p>
          <a:p>
            <a:r>
              <a:rPr lang="en-US" dirty="0"/>
              <a:t>The rendering of the new HTML5 components is very inconsistent across browsers</a:t>
            </a:r>
          </a:p>
          <a:p>
            <a:r>
              <a:rPr lang="en-US" dirty="0"/>
              <a:t>The HTML5 Form Validation API is also inconsistent across browsers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963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Angular has a superset of validation that allows integration with the Angular model</a:t>
            </a:r>
          </a:p>
          <a:p>
            <a:pPr lvl="1"/>
            <a:r>
              <a:rPr lang="en-US" dirty="0"/>
              <a:t>Consistency in visualizing components is often achieved by Bootstrap, Angular UI, or Material components</a:t>
            </a:r>
          </a:p>
          <a:p>
            <a:r>
              <a:rPr lang="en-US" dirty="0"/>
              <a:t>Angular provides</a:t>
            </a:r>
          </a:p>
          <a:p>
            <a:pPr lvl="1"/>
            <a:r>
              <a:rPr lang="en-US" dirty="0"/>
              <a:t>Two-way input binding between the form input and model</a:t>
            </a:r>
          </a:p>
          <a:p>
            <a:pPr lvl="1"/>
            <a:r>
              <a:rPr lang="en-US" dirty="0"/>
              <a:t>Form validation</a:t>
            </a:r>
          </a:p>
          <a:p>
            <a:pPr lvl="1"/>
            <a:r>
              <a:rPr lang="en-US" dirty="0"/>
              <a:t>HTTP services for data persistence on the server</a:t>
            </a:r>
          </a:p>
          <a:p>
            <a:pPr lvl="1"/>
            <a:r>
              <a:rPr lang="en-US" dirty="0"/>
              <a:t>Client-server interaction  </a:t>
            </a:r>
          </a:p>
          <a:p>
            <a:r>
              <a:rPr lang="en-US" dirty="0"/>
              <a:t>There are two types of Angular forms</a:t>
            </a:r>
          </a:p>
          <a:p>
            <a:pPr lvl="1"/>
            <a:r>
              <a:rPr lang="en-US" dirty="0"/>
              <a:t>Template-driven forms handle validation within HTML</a:t>
            </a:r>
          </a:p>
          <a:p>
            <a:pPr lvl="1"/>
            <a:r>
              <a:rPr lang="en-US" dirty="0"/>
              <a:t>Reactive forms construct a model in a component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488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 and </a:t>
            </a:r>
            <a:r>
              <a:rPr lang="en-US" dirty="0" err="1">
                <a:latin typeface="Courier"/>
              </a:rPr>
              <a:t>ngModel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template-driven forms default to unidirectional binding to the data model for simplicity and speed</a:t>
            </a:r>
          </a:p>
          <a:p>
            <a:pPr lvl="1"/>
            <a:r>
              <a:rPr lang="en-US" dirty="0"/>
              <a:t>Use the bidirectional binding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[(…​)]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Split binding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ngModelChangeEvent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to customize change handling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Angular Reactive has a form control to act as an intermediary between form and data model</a:t>
            </a:r>
          </a:p>
          <a:p>
            <a:pPr lvl="1"/>
            <a:r>
              <a:rPr lang="en-US" dirty="0"/>
              <a:t>Always synchronous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&lt;input type="text" [(</a:t>
            </a:r>
            <a:r>
              <a:rPr lang="en-US" dirty="0" err="1">
                <a:latin typeface="Courier"/>
              </a:rPr>
              <a:t>ngModel</a:t>
            </a:r>
            <a:r>
              <a:rPr lang="en-US" dirty="0">
                <a:latin typeface="Courier"/>
              </a:rPr>
              <a:t>)]="</a:t>
            </a:r>
            <a:r>
              <a:rPr lang="en-US" dirty="0" err="1">
                <a:latin typeface="Courier"/>
              </a:rPr>
              <a:t>customer.firstName</a:t>
            </a:r>
            <a:r>
              <a:rPr lang="en-US" dirty="0">
                <a:latin typeface="Courier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4910871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 Imports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from Angular Forms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 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FormsModule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ReactiveFormsModule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"@angular/forms";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@NgModule({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imports: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FormModule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ReactiveFormsModule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pPr marL="457200" lvl="1" indent="0">
              <a:buNone/>
            </a:pP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68056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(click)</a:t>
            </a:r>
            <a:r>
              <a:rPr lang="en-US" dirty="0"/>
              <a:t> event on a button </a:t>
            </a:r>
          </a:p>
          <a:p>
            <a:pPr lvl="1"/>
            <a:r>
              <a:rPr lang="en-US" dirty="0"/>
              <a:t>Best practice: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ngSubmit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event on a form</a:t>
            </a:r>
          </a:p>
          <a:p>
            <a:pPr lvl="1"/>
            <a:r>
              <a:rPr lang="en-US" dirty="0"/>
              <a:t>Usually don't have the browser perform an HTML form submission with an Angular app</a:t>
            </a:r>
          </a:p>
          <a:p>
            <a:r>
              <a:rPr lang="en-US" dirty="0"/>
              <a:t>The submit method should modify the underlying model or invoke a service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55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</a:t>
            </a:r>
            <a:r>
              <a:rPr lang="en-US" dirty="0" err="1">
                <a:latin typeface="Courier"/>
              </a:rPr>
              <a:t>FormGroup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dirty="0"/>
              <a:t> creates a collection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dirty="0"/>
              <a:t> objects and maintains validity and state for the group as a whole</a:t>
            </a:r>
          </a:p>
          <a:p>
            <a:pPr lvl="1"/>
            <a:r>
              <a:rPr lang="en-US" dirty="0"/>
              <a:t>Each control within the group has a key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dirty="0"/>
              <a:t> can have a form-level validator as well as the field-level validators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dirty="0"/>
              <a:t> objects are instantiated for every input form field </a:t>
            </a:r>
          </a:p>
          <a:p>
            <a:pPr lvl="1"/>
            <a:r>
              <a:rPr lang="en-US" dirty="0"/>
              <a:t>Can have validation rules per field as well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FormArray</a:t>
            </a:r>
            <a:r>
              <a:rPr lang="en-US" dirty="0"/>
              <a:t> objects are groups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dirty="0"/>
              <a:t> objects and can have validity-per-array</a:t>
            </a:r>
          </a:p>
          <a:p>
            <a:r>
              <a:rPr lang="en-US" dirty="0"/>
              <a:t>Validators can either be synchronous or asynchronous</a:t>
            </a:r>
          </a:p>
          <a:p>
            <a:r>
              <a:rPr lang="en-US" dirty="0"/>
              <a:t>All imported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@angular/forms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137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myForm.ts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const form = 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FormGroup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first: 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FormControl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('Bob',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Validators.minLength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(2)),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last: 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FormControl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('Vance'),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email: 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FormControl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('bobvance@theoffice.com'),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Validators.pattern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("(.*)@(.*)");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 {first: 'Bob', last; 'Vance',  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 email: 'bobvance@theoffice.com'}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form.status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  // 'VALID'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8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Directories of an Angular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Has all downloaded dependencies for the application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Starts with a lot of downloaded dependencies when you first create the project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heavy at over 360MB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Contains application source code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e2e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Directory with the end-to-end tests</a:t>
            </a:r>
          </a:p>
        </p:txBody>
      </p:sp>
    </p:spTree>
    <p:extLst>
      <p:ext uri="{BB962C8B-B14F-4D97-AF65-F5344CB8AC3E}">
        <p14:creationId xmlns:p14="http://schemas.microsoft.com/office/powerpoint/2010/main" val="389781724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>
                <a:latin typeface="Courier"/>
              </a:rPr>
              <a:t>formGroup</a:t>
            </a:r>
            <a:r>
              <a:rPr lang="en-US" dirty="0"/>
              <a:t>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&lt;form [</a:t>
            </a:r>
            <a:r>
              <a:rPr lang="en-US" dirty="0" err="1">
                <a:latin typeface="Courier"/>
              </a:rPr>
              <a:t>formGroup</a:t>
            </a:r>
            <a:r>
              <a:rPr lang="en-US" dirty="0">
                <a:latin typeface="Courier"/>
              </a:rPr>
              <a:t>]="form" (</a:t>
            </a:r>
            <a:r>
              <a:rPr lang="en-US" dirty="0" err="1">
                <a:latin typeface="Courier"/>
              </a:rPr>
              <a:t>ngSubmit</a:t>
            </a:r>
            <a:r>
              <a:rPr lang="en-US" dirty="0">
                <a:latin typeface="Courier"/>
              </a:rPr>
              <a:t>)="handler"&gt;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&lt;div </a:t>
            </a:r>
            <a:r>
              <a:rPr lang="en-US" dirty="0" err="1">
                <a:latin typeface="Courier"/>
              </a:rPr>
              <a:t>formGroupName</a:t>
            </a:r>
            <a:r>
              <a:rPr lang="en-US" dirty="0">
                <a:latin typeface="Courier"/>
              </a:rPr>
              <a:t>="name"&gt;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&lt;input </a:t>
            </a:r>
            <a:r>
              <a:rPr lang="en-US" dirty="0" err="1">
                <a:latin typeface="Courier"/>
              </a:rPr>
              <a:t>formControlName</a:t>
            </a:r>
            <a:r>
              <a:rPr lang="en-US" dirty="0">
                <a:latin typeface="Courier"/>
              </a:rPr>
              <a:t>="first" placeholder="First"&gt;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&lt;input </a:t>
            </a:r>
            <a:r>
              <a:rPr lang="en-US" dirty="0" err="1">
                <a:latin typeface="Courier"/>
              </a:rPr>
              <a:t>formControlName</a:t>
            </a:r>
            <a:r>
              <a:rPr lang="en-US" dirty="0">
                <a:latin typeface="Courier"/>
              </a:rPr>
              <a:t>="last" placeholder="Last"&gt;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&lt;/div&gt;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&lt;input </a:t>
            </a:r>
            <a:r>
              <a:rPr lang="en-US" dirty="0" err="1">
                <a:latin typeface="Courier"/>
              </a:rPr>
              <a:t>formControlName</a:t>
            </a:r>
            <a:r>
              <a:rPr lang="en-US" dirty="0">
                <a:latin typeface="Courier"/>
              </a:rPr>
              <a:t>="email" placeholder="Email"&gt;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&lt;button type="Submit"&gt;Submit&lt;/button&gt;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433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FormBuilder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//</a:t>
            </a:r>
            <a:r>
              <a:rPr lang="en-US" dirty="0" err="1">
                <a:latin typeface="Courier"/>
              </a:rPr>
              <a:t>myFBForm.ts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export class </a:t>
            </a:r>
            <a:r>
              <a:rPr lang="en-US" dirty="0" err="1">
                <a:latin typeface="Courier"/>
              </a:rPr>
              <a:t>CustomerFormComponent</a:t>
            </a:r>
            <a:r>
              <a:rPr lang="en-US" dirty="0">
                <a:latin typeface="Courier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form: </a:t>
            </a:r>
            <a:r>
              <a:rPr lang="en-US" dirty="0" err="1">
                <a:latin typeface="Courier"/>
              </a:rPr>
              <a:t>FormGroup</a:t>
            </a:r>
            <a:r>
              <a:rPr lang="en-US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constructor(@Inject(FormBuilder) fb: </a:t>
            </a:r>
            <a:r>
              <a:rPr lang="en-US" dirty="0" err="1">
                <a:latin typeface="Courier"/>
              </a:rPr>
              <a:t>FormBuilder</a:t>
            </a:r>
            <a:r>
              <a:rPr lang="en-US" dirty="0"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</a:t>
            </a:r>
            <a:r>
              <a:rPr lang="en-US" dirty="0" err="1">
                <a:latin typeface="Courier"/>
              </a:rPr>
              <a:t>this.form</a:t>
            </a:r>
            <a:r>
              <a:rPr lang="en-US" dirty="0">
                <a:latin typeface="Courier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  </a:t>
            </a:r>
            <a:r>
              <a:rPr lang="en-US" dirty="0" err="1">
                <a:latin typeface="Courier"/>
              </a:rPr>
              <a:t>fb.group</a:t>
            </a:r>
            <a:r>
              <a:rPr lang="en-US" dirty="0">
                <a:latin typeface="Courier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    name: </a:t>
            </a:r>
            <a:r>
              <a:rPr lang="en-US" dirty="0" err="1">
                <a:latin typeface="Courier"/>
              </a:rPr>
              <a:t>fb.group</a:t>
            </a:r>
            <a:r>
              <a:rPr lang="en-US" dirty="0">
                <a:latin typeface="Courier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      first: ['Bob', </a:t>
            </a:r>
            <a:r>
              <a:rPr lang="en-US" dirty="0" err="1">
                <a:latin typeface="Courier"/>
              </a:rPr>
              <a:t>Validators.minLength</a:t>
            </a:r>
            <a:r>
              <a:rPr lang="en-US" dirty="0">
                <a:latin typeface="Courier"/>
              </a:rPr>
              <a:t>(2)],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      last: 'Vance',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    }),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  email: 'bobvance@theoffice.com',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3199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the field and form level have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en-US" dirty="0"/>
              <a:t> collection that contains the errors for that object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en-US" dirty="0"/>
              <a:t> and previously seen states to dynamically display error messages once the user has modified them</a:t>
            </a:r>
          </a:p>
          <a:p>
            <a:pPr lvl="2"/>
            <a:r>
              <a:rPr lang="en-US" dirty="0"/>
              <a:t>Avoid error messages on a form the user hasn't edited yet</a:t>
            </a:r>
          </a:p>
          <a:p>
            <a:r>
              <a:rPr lang="en-US" dirty="0"/>
              <a:t>For this,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[hidden]</a:t>
            </a:r>
            <a:r>
              <a:rPr lang="en-US" dirty="0"/>
              <a:t> property for each error message possibility</a:t>
            </a:r>
          </a:p>
          <a:p>
            <a:r>
              <a:rPr lang="en-US" dirty="0"/>
              <a:t>Use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US" dirty="0"/>
              <a:t> with the states and errors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936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Angular Built-In Form 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validators handle basic needs</a:t>
            </a:r>
          </a:p>
          <a:p>
            <a:r>
              <a:rPr lang="en-US" dirty="0"/>
              <a:t>Each takes either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AbstractControl</a:t>
            </a:r>
            <a:r>
              <a:rPr lang="en-US" dirty="0"/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dirty="0"/>
              <a:t>) parameter or qualifier </a:t>
            </a:r>
          </a:p>
          <a:p>
            <a:pPr lvl="1"/>
            <a:r>
              <a:rPr lang="en-US" dirty="0"/>
              <a:t>For example, number of characters required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AbstractControl</a:t>
            </a:r>
            <a:r>
              <a:rPr lang="en-US" dirty="0"/>
              <a:t> is assumed to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'this'</a:t>
            </a:r>
            <a:r>
              <a:rPr lang="en-US" dirty="0"/>
              <a:t> control when applied 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dirty="0"/>
              <a:t> element </a:t>
            </a:r>
          </a:p>
          <a:p>
            <a:pPr lvl="1"/>
            <a:r>
              <a:rPr lang="en-US" dirty="0"/>
              <a:t>Just use function name, no parentheses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loginControl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FormControl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Validators.required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4663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Built-In Form 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control:AbstractControl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Value must be supplied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control:AbstractControl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 must be true, for example, checkboxes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minlength:number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dirty="0"/>
              <a:t>Value must be at least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r>
              <a:rPr lang="en-US" dirty="0"/>
              <a:t> characters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maxlength:number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lvl="1"/>
            <a:r>
              <a:rPr lang="en-US" dirty="0"/>
              <a:t>Value can not exceed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/>
              <a:t> characters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Validates whether input is an email address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pattern:string|RegExp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dirty="0"/>
              <a:t>Valid if the value of the control matches the pattern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902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Built-In Form Validators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compose(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validators:ValidatorFn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]) </a:t>
            </a:r>
          </a:p>
          <a:p>
            <a:pPr lvl="1"/>
            <a:r>
              <a:rPr lang="en-US" dirty="0"/>
              <a:t>Array of several validators</a:t>
            </a:r>
          </a:p>
          <a:p>
            <a:pPr lvl="2"/>
            <a:r>
              <a:rPr lang="en-US" dirty="0"/>
              <a:t>All must be valid for the field to be 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': [null,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Validators.compose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Validators.required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Validators.minLength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(5),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Validators.maxLength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(10)])],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validators:AsyncValidatorFn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]) </a:t>
            </a:r>
          </a:p>
          <a:p>
            <a:pPr lvl="1"/>
            <a:r>
              <a:rPr lang="en-US" dirty="0"/>
              <a:t>Like compose, but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AsyncValidators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requiredTrue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nullValidator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Return a map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{[key: string]: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} (key is error name,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is for validity)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200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Angular Forms 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provides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en-US" dirty="0"/>
              <a:t> collection that contains the errors for that object</a:t>
            </a:r>
          </a:p>
          <a:p>
            <a:pPr lvl="1"/>
            <a:r>
              <a:rPr lang="en-US" dirty="0"/>
              <a:t>Both form and field level</a:t>
            </a:r>
          </a:p>
          <a:p>
            <a:r>
              <a:rPr lang="en-US" dirty="0"/>
              <a:t>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en-US" dirty="0"/>
              <a:t> collection and states to dynamically display error messages </a:t>
            </a:r>
          </a:p>
          <a:p>
            <a:pPr lvl="1"/>
            <a:r>
              <a:rPr lang="en-US" dirty="0"/>
              <a:t>Test that the user has modified them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[hidden]</a:t>
            </a:r>
            <a:r>
              <a:rPr lang="en-US" dirty="0"/>
              <a:t> property for each error message possibility</a:t>
            </a:r>
          </a:p>
          <a:p>
            <a:pPr lvl="1"/>
            <a:r>
              <a:rPr lang="en-US" dirty="0"/>
              <a:t>Use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US" dirty="0"/>
              <a:t> with the states and errors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805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Angular Forms Validators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a validation message to the control that displays if there's a validation error, checking the state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hasError</a:t>
            </a:r>
            <a:r>
              <a:rPr lang="en-US" dirty="0"/>
              <a:t> property</a:t>
            </a:r>
          </a:p>
          <a:p>
            <a:r>
              <a:rPr lang="en-US" dirty="0"/>
              <a:t>This maps back to the array that assigns the required validator to the form control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/>
              <a:t> </a:t>
            </a:r>
          </a:p>
          <a:p>
            <a:r>
              <a:rPr lang="en-US" dirty="0"/>
              <a:t>The form control itself is attached to the template with the required validator</a:t>
            </a:r>
          </a:p>
          <a:p>
            <a:r>
              <a:rPr lang="en-US" dirty="0"/>
              <a:t>The tag that displays when there's an error should have a class attribute for errors</a:t>
            </a:r>
            <a:endParaRPr lang="en-US" sz="2000" dirty="0"/>
          </a:p>
          <a:p>
            <a:pPr marL="0" indent="0" algn="l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&lt;label *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ngIf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= "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exForm.controls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['user'].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hasError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('required')" class="alert"&gt;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User name is required&lt;/label&gt;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715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Services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  <a:p>
            <a:r>
              <a:rPr lang="en-US" dirty="0"/>
              <a:t>Dependency Injection (DI)</a:t>
            </a:r>
          </a:p>
        </p:txBody>
      </p:sp>
    </p:spTree>
    <p:extLst>
      <p:ext uri="{BB962C8B-B14F-4D97-AF65-F5344CB8AC3E}">
        <p14:creationId xmlns:p14="http://schemas.microsoft.com/office/powerpoint/2010/main" val="16880069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Services centralize code</a:t>
            </a:r>
          </a:p>
          <a:p>
            <a:r>
              <a:rPr lang="en-US" dirty="0"/>
              <a:t>A service is a class decorated with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@Injectable </a:t>
            </a:r>
            <a:r>
              <a:rPr lang="en-US" dirty="0"/>
              <a:t>annotation</a:t>
            </a:r>
          </a:p>
          <a:p>
            <a:r>
              <a:rPr lang="en-US" dirty="0"/>
              <a:t>This makes it available to be dependency-injected</a:t>
            </a:r>
          </a:p>
          <a:p>
            <a:pPr lvl="1"/>
            <a:r>
              <a:rPr lang="en-US" dirty="0"/>
              <a:t>Into a constructor argument of another class</a:t>
            </a:r>
          </a:p>
          <a:p>
            <a:pPr lvl="1"/>
            <a:r>
              <a:rPr lang="en-US" dirty="0"/>
              <a:t>Via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@Inject </a:t>
            </a:r>
            <a:r>
              <a:rPr lang="en-US" dirty="0"/>
              <a:t>parameter</a:t>
            </a:r>
          </a:p>
          <a:p>
            <a:r>
              <a:rPr lang="en-US" dirty="0"/>
              <a:t>Use a service when different parts of an app might need to communicate</a:t>
            </a:r>
          </a:p>
          <a:p>
            <a:pPr lvl="1"/>
            <a:r>
              <a:rPr lang="en-US" dirty="0"/>
              <a:t>Too many pieces to keep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@Output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0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Directory Files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Primary web page containing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&lt;app-root&gt;&lt;/app-root&gt;</a:t>
            </a:r>
            <a:r>
              <a:rPr lang="en-US" dirty="0">
                <a:cs typeface="Courier New" panose="02070309020205020404" pitchFamily="49" charset="0"/>
              </a:rPr>
              <a:t> directive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the page you are requesting form the server when you are in production mode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 other files are referenced by this page</a:t>
            </a:r>
          </a:p>
          <a:p>
            <a:r>
              <a:rPr lang="en-US" dirty="0" err="1">
                <a:latin typeface=" courier"/>
                <a:cs typeface="Courier New" panose="02070309020205020404" pitchFamily="49" charset="0"/>
              </a:rPr>
              <a:t>main.ts</a:t>
            </a:r>
            <a:endParaRPr lang="en-US" dirty="0">
              <a:latin typeface=" courier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A page that loads imports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environments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US" dirty="0">
                <a:cs typeface="Courier New" panose="02070309020205020404" pitchFamily="49" charset="0"/>
              </a:rPr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./app/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Polyfill</a:t>
            </a:r>
            <a:r>
              <a:rPr lang="en-US" dirty="0">
                <a:cs typeface="Courier New" panose="02070309020205020404" pitchFamily="49" charset="0"/>
              </a:rPr>
              <a:t> file for browsers that don't support ES6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file required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karma.conf.js</a:t>
            </a:r>
            <a:r>
              <a:rPr lang="en-US" dirty="0">
                <a:cs typeface="Courier New" panose="02070309020205020404" pitchFamily="49" charset="0"/>
              </a:rPr>
              <a:t> that recursively loads 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.spec</a:t>
            </a:r>
            <a:r>
              <a:rPr lang="en-US" dirty="0">
                <a:cs typeface="Courier New" panose="02070309020205020404" pitchFamily="49" charset="0"/>
              </a:rPr>
              <a:t> and framework files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Compiler settings for TypeScript Compiler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9435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Service Injector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Services are singletons </a:t>
            </a:r>
            <a:r>
              <a:rPr lang="en-US" i="1" dirty="0"/>
              <a:t>within the scope of an injector </a:t>
            </a:r>
          </a:p>
          <a:p>
            <a:pPr lvl="1"/>
            <a:r>
              <a:rPr lang="en-US" dirty="0"/>
              <a:t>There is at most one instance of a service in an injector</a:t>
            </a:r>
          </a:p>
          <a:p>
            <a:r>
              <a:rPr lang="en-US" dirty="0"/>
              <a:t>There is only one root injector for an app </a:t>
            </a:r>
          </a:p>
          <a:p>
            <a:pPr lvl="1"/>
            <a:r>
              <a:rPr lang="en-US" dirty="0"/>
              <a:t>Providing the service at the root or </a:t>
            </a:r>
            <a:r>
              <a:rPr lang="en-US" dirty="0" err="1"/>
              <a:t>AppModule</a:t>
            </a:r>
            <a:r>
              <a:rPr lang="en-US" dirty="0"/>
              <a:t> level registers it with the root injector </a:t>
            </a:r>
          </a:p>
          <a:p>
            <a:pPr lvl="1"/>
            <a:r>
              <a:rPr lang="en-US" dirty="0"/>
              <a:t>There is just one instance of that service in the entire app</a:t>
            </a:r>
          </a:p>
          <a:p>
            <a:pPr lvl="2"/>
            <a:r>
              <a:rPr lang="en-US" dirty="0"/>
              <a:t>Every class that injects it gets this service instance unless you configure another provider with a child injector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4470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Dependency Injection (DI)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Angular uses its own DI framework to manage dependencies across an application</a:t>
            </a:r>
          </a:p>
          <a:p>
            <a:pPr lvl="1"/>
            <a:r>
              <a:rPr lang="en-US" dirty="0"/>
              <a:t>Dependencies are services or objects that a class needs to perform its functions </a:t>
            </a:r>
          </a:p>
          <a:p>
            <a:pPr lvl="1"/>
            <a:r>
              <a:rPr lang="en-US" dirty="0"/>
              <a:t>Dependency Injection (DI) is a coding pattern in which a class asks for dependencies from external sources rather than creating them itself</a:t>
            </a:r>
          </a:p>
          <a:p>
            <a:r>
              <a:rPr lang="en-US" dirty="0"/>
              <a:t>A common use of DI is the injection of the component Router into the component </a:t>
            </a:r>
          </a:p>
          <a:p>
            <a:r>
              <a:rPr lang="en-US" dirty="0"/>
              <a:t>When the class gets instantiated, the DI framework either finds or creates the appropriate router instance and injects it into the caller, the component</a:t>
            </a:r>
          </a:p>
          <a:p>
            <a:r>
              <a:rPr lang="en-US" dirty="0"/>
              <a:t>Angular keeps the DI infrastructure hidden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626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Dependency Injection (DI)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The injector</a:t>
            </a:r>
            <a:r>
              <a:rPr lang="en-US" dirty="0"/>
              <a:t> is the framework component that creates and manages dependencies </a:t>
            </a:r>
          </a:p>
          <a:p>
            <a:r>
              <a:rPr lang="en-US" dirty="0"/>
              <a:t>It needs to understand what the dependency is, where to inject a dependency and when, and how to create the dependency when needed</a:t>
            </a:r>
          </a:p>
          <a:p>
            <a:r>
              <a:rPr lang="en-US" b="1" dirty="0"/>
              <a:t>What:</a:t>
            </a:r>
            <a:r>
              <a:rPr lang="en-US" dirty="0"/>
              <a:t> The dependency can be a class, object, factory function or value and must be registered with the DI framework before injected  </a:t>
            </a:r>
          </a:p>
          <a:p>
            <a:r>
              <a:rPr lang="en-US" b="1" dirty="0"/>
              <a:t>What and how: </a:t>
            </a:r>
            <a:r>
              <a:rPr lang="en-US" dirty="0"/>
              <a:t>import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en-US" dirty="0"/>
              <a:t>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en-US" dirty="0"/>
              <a:t> to register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n-US" dirty="0"/>
              <a:t> service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en-US" dirty="0"/>
              <a:t> exports multiple routes with route-related services, including re-exporting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04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</a:t>
            </a:r>
            <a:r>
              <a:rPr lang="en-US" dirty="0" err="1"/>
              <a:t>shakeable</a:t>
            </a:r>
            <a:r>
              <a:rPr lang="en-US" dirty="0"/>
              <a:t>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6 introduced </a:t>
            </a:r>
            <a:r>
              <a:rPr lang="en-US" i="1" dirty="0"/>
              <a:t>tree-</a:t>
            </a:r>
            <a:r>
              <a:rPr lang="en-US" i="1" dirty="0" err="1"/>
              <a:t>shakeable</a:t>
            </a:r>
            <a:r>
              <a:rPr lang="en-US" i="1" dirty="0"/>
              <a:t> providers</a:t>
            </a:r>
            <a:r>
              <a:rPr lang="en-US" dirty="0"/>
              <a:t> which improve the performance of an application</a:t>
            </a:r>
          </a:p>
          <a:p>
            <a:pPr lvl="1"/>
            <a:r>
              <a:rPr lang="en-US" dirty="0"/>
              <a:t>Tree-shaking removes unused code in the build process </a:t>
            </a:r>
          </a:p>
          <a:p>
            <a:pPr lvl="1"/>
            <a:r>
              <a:rPr lang="en-US" dirty="0"/>
              <a:t>The app only includes code necessary for the app to run</a:t>
            </a:r>
          </a:p>
          <a:p>
            <a:r>
              <a:rPr lang="en-US" dirty="0"/>
              <a:t>Previously, we imported the service in the </a:t>
            </a:r>
            <a:r>
              <a:rPr lang="en-US" dirty="0" err="1"/>
              <a:t>AppModule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might still see code like this and it still works</a:t>
            </a:r>
          </a:p>
          <a:p>
            <a:r>
              <a:rPr lang="en-US" dirty="0"/>
              <a:t>Tree-shaking removes code by looking at import paths</a:t>
            </a:r>
          </a:p>
          <a:p>
            <a:pPr lvl="1"/>
            <a:r>
              <a:rPr lang="en-US" dirty="0"/>
              <a:t>If a class or function is not imported, it's not included in the production code bundle </a:t>
            </a:r>
          </a:p>
          <a:p>
            <a:pPr lvl="1"/>
            <a:r>
              <a:rPr lang="en-US" dirty="0"/>
              <a:t>If imported, the tree shaker knows it's being used in the app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9882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>
                <a:latin typeface="Courier"/>
              </a:rPr>
              <a:t>@Injectable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If the service has a dependency, using the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@Injectable</a:t>
            </a:r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 decorator </a:t>
            </a:r>
            <a:r>
              <a:rPr lang="en-US" i="1" dirty="0">
                <a:ea typeface="Verdana" panose="020B0604030504040204" pitchFamily="34" charset="0"/>
                <a:cs typeface="Courier New" panose="02070309020205020404" pitchFamily="49" charset="0"/>
              </a:rPr>
              <a:t>in the service</a:t>
            </a:r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 makes the TypeScript </a:t>
            </a:r>
            <a:r>
              <a:rPr lang="en-US" dirty="0" err="1">
                <a:ea typeface="Verdana" panose="020B0604030504040204" pitchFamily="34" charset="0"/>
                <a:cs typeface="Courier New" panose="02070309020205020404" pitchFamily="49" charset="0"/>
              </a:rPr>
              <a:t>transpiler</a:t>
            </a:r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 generate metadata for the class with details about the constructor arguments </a:t>
            </a:r>
          </a:p>
          <a:p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DI consumes the metadata and fulfills the dependencies when the service is created</a:t>
            </a:r>
          </a:p>
          <a:p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@Injectable</a:t>
            </a:r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 doesn't need to be used in a component for DI to work because there is already a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@Component</a:t>
            </a:r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 decorator    </a:t>
            </a:r>
            <a:endParaRPr lang="en-US" sz="1350" dirty="0"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As of Angular 6, creating a service with Angular CLI will create a service with the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lang="en-US" dirty="0"/>
              <a:t> metadata with the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pPr lvl="1"/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This makes it tree-</a:t>
            </a:r>
            <a:r>
              <a:rPr lang="en-US" dirty="0" err="1">
                <a:ea typeface="Verdana" panose="020B0604030504040204" pitchFamily="34" charset="0"/>
                <a:cs typeface="Courier New" panose="02070309020205020404" pitchFamily="49" charset="0"/>
              </a:rPr>
              <a:t>shakeable</a:t>
            </a:r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 by default</a:t>
            </a:r>
          </a:p>
          <a:p>
            <a:endParaRPr lang="en-US" dirty="0"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2874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Service Class 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7960" marR="0" indent="0"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import</a:t>
            </a:r>
            <a:r>
              <a:rPr lang="en-US" sz="2000" spc="-5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{Injectable}</a:t>
            </a:r>
            <a:r>
              <a:rPr lang="en-US" sz="2000" spc="-5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from</a:t>
            </a:r>
            <a:r>
              <a:rPr lang="en-US" sz="2000" spc="-82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'@angular/core'; </a:t>
            </a:r>
          </a:p>
          <a:p>
            <a:pPr marL="187960" marR="0" indent="0"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@Injectable({</a:t>
            </a:r>
            <a:r>
              <a:rPr lang="en-US" sz="2000" spc="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</a:p>
          <a:p>
            <a:pPr marL="187960" marR="0" indent="0"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000" spc="5" dirty="0"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providedIn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:</a:t>
            </a:r>
            <a:r>
              <a:rPr lang="en-US" sz="2000" spc="-8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'root'</a:t>
            </a:r>
          </a:p>
          <a:p>
            <a:pPr marL="187960" marR="0" indent="0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  <a:p>
            <a:pPr marL="187960" marR="0" indent="0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})</a:t>
            </a: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export</a:t>
            </a:r>
            <a:r>
              <a:rPr lang="en-US" sz="2000" spc="-4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class</a:t>
            </a:r>
            <a:r>
              <a:rPr lang="en-US" sz="2000" spc="-4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spc="-45" dirty="0" err="1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Topics</a:t>
            </a:r>
            <a:r>
              <a:rPr lang="en-US" sz="2000" dirty="0" err="1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Service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{</a:t>
            </a: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sz="2000" dirty="0"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topics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:</a:t>
            </a:r>
            <a:r>
              <a:rPr lang="en-US" sz="2000" spc="-3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string[]</a:t>
            </a:r>
            <a:r>
              <a:rPr lang="en-US" sz="2000" spc="-3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=</a:t>
            </a:r>
            <a:r>
              <a:rPr lang="en-US" sz="2000" spc="-3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["HTML5",</a:t>
            </a:r>
            <a:r>
              <a:rPr lang="en-US" sz="2000" spc="-3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"SCSS", "JavaScript",</a:t>
            </a:r>
            <a:r>
              <a:rPr lang="en-US" sz="2000" spc="-6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spc="-65" dirty="0"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"Angular"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]</a:t>
            </a: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sz="2000" dirty="0"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getTopics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(){</a:t>
            </a:r>
            <a:r>
              <a:rPr lang="en-US" sz="2000" spc="-6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sz="2000" spc="-65" dirty="0"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return</a:t>
            </a:r>
            <a:r>
              <a:rPr lang="en-US" sz="2000" spc="-6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this.</a:t>
            </a:r>
            <a:r>
              <a:rPr lang="en-US" sz="2000" dirty="0" err="1"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topic</a:t>
            </a:r>
            <a:r>
              <a:rPr lang="en-US" sz="2000" dirty="0" err="1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s</a:t>
            </a: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;</a:t>
            </a: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  <a:p>
            <a:pPr marL="187960" marR="0" indent="0">
              <a:lnSpc>
                <a:spcPts val="158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}</a:t>
            </a:r>
          </a:p>
          <a:p>
            <a:pPr marL="0" marR="1562735" algn="ctr">
              <a:lnSpc>
                <a:spcPts val="158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142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ourier New" panose="02070309020205020404" pitchFamily="49" charset="0"/>
              <a:ea typeface="Arial M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820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Service Instance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  <a:cs typeface="Courier New" panose="02070309020205020404" pitchFamily="49" charset="0"/>
              </a:rPr>
              <a:t>Injected through constructors</a:t>
            </a:r>
          </a:p>
          <a:p>
            <a:pPr marL="590550" marR="0" indent="0">
              <a:lnSpc>
                <a:spcPts val="1585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export</a:t>
            </a:r>
            <a:r>
              <a:rPr lang="en-US" sz="2600" spc="-5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class</a:t>
            </a:r>
            <a:r>
              <a:rPr lang="en-US" sz="2600" spc="-4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600" dirty="0" err="1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MyComponent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{</a:t>
            </a:r>
          </a:p>
          <a:p>
            <a:pPr marL="803910" marR="96583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//Injection happens here</a:t>
            </a:r>
            <a:r>
              <a:rPr lang="en-US" sz="2600" spc="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constructor(</a:t>
            </a:r>
            <a:r>
              <a:rPr lang="en-US" sz="2600" b="1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private</a:t>
            </a:r>
            <a:r>
              <a:rPr lang="en-US" sz="2600" b="1" spc="-8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600" b="1" spc="-85" dirty="0" err="1"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topics</a:t>
            </a:r>
            <a:r>
              <a:rPr lang="en-US" sz="2600" b="1" dirty="0" err="1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Svc</a:t>
            </a:r>
            <a:r>
              <a:rPr lang="en-US" sz="2600" b="1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:</a:t>
            </a:r>
            <a:r>
              <a:rPr lang="en-US" sz="2600" b="1" spc="-8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sz="2600" b="1" spc="-85" dirty="0" err="1"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Topics</a:t>
            </a:r>
            <a:r>
              <a:rPr lang="en-US" sz="2600" b="1" dirty="0" err="1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Service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){}</a:t>
            </a:r>
          </a:p>
          <a:p>
            <a:pPr marL="590550" marR="0" indent="0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3380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Http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026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Http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Http client is an API for network communication</a:t>
            </a:r>
          </a:p>
          <a:p>
            <a:pPr lvl="1"/>
            <a:r>
              <a:rPr lang="en-US" dirty="0"/>
              <a:t>Wrapper over the JavaScript </a:t>
            </a:r>
            <a:r>
              <a:rPr lang="en-US" dirty="0" err="1"/>
              <a:t>XMLHttpRequest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Asynchronous</a:t>
            </a:r>
          </a:p>
          <a:p>
            <a:pPr lvl="2"/>
            <a:r>
              <a:rPr lang="en-US" dirty="0"/>
              <a:t>JavaScript is single threaded by default</a:t>
            </a:r>
          </a:p>
          <a:p>
            <a:r>
              <a:rPr lang="en-US" dirty="0"/>
              <a:t>Can:</a:t>
            </a:r>
          </a:p>
          <a:p>
            <a:pPr lvl="1"/>
            <a:r>
              <a:rPr lang="en-US" dirty="0"/>
              <a:t>Make HTTP requests </a:t>
            </a:r>
          </a:p>
          <a:p>
            <a:pPr lvl="1"/>
            <a:r>
              <a:rPr lang="en-US" dirty="0"/>
              <a:t>Work with request and response headers</a:t>
            </a:r>
          </a:p>
          <a:p>
            <a:pPr lvl="1"/>
            <a:r>
              <a:rPr lang="en-US" dirty="0"/>
              <a:t>Do asynchronous programming</a:t>
            </a:r>
          </a:p>
          <a:p>
            <a:r>
              <a:rPr lang="en-US" dirty="0"/>
              <a:t>Uses </a:t>
            </a:r>
            <a:r>
              <a:rPr lang="en-US" dirty="0" err="1"/>
              <a:t>RxJS</a:t>
            </a:r>
            <a:r>
              <a:rPr lang="en-US" dirty="0"/>
              <a:t> library Observable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9155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Angular Http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from the </a:t>
            </a:r>
            <a:r>
              <a:rPr lang="en-US" dirty="0" err="1"/>
              <a:t>HttpClient</a:t>
            </a:r>
            <a:r>
              <a:rPr lang="en-US" dirty="0"/>
              <a:t> Angular service class</a:t>
            </a:r>
          </a:p>
          <a:p>
            <a:pPr lvl="1"/>
            <a:r>
              <a:rPr lang="en-US" dirty="0"/>
              <a:t>Which is from the </a:t>
            </a:r>
            <a:r>
              <a:rPr lang="en-US" dirty="0" err="1"/>
              <a:t>HttpClientModule</a:t>
            </a:r>
            <a:r>
              <a:rPr lang="en-US" dirty="0"/>
              <a:t> Angular module</a:t>
            </a:r>
          </a:p>
          <a:p>
            <a:r>
              <a:rPr lang="en-US" dirty="0"/>
              <a:t>Import </a:t>
            </a:r>
            <a:r>
              <a:rPr lang="en-US" dirty="0" err="1"/>
              <a:t>HttpClientModule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Data Service is created that makes network requests</a:t>
            </a:r>
          </a:p>
          <a:p>
            <a:r>
              <a:rPr lang="en-US" dirty="0"/>
              <a:t>Inject the </a:t>
            </a:r>
            <a:r>
              <a:rPr lang="en-US" dirty="0" err="1"/>
              <a:t>HttpClient</a:t>
            </a:r>
            <a:r>
              <a:rPr lang="en-US" dirty="0"/>
              <a:t> service instance</a:t>
            </a:r>
          </a:p>
          <a:p>
            <a:r>
              <a:rPr lang="en-US" dirty="0"/>
              <a:t>Use </a:t>
            </a:r>
            <a:r>
              <a:rPr lang="en-US" dirty="0" err="1"/>
              <a:t>HttpClient</a:t>
            </a:r>
            <a:r>
              <a:rPr lang="en-US" dirty="0"/>
              <a:t> methods to make network calls</a:t>
            </a:r>
          </a:p>
          <a:p>
            <a:pPr lvl="1"/>
            <a:r>
              <a:rPr lang="en-US" dirty="0"/>
              <a:t>Network calls return an Observable object</a:t>
            </a:r>
          </a:p>
        </p:txBody>
      </p:sp>
    </p:spTree>
    <p:extLst>
      <p:ext uri="{BB962C8B-B14F-4D97-AF65-F5344CB8AC3E}">
        <p14:creationId xmlns:p14="http://schemas.microsoft.com/office/powerpoint/2010/main" val="32895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Directory Folders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assets/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Folder that holds public resources for the application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Images, stylesheets, fonts, videos, sound files and other 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environments/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Folder with configuration files for different types of builds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Development, production</a:t>
            </a:r>
          </a:p>
        </p:txBody>
      </p:sp>
    </p:spTree>
    <p:extLst>
      <p:ext uri="{BB962C8B-B14F-4D97-AF65-F5344CB8AC3E}">
        <p14:creationId xmlns:p14="http://schemas.microsoft.com/office/powerpoint/2010/main" val="25280044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Angular Http Response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data comes after:</a:t>
            </a:r>
          </a:p>
          <a:p>
            <a:pPr lvl="1"/>
            <a:r>
              <a:rPr lang="en-US" dirty="0"/>
              <a:t>The data service is injected into the constructor</a:t>
            </a:r>
          </a:p>
          <a:p>
            <a:pPr lvl="1"/>
            <a:r>
              <a:rPr lang="en-US" dirty="0"/>
              <a:t>The component calls a method of the data service and get an Observable object</a:t>
            </a:r>
          </a:p>
          <a:p>
            <a:pPr lvl="1"/>
            <a:r>
              <a:rPr lang="en-US" dirty="0"/>
              <a:t>The component </a:t>
            </a:r>
            <a:r>
              <a:rPr lang="en-US" i="1" dirty="0"/>
              <a:t>subscribes</a:t>
            </a:r>
            <a:r>
              <a:rPr lang="en-US" dirty="0"/>
              <a:t> to the Observable to receive the response from the HTTP call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1939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Angular </a:t>
            </a:r>
            <a:r>
              <a:rPr lang="en-US" dirty="0" err="1">
                <a:latin typeface="Courier"/>
              </a:rPr>
              <a:t>HttpClientModule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>
                <a:latin typeface="Courier"/>
              </a:rPr>
              <a:t>HttpClientModule</a:t>
            </a:r>
            <a:r>
              <a:rPr lang="en-US" dirty="0"/>
              <a:t> in the application module</a:t>
            </a:r>
          </a:p>
          <a:p>
            <a:r>
              <a:rPr lang="en-US" dirty="0"/>
              <a:t>Collection of service providers from the Angular HTTP library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import {</a:t>
            </a:r>
            <a:r>
              <a:rPr lang="en-US" dirty="0" err="1">
                <a:latin typeface="Courier"/>
              </a:rPr>
              <a:t>HttpClientModule</a:t>
            </a:r>
            <a:r>
              <a:rPr lang="en-US" dirty="0">
                <a:latin typeface="Courier"/>
              </a:rPr>
              <a:t>} from '@angular/common/http'; @NgModule({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imports: [ </a:t>
            </a:r>
            <a:r>
              <a:rPr lang="en-US" dirty="0" err="1">
                <a:latin typeface="Courier"/>
              </a:rPr>
              <a:t>BrowserModule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HttpClientModule</a:t>
            </a:r>
            <a:r>
              <a:rPr lang="en-US" dirty="0">
                <a:latin typeface="Courier"/>
              </a:rPr>
              <a:t> ],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0876785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uses the Reactive Extensions for JavaScript (</a:t>
            </a:r>
            <a:r>
              <a:rPr lang="en-US" dirty="0" err="1"/>
              <a:t>RxJS</a:t>
            </a:r>
            <a:r>
              <a:rPr lang="en-US" dirty="0"/>
              <a:t>) implementation of the Observable object</a:t>
            </a:r>
          </a:p>
          <a:p>
            <a:r>
              <a:rPr lang="en-US" dirty="0"/>
              <a:t>Observable objects let applications consume asynchronous data/event streams</a:t>
            </a:r>
          </a:p>
          <a:p>
            <a:pPr lvl="1"/>
            <a:r>
              <a:rPr lang="en-US" dirty="0"/>
              <a:t>Applications consume events by subscribing to the Observable object</a:t>
            </a:r>
          </a:p>
          <a:p>
            <a:pPr lvl="1"/>
            <a:r>
              <a:rPr lang="en-US" dirty="0"/>
              <a:t>The Observable object can transform data before returning it to a consumer</a:t>
            </a:r>
          </a:p>
        </p:txBody>
      </p:sp>
    </p:spTree>
    <p:extLst>
      <p:ext uri="{BB962C8B-B14F-4D97-AF65-F5344CB8AC3E}">
        <p14:creationId xmlns:p14="http://schemas.microsoft.com/office/powerpoint/2010/main" val="38214150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errors can happen during a network call</a:t>
            </a:r>
          </a:p>
          <a:p>
            <a:pPr lvl="1"/>
            <a:r>
              <a:rPr lang="en-US" dirty="0"/>
              <a:t>No network connection can be made to the server</a:t>
            </a:r>
          </a:p>
          <a:p>
            <a:pPr lvl="1"/>
            <a:r>
              <a:rPr lang="en-US" dirty="0"/>
              <a:t>The server returns an invalid response code </a:t>
            </a:r>
          </a:p>
          <a:p>
            <a:r>
              <a:rPr lang="en-US" dirty="0"/>
              <a:t>Supply an error handler function to </a:t>
            </a:r>
            <a:r>
              <a:rPr lang="en-US" dirty="0">
                <a:latin typeface="Courier"/>
              </a:rPr>
              <a:t>subscribe()</a:t>
            </a:r>
          </a:p>
        </p:txBody>
      </p:sp>
    </p:spTree>
    <p:extLst>
      <p:ext uri="{BB962C8B-B14F-4D97-AF65-F5344CB8AC3E}">
        <p14:creationId xmlns:p14="http://schemas.microsoft.com/office/powerpoint/2010/main" val="396794570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an error with the </a:t>
            </a:r>
            <a:r>
              <a:rPr lang="en-US" dirty="0" err="1">
                <a:latin typeface="Courier"/>
              </a:rPr>
              <a:t>catchError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operator </a:t>
            </a:r>
          </a:p>
          <a:p>
            <a:r>
              <a:rPr lang="en-US" dirty="0"/>
              <a:t>Supply a custom error object using </a:t>
            </a:r>
            <a:r>
              <a:rPr lang="en-US" dirty="0" err="1">
                <a:latin typeface="Courier"/>
              </a:rPr>
              <a:t>throwError</a:t>
            </a:r>
            <a:r>
              <a:rPr lang="en-US" dirty="0">
                <a:latin typeface="Courier"/>
              </a:rPr>
              <a:t>()</a:t>
            </a:r>
          </a:p>
          <a:p>
            <a:r>
              <a:rPr lang="en-US" dirty="0"/>
              <a:t>Transform the error object from </a:t>
            </a:r>
            <a:r>
              <a:rPr lang="en-US" dirty="0" err="1">
                <a:latin typeface="Courier"/>
              </a:rPr>
              <a:t>HttpErrorResponse</a:t>
            </a:r>
            <a:r>
              <a:rPr lang="en-US" dirty="0"/>
              <a:t> to a string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import {Observable, </a:t>
            </a:r>
            <a:r>
              <a:rPr lang="en-US" dirty="0" err="1">
                <a:latin typeface="Courier"/>
              </a:rPr>
              <a:t>throwError</a:t>
            </a:r>
            <a:r>
              <a:rPr lang="en-US" dirty="0">
                <a:latin typeface="Courier"/>
              </a:rPr>
              <a:t>} from '</a:t>
            </a:r>
            <a:r>
              <a:rPr lang="en-US" dirty="0" err="1">
                <a:latin typeface="Courier"/>
              </a:rPr>
              <a:t>rxjs</a:t>
            </a:r>
            <a:r>
              <a:rPr lang="en-US" dirty="0">
                <a:latin typeface="Courier"/>
              </a:rPr>
              <a:t>';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import {</a:t>
            </a:r>
            <a:r>
              <a:rPr lang="en-US" dirty="0" err="1">
                <a:latin typeface="Courier"/>
              </a:rPr>
              <a:t>catchError</a:t>
            </a:r>
            <a:r>
              <a:rPr lang="en-US" dirty="0">
                <a:latin typeface="Courier"/>
              </a:rPr>
              <a:t>} from '</a:t>
            </a:r>
            <a:r>
              <a:rPr lang="en-US" dirty="0" err="1">
                <a:latin typeface="Courier"/>
              </a:rPr>
              <a:t>rxjs</a:t>
            </a:r>
            <a:r>
              <a:rPr lang="en-US" dirty="0">
                <a:latin typeface="Courier"/>
              </a:rPr>
              <a:t>/operators';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7926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Angular Http Requests: 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the </a:t>
            </a:r>
            <a:r>
              <a:rPr lang="en-US" dirty="0">
                <a:latin typeface="Courier"/>
              </a:rPr>
              <a:t>get()</a:t>
            </a:r>
            <a:r>
              <a:rPr lang="en-US" dirty="0"/>
              <a:t> method of </a:t>
            </a:r>
            <a:r>
              <a:rPr lang="en-US" dirty="0" err="1">
                <a:latin typeface="Courier"/>
              </a:rPr>
              <a:t>HttpClient</a:t>
            </a:r>
            <a:r>
              <a:rPr lang="en-US" dirty="0"/>
              <a:t> service.</a:t>
            </a:r>
          </a:p>
          <a:p>
            <a:r>
              <a:rPr lang="en-US" dirty="0">
                <a:latin typeface="Courier"/>
              </a:rPr>
              <a:t>get(), post(), put()</a:t>
            </a:r>
            <a:r>
              <a:rPr lang="en-US" dirty="0"/>
              <a:t> return an Observable</a:t>
            </a:r>
          </a:p>
          <a:p>
            <a:pPr lvl="1"/>
            <a:r>
              <a:rPr lang="en-US" dirty="0"/>
              <a:t>All network calls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let </a:t>
            </a:r>
            <a:r>
              <a:rPr lang="en-US" dirty="0" err="1">
                <a:latin typeface="Courier"/>
              </a:rPr>
              <a:t>obs:Observable</a:t>
            </a:r>
            <a:r>
              <a:rPr lang="en-US" dirty="0">
                <a:latin typeface="Courier"/>
              </a:rPr>
              <a:t>&lt;Object&gt; = </a:t>
            </a:r>
            <a:r>
              <a:rPr lang="en-US" dirty="0" err="1">
                <a:latin typeface="Courier"/>
              </a:rPr>
              <a:t>http.get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url</a:t>
            </a:r>
            <a:r>
              <a:rPr lang="en-US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//Strongly typed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let </a:t>
            </a:r>
            <a:r>
              <a:rPr lang="en-US" dirty="0" err="1">
                <a:latin typeface="Courier"/>
              </a:rPr>
              <a:t>obs:Observable</a:t>
            </a:r>
            <a:r>
              <a:rPr lang="en-US" dirty="0">
                <a:latin typeface="Courier"/>
              </a:rPr>
              <a:t>&lt;Pet&gt; = </a:t>
            </a:r>
            <a:r>
              <a:rPr lang="en-US" dirty="0" err="1">
                <a:latin typeface="Courier"/>
              </a:rPr>
              <a:t>http.get</a:t>
            </a:r>
            <a:r>
              <a:rPr lang="en-US" dirty="0">
                <a:latin typeface="Courier"/>
              </a:rPr>
              <a:t>&lt;Pet&gt;(</a:t>
            </a:r>
            <a:r>
              <a:rPr lang="en-US" dirty="0" err="1">
                <a:latin typeface="Courier"/>
              </a:rPr>
              <a:t>url</a:t>
            </a:r>
            <a:r>
              <a:rPr lang="en-US" dirty="0">
                <a:latin typeface="Courier"/>
              </a:rPr>
              <a:t>)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"/>
              </a:rPr>
              <a:t>get()</a:t>
            </a:r>
            <a:r>
              <a:rPr lang="en-US" dirty="0"/>
              <a:t> method returns an Observable</a:t>
            </a:r>
          </a:p>
          <a:p>
            <a:r>
              <a:rPr lang="en-US" dirty="0"/>
              <a:t>Subscribe to the Observable to get response data asynchronously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4142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Angular Http Requests: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body is the second argument to the </a:t>
            </a:r>
            <a:r>
              <a:rPr lang="en-US" dirty="0">
                <a:latin typeface="Courier"/>
              </a:rPr>
              <a:t>post()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createPet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pet:Pet</a:t>
            </a:r>
            <a:r>
              <a:rPr lang="en-US" dirty="0">
                <a:latin typeface="Courier"/>
              </a:rPr>
              <a:t>): Observable {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return </a:t>
            </a:r>
            <a:r>
              <a:rPr lang="en-US" dirty="0" err="1">
                <a:latin typeface="Courier"/>
              </a:rPr>
              <a:t>this.http.post</a:t>
            </a:r>
            <a:r>
              <a:rPr lang="en-US" dirty="0">
                <a:latin typeface="Courier"/>
              </a:rPr>
              <a:t>("/app/pet", pet)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0461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Angular Http Requests: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</a:rPr>
              <a:t>updatePet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pet:Pet</a:t>
            </a:r>
            <a:r>
              <a:rPr lang="en-US" dirty="0">
                <a:latin typeface="Courier"/>
              </a:rPr>
              <a:t>): Observable&lt;</a:t>
            </a:r>
            <a:r>
              <a:rPr lang="en-US" dirty="0" err="1">
                <a:latin typeface="Courier"/>
              </a:rPr>
              <a:t>UpdateResult</a:t>
            </a:r>
            <a:r>
              <a:rPr lang="en-US" dirty="0">
                <a:latin typeface="Courier"/>
              </a:rPr>
              <a:t>&gt; { return </a:t>
            </a:r>
            <a:r>
              <a:rPr lang="en-US" dirty="0" err="1">
                <a:latin typeface="Courier"/>
              </a:rPr>
              <a:t>this.http.put</a:t>
            </a:r>
            <a:r>
              <a:rPr lang="en-US" dirty="0">
                <a:latin typeface="Courier"/>
              </a:rPr>
              <a:t>&lt;</a:t>
            </a:r>
            <a:r>
              <a:rPr lang="en-US" dirty="0" err="1">
                <a:latin typeface="Courier"/>
              </a:rPr>
              <a:t>UpdateResult</a:t>
            </a:r>
            <a:r>
              <a:rPr lang="en-US" dirty="0">
                <a:latin typeface="Courier"/>
              </a:rPr>
              <a:t>&gt;("/app/pet", pet)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26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Angular Http Requests: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take any body</a:t>
            </a:r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deletePet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id:number</a:t>
            </a:r>
            <a:r>
              <a:rPr lang="en-US" dirty="0">
                <a:latin typeface="Courier"/>
              </a:rPr>
              <a:t>) : Observable 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return </a:t>
            </a:r>
            <a:r>
              <a:rPr lang="en-US" dirty="0" err="1">
                <a:latin typeface="Courier"/>
              </a:rPr>
              <a:t>this.http.delete</a:t>
            </a:r>
            <a:r>
              <a:rPr lang="en-US" dirty="0">
                <a:latin typeface="Courier"/>
              </a:rPr>
              <a:t>(`/app/pet/${id}`)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178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This is the folder you will deal with directly the most, when working on your project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Imported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Declares imports for module such as Browser, Forms, Http, etc.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Declares and bootstraps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app.component.ts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Declared and imported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Defines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Matches a CSS3 selector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app-root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Referenced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main.html</a:t>
            </a:r>
          </a:p>
        </p:txBody>
      </p:sp>
    </p:spTree>
    <p:extLst>
      <p:ext uri="{BB962C8B-B14F-4D97-AF65-F5344CB8AC3E}">
        <p14:creationId xmlns:p14="http://schemas.microsoft.com/office/powerpoint/2010/main" val="270053287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Routing for Single Page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Single Page Application (SPA), the browser loads one main page</a:t>
            </a:r>
          </a:p>
          <a:p>
            <a:pPr lvl="2"/>
            <a:r>
              <a:rPr lang="en-US" dirty="0"/>
              <a:t>Such as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pPr lvl="1"/>
            <a:r>
              <a:rPr lang="en-US" dirty="0"/>
              <a:t>This single page loads the core framework and loads the main welcome screen into the main page</a:t>
            </a:r>
          </a:p>
          <a:p>
            <a:pPr lvl="1"/>
            <a:r>
              <a:rPr lang="en-US" dirty="0"/>
              <a:t>Our goal using the Angular framework is to have a single page application for production</a:t>
            </a:r>
          </a:p>
          <a:p>
            <a:pPr lvl="2"/>
            <a:r>
              <a:rPr lang="en-US" dirty="0"/>
              <a:t>The command </a:t>
            </a:r>
            <a:r>
              <a:rPr lang="en-US" dirty="0">
                <a:latin typeface="Courier"/>
              </a:rPr>
              <a:t>ng build</a:t>
            </a:r>
            <a:r>
              <a:rPr lang="en-US" dirty="0"/>
              <a:t> creates a </a:t>
            </a:r>
            <a:r>
              <a:rPr lang="en-US" dirty="0">
                <a:latin typeface="Courier"/>
              </a:rPr>
              <a:t>/</a:t>
            </a:r>
            <a:r>
              <a:rPr lang="en-US" dirty="0" err="1">
                <a:latin typeface="Courier"/>
              </a:rPr>
              <a:t>dist</a:t>
            </a:r>
            <a:r>
              <a:rPr lang="en-US" dirty="0"/>
              <a:t> directory with the production version</a:t>
            </a:r>
          </a:p>
          <a:p>
            <a:r>
              <a:rPr lang="en-US" dirty="0"/>
              <a:t>For SPAs, </a:t>
            </a:r>
            <a:r>
              <a:rPr lang="en-US" i="1" dirty="0"/>
              <a:t>routing</a:t>
            </a:r>
            <a:r>
              <a:rPr lang="en-US" dirty="0"/>
              <a:t> refers to triggering the application to load a different screen/component on the stage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2535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Routing for Page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may be solely URL-based</a:t>
            </a:r>
          </a:p>
          <a:p>
            <a:pPr marL="0" indent="0">
              <a:buNone/>
            </a:pPr>
            <a:r>
              <a:rPr lang="en-US" sz="2600" dirty="0">
                <a:latin typeface="Courier"/>
              </a:rPr>
              <a:t>http://myserver:8080/orders/1234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Routing may include both the URL and state</a:t>
            </a:r>
          </a:p>
          <a:p>
            <a:pPr lvl="1"/>
            <a:r>
              <a:rPr lang="en-US" dirty="0"/>
              <a:t>As a query string or parameters</a:t>
            </a:r>
          </a:p>
          <a:p>
            <a:pPr marL="0" indent="0">
              <a:buNone/>
            </a:pPr>
            <a:r>
              <a:rPr lang="en-US" sz="2800" dirty="0">
                <a:latin typeface="Courier"/>
              </a:rPr>
              <a:t>http://myserver:8080/orders/1234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"/>
              </a:rPr>
              <a:t>http://myserver:8080/orders/1234?s=edit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URL-based routes can be bookmarked</a:t>
            </a:r>
          </a:p>
          <a:p>
            <a:pPr lvl="1"/>
            <a:r>
              <a:rPr lang="en-US" dirty="0"/>
              <a:t>Allows a user to return to a specific part of the application</a:t>
            </a:r>
          </a:p>
          <a:p>
            <a:r>
              <a:rPr lang="en-US" dirty="0"/>
              <a:t>Individual components may have a state as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933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Paths With Angular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route will display a different view component</a:t>
            </a:r>
          </a:p>
          <a:p>
            <a:r>
              <a:rPr lang="en-US" dirty="0"/>
              <a:t>Path/component matching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app.routing.ts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dirty="0"/>
              <a:t>This file is a dedicated route mapper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Imported by the module</a:t>
            </a:r>
          </a:p>
          <a:p>
            <a:pPr lvl="1"/>
            <a:r>
              <a:rPr lang="en-US" dirty="0"/>
              <a:t>Stores the routes and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en-US" dirty="0"/>
              <a:t> with the mapping</a:t>
            </a:r>
          </a:p>
          <a:p>
            <a:pPr lvl="2"/>
            <a:r>
              <a:rPr lang="en-US" dirty="0"/>
              <a:t>Sub-modules may have their own sub-routing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3249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Angular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ActivatedRoute</a:t>
            </a:r>
            <a:r>
              <a:rPr lang="en-US" dirty="0"/>
              <a:t> can be injected into the constructor of a component</a:t>
            </a:r>
          </a:p>
          <a:p>
            <a:r>
              <a:rPr lang="en-US" dirty="0"/>
              <a:t>Can then subscribe to the Route's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paramMap</a:t>
            </a:r>
            <a:r>
              <a:rPr lang="en-US" dirty="0"/>
              <a:t> to inspect any parameters that were used in the route</a:t>
            </a:r>
          </a:p>
          <a:p>
            <a:r>
              <a:rPr lang="en-US" dirty="0"/>
              <a:t>Can specify them in the route mapping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paramMap.get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/>
              <a:t>Can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&lt;router-outlet&gt;</a:t>
            </a:r>
            <a:r>
              <a:rPr lang="en-US" dirty="0"/>
              <a:t> placeholder </a:t>
            </a:r>
          </a:p>
          <a:p>
            <a:pPr lvl="1"/>
            <a:r>
              <a:rPr lang="en-US" dirty="0"/>
              <a:t>Indicates the stage for the router to manage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app.component.html </a:t>
            </a:r>
            <a:r>
              <a:rPr lang="en-US" dirty="0"/>
              <a:t>or other pages</a:t>
            </a:r>
          </a:p>
          <a:p>
            <a:r>
              <a:rPr lang="en-US" dirty="0"/>
              <a:t>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"&lt;a [</a:t>
            </a:r>
            <a:r>
              <a:rPr lang="en-US" dirty="0" err="1"/>
              <a:t>routerLink</a:t>
            </a:r>
            <a:r>
              <a:rPr lang="en-US" dirty="0"/>
              <a:t>]="['/</a:t>
            </a:r>
            <a:r>
              <a:rPr lang="en-US" dirty="0" err="1"/>
              <a:t>PathName</a:t>
            </a:r>
            <a:r>
              <a:rPr lang="en-US" dirty="0"/>
              <a:t>']"&gt;" anchors instead of </a:t>
            </a:r>
            <a:r>
              <a:rPr lang="en-US" dirty="0" err="1"/>
              <a:t>hrefs</a:t>
            </a:r>
            <a:r>
              <a:rPr lang="en-US" dirty="0"/>
              <a:t> for the links</a:t>
            </a:r>
          </a:p>
          <a:p>
            <a:pPr lvl="1"/>
            <a:r>
              <a:rPr lang="en-US" dirty="0"/>
              <a:t>Note single-quotes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 in double-quotes </a:t>
            </a:r>
            <a:r>
              <a:rPr lang="en-US" dirty="0">
                <a:solidFill>
                  <a:srgbClr val="0070C0"/>
                </a:solidFill>
              </a:rPr>
              <a:t>" </a:t>
            </a:r>
            <a:r>
              <a:rPr lang="en-US" dirty="0"/>
              <a:t>on value</a:t>
            </a:r>
          </a:p>
        </p:txBody>
      </p:sp>
    </p:spTree>
    <p:extLst>
      <p:ext uri="{BB962C8B-B14F-4D97-AF65-F5344CB8AC3E}">
        <p14:creationId xmlns:p14="http://schemas.microsoft.com/office/powerpoint/2010/main" val="375953283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 HTML With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&lt;!--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router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-outlet is where the router will place the component/html partials --&gt;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routerLink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="/"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routerLinkActive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="active"&gt;Main&lt;/a&gt;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&lt;a [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routerLink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]="['/contact']"&gt;Contact&lt;/a&gt;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&lt;router-outlet&gt;&lt;/router-outlet&gt;</a:t>
            </a:r>
          </a:p>
          <a:p>
            <a:pPr marL="0" indent="0" algn="l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360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 Routing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import {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ModuleWithProviders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  from '@angular/core';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import {Routes,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RouterModule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 from '@angular/router';</a:t>
            </a: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import {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ContactComponent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from "./contact/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contact.component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import {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AppComponent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 from "./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app.component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import {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WelcomeComponent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from "./welcome/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welcome.component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";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0811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 Routing File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appRoutes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Routes = [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{path : 'contact', component: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ContactComponent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{path: '', component: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WelcomeComponent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}];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const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appRoutingProviders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any[] = [];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const routing: 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ModuleWithProviders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RouterModule.forRoot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appRoutes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1221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Routing: Styling Active 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dynamically set a class called active on the active link,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routerLinkActive</a:t>
            </a:r>
            <a:r>
              <a:rPr lang="en-US" dirty="0"/>
              <a:t> directive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&lt;li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routerLinkActive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="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myactiveclass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"&gt;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	&lt;a [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routerLink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] = "/"&gt;Home&lt;/a&gt;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&lt;/li&gt;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&lt;li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routerLinkActive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="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myactiveclass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"&gt;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	&lt;a [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routerLink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] = "about"&gt;About&lt;/a&gt;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&lt;/li&gt;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426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With </a:t>
            </a:r>
            <a:r>
              <a:rPr lang="en-US" dirty="0" err="1">
                <a:latin typeface="Courier"/>
              </a:rPr>
              <a:t>ActivatedRoute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ActivatedRoute</a:t>
            </a:r>
            <a:r>
              <a:rPr lang="en-US" dirty="0"/>
              <a:t> is a service that gets the current URL fragment or parameters of the current route</a:t>
            </a:r>
          </a:p>
          <a:p>
            <a:r>
              <a:rPr lang="en-US" dirty="0"/>
              <a:t>Its properties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paramMap</a:t>
            </a:r>
            <a:r>
              <a:rPr lang="en-US" dirty="0"/>
              <a:t> query the current state of the route </a:t>
            </a:r>
          </a:p>
          <a:p>
            <a:r>
              <a:rPr lang="en-US" dirty="0"/>
              <a:t>A component injects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ActivatedRoute</a:t>
            </a:r>
            <a:r>
              <a:rPr lang="en-US" dirty="0"/>
              <a:t> into its constructor to get the parameter value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4460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With </a:t>
            </a:r>
            <a:r>
              <a:rPr lang="en-US" dirty="0" err="1">
                <a:latin typeface="Courier"/>
              </a:rPr>
              <a:t>ActivatedRoute</a:t>
            </a:r>
            <a:r>
              <a:rPr lang="en-US" dirty="0"/>
              <a:t>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get methods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ActivatedRoute.paramMap</a:t>
            </a:r>
            <a:r>
              <a:rPr lang="en-US" dirty="0"/>
              <a:t> to get the parameter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paramMap</a:t>
            </a:r>
            <a:r>
              <a:rPr lang="en-US" dirty="0"/>
              <a:t> property is an observable</a:t>
            </a:r>
          </a:p>
          <a:p>
            <a:pPr lvl="1"/>
            <a:r>
              <a:rPr lang="en-US" dirty="0"/>
              <a:t>This is an object that raises events to indicate state changes to the outside world</a:t>
            </a:r>
          </a:p>
          <a:p>
            <a:r>
              <a:rPr lang="en-US" dirty="0"/>
              <a:t>Example with parameters: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&lt;a 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routerLink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]="['/detail', 123]"&gt;Detail&lt;/a&gt;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&lt;router-outlet&gt;&lt;/router-outlet&gt;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</a:t>
            </a:r>
            <a:r>
              <a:rPr lang="en-US" dirty="0"/>
              <a:t> 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app.component.html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HTML for the component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app.component.css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CSS for the component </a:t>
            </a:r>
          </a:p>
        </p:txBody>
      </p:sp>
    </p:spTree>
    <p:extLst>
      <p:ext uri="{BB962C8B-B14F-4D97-AF65-F5344CB8AC3E}">
        <p14:creationId xmlns:p14="http://schemas.microsoft.com/office/powerpoint/2010/main" val="176945336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Import, inject into the constructor and use Params to get the parameter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import { </a:t>
            </a:r>
            <a:r>
              <a:rPr lang="en-US" dirty="0" err="1">
                <a:latin typeface="Courier"/>
              </a:rPr>
              <a:t>ActivatedRoute</a:t>
            </a:r>
            <a:r>
              <a:rPr lang="en-US" dirty="0">
                <a:latin typeface="Courier"/>
              </a:rPr>
              <a:t>, Params, Router }             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from '@angular/router';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constructor(private route: </a:t>
            </a:r>
            <a:r>
              <a:rPr lang="en-US" dirty="0" err="1">
                <a:latin typeface="Courier"/>
              </a:rPr>
              <a:t>ActivatedRoute</a:t>
            </a:r>
            <a:r>
              <a:rPr lang="en-US" dirty="0">
                <a:latin typeface="Courier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            private router: Router) {  }  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ngOnInit</a:t>
            </a:r>
            <a:r>
              <a:rPr lang="en-US" dirty="0">
                <a:latin typeface="Courier"/>
              </a:rPr>
              <a:t>() {    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  </a:t>
            </a:r>
            <a:r>
              <a:rPr lang="en-US" dirty="0" err="1">
                <a:latin typeface="Courier"/>
              </a:rPr>
              <a:t>this.route.params.subscribe</a:t>
            </a:r>
            <a:r>
              <a:rPr lang="en-US" dirty="0">
                <a:latin typeface="Courier"/>
              </a:rPr>
              <a:t>(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    (params: Params) =&gt; {           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      this.id = +params['id'];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      console.log(this.id)          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      </a:t>
            </a:r>
            <a:r>
              <a:rPr lang="en-US" dirty="0" err="1">
                <a:latin typeface="Courier"/>
              </a:rPr>
              <a:t>this.course</a:t>
            </a:r>
            <a:r>
              <a:rPr lang="en-US" dirty="0">
                <a:latin typeface="Courier"/>
              </a:rPr>
              <a:t> = </a:t>
            </a:r>
            <a:r>
              <a:rPr lang="en-US" dirty="0" err="1">
                <a:latin typeface="Courier"/>
              </a:rPr>
              <a:t>this.getCourse</a:t>
            </a:r>
            <a:r>
              <a:rPr lang="en-US" dirty="0">
                <a:latin typeface="Courier"/>
              </a:rPr>
              <a:t>(this.id);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     } </a:t>
            </a:r>
          </a:p>
          <a:p>
            <a:pPr marL="457200" lvl="1" indent="0" algn="l">
              <a:buNone/>
            </a:pPr>
            <a:r>
              <a:rPr lang="en-US" dirty="0">
                <a:latin typeface="Courier"/>
              </a:rPr>
              <a:t>);</a:t>
            </a:r>
          </a:p>
          <a:p>
            <a:pPr marL="0" indent="0" algn="l">
              <a:buNone/>
            </a:pPr>
            <a:r>
              <a:rPr lang="en-US" dirty="0">
                <a:latin typeface="Courier"/>
              </a:rPr>
              <a:t>}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0649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Route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any route</a:t>
            </a:r>
          </a:p>
          <a:p>
            <a:r>
              <a:rPr lang="en-US" dirty="0"/>
              <a:t>Use two asterisks</a:t>
            </a:r>
          </a:p>
          <a:p>
            <a:r>
              <a:rPr lang="en-US" dirty="0"/>
              <a:t>Used for incorrect </a:t>
            </a:r>
            <a:r>
              <a:rPr lang="en-US" dirty="0" err="1"/>
              <a:t>urls</a:t>
            </a:r>
            <a:endParaRPr lang="en-US" dirty="0"/>
          </a:p>
          <a:p>
            <a:pPr lvl="1"/>
            <a:r>
              <a:rPr lang="en-US" dirty="0"/>
              <a:t>Can redirect from there</a:t>
            </a:r>
          </a:p>
          <a:p>
            <a:r>
              <a:rPr lang="en-US" dirty="0"/>
              <a:t>If using it, must be last route</a:t>
            </a:r>
          </a:p>
          <a:p>
            <a:pPr lvl="1"/>
            <a:r>
              <a:rPr lang="en-US" dirty="0"/>
              <a:t>Routes are evaluated in order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{ path: '**', component: </a:t>
            </a:r>
            <a:r>
              <a:rPr lang="en-US" dirty="0" err="1">
                <a:latin typeface="Courier"/>
              </a:rPr>
              <a:t>ErrorComponent</a:t>
            </a:r>
            <a:r>
              <a:rPr lang="en-US" dirty="0">
                <a:latin typeface="Courier"/>
              </a:rPr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5434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Redirects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/>
              </a:rPr>
              <a:t>redirectTo</a:t>
            </a:r>
            <a:r>
              <a:rPr lang="en-US" dirty="0"/>
              <a:t> allows redirection of a given path to another route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{path: 'home', component: </a:t>
            </a:r>
            <a:r>
              <a:rPr lang="en-US" sz="2400" dirty="0" err="1">
                <a:latin typeface="Courier"/>
              </a:rPr>
              <a:t>HomeComponent</a:t>
            </a:r>
            <a:r>
              <a:rPr lang="en-US" sz="2400" dirty="0">
                <a:latin typeface="Courier"/>
              </a:rPr>
              <a:t>},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{path: '', </a:t>
            </a:r>
            <a:r>
              <a:rPr lang="en-US" sz="2400" dirty="0" err="1">
                <a:latin typeface="Courier"/>
              </a:rPr>
              <a:t>redirectTo</a:t>
            </a:r>
            <a:r>
              <a:rPr lang="en-US" sz="2400" dirty="0">
                <a:latin typeface="Courier"/>
              </a:rPr>
              <a:t>: '/home', </a:t>
            </a:r>
            <a:r>
              <a:rPr lang="en-US" sz="2400" dirty="0" err="1">
                <a:latin typeface="Courier"/>
              </a:rPr>
              <a:t>pathMatch</a:t>
            </a:r>
            <a:r>
              <a:rPr lang="en-US" sz="2400" dirty="0">
                <a:latin typeface="Courier"/>
              </a:rPr>
              <a:t>: 'full' }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{path: 'error', component: </a:t>
            </a:r>
            <a:r>
              <a:rPr lang="en-US" sz="2400" dirty="0" err="1">
                <a:latin typeface="Courier"/>
              </a:rPr>
              <a:t>ErrorComponent</a:t>
            </a:r>
            <a:r>
              <a:rPr lang="en-US" sz="2400" dirty="0">
                <a:latin typeface="Courier"/>
              </a:rPr>
              <a:t>},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{path: '**', </a:t>
            </a:r>
            <a:r>
              <a:rPr lang="en-US" sz="2400" dirty="0" err="1">
                <a:latin typeface="Courier"/>
              </a:rPr>
              <a:t>redirectTo</a:t>
            </a:r>
            <a:r>
              <a:rPr lang="en-US" sz="2400" dirty="0">
                <a:latin typeface="Courier"/>
              </a:rPr>
              <a:t>: '/error', </a:t>
            </a:r>
            <a:r>
              <a:rPr lang="en-US" sz="2400" dirty="0" err="1">
                <a:latin typeface="Courier"/>
              </a:rPr>
              <a:t>pathMatch</a:t>
            </a:r>
            <a:r>
              <a:rPr lang="en-US" sz="2400" dirty="0">
                <a:latin typeface="Courier"/>
              </a:rPr>
              <a:t>: 'full' }</a:t>
            </a:r>
          </a:p>
        </p:txBody>
      </p:sp>
    </p:spTree>
    <p:extLst>
      <p:ext uri="{BB962C8B-B14F-4D97-AF65-F5344CB8AC3E}">
        <p14:creationId xmlns:p14="http://schemas.microsoft.com/office/powerpoint/2010/main" val="246726797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</a:rPr>
              <a:t>pathMatch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2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Path for </a:t>
            </a:r>
            <a:r>
              <a:rPr lang="en-US" dirty="0" err="1">
                <a:latin typeface="Courier"/>
              </a:rPr>
              <a:t>redirectTo</a:t>
            </a:r>
            <a:r>
              <a:rPr lang="en-US" dirty="0"/>
              <a:t> starts with a </a:t>
            </a:r>
            <a:r>
              <a:rPr lang="en-US" dirty="0">
                <a:latin typeface="Courier"/>
              </a:rPr>
              <a:t>"/"</a:t>
            </a:r>
          </a:p>
          <a:p>
            <a:r>
              <a:rPr lang="en-US" dirty="0"/>
              <a:t>Otherwise a relative redirection will take place</a:t>
            </a:r>
          </a:p>
          <a:p>
            <a:r>
              <a:rPr lang="en-US" dirty="0"/>
              <a:t>Can be set to:</a:t>
            </a:r>
          </a:p>
          <a:p>
            <a:pPr lvl="1"/>
            <a:r>
              <a:rPr lang="en-US" dirty="0">
                <a:latin typeface="Courier"/>
              </a:rPr>
              <a:t>'full'</a:t>
            </a:r>
            <a:r>
              <a:rPr lang="en-US" dirty="0"/>
              <a:t> - Path in URL must match exactly for a redirection to take place </a:t>
            </a:r>
          </a:p>
          <a:p>
            <a:pPr lvl="1"/>
            <a:r>
              <a:rPr lang="en-US" dirty="0">
                <a:latin typeface="Courier"/>
              </a:rPr>
              <a:t>'prefix' </a:t>
            </a:r>
            <a:r>
              <a:rPr lang="en-US" dirty="0"/>
              <a:t>- Path in URL needs to start with the path in the route for a redirection to take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9142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views are navigated to within another view</a:t>
            </a:r>
          </a:p>
          <a:p>
            <a:r>
              <a:rPr lang="en-US" dirty="0"/>
              <a:t>Example: product list with product details </a:t>
            </a:r>
          </a:p>
          <a:p>
            <a:r>
              <a:rPr lang="en-US" dirty="0"/>
              <a:t>Implemented with Child Routes</a:t>
            </a:r>
          </a:p>
          <a:p>
            <a:r>
              <a:rPr lang="en-US" dirty="0"/>
              <a:t>Child routes are added to an existing route via its children property</a:t>
            </a:r>
          </a:p>
        </p:txBody>
      </p:sp>
    </p:spTree>
    <p:extLst>
      <p:ext uri="{BB962C8B-B14F-4D97-AF65-F5344CB8AC3E}">
        <p14:creationId xmlns:p14="http://schemas.microsoft.com/office/powerpoint/2010/main" val="5761140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Nested/Child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employeeRoutes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Routes = [{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path: 'employees',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component: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EmployeeComponent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children: [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{path: '',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'list',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pathMatch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'full'},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{path: 'list', component: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EmployeeListComponent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]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}];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@NgModule({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imports:[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RouterModule.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forChild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employeeRoutes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)],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exports:[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RouterModule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8826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Routes </a:t>
            </a:r>
            <a:r>
              <a:rPr lang="en-US" dirty="0">
                <a:latin typeface="Courier"/>
              </a:rPr>
              <a:t>&lt;router-outlet&gt;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with child routes should include a </a:t>
            </a:r>
            <a:r>
              <a:rPr lang="en-US" dirty="0">
                <a:latin typeface="Courier"/>
              </a:rPr>
              <a:t>&lt;router-output&gt; </a:t>
            </a:r>
            <a:r>
              <a:rPr lang="en-US" dirty="0"/>
              <a:t>element in their HTML template to hold the child route's component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&lt;a [</a:t>
            </a:r>
            <a:r>
              <a:rPr lang="en-US" dirty="0" err="1">
                <a:latin typeface="Courier"/>
              </a:rPr>
              <a:t>routerLink</a:t>
            </a:r>
            <a:r>
              <a:rPr lang="en-US" dirty="0">
                <a:latin typeface="Courier"/>
              </a:rPr>
              <a:t>]="['details']"&gt;Details&lt;/a&gt;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&lt;a [</a:t>
            </a:r>
            <a:r>
              <a:rPr lang="en-US" dirty="0" err="1">
                <a:latin typeface="Courier"/>
              </a:rPr>
              <a:t>routerLink</a:t>
            </a:r>
            <a:r>
              <a:rPr lang="en-US" dirty="0">
                <a:latin typeface="Courier"/>
              </a:rPr>
              <a:t>]="['reviews']"&gt;Reviews&lt;/a&gt;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&lt;a [</a:t>
            </a:r>
            <a:r>
              <a:rPr lang="en-US" dirty="0" err="1">
                <a:latin typeface="Courier"/>
              </a:rPr>
              <a:t>routerLink</a:t>
            </a:r>
            <a:r>
              <a:rPr lang="en-US" dirty="0">
                <a:latin typeface="Courier"/>
              </a:rPr>
              <a:t>]="['specs']"&gt;Technical Specs&lt;/a&gt;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&lt;/p&gt;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&lt;router-outlet&gt;&lt;/router-outlet&gt;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0159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Route Links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with child routes should link to them using relative paths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&lt;a [</a:t>
            </a:r>
            <a:r>
              <a:rPr lang="en-US" dirty="0" err="1">
                <a:latin typeface="Courier"/>
              </a:rPr>
              <a:t>routerLink</a:t>
            </a:r>
            <a:r>
              <a:rPr lang="en-US" dirty="0">
                <a:latin typeface="Courier"/>
              </a:rPr>
              <a:t>]="['details']"&gt;Details&lt;/a&gt;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&lt;a [</a:t>
            </a:r>
            <a:r>
              <a:rPr lang="en-US" dirty="0" err="1">
                <a:latin typeface="Courier"/>
              </a:rPr>
              <a:t>routerLink</a:t>
            </a:r>
            <a:r>
              <a:rPr lang="en-US" dirty="0">
                <a:latin typeface="Courier"/>
              </a:rPr>
              <a:t>]="['reviews']"&gt;Reviews&lt;/a&gt;</a:t>
            </a:r>
            <a:endParaRPr lang="en-US" dirty="0"/>
          </a:p>
          <a:p>
            <a:r>
              <a:rPr lang="en-US" dirty="0"/>
              <a:t>A child view component can have links to the parent using the "../" prefix.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&lt;a [</a:t>
            </a:r>
            <a:r>
              <a:rPr lang="en-US" dirty="0" err="1">
                <a:latin typeface="Courier"/>
              </a:rPr>
              <a:t>routerLink</a:t>
            </a:r>
            <a:r>
              <a:rPr lang="en-US" dirty="0">
                <a:latin typeface="Courier"/>
              </a:rPr>
              <a:t>]="['../home']"&gt;Home&lt;/a&gt;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219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Guards for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Navigation guards are used to restrict access to views, such as:</a:t>
            </a:r>
          </a:p>
          <a:p>
            <a:r>
              <a:rPr lang="en-US" dirty="0"/>
              <a:t>To authorized users</a:t>
            </a:r>
          </a:p>
          <a:p>
            <a:pPr lvl="1"/>
            <a:r>
              <a:rPr lang="en-US" dirty="0"/>
              <a:t>Logged in</a:t>
            </a:r>
          </a:p>
          <a:p>
            <a:r>
              <a:rPr lang="en-US" dirty="0"/>
              <a:t>We are waiting for data to be fetched before a view is shown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7253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Route Guards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guard is written as a service that implements one of these built-in interfaces:</a:t>
            </a:r>
          </a:p>
          <a:p>
            <a:r>
              <a:rPr lang="en-US" dirty="0" err="1">
                <a:latin typeface="Courier"/>
              </a:rPr>
              <a:t>CanActivate</a:t>
            </a:r>
            <a:r>
              <a:rPr lang="en-US" dirty="0">
                <a:latin typeface="Courier"/>
              </a:rPr>
              <a:t>  </a:t>
            </a:r>
          </a:p>
          <a:p>
            <a:pPr lvl="1"/>
            <a:r>
              <a:rPr lang="en-US" dirty="0"/>
              <a:t>Guards navigation </a:t>
            </a:r>
            <a:r>
              <a:rPr lang="en-US" i="1" dirty="0"/>
              <a:t>to</a:t>
            </a:r>
            <a:r>
              <a:rPr lang="en-US" dirty="0"/>
              <a:t> routes</a:t>
            </a:r>
          </a:p>
          <a:p>
            <a:r>
              <a:rPr lang="en-US" dirty="0" err="1">
                <a:latin typeface="Courier"/>
              </a:rPr>
              <a:t>CanActivateChild</a:t>
            </a:r>
            <a:r>
              <a:rPr lang="en-US" dirty="0">
                <a:latin typeface="Courier"/>
              </a:rPr>
              <a:t> </a:t>
            </a:r>
          </a:p>
          <a:p>
            <a:pPr lvl="1"/>
            <a:r>
              <a:rPr lang="en-US" dirty="0"/>
              <a:t>Guards navigation specifically to </a:t>
            </a:r>
            <a:r>
              <a:rPr lang="en-US" i="1" dirty="0"/>
              <a:t>child routes</a:t>
            </a:r>
          </a:p>
          <a:p>
            <a:r>
              <a:rPr lang="en-US" dirty="0" err="1">
                <a:latin typeface="Courier"/>
              </a:rPr>
              <a:t>CanDeactivate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Guards navigation </a:t>
            </a:r>
            <a:r>
              <a:rPr lang="en-US" i="1" dirty="0"/>
              <a:t>away</a:t>
            </a:r>
            <a:r>
              <a:rPr lang="en-US" dirty="0"/>
              <a:t> from current view</a:t>
            </a:r>
          </a:p>
          <a:p>
            <a:r>
              <a:rPr lang="en-US" dirty="0">
                <a:latin typeface="Courier"/>
              </a:rPr>
              <a:t>Resolve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Retrieves data before route is activated</a:t>
            </a:r>
          </a:p>
          <a:p>
            <a:r>
              <a:rPr lang="en-US" dirty="0" err="1">
                <a:latin typeface="Courier"/>
              </a:rPr>
              <a:t>CanLoad</a:t>
            </a:r>
            <a:r>
              <a:rPr lang="en-US" dirty="0">
                <a:latin typeface="Courier"/>
              </a:rPr>
              <a:t> </a:t>
            </a:r>
          </a:p>
          <a:p>
            <a:pPr lvl="1"/>
            <a:r>
              <a:rPr lang="en-US" dirty="0"/>
              <a:t>Guards access to asynchronously loaded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3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and ES6+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937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Route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Guards</a:t>
            </a:r>
            <a:r>
              <a:rPr lang="en-US" sz="26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are</a:t>
            </a:r>
            <a:r>
              <a:rPr lang="en-US" sz="2600" spc="-2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created</a:t>
            </a:r>
            <a:r>
              <a:rPr lang="en-US" sz="26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as</a:t>
            </a:r>
            <a:r>
              <a:rPr lang="en-US" sz="2600" spc="-2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services</a:t>
            </a:r>
            <a:r>
              <a:rPr lang="en-US" sz="2600" spc="-2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that</a:t>
            </a:r>
            <a:r>
              <a:rPr lang="en-US" sz="2600" spc="-1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implement</a:t>
            </a:r>
            <a:r>
              <a:rPr lang="en-US" sz="2600" spc="-2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one</a:t>
            </a:r>
            <a:r>
              <a:rPr lang="en-US" sz="26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of</a:t>
            </a:r>
            <a:r>
              <a:rPr lang="en-US" sz="2600" spc="-2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the</a:t>
            </a:r>
            <a:r>
              <a:rPr lang="en-US" sz="2600" spc="-2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guard</a:t>
            </a:r>
            <a:r>
              <a:rPr lang="en-US" sz="2600" spc="-37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interfaces</a:t>
            </a:r>
          </a:p>
          <a:p>
            <a:pPr marL="285750" marR="226695" indent="-285750">
              <a:lnSpc>
                <a:spcPct val="93000"/>
              </a:lnSpc>
              <a:spcBef>
                <a:spcPts val="80"/>
              </a:spcBef>
              <a:buSzPts val="900"/>
              <a:buFont typeface="Lucida Sans Unicode" panose="020B0602030504020204" pitchFamily="34" charset="0"/>
              <a:buChar char="■"/>
              <a:tabLst>
                <a:tab pos="555625" algn="l"/>
                <a:tab pos="556260" algn="l"/>
              </a:tabLst>
            </a:pP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The</a:t>
            </a:r>
            <a:r>
              <a:rPr lang="en-US" sz="3000" spc="-3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 err="1">
                <a:effectLst/>
                <a:latin typeface="Courier"/>
                <a:ea typeface="Lucida Sans Unicode" panose="020B0602030504020204" pitchFamily="34" charset="0"/>
                <a:cs typeface="Arial MT"/>
              </a:rPr>
              <a:t>canActivate</a:t>
            </a:r>
            <a:r>
              <a:rPr lang="en-US" sz="3000" dirty="0">
                <a:effectLst/>
                <a:latin typeface="Courier"/>
                <a:ea typeface="Lucida Sans Unicode" panose="020B0602030504020204" pitchFamily="34" charset="0"/>
                <a:cs typeface="Arial MT"/>
              </a:rPr>
              <a:t>()</a:t>
            </a:r>
            <a:r>
              <a:rPr lang="en-US" sz="3000" spc="-2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method</a:t>
            </a:r>
            <a:r>
              <a:rPr lang="en-US" sz="30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of </a:t>
            </a:r>
            <a:r>
              <a:rPr lang="en-US" sz="3000" i="1" dirty="0" err="1">
                <a:effectLst/>
                <a:latin typeface="Arial" panose="020B0604020202020204" pitchFamily="34" charset="0"/>
                <a:ea typeface="Lucida Sans Unicode" panose="020B0602030504020204" pitchFamily="34" charset="0"/>
                <a:cs typeface="Arial MT"/>
              </a:rPr>
              <a:t>CanActivate</a:t>
            </a:r>
            <a:r>
              <a:rPr lang="en-US" sz="3000" i="1" spc="-15" dirty="0">
                <a:effectLst/>
                <a:latin typeface="Arial" panose="020B0604020202020204" pitchFamily="34" charset="0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guard</a:t>
            </a:r>
            <a:r>
              <a:rPr lang="en-US" sz="30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interface</a:t>
            </a:r>
            <a:r>
              <a:rPr lang="en-US" sz="30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needs</a:t>
            </a:r>
            <a:r>
              <a:rPr lang="en-US" sz="3000" spc="-3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to</a:t>
            </a:r>
            <a:r>
              <a:rPr lang="en-US" sz="30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return</a:t>
            </a:r>
            <a:r>
              <a:rPr lang="en-US" sz="3000" spc="-37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true</a:t>
            </a:r>
            <a:r>
              <a:rPr lang="en-US" sz="3000" spc="-1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or</a:t>
            </a:r>
            <a:r>
              <a:rPr lang="en-US" sz="3000" spc="-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false</a:t>
            </a:r>
            <a:r>
              <a:rPr lang="en-US" sz="3000" spc="-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indicating</a:t>
            </a:r>
            <a:r>
              <a:rPr lang="en-US" sz="3000" spc="-1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if</a:t>
            </a:r>
            <a:r>
              <a:rPr lang="en-US" sz="3000" spc="-2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a</a:t>
            </a:r>
            <a:r>
              <a:rPr lang="en-US" sz="3000" spc="-1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new</a:t>
            </a:r>
            <a:r>
              <a:rPr lang="en-US" sz="3000" spc="-1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route</a:t>
            </a:r>
            <a:r>
              <a:rPr lang="en-US" sz="3000" spc="-1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can</a:t>
            </a:r>
            <a:r>
              <a:rPr lang="en-US" sz="3000" spc="-1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be</a:t>
            </a:r>
            <a:r>
              <a:rPr lang="en-US" sz="3000" spc="-1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transitioned</a:t>
            </a:r>
            <a:r>
              <a:rPr lang="en-US" sz="3000" spc="-1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30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into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5157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Route Guards: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import</a:t>
            </a:r>
            <a:r>
              <a:rPr lang="en-US" sz="2600" spc="-4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{</a:t>
            </a:r>
            <a:r>
              <a:rPr lang="en-US" sz="2600" spc="-3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b="1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CanActivate</a:t>
            </a:r>
            <a:r>
              <a:rPr lang="en-US" sz="2600" b="1" spc="-4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}</a:t>
            </a:r>
            <a:r>
              <a:rPr lang="en-US" sz="2600" spc="-4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from</a:t>
            </a:r>
            <a:r>
              <a:rPr lang="en-US" sz="2600" spc="-4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'@angular/router';</a:t>
            </a:r>
            <a:r>
              <a:rPr lang="en-US" sz="2600" spc="-82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@Injectable(</a:t>
            </a:r>
          </a:p>
          <a:p>
            <a:pPr marL="0" indent="0">
              <a:buNone/>
            </a:pPr>
            <a:r>
              <a:rPr lang="en-US" sz="2600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providedIn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:</a:t>
            </a:r>
            <a:r>
              <a:rPr lang="en-US" sz="2600" spc="-6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'root'</a:t>
            </a:r>
          </a:p>
          <a:p>
            <a:pPr marL="0" indent="0"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})</a:t>
            </a:r>
            <a:endParaRPr lang="en-US" sz="2600" dirty="0">
              <a:latin typeface="Arial MT"/>
              <a:ea typeface="Arial MT"/>
              <a:cs typeface="Arial MT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export</a:t>
            </a:r>
            <a:r>
              <a:rPr lang="en-US" sz="2600" spc="-4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class</a:t>
            </a:r>
            <a:r>
              <a:rPr lang="en-US" sz="2600" spc="-4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AuthService</a:t>
            </a:r>
            <a:r>
              <a:rPr lang="en-US" sz="2600" spc="-3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b="1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implements</a:t>
            </a:r>
            <a:r>
              <a:rPr lang="en-US" sz="2600" b="1" spc="-4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b="1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CanActivate</a:t>
            </a:r>
            <a:r>
              <a:rPr lang="en-US" sz="2600" b="1" spc="-4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{</a:t>
            </a:r>
            <a:r>
              <a:rPr lang="en-US" sz="2600" spc="-82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isLoggedIn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:</a:t>
            </a:r>
            <a:r>
              <a:rPr lang="en-US" sz="2600" spc="-1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boolean</a:t>
            </a:r>
            <a:r>
              <a:rPr lang="en-US" sz="2600" spc="-1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=</a:t>
            </a:r>
            <a:r>
              <a:rPr lang="en-US" sz="2600" spc="-1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false;</a:t>
            </a:r>
          </a:p>
          <a:p>
            <a:pPr marL="0" indent="0">
              <a:buNone/>
            </a:pP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login(){ </a:t>
            </a:r>
            <a:r>
              <a:rPr lang="en-US" sz="2600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this.isLoggedIn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= true; }</a:t>
            </a:r>
            <a:r>
              <a:rPr lang="en-US" sz="2600" spc="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logout(){ </a:t>
            </a:r>
            <a:r>
              <a:rPr lang="en-US" sz="2600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this.isLoggedIn</a:t>
            </a:r>
            <a:r>
              <a:rPr lang="en-US" sz="260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= false; }</a:t>
            </a:r>
            <a:r>
              <a:rPr lang="en-US" sz="2600" spc="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b="1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canActivate</a:t>
            </a:r>
            <a:r>
              <a:rPr lang="en-US" sz="2600" b="1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()</a:t>
            </a:r>
            <a:r>
              <a:rPr lang="en-US" sz="2600" b="1" spc="-4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b="1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{</a:t>
            </a:r>
            <a:r>
              <a:rPr lang="en-US" sz="2600" b="1" spc="-4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b="1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return</a:t>
            </a:r>
            <a:r>
              <a:rPr lang="en-US" sz="2600" b="1" spc="-40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r>
              <a:rPr lang="en-US" sz="2600" b="1" dirty="0" err="1">
                <a:effectLst/>
                <a:latin typeface="Courier New" panose="02070309020205020404" pitchFamily="49" charset="0"/>
                <a:ea typeface="Arial MT"/>
                <a:cs typeface="Arial MT"/>
              </a:rPr>
              <a:t>this.isLoggedIn</a:t>
            </a:r>
            <a:r>
              <a:rPr lang="en-US" sz="2600" b="1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;</a:t>
            </a:r>
            <a:r>
              <a:rPr lang="en-US" sz="2600" b="1" spc="-45" dirty="0">
                <a:effectLst/>
                <a:latin typeface="Courier New" panose="02070309020205020404" pitchFamily="49" charset="0"/>
                <a:ea typeface="Arial MT"/>
                <a:cs typeface="Arial MT"/>
              </a:rPr>
              <a:t> </a:t>
            </a:r>
            <a:endParaRPr lang="en-US" sz="2600" b="1" spc="-45" dirty="0">
              <a:latin typeface="Courier New" panose="02070309020205020404" pitchFamily="49" charset="0"/>
              <a:ea typeface="Arial MT"/>
              <a:cs typeface="Arial MT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Arial MT"/>
                <a:ea typeface="Arial MT"/>
                <a:cs typeface="Arial MT"/>
              </a:rPr>
              <a:t>}</a:t>
            </a:r>
          </a:p>
          <a:p>
            <a:pPr marL="457200" marR="226695" lvl="1" indent="0">
              <a:lnSpc>
                <a:spcPct val="93000"/>
              </a:lnSpc>
              <a:spcBef>
                <a:spcPts val="80"/>
              </a:spcBef>
              <a:spcAft>
                <a:spcPts val="0"/>
              </a:spcAft>
              <a:buSzPts val="900"/>
              <a:buNone/>
              <a:tabLst>
                <a:tab pos="555625" algn="l"/>
                <a:tab pos="556260" algn="l"/>
              </a:tabLst>
            </a:pPr>
            <a:endParaRPr lang="en-US" sz="2600" dirty="0">
              <a:effectLst/>
              <a:latin typeface="Arial MT"/>
              <a:ea typeface="Lucida Sans Unicode" panose="020B0602030504020204" pitchFamily="34" charset="0"/>
              <a:cs typeface="Arial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358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Guards for a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one or more route guards in the route table</a:t>
            </a:r>
          </a:p>
          <a:p>
            <a:r>
              <a:rPr lang="en-US" dirty="0"/>
              <a:t>Example: the route can only be activated when an </a:t>
            </a:r>
            <a:r>
              <a:rPr lang="en-US" dirty="0" err="1"/>
              <a:t>AuthService's</a:t>
            </a:r>
            <a:r>
              <a:rPr lang="en-US" dirty="0"/>
              <a:t> </a:t>
            </a:r>
            <a:r>
              <a:rPr lang="en-US" dirty="0" err="1">
                <a:latin typeface="Courier"/>
              </a:rPr>
              <a:t>isLoggedIn</a:t>
            </a:r>
            <a:r>
              <a:rPr lang="en-US" dirty="0"/>
              <a:t> property is true</a:t>
            </a:r>
          </a:p>
          <a:p>
            <a:r>
              <a:rPr lang="en-US" dirty="0"/>
              <a:t>More than one guard interface implementations can be assigned in the </a:t>
            </a:r>
            <a:r>
              <a:rPr lang="en-US" dirty="0" err="1">
                <a:latin typeface="Courier"/>
              </a:rPr>
              <a:t>canActivate</a:t>
            </a:r>
            <a:r>
              <a:rPr lang="en-US" dirty="0"/>
              <a:t> array </a:t>
            </a:r>
          </a:p>
          <a:p>
            <a:r>
              <a:rPr lang="en-US" dirty="0"/>
              <a:t>Each guard is checked in turn before activating the route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809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Guards for a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path: 'admin',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component: </a:t>
            </a:r>
            <a:r>
              <a:rPr lang="en-US" dirty="0" err="1">
                <a:latin typeface="Courier"/>
              </a:rPr>
              <a:t>AdminComponent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canActivate</a:t>
            </a:r>
            <a:r>
              <a:rPr lang="en-US" dirty="0">
                <a:latin typeface="Courier"/>
              </a:rPr>
              <a:t>: [ </a:t>
            </a:r>
            <a:r>
              <a:rPr lang="en-US" dirty="0" err="1">
                <a:latin typeface="Courier"/>
              </a:rPr>
              <a:t>AuthService</a:t>
            </a:r>
            <a:r>
              <a:rPr lang="en-US" dirty="0">
                <a:latin typeface="Courier"/>
              </a:rPr>
              <a:t> ]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3460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Modules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5587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Modules break up a large application in logical groups</a:t>
            </a:r>
          </a:p>
          <a:p>
            <a:pPr lvl="1"/>
            <a:r>
              <a:rPr lang="en-US" sz="2600" dirty="0"/>
              <a:t>Related components, services, pipes, directives</a:t>
            </a:r>
          </a:p>
          <a:p>
            <a:r>
              <a:rPr lang="en-US" sz="2600" dirty="0"/>
              <a:t>Every application has at least the root </a:t>
            </a:r>
            <a:r>
              <a:rPr lang="en-US" sz="2600" dirty="0" err="1"/>
              <a:t>AppModule</a:t>
            </a:r>
            <a:endParaRPr lang="en-US" sz="2600" dirty="0"/>
          </a:p>
          <a:p>
            <a:pPr marR="297180">
              <a:spcBef>
                <a:spcPts val="720"/>
              </a:spcBef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Modules</a:t>
            </a:r>
            <a:r>
              <a:rPr lang="en-US" sz="2600" spc="-30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hide</a:t>
            </a:r>
            <a:r>
              <a:rPr lang="en-US" sz="2600" spc="-2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complexity</a:t>
            </a:r>
            <a:endParaRPr lang="en-US" sz="2600" spc="-25" dirty="0">
              <a:ea typeface="Tahoma" panose="020B0604030504040204" pitchFamily="34" charset="0"/>
              <a:cs typeface="Arial MT"/>
            </a:endParaRPr>
          </a:p>
          <a:p>
            <a:pPr marR="297180" lvl="1">
              <a:spcBef>
                <a:spcPts val="720"/>
              </a:spcBef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600" spc="-25" dirty="0">
                <a:effectLst/>
                <a:ea typeface="Tahoma" panose="020B0604030504040204" pitchFamily="34" charset="0"/>
                <a:cs typeface="Arial MT"/>
              </a:rPr>
              <a:t>O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nly</a:t>
            </a:r>
            <a:r>
              <a:rPr lang="en-US" sz="2600" spc="-2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expose</a:t>
            </a:r>
            <a:r>
              <a:rPr lang="en-US" sz="2600" spc="-2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components,</a:t>
            </a:r>
            <a:r>
              <a:rPr lang="en-US" sz="2600" spc="-2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services</a:t>
            </a:r>
            <a:r>
              <a:rPr lang="en-US" sz="2600" spc="-370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etc.</a:t>
            </a:r>
            <a:r>
              <a:rPr lang="en-US" sz="2600" spc="-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that</a:t>
            </a:r>
            <a:r>
              <a:rPr lang="en-US" sz="2600" spc="-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are</a:t>
            </a:r>
            <a:r>
              <a:rPr lang="en-US" sz="2600" spc="-10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of</a:t>
            </a:r>
            <a:r>
              <a:rPr lang="en-US" sz="2600" spc="-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use</a:t>
            </a:r>
            <a:r>
              <a:rPr lang="en-US" sz="2600" spc="-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by</a:t>
            </a:r>
            <a:r>
              <a:rPr lang="en-US" sz="2600" spc="-1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the</a:t>
            </a:r>
            <a:r>
              <a:rPr lang="en-US" sz="2600" spc="-10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rest of</a:t>
            </a:r>
            <a:r>
              <a:rPr lang="en-US" sz="2600" spc="-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the</a:t>
            </a:r>
            <a:r>
              <a:rPr lang="en-US" sz="2600" spc="-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ea typeface="Tahoma" panose="020B0604030504040204" pitchFamily="34" charset="0"/>
                <a:cs typeface="Arial MT"/>
              </a:rPr>
              <a:t>application</a:t>
            </a:r>
            <a:endParaRPr lang="en-US" sz="2600" dirty="0">
              <a:ea typeface="Tahoma" panose="020B0604030504040204" pitchFamily="34" charset="0"/>
              <a:cs typeface="Arial MT"/>
            </a:endParaRPr>
          </a:p>
          <a:p>
            <a:pPr marR="297180">
              <a:spcBef>
                <a:spcPts val="720"/>
              </a:spcBef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600" dirty="0">
                <a:ea typeface="Tahoma" panose="020B0604030504040204" pitchFamily="34" charset="0"/>
              </a:rPr>
              <a:t>If you want to create an Angular library, start by creating a module</a:t>
            </a:r>
            <a:endParaRPr lang="en-US" sz="26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7798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From the root folder:</a:t>
            </a:r>
          </a:p>
          <a:p>
            <a:pPr marL="0" indent="0">
              <a:buNone/>
            </a:pPr>
            <a:r>
              <a:rPr lang="en-US" sz="2600" dirty="0">
                <a:latin typeface="Courier"/>
              </a:rPr>
              <a:t>ng generate module </a:t>
            </a:r>
            <a:r>
              <a:rPr lang="en-US" sz="2600" dirty="0" err="1">
                <a:latin typeface="Courier"/>
              </a:rPr>
              <a:t>featureModule</a:t>
            </a:r>
            <a:endParaRPr lang="en-US" dirty="0">
              <a:latin typeface="Courier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1165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Module from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309880" indent="-285750">
              <a:lnSpc>
                <a:spcPct val="96000"/>
              </a:lnSpc>
              <a:spcBef>
                <a:spcPts val="1195"/>
              </a:spcBef>
              <a:buSzPts val="900"/>
              <a:buFont typeface="Lucida Sans Unicode" panose="020B0602030504020204" pitchFamily="34" charset="0"/>
              <a:buChar char="■"/>
              <a:tabLst>
                <a:tab pos="555625" algn="l"/>
                <a:tab pos="556260" algn="l"/>
              </a:tabLst>
            </a:pPr>
            <a:r>
              <a:rPr lang="en-US" sz="2600" dirty="0">
                <a:latin typeface="Arial MT"/>
                <a:ea typeface="Lucida Sans Unicode" panose="020B0602030504020204" pitchFamily="34" charset="0"/>
                <a:cs typeface="Arial MT"/>
              </a:rPr>
              <a:t>T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he contents of a module are not</a:t>
            </a:r>
            <a:r>
              <a:rPr lang="en-US" sz="2600" spc="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automatically</a:t>
            </a:r>
            <a:r>
              <a:rPr lang="en-US" sz="26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available</a:t>
            </a:r>
            <a:r>
              <a:rPr lang="en-US" sz="2600" spc="-3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in</a:t>
            </a:r>
            <a:r>
              <a:rPr lang="en-US" sz="2600" spc="-3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other</a:t>
            </a:r>
            <a:r>
              <a:rPr lang="en-US" sz="26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modules</a:t>
            </a:r>
            <a:r>
              <a:rPr lang="en-US" sz="26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</a:p>
          <a:p>
            <a:pPr marL="285750" marR="309880" indent="-285750">
              <a:lnSpc>
                <a:spcPct val="96000"/>
              </a:lnSpc>
              <a:spcBef>
                <a:spcPts val="1195"/>
              </a:spcBef>
              <a:buSzPts val="900"/>
              <a:buFont typeface="Lucida Sans Unicode" panose="020B0602030504020204" pitchFamily="34" charset="0"/>
              <a:buChar char="■"/>
              <a:tabLst>
                <a:tab pos="555625" algn="l"/>
                <a:tab pos="556260" algn="l"/>
              </a:tabLst>
            </a:pP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One</a:t>
            </a:r>
            <a:r>
              <a:rPr lang="en-US" sz="2600" spc="-3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module</a:t>
            </a:r>
            <a:r>
              <a:rPr lang="en-US" sz="2600" spc="-3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must</a:t>
            </a:r>
            <a:r>
              <a:rPr lang="en-US" sz="2600" spc="-2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be</a:t>
            </a:r>
            <a:r>
              <a:rPr lang="en-US" sz="2600" spc="-3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imported</a:t>
            </a:r>
            <a:r>
              <a:rPr lang="en-US" sz="2600" spc="-37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by</a:t>
            </a:r>
            <a:r>
              <a:rPr lang="en-US" sz="2600" spc="-1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another module</a:t>
            </a:r>
            <a:r>
              <a:rPr lang="en-US" sz="2600" spc="-1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in</a:t>
            </a:r>
            <a:r>
              <a:rPr lang="en-US" sz="2600" spc="-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order</a:t>
            </a:r>
            <a:r>
              <a:rPr lang="en-US" sz="2600" spc="-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to</a:t>
            </a:r>
            <a:r>
              <a:rPr lang="en-US" sz="2600" spc="-5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be</a:t>
            </a:r>
            <a:r>
              <a:rPr lang="en-US" sz="2600" spc="-1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Lucida Sans Unicode" panose="020B0602030504020204" pitchFamily="34" charset="0"/>
                <a:cs typeface="Arial MT"/>
              </a:rPr>
              <a:t>used</a:t>
            </a:r>
          </a:p>
          <a:p>
            <a:pPr marR="189865">
              <a:spcBef>
                <a:spcPts val="730"/>
              </a:spcBef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600" dirty="0">
                <a:latin typeface="Arial MT"/>
                <a:ea typeface="Tahoma" panose="020B0604030504040204" pitchFamily="34" charset="0"/>
                <a:cs typeface="Arial MT"/>
              </a:rPr>
              <a:t>C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omponents,</a:t>
            </a:r>
            <a:r>
              <a:rPr lang="en-US" sz="2600" spc="-20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directives,</a:t>
            </a:r>
            <a:r>
              <a:rPr lang="en-US" sz="2600" spc="-2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pipes</a:t>
            </a:r>
            <a:r>
              <a:rPr lang="en-US" sz="2600" spc="-2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exported</a:t>
            </a:r>
            <a:r>
              <a:rPr lang="en-US" sz="2600" spc="-30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by</a:t>
            </a:r>
            <a:r>
              <a:rPr lang="en-US" sz="2600" spc="-2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the</a:t>
            </a:r>
            <a:r>
              <a:rPr lang="en-US" sz="2600" spc="-3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imported</a:t>
            </a:r>
            <a:r>
              <a:rPr lang="en-US" sz="2600" spc="-2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module</a:t>
            </a:r>
            <a:r>
              <a:rPr lang="en-US" sz="2600" spc="-2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will</a:t>
            </a:r>
            <a:r>
              <a:rPr lang="en-US" sz="2600" spc="-37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become</a:t>
            </a:r>
            <a:r>
              <a:rPr lang="en-US" sz="2600" spc="-10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available</a:t>
            </a:r>
            <a:r>
              <a:rPr lang="en-US" sz="2600" spc="-10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for use</a:t>
            </a:r>
          </a:p>
          <a:p>
            <a:pPr marR="201295">
              <a:spcBef>
                <a:spcPts val="720"/>
              </a:spcBef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600" dirty="0">
                <a:latin typeface="Arial MT"/>
                <a:ea typeface="Tahoma" panose="020B0604030504040204" pitchFamily="34" charset="0"/>
                <a:cs typeface="Arial MT"/>
              </a:rPr>
              <a:t>S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ervices</a:t>
            </a:r>
            <a:r>
              <a:rPr lang="en-US" sz="2600" spc="-20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provided</a:t>
            </a:r>
            <a:r>
              <a:rPr lang="en-US" sz="2600" spc="-30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by</a:t>
            </a:r>
            <a:r>
              <a:rPr lang="en-US" sz="2600" spc="-2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the</a:t>
            </a:r>
            <a:r>
              <a:rPr lang="en-US" sz="2600" spc="-2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imported</a:t>
            </a:r>
            <a:r>
              <a:rPr lang="en-US" sz="2600" spc="-3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module</a:t>
            </a:r>
            <a:r>
              <a:rPr lang="en-US" sz="2600" spc="-2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will</a:t>
            </a:r>
            <a:r>
              <a:rPr lang="en-US" sz="2600" spc="-20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become</a:t>
            </a:r>
            <a:r>
              <a:rPr lang="en-US" sz="2600" spc="-30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available</a:t>
            </a:r>
            <a:r>
              <a:rPr lang="en-US" sz="2600" spc="-2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for</a:t>
            </a:r>
            <a:r>
              <a:rPr lang="en-US" sz="2600" spc="-375" dirty="0">
                <a:effectLst/>
                <a:latin typeface="Arial MT"/>
                <a:ea typeface="Tahoma" panose="020B0604030504040204" pitchFamily="34" charset="0"/>
                <a:cs typeface="Arial MT"/>
              </a:rPr>
              <a:t> </a:t>
            </a:r>
            <a:r>
              <a:rPr lang="en-US" sz="2600" dirty="0">
                <a:effectLst/>
                <a:latin typeface="Arial MT"/>
                <a:ea typeface="Tahoma" panose="020B0604030504040204" pitchFamily="34" charset="0"/>
                <a:cs typeface="Arial MT"/>
              </a:rPr>
              <a:t>injection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6955135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Lazy-Loading a Module and Code-Splitting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loading a feature module will speed up the initial loading of the application in a browser</a:t>
            </a:r>
          </a:p>
          <a:p>
            <a:pPr lvl="1"/>
            <a:r>
              <a:rPr lang="en-US" dirty="0"/>
              <a:t>In production, the module code is kept separately</a:t>
            </a:r>
          </a:p>
          <a:p>
            <a:r>
              <a:rPr lang="en-US" dirty="0"/>
              <a:t>To lazy load, do not import the feature module from the application module</a:t>
            </a:r>
          </a:p>
          <a:p>
            <a:r>
              <a:rPr lang="en-US" dirty="0"/>
              <a:t>Instead in the route table of the main application module add a route for the feature module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2256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Lazy-Loading in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>
                <a:latin typeface="Courier"/>
              </a:rPr>
              <a:t>app-</a:t>
            </a:r>
            <a:r>
              <a:rPr lang="en-US" dirty="0" err="1">
                <a:latin typeface="Courier"/>
              </a:rPr>
              <a:t>routing.module.ts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{path: "checkout",</a:t>
            </a:r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loadChildren</a:t>
            </a:r>
            <a:r>
              <a:rPr lang="en-US" dirty="0">
                <a:latin typeface="Courier"/>
              </a:rPr>
              <a:t>: ()=&gt;import('./checkout/</a:t>
            </a:r>
            <a:r>
              <a:rPr lang="en-US" dirty="0" err="1">
                <a:latin typeface="Courier"/>
              </a:rPr>
              <a:t>checkout.module</a:t>
            </a:r>
            <a:r>
              <a:rPr lang="en-US" dirty="0">
                <a:latin typeface="Courier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.then( m =&gt; </a:t>
            </a:r>
            <a:r>
              <a:rPr lang="en-US" dirty="0" err="1">
                <a:latin typeface="Courier"/>
              </a:rPr>
              <a:t>m.CheckoutModule</a:t>
            </a:r>
            <a:r>
              <a:rPr lang="en-US" dirty="0">
                <a:latin typeface="Courier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];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5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ES6+ is the modern version of JavaScript that introduces new features </a:t>
            </a:r>
          </a:p>
          <a:p>
            <a:pPr lvl="1"/>
            <a:r>
              <a:rPr lang="en-US" dirty="0"/>
              <a:t>Behind the scenes, syntactic sugar</a:t>
            </a:r>
          </a:p>
          <a:p>
            <a:pPr lvl="1"/>
            <a:r>
              <a:rPr lang="en-US" dirty="0"/>
              <a:t>Not entirely supported natively by browsers </a:t>
            </a:r>
          </a:p>
          <a:p>
            <a:pPr lvl="2"/>
            <a:r>
              <a:rPr lang="en-US" dirty="0" err="1"/>
              <a:t>Angular's</a:t>
            </a:r>
            <a:r>
              <a:rPr lang="en-US" dirty="0"/>
              <a:t> build process </a:t>
            </a:r>
            <a:r>
              <a:rPr lang="en-US" dirty="0" err="1"/>
              <a:t>transpiles</a:t>
            </a:r>
            <a:r>
              <a:rPr lang="en-US" dirty="0"/>
              <a:t> it into traditional JavaScript </a:t>
            </a:r>
          </a:p>
          <a:p>
            <a:r>
              <a:rPr lang="en-US" dirty="0"/>
              <a:t>Syntactic sugar that borrows concepts from other languages like Python, but is the same underlying code</a:t>
            </a:r>
          </a:p>
          <a:p>
            <a:pPr lvl="1"/>
            <a:r>
              <a:rPr lang="en-US" dirty="0"/>
              <a:t>Classes and Modules</a:t>
            </a:r>
          </a:p>
          <a:p>
            <a:pPr lvl="1"/>
            <a:r>
              <a:rPr lang="en-US" dirty="0"/>
              <a:t>Arrow Functions and Array Methods</a:t>
            </a:r>
          </a:p>
          <a:p>
            <a:pPr lvl="1"/>
            <a:r>
              <a:rPr lang="en-US" dirty="0"/>
              <a:t>Template Literals</a:t>
            </a:r>
          </a:p>
          <a:p>
            <a:pPr lvl="1"/>
            <a:r>
              <a:rPr lang="en-US" dirty="0"/>
              <a:t>Spread Operator, Rest Parameter and </a:t>
            </a:r>
            <a:r>
              <a:rPr lang="en-US" dirty="0" err="1"/>
              <a:t>Destructuring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9679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Lazy-Loading in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/>
              </a:rPr>
              <a:t>loadChildren</a:t>
            </a:r>
            <a:r>
              <a:rPr lang="en-US" dirty="0"/>
              <a:t> points to a function that calls a standard module </a:t>
            </a:r>
            <a:r>
              <a:rPr lang="en-US" dirty="0">
                <a:latin typeface="Courier"/>
              </a:rPr>
              <a:t>import()</a:t>
            </a:r>
          </a:p>
          <a:p>
            <a:r>
              <a:rPr lang="en-US" dirty="0"/>
              <a:t>We are importing module, not a component</a:t>
            </a:r>
          </a:p>
          <a:p>
            <a:r>
              <a:rPr lang="en-US" dirty="0"/>
              <a:t>View components of the feature module are relative to the path of the feature module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6316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Unit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6896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Tests are written for smallest indivisible unit</a:t>
            </a:r>
          </a:p>
          <a:p>
            <a:r>
              <a:rPr lang="en-US" dirty="0"/>
              <a:t>Mocks and Test drivers are used to isolate the unit from the rest of the actual system</a:t>
            </a:r>
          </a:p>
          <a:p>
            <a:r>
              <a:rPr lang="en-US" dirty="0"/>
              <a:t>Integration tests one or more units together</a:t>
            </a:r>
          </a:p>
          <a:p>
            <a:pPr lvl="1"/>
            <a:r>
              <a:rPr lang="en-US" dirty="0"/>
              <a:t>Progressive integration tests work, incrementally, with larger units</a:t>
            </a:r>
          </a:p>
          <a:p>
            <a:r>
              <a:rPr lang="en-US" dirty="0"/>
              <a:t>End-to-End tests in Angular are written with Protractor, a wrapper over the Selenium WebDriver API </a:t>
            </a:r>
          </a:p>
          <a:p>
            <a:r>
              <a:rPr lang="en-US" dirty="0"/>
              <a:t>Angular-CLI produces stubs for tests when it generates components</a:t>
            </a:r>
          </a:p>
          <a:p>
            <a:pPr lvl="1"/>
            <a:r>
              <a:rPr lang="en-US" dirty="0"/>
              <a:t>Developers can add to it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260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Testing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testing, Angular uses by default </a:t>
            </a:r>
          </a:p>
          <a:p>
            <a:pPr lvl="1"/>
            <a:r>
              <a:rPr lang="en-US" dirty="0"/>
              <a:t>Angular testing library </a:t>
            </a:r>
          </a:p>
          <a:p>
            <a:pPr lvl="1"/>
            <a:r>
              <a:rPr lang="en-US" dirty="0"/>
              <a:t>Jasmine library</a:t>
            </a:r>
          </a:p>
          <a:p>
            <a:pPr lvl="1"/>
            <a:r>
              <a:rPr lang="en-US" dirty="0"/>
              <a:t>Karma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4405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Testing Tools: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Jasmine test framework is for testing JavaScript code</a:t>
            </a:r>
          </a:p>
          <a:p>
            <a:pPr lvl="1"/>
            <a:r>
              <a:rPr lang="en-US" dirty="0"/>
              <a:t>Unit tests are written in Jasmine</a:t>
            </a:r>
          </a:p>
          <a:p>
            <a:r>
              <a:rPr lang="en-US" dirty="0"/>
              <a:t>Uses assertions, matchers</a:t>
            </a:r>
          </a:p>
          <a:p>
            <a:r>
              <a:rPr lang="en-US" dirty="0"/>
              <a:t>Has setup and teardown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951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Testing Tools: Karma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Karma </a:t>
            </a:r>
          </a:p>
          <a:p>
            <a:pPr lvl="1"/>
            <a:r>
              <a:rPr lang="en-US" dirty="0"/>
              <a:t>Helps simplify running Jasmine tests although it can also work with other frameworks</a:t>
            </a:r>
          </a:p>
          <a:p>
            <a:r>
              <a:rPr lang="en-US" dirty="0"/>
              <a:t>Karma is a Node.js tool and requires Node.js and </a:t>
            </a:r>
            <a:r>
              <a:rPr lang="en-US" dirty="0" err="1"/>
              <a:t>npm</a:t>
            </a:r>
            <a:r>
              <a:rPr lang="en-US" dirty="0"/>
              <a:t> installed</a:t>
            </a:r>
          </a:p>
          <a:p>
            <a:r>
              <a:rPr lang="en-US" dirty="0"/>
              <a:t>You can run your Jasmine test scripts in multiple browsers like Firefox and Chrome (default)</a:t>
            </a:r>
          </a:p>
          <a:p>
            <a:r>
              <a:rPr lang="en-US" dirty="0"/>
              <a:t>Karma will automatically watch all JavaScript files and re-run the tests if any one of them is 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344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Testing Tools: Protractor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Protractor </a:t>
            </a:r>
          </a:p>
          <a:p>
            <a:pPr lvl="1"/>
            <a:r>
              <a:rPr lang="en-US" dirty="0"/>
              <a:t>Simulate user activities on a browser for "end to end"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904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Testing Tools: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testing utilities </a:t>
            </a:r>
          </a:p>
          <a:p>
            <a:pPr lvl="1"/>
            <a:r>
              <a:rPr lang="en-US" dirty="0"/>
              <a:t>Angular provides API and tools to write unit tests</a:t>
            </a:r>
          </a:p>
          <a:p>
            <a:pPr lvl="1"/>
            <a:r>
              <a:rPr lang="en-US" dirty="0"/>
              <a:t>They can be called from your Jasmine test cases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5887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Unit Testing Steps: Create a Test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CLI creates a file ending in '.</a:t>
            </a:r>
            <a:r>
              <a:rPr lang="en-US" dirty="0" err="1"/>
              <a:t>spec.ts</a:t>
            </a:r>
            <a:r>
              <a:rPr lang="en-US" dirty="0"/>
              <a:t>' for a generated component, service etc.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5790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Unit Testing Steps: Run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err="1">
                <a:latin typeface="Courier"/>
              </a:rPr>
              <a:t>npm</a:t>
            </a:r>
            <a:r>
              <a:rPr lang="en-US" dirty="0">
                <a:latin typeface="Courier"/>
              </a:rPr>
              <a:t> test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ng test</a:t>
            </a:r>
            <a:r>
              <a:rPr lang="en-US" dirty="0"/>
              <a:t> to:  </a:t>
            </a:r>
          </a:p>
          <a:p>
            <a:pPr lvl="1"/>
            <a:r>
              <a:rPr lang="en-US" dirty="0"/>
              <a:t>Do a build</a:t>
            </a:r>
          </a:p>
          <a:p>
            <a:pPr lvl="1"/>
            <a:r>
              <a:rPr lang="en-US" dirty="0"/>
              <a:t>Launch a separate browser window (Chrome by default) and run all test scripts inside it</a:t>
            </a:r>
          </a:p>
          <a:p>
            <a:pPr lvl="1"/>
            <a:r>
              <a:rPr lang="en-US" dirty="0"/>
              <a:t>Show the test outcomes in the browser window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5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the Angular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Class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ES6 introduced more intuitive syntax for OOP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dirty="0"/>
              <a:t> keyword and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constructor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Methods are created without the keyword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</a:t>
            </a:r>
            <a:endParaRPr lang="en-US" sz="1150" dirty="0"/>
          </a:p>
          <a:p>
            <a:pPr lvl="1"/>
            <a:r>
              <a:rPr lang="en-US" dirty="0"/>
              <a:t>Public variables are set with the keyword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Private variables are set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/>
              <a:t> 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let</a:t>
            </a:r>
          </a:p>
          <a:p>
            <a:r>
              <a:rPr lang="en-US" dirty="0"/>
              <a:t>Like traditional JavaScript, uses prototype-based inheritance behind the scenes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506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Unit Testing Steps: Analyze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test failures</a:t>
            </a:r>
          </a:p>
          <a:p>
            <a:r>
              <a:rPr lang="en-US" dirty="0"/>
              <a:t>If you change your code the tests will be run again and the browser will be updated with the new test results</a:t>
            </a:r>
          </a:p>
          <a:p>
            <a:r>
              <a:rPr lang="en-US" dirty="0"/>
              <a:t>End testing by hitting </a:t>
            </a:r>
            <a:r>
              <a:rPr lang="en-US" dirty="0" err="1"/>
              <a:t>Control+C</a:t>
            </a:r>
            <a:endParaRPr lang="en-US" dirty="0"/>
          </a:p>
          <a:p>
            <a:pPr lvl="1"/>
            <a:r>
              <a:rPr lang="en-US" dirty="0"/>
              <a:t>Will also close the test browser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6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Class Definitions: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class Person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constructor(name, address){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this.name = name;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this.getAddress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(address);	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getAddress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(address){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("This person lives at ", address, ".");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				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49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ES6,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dirty="0"/>
              <a:t> keyword creates derived classes</a:t>
            </a:r>
          </a:p>
          <a:p>
            <a:r>
              <a:rPr lang="en-US" dirty="0"/>
              <a:t>Derived classes have a constructor that can call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method retrieves properties from the base class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must be called before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is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43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Class Inheritance: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class Framework extends Language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constructor(name, type, script){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super(name, type);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this.script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script;	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				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5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hold reusable identifiers</a:t>
            </a:r>
          </a:p>
          <a:p>
            <a:r>
              <a:rPr lang="en-US" dirty="0"/>
              <a:t>Before modules were introduced, developers used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dirty="0"/>
              <a:t> tags</a:t>
            </a:r>
          </a:p>
          <a:p>
            <a:r>
              <a:rPr lang="en-US" dirty="0"/>
              <a:t>The variables and functions declared inside a module are private by default</a:t>
            </a:r>
          </a:p>
          <a:p>
            <a:r>
              <a:rPr lang="en-US" dirty="0"/>
              <a:t>Public variables, functions and classes are made available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/>
              <a:t> statement in the file using them can set an alias for them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5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Modules: Exporting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//lib/math.js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function sum(x, y){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return x + y;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const PI = 3.14;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40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Modules: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//myapp1.js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 {sum, PI} from "lib/math";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(PI);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//myapp2.js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 * as math from "lib/math";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math.sum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(1,2));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03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Arrow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arrow syntax is a shortcut for a function expression</a:t>
            </a:r>
          </a:p>
          <a:p>
            <a:pPr lvl="1"/>
            <a:r>
              <a:rPr lang="en-US" dirty="0"/>
              <a:t>Does not have its own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arguments </a:t>
            </a:r>
            <a:r>
              <a:rPr lang="en-US" dirty="0"/>
              <a:t>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super</a:t>
            </a:r>
          </a:p>
          <a:p>
            <a:pPr lvl="1"/>
            <a:r>
              <a:rPr lang="en-US" dirty="0"/>
              <a:t>Can't be used as a constructor</a:t>
            </a:r>
          </a:p>
          <a:p>
            <a:pPr lvl="1"/>
            <a:r>
              <a:rPr lang="en-US" dirty="0"/>
              <a:t>Has an implied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return</a:t>
            </a:r>
          </a:p>
          <a:p>
            <a:pPr lvl="1"/>
            <a:r>
              <a:rPr lang="en-US" dirty="0">
                <a:cs typeface="Courier New" charset="0"/>
              </a:rPr>
              <a:t>No curly braces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Traditional 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 anonymous functions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function(){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return true;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function(x){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return x*x;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function(x, y){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return x + y;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78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Arrow Functions: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Shortcut arrow function equivalent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No semicolon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Inline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()=&gt;true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 =&gt; x * x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(x, y) =&gt; return(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x + y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true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4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as a JavaScript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library: a group of pre-written functions used as needed</a:t>
            </a:r>
          </a:p>
          <a:p>
            <a:r>
              <a:rPr lang="en-US" dirty="0"/>
              <a:t>JavaScript framework: </a:t>
            </a:r>
          </a:p>
          <a:p>
            <a:pPr lvl="1"/>
            <a:r>
              <a:rPr lang="en-US" dirty="0"/>
              <a:t>Include libraries </a:t>
            </a:r>
          </a:p>
          <a:p>
            <a:pPr lvl="1"/>
            <a:r>
              <a:rPr lang="en-US" dirty="0"/>
              <a:t>Design pattern</a:t>
            </a:r>
          </a:p>
          <a:p>
            <a:pPr lvl="1"/>
            <a:r>
              <a:rPr lang="en-US" dirty="0"/>
              <a:t>The framework dictates how the code is structured</a:t>
            </a:r>
          </a:p>
          <a:p>
            <a:r>
              <a:rPr lang="en-US" dirty="0"/>
              <a:t>Angular uses components, pipe, directive, services, to make an application</a:t>
            </a:r>
          </a:p>
          <a:p>
            <a:r>
              <a:rPr lang="en-US" dirty="0"/>
              <a:t>Angular provides the libraries unit testing</a:t>
            </a:r>
          </a:p>
          <a:p>
            <a:r>
              <a:rPr lang="en-US" dirty="0"/>
              <a:t>Angular wants you to use TypeScript</a:t>
            </a:r>
          </a:p>
          <a:p>
            <a:r>
              <a:rPr lang="en-US" dirty="0"/>
              <a:t>We are creating a </a:t>
            </a:r>
            <a:r>
              <a:rPr lang="en-US" i="1" dirty="0"/>
              <a:t>single page application</a:t>
            </a:r>
            <a:r>
              <a:rPr lang="en-US" dirty="0"/>
              <a:t> in development mode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19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literals are string literals that allow you to embed expressions</a:t>
            </a:r>
          </a:p>
          <a:p>
            <a:r>
              <a:rPr lang="en-US" dirty="0"/>
              <a:t>The developer can create multiline strings and interpolate variables inside curly braces </a:t>
            </a:r>
          </a:p>
          <a:p>
            <a:r>
              <a:rPr lang="en-US" dirty="0"/>
              <a:t>Put a dollar sign outside the braces to interpolate variables</a:t>
            </a:r>
          </a:p>
          <a:p>
            <a:r>
              <a:rPr lang="en-US" dirty="0"/>
              <a:t>Put the string in backticks instead of quotes to create a template literal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26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Template Literals: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var num = 10;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var customer = {name: "Bob"};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var str = `Hello ${customer.name}!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You are customer number ${num}.`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50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Scoping: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/>
              <a:t> and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dirty="0"/>
              <a:t> declares a block scoped variable</a:t>
            </a:r>
          </a:p>
          <a:p>
            <a:pPr lvl="1"/>
            <a:r>
              <a:rPr lang="en-US" dirty="0"/>
              <a:t>Local to any block including a loop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/>
              <a:t> only made a variable local if it was inside a function; otherwise the variable is global</a:t>
            </a:r>
          </a:p>
          <a:p>
            <a:r>
              <a:rPr lang="en-US" dirty="0"/>
              <a:t>Both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let</a:t>
            </a:r>
            <a:r>
              <a:rPr lang="en-US" dirty="0"/>
              <a:t> and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/>
              <a:t> are available to child functions but not outside the scope of the function they are created in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dirty="0"/>
              <a:t> declares constants, which are immutable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31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Scoping: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for(let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 10;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++){}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);//undefined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for(var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 10;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++){}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);//10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 vars(){var x = 1; let y = 2;}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//not defined outside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8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Scoping: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const PI = 3.14;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const PI = 3; //not allowed, throws error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8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Spread Operator and Rest Parameter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spread</a:t>
            </a:r>
            <a:r>
              <a:rPr lang="en-US" dirty="0"/>
              <a:t> operator allows an array to be expanded into anything allowing a variable number of arguments </a:t>
            </a:r>
          </a:p>
          <a:p>
            <a:r>
              <a:rPr lang="en-US" dirty="0"/>
              <a:t>With the </a:t>
            </a:r>
            <a:r>
              <a:rPr lang="en-US" i="1" dirty="0"/>
              <a:t>rest</a:t>
            </a:r>
            <a:r>
              <a:rPr lang="en-US" dirty="0"/>
              <a:t> parameter, the developer can set a variable number of parameters as an array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8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Spread Operator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 sum(x, y, z){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return x + y + z;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[1, 2, 3];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(sum(...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4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Rest Parameter: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 sum(x, ...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theRest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//x is 1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//treat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theRest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as an array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(sum(1,2,3));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7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</a:t>
            </a:r>
            <a:r>
              <a:rPr lang="en-US" dirty="0" err="1"/>
              <a:t>Destructuring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assignment unpacks values from arrays into individual variables</a:t>
            </a:r>
          </a:p>
          <a:p>
            <a:r>
              <a:rPr lang="en-US" dirty="0"/>
              <a:t>The equal sign assigns a list to a list </a:t>
            </a:r>
          </a:p>
          <a:p>
            <a:r>
              <a:rPr lang="en-US" dirty="0"/>
              <a:t>The spread operator can be used when assigning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96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</a:t>
            </a:r>
            <a:r>
              <a:rPr lang="en-US" dirty="0" err="1"/>
              <a:t>Destructuring</a:t>
            </a:r>
            <a:r>
              <a:rPr lang="en-US" dirty="0"/>
              <a:t>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var [x, y, z] = [1,2,3];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var [x, ...list] = [1,2,3];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console.log(...list);//2,3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9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just called Angular without the version number </a:t>
            </a:r>
          </a:p>
          <a:p>
            <a:pPr lvl="1"/>
            <a:r>
              <a:rPr lang="en-US" dirty="0"/>
              <a:t>Big difference between Angular 1 and Angular 2 and up  </a:t>
            </a:r>
          </a:p>
          <a:p>
            <a:r>
              <a:rPr lang="en-US" dirty="0"/>
              <a:t>Google plans to release a new whole number version every six months</a:t>
            </a:r>
          </a:p>
          <a:p>
            <a:r>
              <a:rPr lang="en-US" dirty="0"/>
              <a:t>Each whole number version does </a:t>
            </a:r>
            <a:r>
              <a:rPr lang="en-US" i="1" dirty="0"/>
              <a:t>not </a:t>
            </a:r>
            <a:r>
              <a:rPr lang="en-US" dirty="0"/>
              <a:t>introduce breaking changes</a:t>
            </a:r>
          </a:p>
          <a:p>
            <a:pPr lvl="1"/>
            <a:r>
              <a:rPr lang="en-US" dirty="0"/>
              <a:t>The versions that introduce breaking changes have libraries that fix code</a:t>
            </a:r>
          </a:p>
          <a:p>
            <a:r>
              <a:rPr lang="en-US" dirty="0"/>
              <a:t>See the Angular Update Guide to keep up to date on these changes </a:t>
            </a:r>
          </a:p>
          <a:p>
            <a:pPr lvl="1"/>
            <a:r>
              <a:rPr lang="en-US" dirty="0"/>
              <a:t>https://update.angular.io/</a:t>
            </a:r>
          </a:p>
        </p:txBody>
      </p:sp>
    </p:spTree>
    <p:extLst>
      <p:ext uri="{BB962C8B-B14F-4D97-AF65-F5344CB8AC3E}">
        <p14:creationId xmlns:p14="http://schemas.microsoft.com/office/powerpoint/2010/main" val="795151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Array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ES6 introduces array methods that take a callback function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applies something to each element in the array</a:t>
            </a:r>
          </a:p>
          <a:p>
            <a:pPr lvl="2"/>
            <a:r>
              <a:rPr lang="en-US" dirty="0"/>
              <a:t>Does not return a new array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 is 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but returns a new 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24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ES6+ Array Methods (cont'd)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every()</a:t>
            </a:r>
            <a:r>
              <a:rPr lang="en-US" dirty="0"/>
              <a:t> returns true if each element in the array matches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fill()</a:t>
            </a:r>
            <a:r>
              <a:rPr lang="en-US" dirty="0"/>
              <a:t> builds a new array filled with default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includes()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the array contains an element that is an exact match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en-US" dirty="0"/>
              <a:t> runs a </a:t>
            </a:r>
            <a:r>
              <a:rPr lang="en-US" i="1" dirty="0"/>
              <a:t>reducer</a:t>
            </a:r>
            <a:r>
              <a:rPr lang="en-US" dirty="0"/>
              <a:t> callback function on each element of the array, reducing them to a single output value</a:t>
            </a:r>
          </a:p>
          <a:p>
            <a:pPr lvl="2"/>
            <a:r>
              <a:rPr lang="en-US" dirty="0"/>
              <a:t>Takes an accumulator and current value as arguments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73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and SCSS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  <a:p>
            <a:r>
              <a:rPr lang="en-US" dirty="0"/>
              <a:t>Sass</a:t>
            </a:r>
          </a:p>
          <a:p>
            <a:r>
              <a:rPr lang="en-US" dirty="0"/>
              <a:t>Stylesheet Alternatives</a:t>
            </a:r>
          </a:p>
        </p:txBody>
      </p:sp>
    </p:spTree>
    <p:extLst>
      <p:ext uri="{BB962C8B-B14F-4D97-AF65-F5344CB8AC3E}">
        <p14:creationId xmlns:p14="http://schemas.microsoft.com/office/powerpoint/2010/main" val="2799131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SCSS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SCSS/Sass </a:t>
            </a:r>
            <a:r>
              <a:rPr lang="en-US" dirty="0"/>
              <a:t>is a meta language on top of CSS that describes the styling of document</a:t>
            </a:r>
          </a:p>
          <a:p>
            <a:r>
              <a:rPr lang="en-US" dirty="0">
                <a:cs typeface="Courier New" panose="02070309020205020404" pitchFamily="49" charset="0"/>
              </a:rPr>
              <a:t>Modern installations of JavaScript frameworks, including Angular, have built-in compilers for programmatic approaches to stylesheets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Sass cuts way down on code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SCSS is a more CSS-like version of Sass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Less CSS</a:t>
            </a:r>
          </a:p>
        </p:txBody>
      </p:sp>
    </p:spTree>
    <p:extLst>
      <p:ext uri="{BB962C8B-B14F-4D97-AF65-F5344CB8AC3E}">
        <p14:creationId xmlns:p14="http://schemas.microsoft.com/office/powerpoint/2010/main" val="369665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SCSS/Sass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SCSS/</a:t>
            </a:r>
            <a:r>
              <a:rPr lang="en-US" dirty="0"/>
              <a:t>Sass uses indented syntax </a:t>
            </a:r>
          </a:p>
          <a:p>
            <a:pPr lvl="1"/>
            <a:r>
              <a:rPr lang="en-US" dirty="0"/>
              <a:t>Inherited from </a:t>
            </a:r>
            <a:r>
              <a:rPr lang="en-US" dirty="0" err="1"/>
              <a:t>Haml</a:t>
            </a:r>
            <a:r>
              <a:rPr lang="en-US" dirty="0"/>
              <a:t> </a:t>
            </a:r>
          </a:p>
          <a:p>
            <a:r>
              <a:rPr lang="en-US" dirty="0"/>
              <a:t>Version 3 of Sass introduced SCSS (Sassy CSS) syntax </a:t>
            </a:r>
          </a:p>
          <a:p>
            <a:pPr lvl="1"/>
            <a:r>
              <a:rPr lang="en-US" dirty="0"/>
              <a:t>"The new main syntax" for Sass </a:t>
            </a:r>
          </a:p>
          <a:p>
            <a:pPr lvl="1"/>
            <a:r>
              <a:rPr lang="en-US" dirty="0"/>
              <a:t>Builds on the existing syntax of CSS </a:t>
            </a:r>
          </a:p>
          <a:p>
            <a:pPr lvl="1"/>
            <a:r>
              <a:rPr lang="en-US" dirty="0"/>
              <a:t>Uses brackets and semi-colons like CSS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39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SCSS/Sass for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SCSS/Sass has features like variables, nesting, partials, modules, </a:t>
            </a:r>
            <a:r>
              <a:rPr lang="en-US" dirty="0" err="1">
                <a:cs typeface="Courier New" panose="02070309020205020404" pitchFamily="49" charset="0"/>
              </a:rPr>
              <a:t>mixins</a:t>
            </a:r>
            <a:r>
              <a:rPr lang="en-US" dirty="0">
                <a:cs typeface="Courier New" panose="02070309020205020404" pitchFamily="49" charset="0"/>
              </a:rPr>
              <a:t>, and inheritance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Must be compiled into CSS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Helps you write robust, maintainable CSS</a:t>
            </a:r>
          </a:p>
          <a:p>
            <a:r>
              <a:rPr lang="en-US" dirty="0">
                <a:cs typeface="Courier New" panose="02070309020205020404" pitchFamily="49" charset="0"/>
              </a:rPr>
              <a:t>Sass removes semi-colons and curly braces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SCSS, an alternative to Sass, leaves them in while maintaining Sass features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75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SCSS/Sass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Multi-line comments appear in the final result once SCSS is compiled to CSS </a:t>
            </a:r>
          </a:p>
          <a:p>
            <a:r>
              <a:rPr lang="en-US" dirty="0"/>
              <a:t>The two slashes single line comment does not appear in the compiled file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38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SCSS/Sass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SCSS/Sass v</a:t>
            </a:r>
            <a:r>
              <a:rPr lang="en-US" dirty="0"/>
              <a:t>ariables store information that you want to reuse throughout your stylesheet </a:t>
            </a:r>
          </a:p>
          <a:p>
            <a:pPr lvl="1"/>
            <a:r>
              <a:rPr lang="en-US" dirty="0"/>
              <a:t>Colors, font stacks, or any CSS value</a:t>
            </a:r>
          </a:p>
          <a:p>
            <a:pPr lvl="1"/>
            <a:r>
              <a:rPr lang="en-US" dirty="0"/>
              <a:t>Self-documenting </a:t>
            </a:r>
          </a:p>
          <a:p>
            <a:r>
              <a:rPr lang="en-US" dirty="0"/>
              <a:t>Use the dollar sign ($) to make something a variable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81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vs. SCSS/Sass: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font: 100%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SCSS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$font-stack: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$primary-color: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font: 100% $font-stack;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$primary-color;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35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SCSS/Sass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SCSS/</a:t>
            </a:r>
            <a:r>
              <a:rPr lang="en-US" dirty="0"/>
              <a:t>Sass lets you nest CSS selectors in a way that is easier to read than CSS </a:t>
            </a:r>
          </a:p>
          <a:p>
            <a:r>
              <a:rPr lang="en-US" dirty="0">
                <a:cs typeface="Courier New" panose="02070309020205020404" pitchFamily="49" charset="0"/>
              </a:rPr>
              <a:t>It might make the code longer</a:t>
            </a:r>
          </a:p>
        </p:txBody>
      </p:sp>
    </p:spTree>
    <p:extLst>
      <p:ext uri="{BB962C8B-B14F-4D97-AF65-F5344CB8AC3E}">
        <p14:creationId xmlns:p14="http://schemas.microsoft.com/office/powerpoint/2010/main" val="305616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Scaffolding an Angular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</p:spTree>
    <p:extLst>
      <p:ext uri="{BB962C8B-B14F-4D97-AF65-F5344CB8AC3E}">
        <p14:creationId xmlns:p14="http://schemas.microsoft.com/office/powerpoint/2010/main" val="3772336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vs. SCSS/Sass: Nesting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 a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block;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6px 12px;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37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vs. SCSS/Sass: Nesting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list-style: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{display: block;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6px 12px;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text-decoration: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486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SCSS/Sass Partials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partial Sass/SCSS files that contain little snippets of CSS to include in other Sass/SCSS files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Modularizes your CSS </a:t>
            </a:r>
          </a:p>
          <a:p>
            <a:r>
              <a:rPr lang="en-US" dirty="0">
                <a:cs typeface="Courier New" panose="02070309020205020404" pitchFamily="49" charset="0"/>
              </a:rPr>
              <a:t>A partial is a Sass/SCSS file named with a leading underscore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Example:_</a:t>
            </a:r>
            <a:r>
              <a:rPr lang="en-US" dirty="0" err="1">
                <a:cs typeface="Courier New" panose="02070309020205020404" pitchFamily="49" charset="0"/>
              </a:rPr>
              <a:t>partial.scss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underscore lets Sass/SCSS know that the file is only a partial file and that it should not be generated into a CSS file 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34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SCSS/Sass: Importing Partials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Sass/SCSS partials are imported with the </a:t>
            </a:r>
            <a:r>
              <a:rPr lang="en-US" dirty="0">
                <a:latin typeface="Courier"/>
              </a:rPr>
              <a:t>@import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directive and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@use</a:t>
            </a:r>
            <a:r>
              <a:rPr lang="en-US" dirty="0">
                <a:cs typeface="Courier New" panose="02070309020205020404" pitchFamily="49" charset="0"/>
              </a:rPr>
              <a:t> rule</a:t>
            </a:r>
          </a:p>
          <a:p>
            <a:pPr lvl="1"/>
            <a:r>
              <a:rPr lang="en-US" dirty="0"/>
              <a:t>Sass builds on top of the current CSS </a:t>
            </a:r>
            <a:r>
              <a:rPr lang="en-US" dirty="0">
                <a:latin typeface="Courier"/>
              </a:rPr>
              <a:t>@import </a:t>
            </a:r>
          </a:p>
          <a:p>
            <a:pPr lvl="2"/>
            <a:r>
              <a:rPr lang="en-US" dirty="0"/>
              <a:t>Takes the file that you're importing and combines it with the file you're importing into so you can serve a single CSS file to the web browser</a:t>
            </a:r>
          </a:p>
          <a:p>
            <a:pPr lvl="2"/>
            <a:r>
              <a:rPr lang="en-US" dirty="0"/>
              <a:t>Does not use an HTTP request like a CSS </a:t>
            </a:r>
            <a:r>
              <a:rPr lang="en-US" dirty="0">
                <a:latin typeface="Courier"/>
              </a:rPr>
              <a:t>@import</a:t>
            </a:r>
          </a:p>
          <a:p>
            <a:r>
              <a:rPr lang="en-US" dirty="0">
                <a:latin typeface="Courier"/>
              </a:rPr>
              <a:t>@import 'reset';</a:t>
            </a:r>
            <a:r>
              <a:rPr lang="en-US" dirty="0"/>
              <a:t> in the </a:t>
            </a:r>
            <a:r>
              <a:rPr lang="en-US" dirty="0" err="1">
                <a:latin typeface="Courier"/>
              </a:rPr>
              <a:t>base.scss</a:t>
            </a:r>
            <a:r>
              <a:rPr lang="en-US" dirty="0"/>
              <a:t> file imports </a:t>
            </a:r>
            <a:r>
              <a:rPr lang="en-US" dirty="0">
                <a:latin typeface="Courier"/>
              </a:rPr>
              <a:t>_</a:t>
            </a:r>
            <a:r>
              <a:rPr lang="en-US" dirty="0" err="1">
                <a:latin typeface="Courier"/>
              </a:rPr>
              <a:t>reset.scss</a:t>
            </a:r>
            <a:r>
              <a:rPr lang="en-US" dirty="0"/>
              <a:t> into </a:t>
            </a:r>
            <a:r>
              <a:rPr lang="en-US" dirty="0" err="1">
                <a:latin typeface="Courier"/>
              </a:rPr>
              <a:t>base.scss</a:t>
            </a:r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459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vs. SCSS/Sass: Partials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font: 100%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.inverse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white;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186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vs. SCSS/Sass: Partials (cont'd)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base.scss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$font-stack: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$primary-color: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styles.scss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@use 'base';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.inverse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base.$primary-color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white;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025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SCSS/Sass </a:t>
            </a:r>
            <a:r>
              <a:rPr lang="en-US" dirty="0" err="1"/>
              <a:t>Mixin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mixin</a:t>
            </a:r>
            <a:r>
              <a:rPr lang="en-US" dirty="0"/>
              <a:t> lets you make groups of CSS declarations to reuse throughout your site </a:t>
            </a:r>
          </a:p>
          <a:p>
            <a:r>
              <a:rPr lang="en-US" dirty="0"/>
              <a:t>You can pass in values to make the </a:t>
            </a:r>
            <a:r>
              <a:rPr lang="en-US" dirty="0" err="1"/>
              <a:t>mixin</a:t>
            </a:r>
            <a:r>
              <a:rPr lang="en-US" dirty="0"/>
              <a:t> more flexible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@mixin </a:t>
            </a:r>
            <a:r>
              <a:rPr lang="en-US" dirty="0"/>
              <a:t>directive and give it a name </a:t>
            </a:r>
          </a:p>
          <a:p>
            <a:r>
              <a:rPr lang="en-US" dirty="0"/>
              <a:t>Then use it as a CSS declaration starting with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@include </a:t>
            </a:r>
            <a:r>
              <a:rPr lang="en-US" dirty="0"/>
              <a:t>followed by the name of the </a:t>
            </a:r>
            <a:r>
              <a:rPr lang="en-US" dirty="0" err="1"/>
              <a:t>mixin</a:t>
            </a:r>
            <a:endParaRPr lang="en-US" dirty="0"/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00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vs. SCSS/Sass: </a:t>
            </a:r>
            <a:r>
              <a:rPr lang="en-US" dirty="0" err="1"/>
              <a:t>Mixin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.info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box-shadow: 0 0 1px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(169, 169, 169, 0.25);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#fff;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.alert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box-shadow: 0 0 1px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(139, 0, 0, 0.25);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#fff;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83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vs. SCSS/Sass: </a:t>
            </a:r>
            <a:r>
              <a:rPr lang="en-US" dirty="0" err="1"/>
              <a:t>Mixin</a:t>
            </a:r>
            <a:r>
              <a:rPr lang="en-US" dirty="0"/>
              <a:t> (cont'd)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@mixin theme($theme: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$theme;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box-shadow: 0 0 1px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($theme, .25);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#fff;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.info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@include theme;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.alert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@include theme($theme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 Gray);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486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SCSS/Sass Inheritance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Lets your style sheet re-use code</a:t>
            </a:r>
          </a:p>
          <a:p>
            <a:r>
              <a:rPr lang="en-US" sz="2800" dirty="0">
                <a:latin typeface="Courier"/>
              </a:rPr>
              <a:t>@extend</a:t>
            </a:r>
            <a:r>
              <a:rPr lang="en-US" sz="2800" dirty="0"/>
              <a:t> lets you share a set of CSS properties from one selector to another </a:t>
            </a:r>
          </a:p>
        </p:txBody>
      </p:sp>
    </p:spTree>
    <p:extLst>
      <p:ext uri="{BB962C8B-B14F-4D97-AF65-F5344CB8AC3E}">
        <p14:creationId xmlns:p14="http://schemas.microsoft.com/office/powerpoint/2010/main" val="394543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Angular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CLI was inspired by other modern CLI-based systems like </a:t>
            </a:r>
            <a:r>
              <a:rPr lang="en-US" dirty="0" err="1"/>
              <a:t>Yo</a:t>
            </a:r>
            <a:r>
              <a:rPr lang="en-US" dirty="0"/>
              <a:t> (yeoman) and </a:t>
            </a:r>
            <a:r>
              <a:rPr lang="en-US" dirty="0" err="1"/>
              <a:t>EmberCLI</a:t>
            </a:r>
            <a:endParaRPr lang="en-US" dirty="0"/>
          </a:p>
          <a:p>
            <a:r>
              <a:rPr lang="en-US" dirty="0"/>
              <a:t>Angular CLI uses NPM to download both development and production side dependencies </a:t>
            </a:r>
          </a:p>
          <a:p>
            <a:pPr lvl="1"/>
            <a:r>
              <a:rPr lang="en-US" dirty="0"/>
              <a:t>NPM requires Nodejs</a:t>
            </a:r>
          </a:p>
          <a:p>
            <a:r>
              <a:rPr lang="en-US" dirty="0"/>
              <a:t>Installation command for Angular CLI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–g @angular/cli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02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vs. SCSS/Sass: Inheritance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.message, .error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.error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border-color: 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04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vs. SCSS/Sass: Inheritance (cont'd)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%message-shared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.message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@extend %message-shared;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.error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@extend %message-shared;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border-color: 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91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and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4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TypeScript is a </a:t>
            </a:r>
            <a:r>
              <a:rPr lang="en-US" i="1" dirty="0"/>
              <a:t>superset</a:t>
            </a:r>
            <a:r>
              <a:rPr lang="en-US" dirty="0"/>
              <a:t> of ECMAScript 2015 (ES2015, aka ES6) </a:t>
            </a:r>
          </a:p>
          <a:p>
            <a:pPr lvl="1"/>
            <a:r>
              <a:rPr lang="en-US" dirty="0"/>
              <a:t>Introduces a way to set data types</a:t>
            </a:r>
          </a:p>
          <a:p>
            <a:pPr lvl="1"/>
            <a:r>
              <a:rPr lang="en-US" dirty="0"/>
              <a:t>Adds features to ES6, such as </a:t>
            </a:r>
            <a:r>
              <a:rPr lang="en-US" i="1" dirty="0"/>
              <a:t>interfaces</a:t>
            </a:r>
            <a:endParaRPr lang="en-US" dirty="0"/>
          </a:p>
          <a:p>
            <a:r>
              <a:rPr lang="en-US" dirty="0"/>
              <a:t>Angular versions have dependencies on TypeScript versions</a:t>
            </a:r>
          </a:p>
          <a:p>
            <a:r>
              <a:rPr lang="en-US" dirty="0"/>
              <a:t>TypeScript itself is not executable in the browser</a:t>
            </a:r>
          </a:p>
          <a:p>
            <a:pPr lvl="1"/>
            <a:r>
              <a:rPr lang="en-US" dirty="0" err="1"/>
              <a:t>Transpiled</a:t>
            </a:r>
            <a:r>
              <a:rPr lang="en-US" dirty="0"/>
              <a:t> into simpler ES5, ES6 or even simpler JavaScript for older browsers to consume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transpiler</a:t>
            </a:r>
            <a:r>
              <a:rPr lang="en-US" dirty="0"/>
              <a:t> is a compiler that transforms one language into another language</a:t>
            </a:r>
          </a:p>
          <a:p>
            <a:r>
              <a:rPr lang="en-US" dirty="0"/>
              <a:t>TypeScript can be compiled into JavaScript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US" dirty="0"/>
              <a:t> compiler after installation, or through </a:t>
            </a:r>
            <a:r>
              <a:rPr lang="en-US" dirty="0" err="1"/>
              <a:t>Angular's</a:t>
            </a:r>
            <a:r>
              <a:rPr lang="en-US" dirty="0"/>
              <a:t> compiler</a:t>
            </a:r>
          </a:p>
        </p:txBody>
      </p:sp>
    </p:spTree>
    <p:extLst>
      <p:ext uri="{BB962C8B-B14F-4D97-AF65-F5344CB8AC3E}">
        <p14:creationId xmlns:p14="http://schemas.microsoft.com/office/powerpoint/2010/main" val="34492305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ES6+ and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provides strong typing whereas JavaScript/ES6+ has dynamic types</a:t>
            </a:r>
          </a:p>
          <a:p>
            <a:r>
              <a:rPr lang="en-US" dirty="0"/>
              <a:t>TypeScript catches errors when compiling into JavaScript</a:t>
            </a:r>
          </a:p>
          <a:p>
            <a:pPr lvl="1"/>
            <a:r>
              <a:rPr lang="en-US" dirty="0"/>
              <a:t>Ultimately compiles to JavaScript /ES6+</a:t>
            </a:r>
          </a:p>
          <a:p>
            <a:r>
              <a:rPr lang="en-US" dirty="0"/>
              <a:t>Angular is meant to be written in ES6 and TypeScript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739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uses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"/>
              </a:rPr>
              <a:t>ts</a:t>
            </a:r>
            <a:r>
              <a:rPr lang="en-US" dirty="0"/>
              <a:t> extension  </a:t>
            </a:r>
          </a:p>
          <a:p>
            <a:r>
              <a:rPr lang="en-US" dirty="0"/>
              <a:t>Angular implements TypeScript features</a:t>
            </a:r>
          </a:p>
          <a:p>
            <a:pPr lvl="1"/>
            <a:r>
              <a:rPr lang="en-US" dirty="0"/>
              <a:t>Data typing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public, private, protected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cs typeface="Courier New" panose="02070309020205020404" pitchFamily="49" charset="0"/>
              </a:rPr>
              <a:t> by default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Decorators/ annotations</a:t>
            </a:r>
          </a:p>
          <a:p>
            <a:pPr lvl="1"/>
            <a:r>
              <a:rPr lang="en-US" dirty="0">
                <a:sym typeface="Arial"/>
              </a:rPr>
              <a:t>Optional arguments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35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Arrays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list: number =  [1,2,3];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list: Array&lt;number&gt; = [1,2,3];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r>
              <a:rPr lang="en-US" dirty="0">
                <a:cs typeface="Courier New" panose="02070309020205020404" pitchFamily="49" charset="0"/>
              </a:rPr>
              <a:t>Generic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55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TypeScript supports generics to apply type-safety </a:t>
            </a:r>
          </a:p>
          <a:p>
            <a:r>
              <a:rPr lang="en-US" dirty="0">
                <a:cs typeface="Courier New" panose="02070309020205020404" pitchFamily="49" charset="0"/>
              </a:rPr>
              <a:t>Use case: accept arguments and return values whose type will be indeterminate until they are consumed later in code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Improves code flexibility, makes components reusable, and removes duplication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56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We can call the generic identity function one of two ways</a:t>
            </a:r>
          </a:p>
          <a:p>
            <a:r>
              <a:rPr lang="en-US" dirty="0">
                <a:cs typeface="Courier New" panose="02070309020205020404" pitchFamily="49" charset="0"/>
              </a:rPr>
              <a:t>Specifically pass the type to the 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cs typeface="Courier New" panose="02070309020205020404" pitchFamily="49" charset="0"/>
              </a:rPr>
              <a:t> to be string as argument to the function call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dirty="0">
                <a:cs typeface="Courier New" panose="02070309020205020404" pitchFamily="49" charset="0"/>
              </a:rPr>
              <a:t> around the generic argument rather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Use type inference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compiler sets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cs typeface="Courier New" panose="02070309020205020404" pitchFamily="49" charset="0"/>
              </a:rPr>
              <a:t> based on type of the argument we pass in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Don't need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575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Demo: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&lt;T&gt;(data: T)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console.log("data: ", data);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10920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Angular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Angular project in the development environment includes compilation, minification, compression, and testing</a:t>
            </a:r>
          </a:p>
          <a:p>
            <a:r>
              <a:rPr lang="en-US" dirty="0"/>
              <a:t>Most JavaScript frameworks have a command-line interface (CLI) that creates all the necessary files </a:t>
            </a:r>
          </a:p>
          <a:p>
            <a:r>
              <a:rPr lang="en-US" dirty="0"/>
              <a:t>Angular also has a CLI that scaffolds a project, creating the necessary configurations</a:t>
            </a:r>
          </a:p>
          <a:p>
            <a:r>
              <a:rPr lang="en-US" dirty="0"/>
              <a:t>CLI commands quickly create other files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ng generate component </a:t>
            </a:r>
            <a:r>
              <a:rPr lang="en-US" dirty="0" err="1">
                <a:latin typeface="Courier"/>
              </a:rPr>
              <a:t>myComp</a:t>
            </a:r>
            <a:endParaRPr lang="en-US" dirty="0">
              <a:latin typeface="Courier"/>
            </a:endParaRPr>
          </a:p>
          <a:p>
            <a:r>
              <a:rPr lang="en-US" dirty="0"/>
              <a:t>To run the project and get a live-reload, change to the folder it is in and run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880607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a completely abstract class with no concrete methods or properties </a:t>
            </a:r>
          </a:p>
          <a:p>
            <a:pPr lvl="1"/>
            <a:r>
              <a:rPr lang="en-US" dirty="0"/>
              <a:t>An implementing class must define everything</a:t>
            </a:r>
          </a:p>
          <a:p>
            <a:pPr lvl="1"/>
            <a:r>
              <a:rPr lang="en-US" i="1" dirty="0"/>
              <a:t>Not part of JavaScript/ ES6</a:t>
            </a:r>
            <a:r>
              <a:rPr lang="en-US" dirty="0"/>
              <a:t>, so doesn't get converted to JavaScript</a:t>
            </a:r>
          </a:p>
          <a:p>
            <a:pPr lvl="2"/>
            <a:r>
              <a:rPr lang="en-US" dirty="0"/>
              <a:t>Zero runtime JavaScript impact  </a:t>
            </a:r>
          </a:p>
          <a:p>
            <a:r>
              <a:rPr lang="en-US" dirty="0"/>
              <a:t>The TypeScript compiler uses interfaces for type-checking and increasing the flexibility of classes in JavaScript</a:t>
            </a:r>
          </a:p>
          <a:p>
            <a:pPr lvl="1"/>
            <a:r>
              <a:rPr lang="en-US" dirty="0"/>
              <a:t>Angular can only extend one class but can implement interfaces</a:t>
            </a:r>
          </a:p>
        </p:txBody>
      </p:sp>
    </p:spTree>
    <p:extLst>
      <p:ext uri="{BB962C8B-B14F-4D97-AF65-F5344CB8AC3E}">
        <p14:creationId xmlns:p14="http://schemas.microsoft.com/office/powerpoint/2010/main" val="1936330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Demo: Interface, Visibility,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interface Person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string;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string;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class Employee implements Person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string;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constructor(public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public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middleInitial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public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this.fullName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" " +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middleInitial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" "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51635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Demo: Interface, Visibility, Types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 greet(person : Person) {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return "Hello, "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person.firstName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" "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person.lastName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var user = new Employee("John", "Q.", "Public");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595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TypeScript, the number of arguments given to a function has to match the number of parameters the function expects</a:t>
            </a:r>
          </a:p>
          <a:p>
            <a:r>
              <a:rPr lang="en-US" dirty="0"/>
              <a:t>In JavaScript, every parameter is optional </a:t>
            </a:r>
          </a:p>
          <a:p>
            <a:pPr lvl="1"/>
            <a:r>
              <a:rPr lang="en-US" dirty="0"/>
              <a:t>Unset parameters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/>
              <a:t> while unused parameters are ignored </a:t>
            </a:r>
          </a:p>
          <a:p>
            <a:r>
              <a:rPr lang="en-US" dirty="0"/>
              <a:t>Make parameters in TypeScript optional by adding a ? to the end of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339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Optional Parameters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string,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?: string)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if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return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" "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else{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return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847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Decorators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Decorators: meta-programming </a:t>
            </a:r>
          </a:p>
          <a:p>
            <a:pPr lvl="1"/>
            <a:r>
              <a:rPr lang="en-US" dirty="0"/>
              <a:t>Similar to Annotations in Java, Attributes in C#, and Decorators in Python</a:t>
            </a:r>
          </a:p>
          <a:p>
            <a:r>
              <a:rPr lang="en-US" dirty="0"/>
              <a:t>Can be applied at the class, property, or parameter level</a:t>
            </a:r>
          </a:p>
          <a:p>
            <a:r>
              <a:rPr lang="en-US" dirty="0"/>
              <a:t>Can have parameters themselves</a:t>
            </a:r>
          </a:p>
          <a:p>
            <a:r>
              <a:rPr lang="en-US" dirty="0"/>
              <a:t>Used extensively in Angular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29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59C2-1B7D-6D70-488F-5B55578F3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Angular Components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3324-8C5C-7867-F2F1-5CBCFB2F4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70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is a generic term for any usable class in Angular</a:t>
            </a:r>
          </a:p>
          <a:p>
            <a:r>
              <a:rPr lang="en-US" dirty="0"/>
              <a:t>It typically means a class decorated with the </a:t>
            </a:r>
            <a:r>
              <a:rPr lang="en-US" dirty="0">
                <a:latin typeface="Courier"/>
              </a:rPr>
              <a:t>@Component </a:t>
            </a:r>
            <a:r>
              <a:rPr lang="en-US" dirty="0"/>
              <a:t>annotation</a:t>
            </a:r>
          </a:p>
          <a:p>
            <a:pPr lvl="1"/>
            <a:r>
              <a:rPr lang="en-US" dirty="0"/>
              <a:t>A visual component that has TypeScript, HTML layout, and CSS Styling</a:t>
            </a:r>
          </a:p>
          <a:p>
            <a:r>
              <a:rPr lang="en-US" dirty="0"/>
              <a:t>HTML is either</a:t>
            </a:r>
          </a:p>
          <a:p>
            <a:pPr lvl="1"/>
            <a:r>
              <a:rPr lang="en-US" dirty="0"/>
              <a:t>Embedded in the </a:t>
            </a:r>
            <a:r>
              <a:rPr lang="en-US" dirty="0">
                <a:latin typeface="Courier"/>
              </a:rPr>
              <a:t>template</a:t>
            </a:r>
            <a:r>
              <a:rPr lang="en-US" dirty="0"/>
              <a:t> parameter of the </a:t>
            </a:r>
            <a:r>
              <a:rPr lang="en-US" dirty="0">
                <a:latin typeface="Courier"/>
              </a:rPr>
              <a:t>@Component</a:t>
            </a:r>
          </a:p>
          <a:p>
            <a:pPr lvl="1"/>
            <a:r>
              <a:rPr lang="en-US" dirty="0"/>
              <a:t>Referenced in its </a:t>
            </a:r>
            <a:r>
              <a:rPr lang="en-US" dirty="0" err="1">
                <a:latin typeface="Courier"/>
              </a:rPr>
              <a:t>templateUrl</a:t>
            </a:r>
            <a:r>
              <a:rPr lang="en-US" dirty="0"/>
              <a:t> parameter</a:t>
            </a:r>
          </a:p>
          <a:p>
            <a:r>
              <a:rPr lang="en-US" dirty="0"/>
              <a:t>CSS is typically specified as an array of CSS </a:t>
            </a:r>
            <a:r>
              <a:rPr lang="en-US" dirty="0" err="1">
                <a:latin typeface="Courier"/>
              </a:rPr>
              <a:t>styleUrls</a:t>
            </a:r>
            <a:endParaRPr lang="en-US" dirty="0">
              <a:latin typeface="Courier"/>
            </a:endParaRPr>
          </a:p>
          <a:p>
            <a:r>
              <a:rPr lang="en-US" dirty="0"/>
              <a:t>The TypeScript code for the component is the code behind page for the visual elements in HTML and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156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Component With 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CLI command</a:t>
            </a:r>
            <a:endParaRPr lang="en-US" dirty="0">
              <a:effectLst/>
              <a:ea typeface="Arial MT"/>
              <a:cs typeface="Arial M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ng</a:t>
            </a:r>
            <a:r>
              <a:rPr lang="en-US" spc="-3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generate</a:t>
            </a:r>
            <a:r>
              <a:rPr lang="en-US" spc="-35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component</a:t>
            </a:r>
            <a:r>
              <a:rPr lang="en-US" spc="-30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Arial MT"/>
                <a:cs typeface="Courier New" panose="02070309020205020404" pitchFamily="49" charset="0"/>
              </a:rPr>
              <a:t>hello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Lucida Sans Unicode" panose="020B0602030504020204" pitchFamily="34" charset="0"/>
                <a:cs typeface="Arial MT"/>
              </a:rPr>
              <a:t>C</a:t>
            </a:r>
            <a:r>
              <a:rPr lang="en-US" dirty="0">
                <a:effectLst/>
                <a:ea typeface="Lucida Sans Unicode" panose="020B0602030504020204" pitchFamily="34" charset="0"/>
                <a:cs typeface="Arial MT"/>
              </a:rPr>
              <a:t>reates</a:t>
            </a:r>
            <a:r>
              <a:rPr lang="en-US" spc="-25" dirty="0">
                <a:effectLst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dirty="0">
                <a:effectLst/>
                <a:ea typeface="Lucida Sans Unicode" panose="020B0602030504020204" pitchFamily="34" charset="0"/>
                <a:cs typeface="Arial MT"/>
              </a:rPr>
              <a:t>files for the component:</a:t>
            </a:r>
          </a:p>
          <a:p>
            <a:pPr marL="742950" marR="0" lvl="1" indent="-285750">
              <a:spcBef>
                <a:spcPts val="625"/>
              </a:spcBef>
              <a:spcAft>
                <a:spcPts val="0"/>
              </a:spcAft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800" dirty="0" err="1">
                <a:effectLst/>
                <a:latin typeface="Courier"/>
                <a:ea typeface="Tahoma" panose="020B0604030504040204" pitchFamily="34" charset="0"/>
                <a:cs typeface="Arial MT"/>
              </a:rPr>
              <a:t>src</a:t>
            </a:r>
            <a:r>
              <a:rPr lang="en-US" sz="2800" dirty="0">
                <a:effectLst/>
                <a:latin typeface="Courier"/>
                <a:ea typeface="Tahoma" panose="020B0604030504040204" pitchFamily="34" charset="0"/>
                <a:cs typeface="Arial MT"/>
              </a:rPr>
              <a:t>/app/hello/</a:t>
            </a:r>
            <a:r>
              <a:rPr lang="en-US" sz="2800" dirty="0" err="1">
                <a:effectLst/>
                <a:latin typeface="Courier"/>
                <a:ea typeface="Tahoma" panose="020B0604030504040204" pitchFamily="34" charset="0"/>
                <a:cs typeface="Arial MT"/>
              </a:rPr>
              <a:t>hello.component.ts</a:t>
            </a:r>
            <a:r>
              <a:rPr lang="en-US" sz="2800" spc="-20" dirty="0">
                <a:effectLst/>
                <a:latin typeface="Courier"/>
                <a:ea typeface="Tahoma" panose="020B0604030504040204" pitchFamily="34" charset="0"/>
                <a:cs typeface="Arial MT"/>
              </a:rPr>
              <a:t> </a:t>
            </a:r>
            <a:endParaRPr lang="en-US" sz="2800" spc="-20" dirty="0">
              <a:latin typeface="Courier"/>
              <a:ea typeface="Tahoma" panose="020B0604030504040204" pitchFamily="34" charset="0"/>
              <a:cs typeface="Arial MT"/>
            </a:endParaRPr>
          </a:p>
          <a:p>
            <a:pPr marL="1200150" lvl="2" indent="-285750">
              <a:spcBef>
                <a:spcPts val="625"/>
              </a:spcBef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400" dirty="0">
                <a:ea typeface="Tahoma" panose="020B0604030504040204" pitchFamily="34" charset="0"/>
                <a:cs typeface="Arial MT"/>
              </a:rPr>
              <a:t>C</a:t>
            </a:r>
            <a:r>
              <a:rPr lang="en-US" sz="2400" dirty="0">
                <a:effectLst/>
                <a:ea typeface="Tahoma" panose="020B0604030504040204" pitchFamily="34" charset="0"/>
                <a:cs typeface="Arial MT"/>
              </a:rPr>
              <a:t>omponent</a:t>
            </a:r>
            <a:r>
              <a:rPr lang="en-US" sz="2400" spc="-30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  <a:cs typeface="Arial MT"/>
              </a:rPr>
              <a:t>class</a:t>
            </a:r>
            <a:r>
              <a:rPr lang="en-US" sz="2400" spc="-3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  <a:cs typeface="Arial MT"/>
              </a:rPr>
              <a:t>file</a:t>
            </a:r>
          </a:p>
          <a:p>
            <a:pPr marL="742950" marR="759460" lvl="1" indent="-285750">
              <a:spcBef>
                <a:spcPts val="720"/>
              </a:spcBef>
              <a:spcAft>
                <a:spcPts val="0"/>
              </a:spcAft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800" dirty="0" err="1">
                <a:effectLst/>
                <a:latin typeface="Courier"/>
                <a:ea typeface="Tahoma" panose="020B0604030504040204" pitchFamily="34" charset="0"/>
                <a:cs typeface="Arial MT"/>
              </a:rPr>
              <a:t>src</a:t>
            </a:r>
            <a:r>
              <a:rPr lang="en-US" sz="2800" dirty="0">
                <a:effectLst/>
                <a:latin typeface="Courier"/>
                <a:ea typeface="Tahoma" panose="020B0604030504040204" pitchFamily="34" charset="0"/>
                <a:cs typeface="Arial MT"/>
              </a:rPr>
              <a:t>/app/hello/hello.component.html</a:t>
            </a:r>
            <a:r>
              <a:rPr lang="en-US" sz="2800" spc="-30" dirty="0">
                <a:effectLst/>
                <a:latin typeface="Courier"/>
                <a:ea typeface="Tahoma" panose="020B0604030504040204" pitchFamily="34" charset="0"/>
                <a:cs typeface="Arial MT"/>
              </a:rPr>
              <a:t> </a:t>
            </a:r>
            <a:endParaRPr lang="en-US" sz="2800" spc="-30" dirty="0">
              <a:latin typeface="Courier"/>
              <a:ea typeface="Tahoma" panose="020B0604030504040204" pitchFamily="34" charset="0"/>
              <a:cs typeface="Arial MT"/>
            </a:endParaRPr>
          </a:p>
          <a:p>
            <a:pPr marL="1200150" marR="759460" lvl="2" indent="-285750">
              <a:spcBef>
                <a:spcPts val="720"/>
              </a:spcBef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400" dirty="0">
                <a:effectLst/>
                <a:ea typeface="Tahoma" panose="020B0604030504040204" pitchFamily="34" charset="0"/>
                <a:cs typeface="Arial MT"/>
              </a:rPr>
              <a:t>HTML</a:t>
            </a:r>
            <a:r>
              <a:rPr lang="en-US" sz="2400" spc="-3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  <a:cs typeface="Arial MT"/>
              </a:rPr>
              <a:t>template</a:t>
            </a:r>
            <a:r>
              <a:rPr lang="en-US" sz="2400" spc="-30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  <a:cs typeface="Arial MT"/>
              </a:rPr>
              <a:t>for</a:t>
            </a:r>
            <a:r>
              <a:rPr lang="en-US" sz="2400" spc="-30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400" spc="-375" dirty="0">
                <a:effectLst/>
                <a:ea typeface="Tahoma" panose="020B0604030504040204" pitchFamily="34" charset="0"/>
                <a:cs typeface="Arial MT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  <a:cs typeface="Arial MT"/>
              </a:rPr>
              <a:t>component</a:t>
            </a:r>
          </a:p>
          <a:p>
            <a:pPr marL="742950" marR="0" lvl="1" indent="-285750">
              <a:spcBef>
                <a:spcPts val="720"/>
              </a:spcBef>
              <a:spcAft>
                <a:spcPts val="0"/>
              </a:spcAft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800" dirty="0" err="1">
                <a:effectLst/>
                <a:latin typeface="Courier"/>
                <a:ea typeface="Tahoma" panose="020B0604030504040204" pitchFamily="34" charset="0"/>
                <a:cs typeface="Arial MT"/>
              </a:rPr>
              <a:t>src</a:t>
            </a:r>
            <a:r>
              <a:rPr lang="en-US" sz="2800" dirty="0">
                <a:effectLst/>
                <a:latin typeface="Courier"/>
                <a:ea typeface="Tahoma" panose="020B0604030504040204" pitchFamily="34" charset="0"/>
                <a:cs typeface="Arial MT"/>
              </a:rPr>
              <a:t>/app/hello/hello.component.css</a:t>
            </a:r>
            <a:r>
              <a:rPr lang="en-US" sz="2800" spc="-35" dirty="0">
                <a:effectLst/>
                <a:latin typeface="Courier"/>
                <a:ea typeface="Tahoma" panose="020B0604030504040204" pitchFamily="34" charset="0"/>
                <a:cs typeface="Arial MT"/>
              </a:rPr>
              <a:t> </a:t>
            </a:r>
            <a:endParaRPr lang="en-US" sz="2800" spc="-35" dirty="0">
              <a:latin typeface="Courier"/>
              <a:ea typeface="Tahoma" panose="020B0604030504040204" pitchFamily="34" charset="0"/>
              <a:cs typeface="Arial MT"/>
            </a:endParaRPr>
          </a:p>
          <a:p>
            <a:pPr marL="1200150" lvl="2" indent="-285750">
              <a:spcBef>
                <a:spcPts val="720"/>
              </a:spcBef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400" dirty="0">
                <a:effectLst/>
                <a:ea typeface="Tahoma" panose="020B0604030504040204" pitchFamily="34" charset="0"/>
                <a:cs typeface="Arial MT"/>
              </a:rPr>
              <a:t>Component own stylesheet</a:t>
            </a:r>
          </a:p>
          <a:p>
            <a:pPr marL="742950" marR="0" lvl="1" indent="-285750">
              <a:spcBef>
                <a:spcPts val="720"/>
              </a:spcBef>
              <a:spcAft>
                <a:spcPts val="0"/>
              </a:spcAft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800" dirty="0" err="1">
                <a:effectLst/>
                <a:latin typeface="Courier"/>
                <a:ea typeface="Tahoma" panose="020B0604030504040204" pitchFamily="34" charset="0"/>
                <a:cs typeface="Arial MT"/>
              </a:rPr>
              <a:t>src</a:t>
            </a:r>
            <a:r>
              <a:rPr lang="en-US" sz="2800" dirty="0">
                <a:effectLst/>
                <a:latin typeface="Courier"/>
                <a:ea typeface="Tahoma" panose="020B0604030504040204" pitchFamily="34" charset="0"/>
                <a:cs typeface="Arial MT"/>
              </a:rPr>
              <a:t>/app/hello/</a:t>
            </a:r>
            <a:r>
              <a:rPr lang="en-US" sz="2800" dirty="0" err="1">
                <a:effectLst/>
                <a:latin typeface="Courier"/>
                <a:ea typeface="Tahoma" panose="020B0604030504040204" pitchFamily="34" charset="0"/>
                <a:cs typeface="Arial MT"/>
              </a:rPr>
              <a:t>hello.component.spect.ts</a:t>
            </a:r>
            <a:r>
              <a:rPr lang="en-US" sz="2800" spc="-30" dirty="0">
                <a:effectLst/>
                <a:latin typeface="Courier"/>
                <a:ea typeface="Tahoma" panose="020B0604030504040204" pitchFamily="34" charset="0"/>
                <a:cs typeface="Arial MT"/>
              </a:rPr>
              <a:t> </a:t>
            </a:r>
            <a:endParaRPr lang="en-US" sz="2800" spc="-30" dirty="0">
              <a:latin typeface="Courier"/>
              <a:ea typeface="Tahoma" panose="020B0604030504040204" pitchFamily="34" charset="0"/>
              <a:cs typeface="Arial MT"/>
            </a:endParaRPr>
          </a:p>
          <a:p>
            <a:pPr marL="1200150" lvl="2" indent="-285750">
              <a:spcBef>
                <a:spcPts val="720"/>
              </a:spcBef>
              <a:buSzPts val="900"/>
              <a:buFont typeface="Tahoma" panose="020B0604030504040204" pitchFamily="34" charset="0"/>
              <a:buChar char="◊"/>
              <a:tabLst>
                <a:tab pos="784225" algn="l"/>
                <a:tab pos="784860" algn="l"/>
              </a:tabLst>
            </a:pPr>
            <a:r>
              <a:rPr lang="en-US" sz="2400" dirty="0">
                <a:effectLst/>
                <a:ea typeface="Tahoma" panose="020B0604030504040204" pitchFamily="34" charset="0"/>
                <a:cs typeface="Arial MT"/>
              </a:rPr>
              <a:t>Component unit test</a:t>
            </a:r>
          </a:p>
          <a:p>
            <a:pPr marL="342900" marR="217805" lvl="0" indent="-342900">
              <a:lnSpc>
                <a:spcPct val="93000"/>
              </a:lnSpc>
              <a:spcBef>
                <a:spcPts val="790"/>
              </a:spcBef>
              <a:spcAft>
                <a:spcPts val="0"/>
              </a:spcAft>
              <a:buSzPts val="900"/>
              <a:buFont typeface="Lucida Sans Unicode" panose="020B0602030504020204" pitchFamily="34" charset="0"/>
              <a:buChar char="■"/>
              <a:tabLst>
                <a:tab pos="555625" algn="l"/>
                <a:tab pos="556260" algn="l"/>
              </a:tabLst>
            </a:pPr>
            <a:r>
              <a:rPr lang="en-US" spc="-25" dirty="0">
                <a:effectLst/>
                <a:ea typeface="Lucida Sans Unicode" panose="020B0602030504020204" pitchFamily="34" charset="0"/>
                <a:cs typeface="Arial MT"/>
              </a:rPr>
              <a:t>Registers </a:t>
            </a:r>
            <a:r>
              <a:rPr lang="en-US" dirty="0">
                <a:effectLst/>
                <a:ea typeface="Lucida Sans Unicode" panose="020B0602030504020204" pitchFamily="34" charset="0"/>
                <a:cs typeface="Arial MT"/>
              </a:rPr>
              <a:t>component</a:t>
            </a:r>
            <a:r>
              <a:rPr lang="en-US" spc="-20" dirty="0">
                <a:effectLst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dirty="0">
                <a:effectLst/>
                <a:ea typeface="Lucida Sans Unicode" panose="020B0602030504020204" pitchFamily="34" charset="0"/>
                <a:cs typeface="Arial MT"/>
              </a:rPr>
              <a:t>to</a:t>
            </a:r>
            <a:r>
              <a:rPr lang="en-US" spc="-30" dirty="0">
                <a:effectLst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dirty="0">
                <a:effectLst/>
                <a:ea typeface="Lucida Sans Unicode" panose="020B0602030504020204" pitchFamily="34" charset="0"/>
                <a:cs typeface="Arial MT"/>
              </a:rPr>
              <a:t>the</a:t>
            </a:r>
            <a:r>
              <a:rPr lang="en-US" spc="-25" dirty="0">
                <a:effectLst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dirty="0">
                <a:effectLst/>
                <a:ea typeface="Lucida Sans Unicode" panose="020B0602030504020204" pitchFamily="34" charset="0"/>
                <a:cs typeface="Arial MT"/>
              </a:rPr>
              <a:t>application</a:t>
            </a:r>
            <a:r>
              <a:rPr lang="en-US" spc="-30" dirty="0">
                <a:effectLst/>
                <a:ea typeface="Lucida Sans Unicode" panose="020B0602030504020204" pitchFamily="34" charset="0"/>
                <a:cs typeface="Arial MT"/>
              </a:rPr>
              <a:t> </a:t>
            </a:r>
            <a:r>
              <a:rPr lang="en-US" dirty="0">
                <a:effectLst/>
                <a:ea typeface="Lucida Sans Unicode" panose="020B0602030504020204" pitchFamily="34" charset="0"/>
                <a:cs typeface="Arial MT"/>
              </a:rPr>
              <a:t>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539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 regular TypeScript class decorated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lang="en-US" dirty="0"/>
              <a:t> decorator</a:t>
            </a:r>
          </a:p>
          <a:p>
            <a:r>
              <a:rPr lang="en-US" dirty="0"/>
              <a:t>Designates a class as a component with properties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n-US" dirty="0"/>
              <a:t> – The CSS selector that will be used to add the component to a template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dirty="0"/>
              <a:t> – Location of the component's template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US" dirty="0"/>
              <a:t> – A list of CSS files that contain styles private to the component</a:t>
            </a:r>
          </a:p>
        </p:txBody>
      </p:sp>
    </p:spTree>
    <p:extLst>
      <p:ext uri="{BB962C8B-B14F-4D97-AF65-F5344CB8AC3E}">
        <p14:creationId xmlns:p14="http://schemas.microsoft.com/office/powerpoint/2010/main" val="282445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Angular's</a:t>
            </a:r>
            <a:r>
              <a:rPr lang="en-US" dirty="0"/>
              <a:t>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Angular's</a:t>
            </a:r>
            <a:r>
              <a:rPr lang="en-US" dirty="0"/>
              <a:t> CLI is very similar to that of other frameworks such as React and Ember </a:t>
            </a:r>
          </a:p>
          <a:p>
            <a:r>
              <a:rPr lang="en-US" dirty="0"/>
              <a:t>Angular uses NPM to download dependencies </a:t>
            </a:r>
          </a:p>
          <a:p>
            <a:pPr lvl="1"/>
            <a:r>
              <a:rPr lang="en-US" dirty="0"/>
              <a:t>The developer needs Node in order to use NPM to install Angular with CLI</a:t>
            </a:r>
          </a:p>
          <a:p>
            <a:pPr lvl="2"/>
            <a:r>
              <a:rPr lang="en-US" dirty="0"/>
              <a:t>The developer might use NPM to install other packages, or might not use it for a while</a:t>
            </a:r>
          </a:p>
          <a:p>
            <a:r>
              <a:rPr lang="en-US" dirty="0"/>
              <a:t>Angular CLI itself uses packages such as Gulp, Grunt, Broccoli, Webpack</a:t>
            </a:r>
          </a:p>
        </p:txBody>
      </p:sp>
    </p:spTree>
    <p:extLst>
      <p:ext uri="{BB962C8B-B14F-4D97-AF65-F5344CB8AC3E}">
        <p14:creationId xmlns:p14="http://schemas.microsoft.com/office/powerpoint/2010/main" val="12930298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component template determines how display is rendered</a:t>
            </a:r>
          </a:p>
          <a:p>
            <a:r>
              <a:rPr lang="en-US" dirty="0">
                <a:cs typeface="Courier New" panose="02070309020205020404" pitchFamily="49" charset="0"/>
              </a:rPr>
              <a:t>For web applications, the template will output HTML DOM elements</a:t>
            </a:r>
          </a:p>
          <a:p>
            <a:r>
              <a:rPr lang="en-US" dirty="0">
                <a:cs typeface="Courier New" panose="02070309020205020404" pitchFamily="49" charset="0"/>
              </a:rPr>
              <a:t>Templates look like HTML with embedded code </a:t>
            </a:r>
          </a:p>
          <a:p>
            <a:r>
              <a:rPr lang="en-US" dirty="0">
                <a:cs typeface="Courier New" panose="02070309020205020404" pitchFamily="49" charset="0"/>
              </a:rPr>
              <a:t>Templates get compiled into JavaScript code by the Ahead of Time (AOT) compiler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Most coding errors in a template should be detected at build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655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</a:t>
            </a:r>
            <a:r>
              <a:rPr lang="en-US" dirty="0">
                <a:cs typeface="Courier New" panose="02070309020205020404" pitchFamily="49" charset="0"/>
              </a:rPr>
              <a:t>Component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To use a component, add its selector tag to the parent component's template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Default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app-root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615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Variables in the Component can be visualized in the HTML/CSS view</a:t>
            </a:r>
          </a:p>
          <a:p>
            <a:r>
              <a:rPr lang="en-US" dirty="0">
                <a:cs typeface="Courier New" panose="02070309020205020404" pitchFamily="49" charset="0"/>
              </a:rPr>
              <a:t>Binding Syntax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 … }} </a:t>
            </a:r>
            <a:r>
              <a:rPr lang="en-US" dirty="0">
                <a:cs typeface="Courier New" panose="02070309020205020404" pitchFamily="49" charset="0"/>
              </a:rPr>
              <a:t>-- One-way from data to view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… ] </a:t>
            </a:r>
            <a:r>
              <a:rPr lang="en-US" dirty="0">
                <a:cs typeface="Courier New" panose="02070309020205020404" pitchFamily="49" charset="0"/>
              </a:rPr>
              <a:t>– assign a value to a Component property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… ) </a:t>
            </a:r>
            <a:r>
              <a:rPr lang="en-US" dirty="0">
                <a:cs typeface="Courier New" panose="02070309020205020404" pitchFamily="49" charset="0"/>
              </a:rPr>
              <a:t>– bind an event to a handler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[( … )] </a:t>
            </a:r>
            <a:r>
              <a:rPr lang="en-US" dirty="0">
                <a:cs typeface="Courier New" panose="02070309020205020404" pitchFamily="49" charset="0"/>
              </a:rPr>
              <a:t>– "bananas in a box" – simulated two-way binding using a combination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1627557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Angular's</a:t>
            </a:r>
            <a:r>
              <a:rPr lang="en-US" dirty="0"/>
              <a:t> One Way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Angular uses unidirectional data binding by default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two useful decorators that can take arguments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@Input()</a:t>
            </a:r>
            <a:r>
              <a:rPr lang="en-US" dirty="0">
                <a:cs typeface="Courier New" panose="02070309020205020404" pitchFamily="49" charset="0"/>
              </a:rPr>
              <a:t> for fields that require a custom input binding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@Output() </a:t>
            </a:r>
            <a:r>
              <a:rPr lang="en-US" dirty="0"/>
              <a:t>for fields that have a custom event output binding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81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lang="en-US" dirty="0"/>
              <a:t> for Custom 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all properties of a component are accessible inside the component but not outside</a:t>
            </a:r>
          </a:p>
          <a:p>
            <a:pPr lvl="1"/>
            <a:r>
              <a:rPr lang="en-US" dirty="0"/>
              <a:t>Even if not declared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/>
              <a:t>Supports modularization by controlling access </a:t>
            </a:r>
          </a:p>
          <a:p>
            <a:r>
              <a:rPr lang="en-US" dirty="0"/>
              <a:t>Choose which properties to expose</a:t>
            </a:r>
          </a:p>
          <a:p>
            <a:pPr lvl="1"/>
            <a:r>
              <a:rPr lang="en-US" dirty="0"/>
              <a:t>If you want a parent component to bind to a property, add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@Input() </a:t>
            </a:r>
            <a:r>
              <a:rPr lang="en-US" dirty="0"/>
              <a:t>decorator --the parentheses execute it </a:t>
            </a:r>
          </a:p>
          <a:p>
            <a:pPr lvl="1"/>
            <a:r>
              <a:rPr lang="en-US" dirty="0"/>
              <a:t>Can also create an alias, which you have to use instead of the name </a:t>
            </a:r>
          </a:p>
          <a:p>
            <a:pPr lvl="1"/>
            <a:r>
              <a:rPr lang="en-US" dirty="0"/>
              <a:t>Import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@angular/core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926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@Input</a:t>
            </a:r>
            <a:r>
              <a:rPr lang="en-US" dirty="0"/>
              <a:t> for Custom Event Binding: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@Input()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myprop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@Input('mypropalias')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123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 the parent component of an event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&lt;app-element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mycustomevent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($event)"&gt;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&lt;/app-element&gt;</a:t>
            </a:r>
          </a:p>
          <a:p>
            <a:r>
              <a:rPr lang="en-US" dirty="0"/>
              <a:t>In the business logic, define the function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onMyMethod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:{prop1: val1}){}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12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Event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business logic, make events you can emit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and make it listenable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@Output()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also assign an alias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@Output()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@Output()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mycustomevent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&lt;myinfo1: string&gt;()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somemethod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this.mycustomevent.emit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({prop1: val1})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72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Browser-level events can be bound to event handler methods in the TypeScript code</a:t>
            </a:r>
          </a:p>
          <a:p>
            <a:r>
              <a:rPr lang="en-US" dirty="0"/>
              <a:t>Context-specific information can be passed to the event handler</a:t>
            </a:r>
          </a:p>
          <a:p>
            <a:r>
              <a:rPr lang="en-US" dirty="0"/>
              <a:t>The event handler may invoke services or other components and/or choose to modify the component's internal variables accordingly</a:t>
            </a:r>
          </a:p>
          <a:p>
            <a:r>
              <a:rPr lang="en-US" dirty="0"/>
              <a:t>If any changes are made to the component's model, they'll be reflected in the view</a:t>
            </a:r>
          </a:p>
        </p:txBody>
      </p:sp>
    </p:spTree>
    <p:extLst>
      <p:ext uri="{BB962C8B-B14F-4D97-AF65-F5344CB8AC3E}">
        <p14:creationId xmlns:p14="http://schemas.microsoft.com/office/powerpoint/2010/main" val="40068986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Angular, a child component can emit an event to a parent using </a:t>
            </a:r>
            <a:r>
              <a:rPr lang="en-US" dirty="0">
                <a:latin typeface="Courier"/>
              </a:rPr>
              <a:t>@Output</a:t>
            </a:r>
            <a:r>
              <a:rPr lang="en-US" dirty="0"/>
              <a:t> and </a:t>
            </a:r>
            <a:r>
              <a:rPr lang="en-US" dirty="0" err="1">
                <a:latin typeface="Courier"/>
              </a:rPr>
              <a:t>EventEmitter</a:t>
            </a:r>
            <a:r>
              <a:rPr lang="en-US" dirty="0"/>
              <a:t> from </a:t>
            </a:r>
            <a:r>
              <a:rPr lang="en-US" dirty="0">
                <a:latin typeface="Courier"/>
              </a:rPr>
              <a:t>@angular/core</a:t>
            </a:r>
          </a:p>
          <a:p>
            <a:r>
              <a:rPr lang="en-US" dirty="0"/>
              <a:t>In the child component's template, use the event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0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1DB-7564-5E08-6731-58D076A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B0AF-2509-302C-BD54-B801597E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new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Creates a new project called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Creates a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dirty="0"/>
              <a:t> in the current directory</a:t>
            </a:r>
          </a:p>
          <a:p>
            <a:pPr lvl="2"/>
            <a:r>
              <a:rPr lang="en-US" dirty="0"/>
              <a:t>This effectively creates a new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build</a:t>
            </a:r>
          </a:p>
          <a:p>
            <a:pPr lvl="1"/>
            <a:r>
              <a:rPr lang="en-US" dirty="0"/>
              <a:t>Builds a production version of your app and puts it in the output path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pPr lvl="1"/>
            <a:r>
              <a:rPr lang="en-US" dirty="0"/>
              <a:t>Serves your project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http://localhost:4200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In development mode, so </a:t>
            </a:r>
            <a:r>
              <a:rPr lang="en-US" dirty="0" err="1">
                <a:cs typeface="Courier New" panose="02070309020205020404" pitchFamily="49" charset="0"/>
              </a:rPr>
              <a:t>liveserver</a:t>
            </a:r>
            <a:r>
              <a:rPr lang="en-US" dirty="0">
                <a:cs typeface="Courier New" panose="02070309020205020404" pitchFamily="49" charset="0"/>
              </a:rPr>
              <a:t> updates every time you save a file</a:t>
            </a:r>
          </a:p>
          <a:p>
            <a:pPr lvl="2"/>
            <a:r>
              <a:rPr lang="en-US" dirty="0"/>
              <a:t>Can open automatically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flag</a:t>
            </a:r>
          </a:p>
          <a:p>
            <a:pPr lvl="2"/>
            <a:r>
              <a:rPr lang="en-US" dirty="0"/>
              <a:t>Can redirect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/>
              <a:t> flag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240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Events: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AppChildComponent</a:t>
            </a:r>
            <a:endParaRPr lang="en-US" sz="2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import {  Component, Input,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EventEmitter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, Output } from '@angular/core';</a:t>
            </a:r>
          </a:p>
          <a:p>
            <a:pPr marL="0" indent="0" algn="l">
              <a:buNone/>
            </a:pPr>
            <a:endParaRPr lang="en-US" sz="2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@Component({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 selector: 'app-child',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 template: '&lt;button class='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btn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btn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-primary'   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(click)="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handleclick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()"&gt;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Click me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&lt;/button&gt; '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799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Events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the event in the child component's business logic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AppChildComponent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AppChildComponent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handleclick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console.log("You clicked on the child");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39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Events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child component inside the </a:t>
            </a:r>
            <a:r>
              <a:rPr lang="en-US" dirty="0" err="1">
                <a:latin typeface="Courier"/>
              </a:rPr>
              <a:t>AppComponent</a:t>
            </a:r>
            <a:endParaRPr lang="en-US" dirty="0">
              <a:latin typeface="Courier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AppComponent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 {Component,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from '@angular/core';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@Component({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selector: 'app-root',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template: `&lt;app-child&gt;&lt;/app-child&gt;`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implements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ngOnInit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{}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703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</a:rPr>
              <a:t>EventEmitter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emit()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execute a function of </a:t>
            </a:r>
            <a:r>
              <a:rPr lang="en-US" dirty="0" err="1">
                <a:latin typeface="Courier"/>
              </a:rPr>
              <a:t>AppComponent</a:t>
            </a:r>
            <a:r>
              <a:rPr lang="en-US" dirty="0"/>
              <a:t> upon the click event of a button inside </a:t>
            </a:r>
            <a:r>
              <a:rPr lang="en-US" dirty="0" err="1">
                <a:latin typeface="Courier"/>
              </a:rPr>
              <a:t>AppChildComponent</a:t>
            </a:r>
            <a:endParaRPr lang="en-US" dirty="0"/>
          </a:p>
          <a:p>
            <a:pPr lvl="1"/>
            <a:r>
              <a:rPr lang="en-US" dirty="0"/>
              <a:t>Emit the button click event from </a:t>
            </a:r>
            <a:r>
              <a:rPr lang="en-US" dirty="0" err="1">
                <a:latin typeface="Courier"/>
              </a:rPr>
              <a:t>AppChildComponent</a:t>
            </a:r>
            <a:endParaRPr lang="en-US" dirty="0">
              <a:latin typeface="Courier"/>
            </a:endParaRPr>
          </a:p>
          <a:p>
            <a:pPr lvl="1"/>
            <a:r>
              <a:rPr lang="en-US" dirty="0"/>
              <a:t>Import </a:t>
            </a:r>
            <a:r>
              <a:rPr lang="en-US" dirty="0" err="1">
                <a:latin typeface="Courier"/>
              </a:rPr>
              <a:t>EventEmitter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@Output</a:t>
            </a:r>
            <a:r>
              <a:rPr lang="en-US" dirty="0"/>
              <a:t> from </a:t>
            </a:r>
            <a:r>
              <a:rPr lang="en-US" dirty="0">
                <a:latin typeface="Courier"/>
              </a:rPr>
              <a:t>@angular/core</a:t>
            </a:r>
          </a:p>
          <a:p>
            <a:pPr lvl="1"/>
            <a:r>
              <a:rPr lang="en-US" dirty="0"/>
              <a:t>Emit an event and pass a parameter to the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905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</a:rPr>
              <a:t>EventEmitter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emit()</a:t>
            </a:r>
            <a:r>
              <a:rPr lang="en-US" dirty="0"/>
              <a:t>in the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 {Component,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Output} from '@angular/core';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@Component({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selector: "app-child",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template: '&lt;button class='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btn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btn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-primary' (click)="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valueChanged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()"&gt;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Click me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&lt;/button&gt; '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78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of a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AppChildComponent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@Output()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valueChange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counter = 0;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valueChanged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this.counter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this.counter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this.valueChange.emit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this.counter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314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</a:rPr>
              <a:t>EventEmitter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emit()</a:t>
            </a:r>
            <a:r>
              <a:rPr lang="en-US" dirty="0"/>
              <a:t>to the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parent </a:t>
            </a:r>
            <a:r>
              <a:rPr lang="en-US" dirty="0" err="1">
                <a:latin typeface="Courier"/>
              </a:rPr>
              <a:t>AppComponent</a:t>
            </a:r>
            <a:r>
              <a:rPr lang="en-US" dirty="0"/>
              <a:t> looks for the emitted event, </a:t>
            </a:r>
            <a:r>
              <a:rPr lang="en-US" dirty="0" err="1">
                <a:latin typeface="Courier"/>
              </a:rPr>
              <a:t>valueChange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 { Component,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} from '@angular/core';</a:t>
            </a:r>
          </a:p>
          <a:p>
            <a:pPr algn="l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@Component({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selector: 'app-root',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template: '&lt;app-child                 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valueChange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)='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displayCounter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($event)'&gt;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&lt;/app-child&gt;'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49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</a:rPr>
              <a:t>AppComponent</a:t>
            </a:r>
            <a:r>
              <a:rPr lang="en-US" dirty="0"/>
              <a:t> uses Emitted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parent </a:t>
            </a:r>
            <a:r>
              <a:rPr lang="en-US" dirty="0" err="1">
                <a:latin typeface="Courier"/>
              </a:rPr>
              <a:t>AppComponent</a:t>
            </a:r>
            <a:r>
              <a:rPr lang="en-US" dirty="0"/>
              <a:t> uses the emitted variable</a:t>
            </a:r>
            <a:endParaRPr lang="en-US" dirty="0">
              <a:latin typeface="Courier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implements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ngOnInit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{}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displayCounter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(count)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console.log(count);   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67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 the parent component of an event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&lt;app-element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mycustomevent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($event)"&gt;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&lt;/app-element&gt;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83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43E8-76C9-86B8-66B3-AAF3599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9FD6-34B4-9050-A718-58FA05BE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business logic, define the function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onMyMethod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:{prop1: val1}){}</a:t>
            </a:r>
            <a:endParaRPr lang="en-US" dirty="0"/>
          </a:p>
          <a:p>
            <a:r>
              <a:rPr lang="en-US" dirty="0"/>
              <a:t>In business logic, make events you can emit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and make it listenable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@Output()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also assign an alias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@Output()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7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10085</Words>
  <Application>Microsoft Office PowerPoint</Application>
  <PresentationFormat>Widescreen</PresentationFormat>
  <Paragraphs>1446</Paragraphs>
  <Slides>200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 courier</vt:lpstr>
      <vt:lpstr>Arial</vt:lpstr>
      <vt:lpstr>Arial MT</vt:lpstr>
      <vt:lpstr>Calibri</vt:lpstr>
      <vt:lpstr>Calibri Light</vt:lpstr>
      <vt:lpstr>Courier</vt:lpstr>
      <vt:lpstr>Courier New</vt:lpstr>
      <vt:lpstr>Courier New</vt:lpstr>
      <vt:lpstr>Lucida Sans Unicode</vt:lpstr>
      <vt:lpstr>Tahoma</vt:lpstr>
      <vt:lpstr>Office Theme</vt:lpstr>
      <vt:lpstr>Angular</vt:lpstr>
      <vt:lpstr>Overview of the Angular Framework</vt:lpstr>
      <vt:lpstr>Angular as a JavaScript Framework</vt:lpstr>
      <vt:lpstr>Angular Versioning</vt:lpstr>
      <vt:lpstr>Scaffolding an Angular Application</vt:lpstr>
      <vt:lpstr>Installing Angular Command Line Interface</vt:lpstr>
      <vt:lpstr>Creating an Angular Project</vt:lpstr>
      <vt:lpstr>Angular's CLI</vt:lpstr>
      <vt:lpstr>Angular CLI Commands</vt:lpstr>
      <vt:lpstr>Angular CLI Commands (cont'd)</vt:lpstr>
      <vt:lpstr>Angular CLI Generate Commands </vt:lpstr>
      <vt:lpstr>Configuration Files of an Angular Project</vt:lpstr>
      <vt:lpstr>Required Directories of an Angular Project</vt:lpstr>
      <vt:lpstr>The src Directory Files  </vt:lpstr>
      <vt:lpstr>The src Directory Folders  </vt:lpstr>
      <vt:lpstr>src/app  </vt:lpstr>
      <vt:lpstr>src/app  (cont'd)</vt:lpstr>
      <vt:lpstr>Angular and ES6+</vt:lpstr>
      <vt:lpstr>Angular and ES6+</vt:lpstr>
      <vt:lpstr>Angular and ES6+ Class Definitions</vt:lpstr>
      <vt:lpstr>Angular and ES6+ Class Definitions: Example</vt:lpstr>
      <vt:lpstr>Angular and ES6+ Class Inheritance</vt:lpstr>
      <vt:lpstr>Angular and ES6+ Class Inheritance: Example</vt:lpstr>
      <vt:lpstr>Angular and ES6+ Modules</vt:lpstr>
      <vt:lpstr>Angular and ES6+ Modules: Exporting </vt:lpstr>
      <vt:lpstr>Angular and ES6+ Modules: Importing</vt:lpstr>
      <vt:lpstr>Angular and ES6+ Arrow Functions </vt:lpstr>
      <vt:lpstr>Angular and ES6+ Traditional Anonymous Functions</vt:lpstr>
      <vt:lpstr>Angular and ES6+ Arrow Functions: Example </vt:lpstr>
      <vt:lpstr>Angular and ES6+ Template Literals</vt:lpstr>
      <vt:lpstr>Angular and ES6+ Template Literals: Example </vt:lpstr>
      <vt:lpstr>Angular and ES6+ Scoping: let, var and const </vt:lpstr>
      <vt:lpstr>Angular and ES6+ Scoping: var vs. let Example </vt:lpstr>
      <vt:lpstr>Angular and ES6+ Scoping: const Example </vt:lpstr>
      <vt:lpstr>Angular and ES6+ Spread Operator and Rest Parameter </vt:lpstr>
      <vt:lpstr>Angular and ES6+ Spread Operator Example</vt:lpstr>
      <vt:lpstr>Angular and ES6+ Rest Parameter: Example </vt:lpstr>
      <vt:lpstr>Angular and ES6+ Destructuring </vt:lpstr>
      <vt:lpstr>Angular and ES6+ Destructuring Example </vt:lpstr>
      <vt:lpstr>Angular and ES6+ Array Methods </vt:lpstr>
      <vt:lpstr>Angular and ES6+ Array Methods (cont'd) </vt:lpstr>
      <vt:lpstr>Angular and SCSS</vt:lpstr>
      <vt:lpstr>Angular and SCSS </vt:lpstr>
      <vt:lpstr>SCSS/Sass Syntax </vt:lpstr>
      <vt:lpstr>SCSS/Sass for CSS</vt:lpstr>
      <vt:lpstr>SCSS/Sass Comments </vt:lpstr>
      <vt:lpstr>SCSS/Sass Variables</vt:lpstr>
      <vt:lpstr>CSS vs. SCSS/Sass: Variables </vt:lpstr>
      <vt:lpstr>SCSS/Sass Nesting</vt:lpstr>
      <vt:lpstr>CSS vs. SCSS/Sass: Nesting </vt:lpstr>
      <vt:lpstr>CSS vs. SCSS/Sass: Nesting (cont'd)</vt:lpstr>
      <vt:lpstr>SCSS/Sass Partials </vt:lpstr>
      <vt:lpstr>SCSS/Sass: Importing Partials </vt:lpstr>
      <vt:lpstr>CSS vs. SCSS/Sass: Partials </vt:lpstr>
      <vt:lpstr>CSS vs. SCSS/Sass: Partials (cont'd) </vt:lpstr>
      <vt:lpstr>SCSS/Sass Mixin </vt:lpstr>
      <vt:lpstr>CSS vs. SCSS/Sass: Mixin  </vt:lpstr>
      <vt:lpstr>CSS vs. SCSS/Sass: Mixin (cont'd)  </vt:lpstr>
      <vt:lpstr>SCSS/Sass Inheritance </vt:lpstr>
      <vt:lpstr>CSS vs. SCSS/Sass: Inheritance  </vt:lpstr>
      <vt:lpstr>CSS vs. SCSS/Sass: Inheritance (cont'd)  </vt:lpstr>
      <vt:lpstr>Angular and TypeScript</vt:lpstr>
      <vt:lpstr>Angular and TypeScript</vt:lpstr>
      <vt:lpstr>ES6+ and TypeScript</vt:lpstr>
      <vt:lpstr>Overview of TypeScript</vt:lpstr>
      <vt:lpstr>TypeScript Types</vt:lpstr>
      <vt:lpstr>TypeScript Generics</vt:lpstr>
      <vt:lpstr>Using Generics</vt:lpstr>
      <vt:lpstr>TypeScript Demo: Generics</vt:lpstr>
      <vt:lpstr>TypeScript Interfaces</vt:lpstr>
      <vt:lpstr>TypeScript Demo: Interface, Visibility, Types</vt:lpstr>
      <vt:lpstr>TypeScript Demo: Interface, Visibility, Types (cont'd)</vt:lpstr>
      <vt:lpstr>TypeScript: Optional Parameters</vt:lpstr>
      <vt:lpstr>TypeScript: Optional Parameters Example</vt:lpstr>
      <vt:lpstr>TypeScript Decorators </vt:lpstr>
      <vt:lpstr>Angular Components</vt:lpstr>
      <vt:lpstr>Angular Components</vt:lpstr>
      <vt:lpstr>Creating a Component With Angular CLI</vt:lpstr>
      <vt:lpstr>The Component Decorator</vt:lpstr>
      <vt:lpstr>Component Template</vt:lpstr>
      <vt:lpstr>Implementing a Component Template</vt:lpstr>
      <vt:lpstr>Data Binding in Components </vt:lpstr>
      <vt:lpstr>Angular's One Way Binding </vt:lpstr>
      <vt:lpstr>@Input for Custom Event Binding</vt:lpstr>
      <vt:lpstr>@Input for Custom Event Binding: Example</vt:lpstr>
      <vt:lpstr>Creating a Custom Event</vt:lpstr>
      <vt:lpstr>Creating a Custom Event (cont'd)</vt:lpstr>
      <vt:lpstr>Browser Events</vt:lpstr>
      <vt:lpstr>Parent/Child Events</vt:lpstr>
      <vt:lpstr>Parent/Child Events: Example</vt:lpstr>
      <vt:lpstr>Parent/Child Events (cont'd)</vt:lpstr>
      <vt:lpstr>Parent/Child Events (cont'd)</vt:lpstr>
      <vt:lpstr>EventEmitter and emit()</vt:lpstr>
      <vt:lpstr>EventEmitter and emit()in the Child</vt:lpstr>
      <vt:lpstr>Business Logic of a Child</vt:lpstr>
      <vt:lpstr>EventEmitter and emit()to the Parent</vt:lpstr>
      <vt:lpstr>AppComponent uses Emitted Variable</vt:lpstr>
      <vt:lpstr>Creating a Custom Event</vt:lpstr>
      <vt:lpstr>Creating a Custom Event</vt:lpstr>
      <vt:lpstr>Angular Directives</vt:lpstr>
      <vt:lpstr>Angular Directives</vt:lpstr>
      <vt:lpstr>Angular Directives (cont'd)</vt:lpstr>
      <vt:lpstr> Structural vs. Attribute Directives </vt:lpstr>
      <vt:lpstr>Built-in Directives: Structural</vt:lpstr>
      <vt:lpstr>ngIf</vt:lpstr>
      <vt:lpstr>ngFor</vt:lpstr>
      <vt:lpstr>ngSwitch</vt:lpstr>
      <vt:lpstr>ngIf</vt:lpstr>
      <vt:lpstr>Built-in Directives: Attribute Directives</vt:lpstr>
      <vt:lpstr>Angular Pipes</vt:lpstr>
      <vt:lpstr>Angular Pipes</vt:lpstr>
      <vt:lpstr>Built-in Pipes</vt:lpstr>
      <vt:lpstr>Date Pipe</vt:lpstr>
      <vt:lpstr>Numeric Pipes: Example</vt:lpstr>
      <vt:lpstr>String Pipes</vt:lpstr>
      <vt:lpstr>Parameterizing Pipes</vt:lpstr>
      <vt:lpstr>Pure vs. Impure Pipes</vt:lpstr>
      <vt:lpstr>Angular: Custom Pipes</vt:lpstr>
      <vt:lpstr>Creating a Custom Pipe: Example</vt:lpstr>
      <vt:lpstr>Custom Pipe Code</vt:lpstr>
      <vt:lpstr>Custom Pipe Code (cont'd)</vt:lpstr>
      <vt:lpstr>Angular Forms</vt:lpstr>
      <vt:lpstr>Angular and HTML5 Forms</vt:lpstr>
      <vt:lpstr>Angular Forms</vt:lpstr>
      <vt:lpstr>Angular Forms and ngModel</vt:lpstr>
      <vt:lpstr>Angular Forms Imports</vt:lpstr>
      <vt:lpstr>Angular Submit</vt:lpstr>
      <vt:lpstr>Angular and FormGroup</vt:lpstr>
      <vt:lpstr>Angular Form Creation</vt:lpstr>
      <vt:lpstr>Angular formGroup in HTML</vt:lpstr>
      <vt:lpstr>Using FormBuilder</vt:lpstr>
      <vt:lpstr>Angular Form Validation</vt:lpstr>
      <vt:lpstr>Using Angular Built-In Form Validators</vt:lpstr>
      <vt:lpstr>Angular Built-In Form Validators</vt:lpstr>
      <vt:lpstr>Angular Built-In Form Validators (cont'd)</vt:lpstr>
      <vt:lpstr>Implementing Angular Forms Validators</vt:lpstr>
      <vt:lpstr>Implementing Angular Forms Validators (cont'd)</vt:lpstr>
      <vt:lpstr>Angular Services </vt:lpstr>
      <vt:lpstr>Angular Services </vt:lpstr>
      <vt:lpstr>Angular Service Injector Scope </vt:lpstr>
      <vt:lpstr>Angular Dependency Injection (DI)</vt:lpstr>
      <vt:lpstr>Angular Dependency Injection (DI) (cont'd)</vt:lpstr>
      <vt:lpstr>Tree-shakeable Providers</vt:lpstr>
      <vt:lpstr>Angular @Injectable</vt:lpstr>
      <vt:lpstr>Angular Service Class </vt:lpstr>
      <vt:lpstr>Injecting a Service Instance</vt:lpstr>
      <vt:lpstr>Angular Http </vt:lpstr>
      <vt:lpstr>Angular Http Client</vt:lpstr>
      <vt:lpstr>Using Angular Http Client</vt:lpstr>
      <vt:lpstr>Displaying Angular Http Response Data</vt:lpstr>
      <vt:lpstr>Importing Angular HttpClientModule</vt:lpstr>
      <vt:lpstr>Observables</vt:lpstr>
      <vt:lpstr>Error Handling</vt:lpstr>
      <vt:lpstr>Custom Errors</vt:lpstr>
      <vt:lpstr>Making Angular Http Requests: Get </vt:lpstr>
      <vt:lpstr>Making Angular Http Requests: Post</vt:lpstr>
      <vt:lpstr>Making Angular Http Requests: Put</vt:lpstr>
      <vt:lpstr>Making Angular Http Requests: Delete</vt:lpstr>
      <vt:lpstr>Angular Routing</vt:lpstr>
      <vt:lpstr>Angular Routing for Single Page Applications</vt:lpstr>
      <vt:lpstr>Angular Routing for Page Display</vt:lpstr>
      <vt:lpstr>Matching Paths With Angular Components</vt:lpstr>
      <vt:lpstr>Constructing Angular Routes</vt:lpstr>
      <vt:lpstr>Angular Component HTML With Routes</vt:lpstr>
      <vt:lpstr>Angular App Routing File</vt:lpstr>
      <vt:lpstr>Angular App Routing File (cont'd)</vt:lpstr>
      <vt:lpstr>Angular Routing: Styling Active Links </vt:lpstr>
      <vt:lpstr>Parameters With ActivatedRoute</vt:lpstr>
      <vt:lpstr>Parameters With ActivatedRoute (cont'd)</vt:lpstr>
      <vt:lpstr>Using Parameters</vt:lpstr>
      <vt:lpstr>Wildcard Route Path</vt:lpstr>
      <vt:lpstr>Route Redirects</vt:lpstr>
      <vt:lpstr>pathMatch Property</vt:lpstr>
      <vt:lpstr>Child Routes</vt:lpstr>
      <vt:lpstr>Nested/Child Routes</vt:lpstr>
      <vt:lpstr>Child Routes &lt;router-outlet&gt;</vt:lpstr>
      <vt:lpstr>Child Route Links</vt:lpstr>
      <vt:lpstr>Route Guards for Navigation</vt:lpstr>
      <vt:lpstr>Types of Route Guards </vt:lpstr>
      <vt:lpstr>Implementing Route Guards</vt:lpstr>
      <vt:lpstr>Implementing Route Guards: Example</vt:lpstr>
      <vt:lpstr>Route Guards for a Route</vt:lpstr>
      <vt:lpstr>Route Guards for a Route</vt:lpstr>
      <vt:lpstr>Angular Modules </vt:lpstr>
      <vt:lpstr>Angular Modules</vt:lpstr>
      <vt:lpstr>Generating a Module</vt:lpstr>
      <vt:lpstr>Using one Module from Another</vt:lpstr>
      <vt:lpstr>Lazy-Loading a Module and Code-Splitting </vt:lpstr>
      <vt:lpstr>Lazy-Loading in Route</vt:lpstr>
      <vt:lpstr>Lazy-Loading in Route</vt:lpstr>
      <vt:lpstr>Angular Unit Testing </vt:lpstr>
      <vt:lpstr>Angular Unit Testing</vt:lpstr>
      <vt:lpstr>Angular Testing Libraries</vt:lpstr>
      <vt:lpstr>Angular Testing Tools: Jasmine</vt:lpstr>
      <vt:lpstr>Angular Testing Tools: Karma</vt:lpstr>
      <vt:lpstr>Angular Testing Tools: Protractor</vt:lpstr>
      <vt:lpstr>Angular Testing Tools: Utilities</vt:lpstr>
      <vt:lpstr>Angular Unit Testing Steps: Create a Test File</vt:lpstr>
      <vt:lpstr>Angular Unit Testing Steps: Run the Test</vt:lpstr>
      <vt:lpstr>Angular Unit Testing Steps: Analyze the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Aletha Read</dc:creator>
  <cp:lastModifiedBy>Aletha Read</cp:lastModifiedBy>
  <cp:revision>290</cp:revision>
  <dcterms:created xsi:type="dcterms:W3CDTF">2022-12-04T05:36:18Z</dcterms:created>
  <dcterms:modified xsi:type="dcterms:W3CDTF">2022-12-05T06:39:35Z</dcterms:modified>
</cp:coreProperties>
</file>