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0"/>
  </p:notesMasterIdLst>
  <p:sldIdLst>
    <p:sldId id="392" r:id="rId2"/>
    <p:sldId id="393" r:id="rId3"/>
    <p:sldId id="394" r:id="rId4"/>
    <p:sldId id="398" r:id="rId5"/>
    <p:sldId id="397" r:id="rId6"/>
    <p:sldId id="395" r:id="rId7"/>
    <p:sldId id="396" r:id="rId8"/>
    <p:sldId id="39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00"/>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0A15C55-8517-42AA-B614-E9B94910E39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700"/>
    <p:restoredTop sz="94650"/>
  </p:normalViewPr>
  <p:slideViewPr>
    <p:cSldViewPr snapToGrid="0" snapToObjects="1">
      <p:cViewPr varScale="1">
        <p:scale>
          <a:sx n="87" d="100"/>
          <a:sy n="87" d="100"/>
        </p:scale>
        <p:origin x="408" y="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9D7D9C-9354-4494-B0E4-6B3DD9903F96}" type="datetimeFigureOut">
              <a:rPr lang="en-US" smtClean="0"/>
              <a:t>4/18/2021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B39253-E322-48B1-AA5B-4E82AA27C9EF}" type="slidenum">
              <a:rPr lang="en-US" smtClean="0"/>
              <a:t>‹#›</a:t>
            </a:fld>
            <a:endParaRPr lang="en-US"/>
          </a:p>
        </p:txBody>
      </p:sp>
    </p:spTree>
    <p:extLst>
      <p:ext uri="{BB962C8B-B14F-4D97-AF65-F5344CB8AC3E}">
        <p14:creationId xmlns:p14="http://schemas.microsoft.com/office/powerpoint/2010/main" val="511831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45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80108" y="6244985"/>
            <a:ext cx="2743200" cy="365125"/>
          </a:xfrm>
        </p:spPr>
        <p:txBody>
          <a:bodyPr/>
          <a:lstStyle/>
          <a:p>
            <a:fld id="{BE4B41FD-D06B-EA42-A3A7-3BA69B7CF81B}" type="datetimeFigureOut">
              <a:rPr lang="en-US" smtClean="0"/>
              <a:t>4/18/2021</a:t>
            </a:fld>
            <a:endParaRPr lang="en-US"/>
          </a:p>
        </p:txBody>
      </p:sp>
      <p:sp>
        <p:nvSpPr>
          <p:cNvPr id="5" name="Footer Placeholder 4"/>
          <p:cNvSpPr>
            <a:spLocks noGrp="1"/>
          </p:cNvSpPr>
          <p:nvPr>
            <p:ph type="ftr" sz="quarter" idx="11"/>
          </p:nvPr>
        </p:nvSpPr>
        <p:spPr>
          <a:xfrm>
            <a:off x="4038600" y="6244985"/>
            <a:ext cx="4114800" cy="365125"/>
          </a:xfrm>
        </p:spPr>
        <p:txBody>
          <a:bodyPr/>
          <a:lstStyle/>
          <a:p>
            <a:endParaRPr lang="en-US"/>
          </a:p>
        </p:txBody>
      </p:sp>
      <p:sp>
        <p:nvSpPr>
          <p:cNvPr id="6" name="Slide Number Placeholder 5"/>
          <p:cNvSpPr>
            <a:spLocks noGrp="1"/>
          </p:cNvSpPr>
          <p:nvPr>
            <p:ph type="sldNum" sz="quarter" idx="12"/>
          </p:nvPr>
        </p:nvSpPr>
        <p:spPr>
          <a:xfrm>
            <a:off x="9296400" y="6244985"/>
            <a:ext cx="2743200" cy="365125"/>
          </a:xfrm>
        </p:spPr>
        <p:txBody>
          <a:bodyPr/>
          <a:lstStyle/>
          <a:p>
            <a:fld id="{01977278-7687-3448-A6B0-227CFE0C97B6}" type="slidenum">
              <a:rPr lang="en-US" smtClean="0"/>
              <a:t>‹#›</a:t>
            </a:fld>
            <a:endParaRPr lang="en-US"/>
          </a:p>
        </p:txBody>
      </p:sp>
    </p:spTree>
    <p:extLst>
      <p:ext uri="{BB962C8B-B14F-4D97-AF65-F5344CB8AC3E}">
        <p14:creationId xmlns:p14="http://schemas.microsoft.com/office/powerpoint/2010/main" val="3908857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4B41FD-D06B-EA42-A3A7-3BA69B7CF81B}" type="datetimeFigureOut">
              <a:rPr lang="en-US" smtClean="0"/>
              <a:t>4/18/2021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977278-7687-3448-A6B0-227CFE0C97B6}" type="slidenum">
              <a:rPr lang="en-US" smtClean="0"/>
              <a:t>‹#›</a:t>
            </a:fld>
            <a:endParaRPr lang="en-US"/>
          </a:p>
        </p:txBody>
      </p:sp>
    </p:spTree>
    <p:extLst>
      <p:ext uri="{BB962C8B-B14F-4D97-AF65-F5344CB8AC3E}">
        <p14:creationId xmlns:p14="http://schemas.microsoft.com/office/powerpoint/2010/main" val="4067629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87610" y="1652952"/>
            <a:ext cx="2628900" cy="4524010"/>
          </a:xfrm>
        </p:spPr>
        <p:txBody>
          <a:bodyPr vert="eaVert"/>
          <a:lstStyle>
            <a:lvl1pPr>
              <a:defRPr>
                <a:solidFill>
                  <a:schemeClr val="bg1"/>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2" y="1652956"/>
            <a:ext cx="8219831" cy="452400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4B41FD-D06B-EA42-A3A7-3BA69B7CF81B}" type="datetimeFigureOut">
              <a:rPr lang="en-US" smtClean="0"/>
              <a:t>4/18/2021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977278-7687-3448-A6B0-227CFE0C97B6}" type="slidenum">
              <a:rPr lang="en-US" smtClean="0"/>
              <a:t>‹#›</a:t>
            </a:fld>
            <a:endParaRPr lang="en-US"/>
          </a:p>
        </p:txBody>
      </p:sp>
    </p:spTree>
    <p:extLst>
      <p:ext uri="{BB962C8B-B14F-4D97-AF65-F5344CB8AC3E}">
        <p14:creationId xmlns:p14="http://schemas.microsoft.com/office/powerpoint/2010/main" val="94298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4B41FD-D06B-EA42-A3A7-3BA69B7CF81B}" type="datetimeFigureOut">
              <a:rPr lang="en-US" smtClean="0"/>
              <a:t>4/18/2021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977278-7687-3448-A6B0-227CFE0C97B6}" type="slidenum">
              <a:rPr lang="en-US" smtClean="0"/>
              <a:t>‹#›</a:t>
            </a:fld>
            <a:endParaRPr lang="en-US"/>
          </a:p>
        </p:txBody>
      </p:sp>
    </p:spTree>
    <p:extLst>
      <p:ext uri="{BB962C8B-B14F-4D97-AF65-F5344CB8AC3E}">
        <p14:creationId xmlns:p14="http://schemas.microsoft.com/office/powerpoint/2010/main" val="3114174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2"/>
            <a:ext cx="10515600" cy="2852737"/>
          </a:xfrm>
        </p:spPr>
        <p:txBody>
          <a:bodyPr anchor="b"/>
          <a:lstStyle>
            <a:lvl1pPr>
              <a:defRPr sz="450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1851" y="4589467"/>
            <a:ext cx="10515600" cy="150018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4B41FD-D06B-EA42-A3A7-3BA69B7CF81B}" type="datetimeFigureOut">
              <a:rPr lang="en-US" smtClean="0"/>
              <a:t>4/18/2021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977278-7687-3448-A6B0-227CFE0C97B6}" type="slidenum">
              <a:rPr lang="en-US" smtClean="0"/>
              <a:t>‹#›</a:t>
            </a:fld>
            <a:endParaRPr lang="en-US"/>
          </a:p>
        </p:txBody>
      </p:sp>
    </p:spTree>
    <p:extLst>
      <p:ext uri="{BB962C8B-B14F-4D97-AF65-F5344CB8AC3E}">
        <p14:creationId xmlns:p14="http://schemas.microsoft.com/office/powerpoint/2010/main" val="2842149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4B41FD-D06B-EA42-A3A7-3BA69B7CF81B}" type="datetimeFigureOut">
              <a:rPr lang="en-US" smtClean="0"/>
              <a:t>4/18/2021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977278-7687-3448-A6B0-227CFE0C97B6}" type="slidenum">
              <a:rPr lang="en-US" smtClean="0"/>
              <a:t>‹#›</a:t>
            </a:fld>
            <a:endParaRPr lang="en-US"/>
          </a:p>
        </p:txBody>
      </p:sp>
    </p:spTree>
    <p:extLst>
      <p:ext uri="{BB962C8B-B14F-4D97-AF65-F5344CB8AC3E}">
        <p14:creationId xmlns:p14="http://schemas.microsoft.com/office/powerpoint/2010/main" val="1980392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9" y="252046"/>
            <a:ext cx="9796584" cy="1115890"/>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2"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2"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4B41FD-D06B-EA42-A3A7-3BA69B7CF81B}" type="datetimeFigureOut">
              <a:rPr lang="en-US" smtClean="0"/>
              <a:t>4/18/2021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977278-7687-3448-A6B0-227CFE0C97B6}" type="slidenum">
              <a:rPr lang="en-US" smtClean="0"/>
              <a:t>‹#›</a:t>
            </a:fld>
            <a:endParaRPr lang="en-US"/>
          </a:p>
        </p:txBody>
      </p:sp>
    </p:spTree>
    <p:extLst>
      <p:ext uri="{BB962C8B-B14F-4D97-AF65-F5344CB8AC3E}">
        <p14:creationId xmlns:p14="http://schemas.microsoft.com/office/powerpoint/2010/main" val="3012796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4B41FD-D06B-EA42-A3A7-3BA69B7CF81B}" type="datetimeFigureOut">
              <a:rPr lang="en-US" smtClean="0"/>
              <a:t>4/18/2021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977278-7687-3448-A6B0-227CFE0C97B6}" type="slidenum">
              <a:rPr lang="en-US" smtClean="0"/>
              <a:t>‹#›</a:t>
            </a:fld>
            <a:endParaRPr lang="en-US"/>
          </a:p>
        </p:txBody>
      </p:sp>
    </p:spTree>
    <p:extLst>
      <p:ext uri="{BB962C8B-B14F-4D97-AF65-F5344CB8AC3E}">
        <p14:creationId xmlns:p14="http://schemas.microsoft.com/office/powerpoint/2010/main" val="2277106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4B41FD-D06B-EA42-A3A7-3BA69B7CF81B}" type="datetimeFigureOut">
              <a:rPr lang="en-US" smtClean="0"/>
              <a:t>4/18/2021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977278-7687-3448-A6B0-227CFE0C97B6}" type="slidenum">
              <a:rPr lang="en-US" smtClean="0"/>
              <a:t>‹#›</a:t>
            </a:fld>
            <a:endParaRPr lang="en-US"/>
          </a:p>
        </p:txBody>
      </p:sp>
    </p:spTree>
    <p:extLst>
      <p:ext uri="{BB962C8B-B14F-4D97-AF65-F5344CB8AC3E}">
        <p14:creationId xmlns:p14="http://schemas.microsoft.com/office/powerpoint/2010/main" val="3129748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1565033"/>
            <a:ext cx="3932237" cy="973015"/>
          </a:xfrm>
        </p:spPr>
        <p:txBody>
          <a:bodyPr anchor="b">
            <a:normAutofit/>
          </a:bodyPr>
          <a:lstStyle>
            <a:lvl1pPr>
              <a:defRPr sz="2100">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5183188" y="1565033"/>
            <a:ext cx="6172200" cy="429602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637692"/>
            <a:ext cx="3932237" cy="323129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E4B41FD-D06B-EA42-A3A7-3BA69B7CF81B}" type="datetimeFigureOut">
              <a:rPr lang="en-US" smtClean="0"/>
              <a:t>4/18/2021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977278-7687-3448-A6B0-227CFE0C97B6}" type="slidenum">
              <a:rPr lang="en-US" smtClean="0"/>
              <a:t>‹#›</a:t>
            </a:fld>
            <a:endParaRPr lang="en-US"/>
          </a:p>
        </p:txBody>
      </p:sp>
    </p:spTree>
    <p:extLst>
      <p:ext uri="{BB962C8B-B14F-4D97-AF65-F5344CB8AC3E}">
        <p14:creationId xmlns:p14="http://schemas.microsoft.com/office/powerpoint/2010/main" val="2539919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1565031"/>
            <a:ext cx="3932237" cy="803030"/>
          </a:xfrm>
        </p:spPr>
        <p:txBody>
          <a:bodyPr anchor="b">
            <a:noAutofit/>
          </a:bodyPr>
          <a:lstStyle>
            <a:lvl1pPr>
              <a:defRPr sz="210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1565031"/>
            <a:ext cx="6172200" cy="4296020"/>
          </a:xfrm>
          <a:noFill/>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39788" y="2491154"/>
            <a:ext cx="3932237" cy="337783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E4B41FD-D06B-EA42-A3A7-3BA69B7CF81B}" type="datetimeFigureOut">
              <a:rPr lang="en-US" smtClean="0"/>
              <a:t>4/18/2021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977278-7687-3448-A6B0-227CFE0C97B6}" type="slidenum">
              <a:rPr lang="en-US" smtClean="0"/>
              <a:t>‹#›</a:t>
            </a:fld>
            <a:endParaRPr lang="en-US"/>
          </a:p>
        </p:txBody>
      </p:sp>
    </p:spTree>
    <p:extLst>
      <p:ext uri="{BB962C8B-B14F-4D97-AF65-F5344CB8AC3E}">
        <p14:creationId xmlns:p14="http://schemas.microsoft.com/office/powerpoint/2010/main" val="1151735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2" y="48606"/>
            <a:ext cx="9603153"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BE4B41FD-D06B-EA42-A3A7-3BA69B7CF81B}" type="datetimeFigureOut">
              <a:rPr lang="en-US" smtClean="0"/>
              <a:t>4/18/2021</a:t>
            </a:fld>
            <a:endParaRPr lang="en-US"/>
          </a:p>
        </p:txBody>
      </p:sp>
      <p:sp>
        <p:nvSpPr>
          <p:cNvPr id="5" name="Footer Placeholder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1977278-7687-3448-A6B0-227CFE0C97B6}" type="slidenum">
              <a:rPr lang="en-US" smtClean="0"/>
              <a:t>‹#›</a:t>
            </a:fld>
            <a:endParaRPr lang="en-US"/>
          </a:p>
        </p:txBody>
      </p:sp>
    </p:spTree>
    <p:extLst>
      <p:ext uri="{BB962C8B-B14F-4D97-AF65-F5344CB8AC3E}">
        <p14:creationId xmlns:p14="http://schemas.microsoft.com/office/powerpoint/2010/main" val="38969552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000" kern="1200">
          <a:solidFill>
            <a:schemeClr val="tx1"/>
          </a:solidFill>
          <a:latin typeface="Proxima Nova" panose="02000506030000020004" pitchFamily="2"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Proxima Nova" panose="02000506030000020004" pitchFamily="2"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Proxima Nova" panose="02000506030000020004" pitchFamily="2"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Proxima Nova" panose="02000506030000020004" pitchFamily="2"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Proxima Nova" panose="02000506030000020004" pitchFamily="2"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Proxima Nova" panose="02000506030000020004"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CD937-72E2-452E-BBC2-5001F385BB79}"/>
              </a:ext>
            </a:extLst>
          </p:cNvPr>
          <p:cNvSpPr>
            <a:spLocks noGrp="1"/>
          </p:cNvSpPr>
          <p:nvPr>
            <p:ph type="title"/>
          </p:nvPr>
        </p:nvSpPr>
        <p:spPr/>
        <p:txBody>
          <a:bodyPr/>
          <a:lstStyle/>
          <a:p>
            <a:r>
              <a:rPr lang="en-US" dirty="0"/>
              <a:t>Problem 2: </a:t>
            </a:r>
            <a:r>
              <a:rPr lang="en-US" altLang="zh-CN" dirty="0"/>
              <a:t>Online Address Book</a:t>
            </a:r>
            <a:endParaRPr lang="en-US" dirty="0"/>
          </a:p>
        </p:txBody>
      </p:sp>
      <p:sp>
        <p:nvSpPr>
          <p:cNvPr id="3" name="Content Placeholder 2">
            <a:extLst>
              <a:ext uri="{FF2B5EF4-FFF2-40B4-BE49-F238E27FC236}">
                <a16:creationId xmlns:a16="http://schemas.microsoft.com/office/drawing/2014/main" id="{4CCA228D-4CA9-4D38-BEE8-6EA0397F0FAA}"/>
              </a:ext>
            </a:extLst>
          </p:cNvPr>
          <p:cNvSpPr>
            <a:spLocks noGrp="1"/>
          </p:cNvSpPr>
          <p:nvPr>
            <p:ph idx="1"/>
          </p:nvPr>
        </p:nvSpPr>
        <p:spPr/>
        <p:txBody>
          <a:bodyPr>
            <a:normAutofit lnSpcReduction="10000"/>
          </a:bodyPr>
          <a:lstStyle/>
          <a:p>
            <a:pPr marL="0" marR="0" algn="just">
              <a:lnSpc>
                <a:spcPct val="115000"/>
              </a:lnSpc>
              <a:spcBef>
                <a:spcPts val="0"/>
              </a:spcBef>
              <a:spcAft>
                <a:spcPts val="10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 this project, try to use classes to design an online address book to keep track of the name, addresses, phone members and birthdays of family members, close friends and certain business associate. Your implementation shall be able to handle </a:t>
            </a:r>
            <a:r>
              <a:rPr lang="en-US" sz="1800" dirty="0">
                <a:solidFill>
                  <a:srgbClr val="000000"/>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a maximum of 500 entries</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1000"/>
              </a:spcAft>
              <a:buFont typeface="+mj-lt"/>
              <a:buAutoNum type="alphaLcPeriod"/>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Define the </a:t>
            </a:r>
            <a:r>
              <a:rPr lang="en-US" sz="1800" i="1" dirty="0">
                <a:solidFill>
                  <a:srgbClr val="000000"/>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class Address</a:t>
            </a:r>
            <a:r>
              <a:rPr lang="en-US" sz="1800" dirty="0">
                <a:solidFill>
                  <a:srgbClr val="000000"/>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that can store a </a:t>
            </a:r>
            <a:r>
              <a:rPr lang="en-US" sz="1800" dirty="0">
                <a:solidFill>
                  <a:srgbClr val="000000"/>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street address, city, state, and ZIP code</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Use the appropriate methods to print and store the address. Also, use </a:t>
            </a:r>
            <a:r>
              <a:rPr lang="en-US" sz="1800" dirty="0">
                <a:solidFill>
                  <a:srgbClr val="000000"/>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constructors to automatically initialize the data members</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1000"/>
              </a:spcAft>
              <a:buFont typeface="+mj-lt"/>
              <a:buAutoNum type="alphaLcPeriod"/>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Define the </a:t>
            </a:r>
            <a:r>
              <a:rPr lang="en-US" sz="1800" i="1" dirty="0">
                <a:solidFill>
                  <a:srgbClr val="000000"/>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class </a:t>
            </a:r>
            <a:r>
              <a:rPr lang="en-US" sz="1800" i="1" dirty="0" err="1">
                <a:solidFill>
                  <a:srgbClr val="000000"/>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ExtPerson</a:t>
            </a:r>
            <a:r>
              <a:rPr lang="en-US" sz="1800" dirty="0">
                <a:solidFill>
                  <a:srgbClr val="000000"/>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using the </a:t>
            </a:r>
            <a:r>
              <a:rPr lang="en-US" sz="1800" i="1" dirty="0">
                <a:solidFill>
                  <a:srgbClr val="000000"/>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class Person</a:t>
            </a:r>
            <a:r>
              <a:rPr lang="en-US" sz="1800" dirty="0">
                <a:solidFill>
                  <a:srgbClr val="000000"/>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and </a:t>
            </a:r>
            <a:r>
              <a:rPr lang="en-US" sz="1800" i="1" dirty="0">
                <a:solidFill>
                  <a:srgbClr val="000000"/>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class Date</a:t>
            </a:r>
            <a:r>
              <a:rPr lang="en-US" sz="1800" dirty="0">
                <a:solidFill>
                  <a:srgbClr val="000000"/>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(that have been introduced during the class), and the new class Address in step a). Add a data member to the </a:t>
            </a:r>
            <a:r>
              <a:rPr lang="en-US"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class </a:t>
            </a:r>
            <a:r>
              <a:rPr lang="en-US" sz="18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ExtPerson</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to clarify the person as a family member, friend, or business associate. Also, add a data member to </a:t>
            </a:r>
            <a:r>
              <a:rPr lang="en-US" sz="1800" dirty="0">
                <a:solidFill>
                  <a:srgbClr val="000000"/>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store the phone number</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Add (or override) methods to print the appropriate information. Use </a:t>
            </a:r>
            <a:r>
              <a:rPr lang="en-US" sz="1800" dirty="0">
                <a:solidFill>
                  <a:srgbClr val="000000"/>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constructors to automatically initialize the data members.</a:t>
            </a:r>
            <a:endParaRPr lang="en-US" sz="1800" dirty="0">
              <a:solidFill>
                <a:srgbClr val="000000"/>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1000"/>
              </a:spcAft>
              <a:buFont typeface="+mj-lt"/>
              <a:buAutoNum type="alphaLcPeriod"/>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Define the class </a:t>
            </a:r>
            <a:r>
              <a:rPr lang="en-US" sz="1800" dirty="0" err="1">
                <a:solidFill>
                  <a:srgbClr val="000000"/>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AddressBook</a:t>
            </a:r>
            <a:r>
              <a:rPr lang="en-US" sz="1800" dirty="0">
                <a:solidFill>
                  <a:srgbClr val="000000"/>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using previous defined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clases</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 object of the type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AddressBook</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should be able to process a maximum of 500 entries. </a:t>
            </a:r>
            <a:endPar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130540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CE87B-19DC-4E51-9B7F-C9A6584B554D}"/>
              </a:ext>
            </a:extLst>
          </p:cNvPr>
          <p:cNvSpPr>
            <a:spLocks noGrp="1"/>
          </p:cNvSpPr>
          <p:nvPr>
            <p:ph type="title"/>
          </p:nvPr>
        </p:nvSpPr>
        <p:spPr/>
        <p:txBody>
          <a:bodyPr/>
          <a:lstStyle/>
          <a:p>
            <a:r>
              <a:rPr lang="en-US" dirty="0"/>
              <a:t>Required Functions</a:t>
            </a:r>
          </a:p>
        </p:txBody>
      </p:sp>
      <p:sp>
        <p:nvSpPr>
          <p:cNvPr id="3" name="Content Placeholder 2">
            <a:extLst>
              <a:ext uri="{FF2B5EF4-FFF2-40B4-BE49-F238E27FC236}">
                <a16:creationId xmlns:a16="http://schemas.microsoft.com/office/drawing/2014/main" id="{6E146AF0-4090-47C6-8732-1C7FB883C590}"/>
              </a:ext>
            </a:extLst>
          </p:cNvPr>
          <p:cNvSpPr>
            <a:spLocks noGrp="1"/>
          </p:cNvSpPr>
          <p:nvPr>
            <p:ph idx="1"/>
          </p:nvPr>
        </p:nvSpPr>
        <p:spPr/>
        <p:txBody>
          <a:bodyPr>
            <a:normAutofit/>
          </a:bodyPr>
          <a:lstStyle/>
          <a:p>
            <a:pPr algn="just">
              <a:lnSpc>
                <a:spcPct val="115000"/>
              </a:lnSpc>
              <a:spcBef>
                <a:spcPts val="0"/>
              </a:spcBef>
              <a:spcAft>
                <a:spcPts val="200"/>
              </a:spcAft>
            </a:pPr>
            <a:r>
              <a:rPr lang="en-US" sz="2400" dirty="0">
                <a:solidFill>
                  <a:srgbClr val="000000"/>
                </a:solidFill>
                <a:latin typeface="Times New Roman" panose="02020603050405020304" pitchFamily="18" charset="0"/>
                <a:cs typeface="Times New Roman" panose="02020603050405020304" pitchFamily="18" charset="0"/>
              </a:rPr>
              <a:t>Load the data into the address book from a file</a:t>
            </a:r>
          </a:p>
          <a:p>
            <a:pPr algn="just">
              <a:lnSpc>
                <a:spcPct val="115000"/>
              </a:lnSpc>
              <a:spcBef>
                <a:spcPts val="0"/>
              </a:spcBef>
              <a:spcAft>
                <a:spcPts val="200"/>
              </a:spcAft>
            </a:pPr>
            <a:r>
              <a:rPr lang="en-US" sz="2400" dirty="0">
                <a:solidFill>
                  <a:srgbClr val="000000"/>
                </a:solidFill>
                <a:latin typeface="Times New Roman" panose="02020603050405020304" pitchFamily="18" charset="0"/>
                <a:cs typeface="Times New Roman" panose="02020603050405020304" pitchFamily="18" charset="0"/>
              </a:rPr>
              <a:t>Search for a person by last name</a:t>
            </a:r>
          </a:p>
          <a:p>
            <a:pPr marR="0" lvl="0" algn="just">
              <a:lnSpc>
                <a:spcPct val="115000"/>
              </a:lnSpc>
              <a:spcBef>
                <a:spcPts val="0"/>
              </a:spcBef>
              <a:spcAft>
                <a:spcPts val="200"/>
              </a:spcAft>
            </a:pP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Print the address, phone number and date of birth (if it exists) of a given person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15000"/>
              </a:lnSpc>
              <a:spcBef>
                <a:spcPts val="0"/>
              </a:spcBef>
              <a:spcAft>
                <a:spcPts val="200"/>
              </a:spcAft>
            </a:pP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Print the names of the people whose birthdays are in a given month or between two given dates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400" dirty="0"/>
          </a:p>
        </p:txBody>
      </p:sp>
    </p:spTree>
    <p:extLst>
      <p:ext uri="{BB962C8B-B14F-4D97-AF65-F5344CB8AC3E}">
        <p14:creationId xmlns:p14="http://schemas.microsoft.com/office/powerpoint/2010/main" val="1970986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2F438-1956-436D-BCB3-58FD2B130AF0}"/>
              </a:ext>
            </a:extLst>
          </p:cNvPr>
          <p:cNvSpPr>
            <a:spLocks noGrp="1"/>
          </p:cNvSpPr>
          <p:nvPr>
            <p:ph type="title"/>
          </p:nvPr>
        </p:nvSpPr>
        <p:spPr/>
        <p:txBody>
          <a:bodyPr/>
          <a:lstStyle/>
          <a:p>
            <a:r>
              <a:rPr lang="en-US" dirty="0"/>
              <a:t>Structure of Address Data</a:t>
            </a:r>
          </a:p>
        </p:txBody>
      </p:sp>
      <p:sp>
        <p:nvSpPr>
          <p:cNvPr id="3" name="Content Placeholder 2">
            <a:extLst>
              <a:ext uri="{FF2B5EF4-FFF2-40B4-BE49-F238E27FC236}">
                <a16:creationId xmlns:a16="http://schemas.microsoft.com/office/drawing/2014/main" id="{8B05EE71-5055-4BA9-A7D4-6506141889F3}"/>
              </a:ext>
            </a:extLst>
          </p:cNvPr>
          <p:cNvSpPr>
            <a:spLocks noGrp="1"/>
          </p:cNvSpPr>
          <p:nvPr>
            <p:ph idx="1"/>
          </p:nvPr>
        </p:nvSpPr>
        <p:spPr/>
        <p:txBody>
          <a:bodyPr>
            <a:normAutofit/>
          </a:bodyPr>
          <a:lstStyle/>
          <a:p>
            <a:r>
              <a:rPr lang="en-US" sz="2400" dirty="0"/>
              <a:t>Shelly Malik – Person Name</a:t>
            </a:r>
          </a:p>
          <a:p>
            <a:r>
              <a:rPr lang="en-US" sz="2400" dirty="0"/>
              <a:t>12 8 2000 – Date of Birth</a:t>
            </a:r>
          </a:p>
          <a:p>
            <a:r>
              <a:rPr lang="en-US" sz="2400" dirty="0"/>
              <a:t>Lincoln Drive – Street</a:t>
            </a:r>
          </a:p>
          <a:p>
            <a:r>
              <a:rPr lang="en-US" sz="2400" dirty="0"/>
              <a:t>Omaha – City</a:t>
            </a:r>
          </a:p>
          <a:p>
            <a:r>
              <a:rPr lang="en-US" sz="2400" dirty="0"/>
              <a:t>Nebraska – State</a:t>
            </a:r>
          </a:p>
          <a:p>
            <a:r>
              <a:rPr lang="en-US" sz="2400" dirty="0"/>
              <a:t>68131 – Zip code</a:t>
            </a:r>
          </a:p>
          <a:p>
            <a:r>
              <a:rPr lang="en-US" sz="2400" dirty="0"/>
              <a:t>402-555-1212 – Phone Number</a:t>
            </a:r>
          </a:p>
          <a:p>
            <a:r>
              <a:rPr lang="en-US" sz="2400" dirty="0"/>
              <a:t>Family – Person Status</a:t>
            </a:r>
          </a:p>
        </p:txBody>
      </p:sp>
    </p:spTree>
    <p:extLst>
      <p:ext uri="{BB962C8B-B14F-4D97-AF65-F5344CB8AC3E}">
        <p14:creationId xmlns:p14="http://schemas.microsoft.com/office/powerpoint/2010/main" val="4141678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D62FB-96AB-470A-B35D-CBD516EE4391}"/>
              </a:ext>
            </a:extLst>
          </p:cNvPr>
          <p:cNvSpPr>
            <a:spLocks noGrp="1"/>
          </p:cNvSpPr>
          <p:nvPr>
            <p:ph type="title"/>
          </p:nvPr>
        </p:nvSpPr>
        <p:spPr/>
        <p:txBody>
          <a:bodyPr/>
          <a:lstStyle/>
          <a:p>
            <a:r>
              <a:rPr lang="en-US" dirty="0"/>
              <a:t>Code Structure</a:t>
            </a:r>
          </a:p>
        </p:txBody>
      </p:sp>
      <p:sp>
        <p:nvSpPr>
          <p:cNvPr id="3" name="Content Placeholder 2">
            <a:extLst>
              <a:ext uri="{FF2B5EF4-FFF2-40B4-BE49-F238E27FC236}">
                <a16:creationId xmlns:a16="http://schemas.microsoft.com/office/drawing/2014/main" id="{2BF2B24E-9A6D-4C5F-B07B-1A09790906C4}"/>
              </a:ext>
            </a:extLst>
          </p:cNvPr>
          <p:cNvSpPr>
            <a:spLocks noGrp="1"/>
          </p:cNvSpPr>
          <p:nvPr>
            <p:ph idx="1"/>
          </p:nvPr>
        </p:nvSpPr>
        <p:spPr>
          <a:xfrm>
            <a:off x="838200" y="1825625"/>
            <a:ext cx="10987216" cy="4351338"/>
          </a:xfrm>
        </p:spPr>
        <p:txBody>
          <a:bodyPr/>
          <a:lstStyle/>
          <a:p>
            <a:r>
              <a:rPr lang="en-US" sz="2400" dirty="0"/>
              <a:t>Date.java – class for processing the date</a:t>
            </a:r>
          </a:p>
          <a:p>
            <a:r>
              <a:rPr lang="en-US" sz="2400" dirty="0"/>
              <a:t>Address.java – class for processing address information</a:t>
            </a:r>
          </a:p>
          <a:p>
            <a:r>
              <a:rPr lang="en-US" sz="2400" dirty="0"/>
              <a:t>AddressBook.java – class for print and search data</a:t>
            </a:r>
          </a:p>
          <a:p>
            <a:r>
              <a:rPr lang="en-US" sz="2400" dirty="0"/>
              <a:t>Person.java – class for processing person name</a:t>
            </a:r>
          </a:p>
          <a:p>
            <a:r>
              <a:rPr lang="en-US" sz="2400" dirty="0"/>
              <a:t>ExtPerson.java – class for processing person related data (date of birth …)</a:t>
            </a:r>
          </a:p>
          <a:p>
            <a:r>
              <a:rPr lang="en-US" sz="2400" dirty="0"/>
              <a:t>Main.java – call methods to achieve the requirements.</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130732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ACEA0-9661-4A09-861C-E51D98638AE1}"/>
              </a:ext>
            </a:extLst>
          </p:cNvPr>
          <p:cNvSpPr>
            <a:spLocks noGrp="1"/>
          </p:cNvSpPr>
          <p:nvPr>
            <p:ph type="title"/>
          </p:nvPr>
        </p:nvSpPr>
        <p:spPr/>
        <p:txBody>
          <a:bodyPr/>
          <a:lstStyle/>
          <a:p>
            <a:r>
              <a:rPr lang="en-US" dirty="0"/>
              <a:t>UML Design</a:t>
            </a:r>
          </a:p>
        </p:txBody>
      </p:sp>
      <p:pic>
        <p:nvPicPr>
          <p:cNvPr id="4" name="Content Placeholder 6">
            <a:extLst>
              <a:ext uri="{FF2B5EF4-FFF2-40B4-BE49-F238E27FC236}">
                <a16:creationId xmlns:a16="http://schemas.microsoft.com/office/drawing/2014/main" id="{D9C0BBAA-B084-4995-B3F5-7375F90B6252}"/>
              </a:ext>
            </a:extLst>
          </p:cNvPr>
          <p:cNvPicPr>
            <a:picLocks noChangeAspect="1"/>
          </p:cNvPicPr>
          <p:nvPr/>
        </p:nvPicPr>
        <p:blipFill>
          <a:blip r:embed="rId2"/>
          <a:stretch>
            <a:fillRect/>
          </a:stretch>
        </p:blipFill>
        <p:spPr>
          <a:xfrm>
            <a:off x="1830669" y="1740220"/>
            <a:ext cx="7265642" cy="4228093"/>
          </a:xfrm>
          <a:prstGeom prst="rect">
            <a:avLst/>
          </a:prstGeom>
        </p:spPr>
      </p:pic>
    </p:spTree>
    <p:extLst>
      <p:ext uri="{BB962C8B-B14F-4D97-AF65-F5344CB8AC3E}">
        <p14:creationId xmlns:p14="http://schemas.microsoft.com/office/powerpoint/2010/main" val="1427231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72F20-C5AF-4BE6-924B-50BF0B14C257}"/>
              </a:ext>
            </a:extLst>
          </p:cNvPr>
          <p:cNvSpPr>
            <a:spLocks noGrp="1"/>
          </p:cNvSpPr>
          <p:nvPr>
            <p:ph type="title"/>
          </p:nvPr>
        </p:nvSpPr>
        <p:spPr/>
        <p:txBody>
          <a:bodyPr/>
          <a:lstStyle/>
          <a:p>
            <a:r>
              <a:rPr lang="en-US" dirty="0"/>
              <a:t>UML Design (cont.)</a:t>
            </a:r>
          </a:p>
        </p:txBody>
      </p:sp>
      <p:pic>
        <p:nvPicPr>
          <p:cNvPr id="4" name="Picture 3">
            <a:extLst>
              <a:ext uri="{FF2B5EF4-FFF2-40B4-BE49-F238E27FC236}">
                <a16:creationId xmlns:a16="http://schemas.microsoft.com/office/drawing/2014/main" id="{AEA2A28F-9055-4D8B-BD57-ED24A868F0B5}"/>
              </a:ext>
            </a:extLst>
          </p:cNvPr>
          <p:cNvPicPr>
            <a:picLocks noChangeAspect="1"/>
          </p:cNvPicPr>
          <p:nvPr/>
        </p:nvPicPr>
        <p:blipFill>
          <a:blip r:embed="rId2"/>
          <a:stretch>
            <a:fillRect/>
          </a:stretch>
        </p:blipFill>
        <p:spPr>
          <a:xfrm>
            <a:off x="98854" y="2012722"/>
            <a:ext cx="6784675" cy="3399707"/>
          </a:xfrm>
          <a:prstGeom prst="rect">
            <a:avLst/>
          </a:prstGeom>
        </p:spPr>
      </p:pic>
      <p:pic>
        <p:nvPicPr>
          <p:cNvPr id="6" name="Picture 5">
            <a:extLst>
              <a:ext uri="{FF2B5EF4-FFF2-40B4-BE49-F238E27FC236}">
                <a16:creationId xmlns:a16="http://schemas.microsoft.com/office/drawing/2014/main" id="{743ACA6D-B5DE-4B9E-85B9-694F0725A583}"/>
              </a:ext>
            </a:extLst>
          </p:cNvPr>
          <p:cNvPicPr>
            <a:picLocks noChangeAspect="1"/>
          </p:cNvPicPr>
          <p:nvPr/>
        </p:nvPicPr>
        <p:blipFill>
          <a:blip r:embed="rId3"/>
          <a:stretch>
            <a:fillRect/>
          </a:stretch>
        </p:blipFill>
        <p:spPr>
          <a:xfrm>
            <a:off x="6870359" y="2187146"/>
            <a:ext cx="5138903" cy="3142905"/>
          </a:xfrm>
          <a:prstGeom prst="rect">
            <a:avLst/>
          </a:prstGeom>
        </p:spPr>
      </p:pic>
    </p:spTree>
    <p:extLst>
      <p:ext uri="{BB962C8B-B14F-4D97-AF65-F5344CB8AC3E}">
        <p14:creationId xmlns:p14="http://schemas.microsoft.com/office/powerpoint/2010/main" val="739614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F57D5-159F-43D3-AEA2-E30834B39C87}"/>
              </a:ext>
            </a:extLst>
          </p:cNvPr>
          <p:cNvSpPr>
            <a:spLocks noGrp="1"/>
          </p:cNvSpPr>
          <p:nvPr>
            <p:ph type="title"/>
          </p:nvPr>
        </p:nvSpPr>
        <p:spPr/>
        <p:txBody>
          <a:bodyPr/>
          <a:lstStyle/>
          <a:p>
            <a:r>
              <a:rPr lang="en-US" dirty="0"/>
              <a:t>UML Design (cont.)</a:t>
            </a:r>
          </a:p>
        </p:txBody>
      </p:sp>
      <p:pic>
        <p:nvPicPr>
          <p:cNvPr id="7" name="Content Placeholder 6">
            <a:extLst>
              <a:ext uri="{FF2B5EF4-FFF2-40B4-BE49-F238E27FC236}">
                <a16:creationId xmlns:a16="http://schemas.microsoft.com/office/drawing/2014/main" id="{BB58F0F0-7AA9-4949-B215-B7A5D4650675}"/>
              </a:ext>
            </a:extLst>
          </p:cNvPr>
          <p:cNvPicPr>
            <a:picLocks noGrp="1" noChangeAspect="1"/>
          </p:cNvPicPr>
          <p:nvPr>
            <p:ph idx="1"/>
          </p:nvPr>
        </p:nvPicPr>
        <p:blipFill rotWithShape="1">
          <a:blip r:embed="rId2"/>
          <a:srcRect b="58105"/>
          <a:stretch/>
        </p:blipFill>
        <p:spPr>
          <a:xfrm>
            <a:off x="5902470" y="2495236"/>
            <a:ext cx="4946761" cy="2183857"/>
          </a:xfrm>
        </p:spPr>
      </p:pic>
      <p:pic>
        <p:nvPicPr>
          <p:cNvPr id="6" name="Picture 5">
            <a:extLst>
              <a:ext uri="{FF2B5EF4-FFF2-40B4-BE49-F238E27FC236}">
                <a16:creationId xmlns:a16="http://schemas.microsoft.com/office/drawing/2014/main" id="{951721E5-2480-4B90-8B1B-F0B332732272}"/>
              </a:ext>
            </a:extLst>
          </p:cNvPr>
          <p:cNvPicPr>
            <a:picLocks noChangeAspect="1"/>
          </p:cNvPicPr>
          <p:nvPr/>
        </p:nvPicPr>
        <p:blipFill>
          <a:blip r:embed="rId3"/>
          <a:stretch>
            <a:fillRect/>
          </a:stretch>
        </p:blipFill>
        <p:spPr>
          <a:xfrm>
            <a:off x="216823" y="2273643"/>
            <a:ext cx="5492780" cy="2997188"/>
          </a:xfrm>
          <a:prstGeom prst="rect">
            <a:avLst/>
          </a:prstGeom>
        </p:spPr>
      </p:pic>
    </p:spTree>
    <p:extLst>
      <p:ext uri="{BB962C8B-B14F-4D97-AF65-F5344CB8AC3E}">
        <p14:creationId xmlns:p14="http://schemas.microsoft.com/office/powerpoint/2010/main" val="1917175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DF676-48C6-4819-86D1-414D12EB4426}"/>
              </a:ext>
            </a:extLst>
          </p:cNvPr>
          <p:cNvSpPr>
            <a:spLocks noGrp="1"/>
          </p:cNvSpPr>
          <p:nvPr>
            <p:ph type="title"/>
          </p:nvPr>
        </p:nvSpPr>
        <p:spPr/>
        <p:txBody>
          <a:bodyPr/>
          <a:lstStyle/>
          <a:p>
            <a:r>
              <a:rPr lang="en-US" dirty="0"/>
              <a:t>Main class</a:t>
            </a:r>
          </a:p>
        </p:txBody>
      </p:sp>
      <p:sp>
        <p:nvSpPr>
          <p:cNvPr id="3" name="Content Placeholder 2">
            <a:extLst>
              <a:ext uri="{FF2B5EF4-FFF2-40B4-BE49-F238E27FC236}">
                <a16:creationId xmlns:a16="http://schemas.microsoft.com/office/drawing/2014/main" id="{C169FE03-D75B-4D31-B353-06DCB59CB3A3}"/>
              </a:ext>
            </a:extLst>
          </p:cNvPr>
          <p:cNvSpPr>
            <a:spLocks noGrp="1"/>
          </p:cNvSpPr>
          <p:nvPr>
            <p:ph idx="1"/>
          </p:nvPr>
        </p:nvSpPr>
        <p:spPr/>
        <p:txBody>
          <a:bodyPr>
            <a:normAutofit/>
          </a:bodyPr>
          <a:lstStyle/>
          <a:p>
            <a:r>
              <a:rPr lang="en-US" sz="2400" dirty="0"/>
              <a:t>A menu to perform the required operations:</a:t>
            </a:r>
          </a:p>
          <a:p>
            <a:pPr lvl="1">
              <a:buFont typeface="Wingdings" panose="05000000000000000000" pitchFamily="2" charset="2"/>
              <a:buChar char="Ø"/>
            </a:pPr>
            <a:r>
              <a:rPr lang="en-US" sz="2400" dirty="0"/>
              <a:t>Example</a:t>
            </a:r>
          </a:p>
          <a:p>
            <a:pPr marL="685800" lvl="2" indent="0">
              <a:buNone/>
            </a:pPr>
            <a:r>
              <a:rPr lang="en-US" sz="2100" dirty="0" err="1"/>
              <a:t>System.out.println</a:t>
            </a:r>
            <a:r>
              <a:rPr lang="en-US" sz="2100" dirty="0"/>
              <a:t>("1: To see if a person is in the address book");</a:t>
            </a:r>
          </a:p>
          <a:p>
            <a:pPr marL="685800" lvl="2" indent="0">
              <a:buNone/>
            </a:pPr>
            <a:r>
              <a:rPr lang="en-US" sz="2100" dirty="0" err="1"/>
              <a:t>System.out.println</a:t>
            </a:r>
            <a:r>
              <a:rPr lang="en-US" sz="2100" dirty="0"/>
              <a:t>("2: Print the information of a person");</a:t>
            </a:r>
          </a:p>
          <a:p>
            <a:pPr marL="685800" lvl="2" indent="0">
              <a:buNone/>
            </a:pPr>
            <a:r>
              <a:rPr lang="en-US" sz="2100" dirty="0" err="1"/>
              <a:t>System.out.println</a:t>
            </a:r>
            <a:r>
              <a:rPr lang="en-US" sz="2100" dirty="0"/>
              <a:t>("3: Print the names of person having birthday in a particular month");</a:t>
            </a:r>
          </a:p>
          <a:p>
            <a:pPr marL="685800" lvl="2" indent="0">
              <a:buNone/>
            </a:pPr>
            <a:r>
              <a:rPr lang="en-US" sz="2100" dirty="0" err="1"/>
              <a:t>System.out.println</a:t>
            </a:r>
            <a:r>
              <a:rPr lang="en-US" sz="2100" dirty="0"/>
              <a:t>("4: Print all person's info");</a:t>
            </a:r>
          </a:p>
          <a:p>
            <a:pPr marL="685800" lvl="2" indent="0">
              <a:buNone/>
            </a:pPr>
            <a:r>
              <a:rPr lang="en-US" sz="2100" dirty="0" err="1"/>
              <a:t>System.out.println</a:t>
            </a:r>
            <a:r>
              <a:rPr lang="en-US" sz="2100" dirty="0"/>
              <a:t>("9: Terminate the program");</a:t>
            </a:r>
          </a:p>
          <a:p>
            <a:r>
              <a:rPr lang="en-US" sz="2400" dirty="0"/>
              <a:t>File operation</a:t>
            </a:r>
          </a:p>
        </p:txBody>
      </p:sp>
    </p:spTree>
    <p:extLst>
      <p:ext uri="{BB962C8B-B14F-4D97-AF65-F5344CB8AC3E}">
        <p14:creationId xmlns:p14="http://schemas.microsoft.com/office/powerpoint/2010/main" val="3678739193"/>
      </p:ext>
    </p:extLst>
  </p:cSld>
  <p:clrMapOvr>
    <a:masterClrMapping/>
  </p:clrMapOvr>
</p:sld>
</file>

<file path=ppt/theme/theme1.xml><?xml version="1.0" encoding="utf-8"?>
<a:theme xmlns:a="http://schemas.openxmlformats.org/drawingml/2006/main" name="Office Theme">
  <a:themeElements>
    <a:clrScheme name="Custom 3">
      <a:dk1>
        <a:srgbClr val="000000"/>
      </a:dk1>
      <a:lt1>
        <a:srgbClr val="FFFFFF"/>
      </a:lt1>
      <a:dk2>
        <a:srgbClr val="44546A"/>
      </a:dk2>
      <a:lt2>
        <a:srgbClr val="DDDDDD"/>
      </a:lt2>
      <a:accent1>
        <a:srgbClr val="FFBB00"/>
      </a:accent1>
      <a:accent2>
        <a:srgbClr val="DDDDDD"/>
      </a:accent2>
      <a:accent3>
        <a:srgbClr val="3C3C3C"/>
      </a:accent3>
      <a:accent4>
        <a:srgbClr val="FFC000"/>
      </a:accent4>
      <a:accent5>
        <a:srgbClr val="CC9900"/>
      </a:accent5>
      <a:accent6>
        <a:srgbClr val="70AD47"/>
      </a:accent6>
      <a:hlink>
        <a:srgbClr val="CC9900"/>
      </a:hlink>
      <a:folHlink>
        <a:srgbClr val="666666"/>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UPPT-White-169" id="{F0690388-2FB2-BE46-8F7D-1F018C6770E2}" vid="{6300AA86-1663-EC49-A6F8-16E317BF140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TUPPT-White-169</Template>
  <TotalTime>1736</TotalTime>
  <Words>472</Words>
  <Application>Microsoft Office PowerPoint</Application>
  <PresentationFormat>Widescreen</PresentationFormat>
  <Paragraphs>40</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Proxima Nova</vt:lpstr>
      <vt:lpstr>Times New Roman</vt:lpstr>
      <vt:lpstr>Wingdings</vt:lpstr>
      <vt:lpstr>Office Theme</vt:lpstr>
      <vt:lpstr>Problem 2: Online Address Book</vt:lpstr>
      <vt:lpstr>Required Functions</vt:lpstr>
      <vt:lpstr>Structure of Address Data</vt:lpstr>
      <vt:lpstr>Code Structure</vt:lpstr>
      <vt:lpstr>UML Design</vt:lpstr>
      <vt:lpstr>UML Design (cont.)</vt:lpstr>
      <vt:lpstr>UML Design (cont.)</vt:lpstr>
      <vt:lpstr>Main class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COSC237 Assignment 2</dc:title>
  <dc:creator>Jerry Qian</dc:creator>
  <cp:lastModifiedBy>Kelly Bare</cp:lastModifiedBy>
  <cp:revision>46</cp:revision>
  <dcterms:created xsi:type="dcterms:W3CDTF">2021-02-17T21:00:59Z</dcterms:created>
  <dcterms:modified xsi:type="dcterms:W3CDTF">2021-04-18T19:58:59Z</dcterms:modified>
</cp:coreProperties>
</file>