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7" r:id="rId2"/>
    <p:sldId id="265" r:id="rId3"/>
    <p:sldId id="258" r:id="rId4"/>
    <p:sldId id="266" r:id="rId5"/>
    <p:sldId id="259" r:id="rId6"/>
    <p:sldId id="269" r:id="rId7"/>
    <p:sldId id="270" r:id="rId8"/>
    <p:sldId id="271" r:id="rId9"/>
    <p:sldId id="272" r:id="rId10"/>
    <p:sldId id="273" r:id="rId11"/>
    <p:sldId id="274" r:id="rId12"/>
    <p:sldId id="275" r:id="rId13"/>
    <p:sldId id="286" r:id="rId14"/>
    <p:sldId id="287" r:id="rId15"/>
    <p:sldId id="276" r:id="rId16"/>
    <p:sldId id="277" r:id="rId17"/>
    <p:sldId id="278" r:id="rId18"/>
    <p:sldId id="279" r:id="rId19"/>
    <p:sldId id="280" r:id="rId20"/>
    <p:sldId id="281" r:id="rId21"/>
    <p:sldId id="282" r:id="rId22"/>
    <p:sldId id="283" r:id="rId23"/>
    <p:sldId id="284" r:id="rId24"/>
    <p:sldId id="285"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31" autoAdjust="0"/>
    <p:restoredTop sz="94660"/>
  </p:normalViewPr>
  <p:slideViewPr>
    <p:cSldViewPr snapToGrid="0">
      <p:cViewPr varScale="1">
        <p:scale>
          <a:sx n="86" d="100"/>
          <a:sy n="86"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0797F-1524-4A71-8262-0BD8C7906667}" type="datetimeFigureOut">
              <a:rPr lang="zh-TW" altLang="en-US" smtClean="0"/>
              <a:t>2020/12/23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80E1F-38EA-4517-8EF6-414CD39CDC87}" type="slidenum">
              <a:rPr lang="zh-TW" altLang="en-US" smtClean="0"/>
              <a:t>‹#›</a:t>
            </a:fld>
            <a:endParaRPr lang="zh-TW" altLang="en-US"/>
          </a:p>
        </p:txBody>
      </p:sp>
    </p:spTree>
    <p:extLst>
      <p:ext uri="{BB962C8B-B14F-4D97-AF65-F5344CB8AC3E}">
        <p14:creationId xmlns:p14="http://schemas.microsoft.com/office/powerpoint/2010/main" val="801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1586BD-0F56-465E-90DD-4F7EB5C22C4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62D75AF-8D7E-477A-B06A-773B54B18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2D08B3-A9A6-4CA5-94A5-60BE4193B856}"/>
              </a:ext>
            </a:extLst>
          </p:cNvPr>
          <p:cNvSpPr>
            <a:spLocks noGrp="1"/>
          </p:cNvSpPr>
          <p:nvPr>
            <p:ph type="dt" sz="half" idx="10"/>
          </p:nvPr>
        </p:nvSpPr>
        <p:spPr/>
        <p:txBody>
          <a:bodyPr/>
          <a:lstStyle/>
          <a:p>
            <a:fld id="{A0ED7B95-9DF2-4779-89AE-0880CA7DD7A0}"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825B2C64-F6D0-4564-A934-9F517F7C49AB}"/>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73881C62-2657-4643-9CC9-89D68799A76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98198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98AADC-F389-4BCD-9E52-49B7E64907E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1A3D60F-143D-47A7-90DD-8D2052D74E4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D2913F-34A8-4E19-BE54-298D842C8B47}"/>
              </a:ext>
            </a:extLst>
          </p:cNvPr>
          <p:cNvSpPr>
            <a:spLocks noGrp="1"/>
          </p:cNvSpPr>
          <p:nvPr>
            <p:ph type="dt" sz="half" idx="10"/>
          </p:nvPr>
        </p:nvSpPr>
        <p:spPr/>
        <p:txBody>
          <a:bodyPr/>
          <a:lstStyle/>
          <a:p>
            <a:fld id="{E796F825-52C5-41F7-8112-36F994D4B739}"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C86ADB15-0821-4678-8A84-0615C961873F}"/>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FE5E1647-A311-42C8-900F-03252A535EA8}"/>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22885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42E21EA-AC61-43C5-AA22-71763E0491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ED08377-D434-4883-933D-05403373BCD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6BEFAE-52A5-4771-A24E-66D37EDBFE49}"/>
              </a:ext>
            </a:extLst>
          </p:cNvPr>
          <p:cNvSpPr>
            <a:spLocks noGrp="1"/>
          </p:cNvSpPr>
          <p:nvPr>
            <p:ph type="dt" sz="half" idx="10"/>
          </p:nvPr>
        </p:nvSpPr>
        <p:spPr/>
        <p:txBody>
          <a:bodyPr/>
          <a:lstStyle/>
          <a:p>
            <a:fld id="{1B43A623-1193-48FF-8F70-23BBE1A540BC}"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67F5FDAD-E360-45AB-9254-5D5A1437A3E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B879758A-1063-49CC-A47B-5A24925A912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8660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9BCD5E-CF2F-45CD-A1C5-FACE037AE6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340CAA-7987-4F30-B10A-034CDBA23AC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08DEE94-B9EB-437B-B87B-4D63439559CF}"/>
              </a:ext>
            </a:extLst>
          </p:cNvPr>
          <p:cNvSpPr>
            <a:spLocks noGrp="1"/>
          </p:cNvSpPr>
          <p:nvPr>
            <p:ph type="dt" sz="half" idx="10"/>
          </p:nvPr>
        </p:nvSpPr>
        <p:spPr/>
        <p:txBody>
          <a:bodyPr/>
          <a:lstStyle/>
          <a:p>
            <a:fld id="{02B6A702-BB3B-4DC7-8777-C8019E012043}"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20C7A974-A07A-49C2-B147-F6EC850539C3}"/>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894EDD24-940C-445F-B974-623173FA1A40}"/>
              </a:ext>
            </a:extLst>
          </p:cNvPr>
          <p:cNvSpPr>
            <a:spLocks noGrp="1"/>
          </p:cNvSpPr>
          <p:nvPr>
            <p:ph type="sldNum" sz="quarter" idx="12"/>
          </p:nvPr>
        </p:nvSpPr>
        <p:spPr>
          <a:xfrm>
            <a:off x="8610600" y="6233261"/>
            <a:ext cx="2743200" cy="365125"/>
          </a:xfrm>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308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5FC26-2554-4ACE-AD62-BF4C0D1507C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5F7A203-776E-48E1-8F52-E0C061723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22283AA-0163-40C4-BD15-4B5D9779A626}"/>
              </a:ext>
            </a:extLst>
          </p:cNvPr>
          <p:cNvSpPr>
            <a:spLocks noGrp="1"/>
          </p:cNvSpPr>
          <p:nvPr>
            <p:ph type="dt" sz="half" idx="10"/>
          </p:nvPr>
        </p:nvSpPr>
        <p:spPr/>
        <p:txBody>
          <a:bodyPr/>
          <a:lstStyle/>
          <a:p>
            <a:fld id="{D71FE1BB-1984-46D0-8A15-E90F471D0C09}"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1A8905D-720A-4884-BF88-251296BD5CD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091F5B7E-479B-4C2C-9C2F-FC3D3BAF2427}"/>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93832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8C707-FFC8-4A24-BA23-EF9EC44675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2160DF4-3AB1-42B3-8971-B823E5CB29C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B6BFC4C-B0FA-4F91-8D27-3D1AF4C2C73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2FAC31B-12B8-44B6-A9E9-8F967BCFB495}"/>
              </a:ext>
            </a:extLst>
          </p:cNvPr>
          <p:cNvSpPr>
            <a:spLocks noGrp="1"/>
          </p:cNvSpPr>
          <p:nvPr>
            <p:ph type="dt" sz="half" idx="10"/>
          </p:nvPr>
        </p:nvSpPr>
        <p:spPr/>
        <p:txBody>
          <a:bodyPr/>
          <a:lstStyle/>
          <a:p>
            <a:fld id="{77F20E08-2906-41D6-8C7B-090619EEB394}"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5FFAD4C5-4E96-46C0-9033-3CF48A722307}"/>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F8F5A243-79AB-498E-9F6B-C0EA9EA192EC}"/>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6956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839153-E8CD-49CF-A352-CE2C89DD0C4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9D2D86D-B04B-4F6E-8B70-CEEE8EE74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ADF040F-70C5-4670-BDE4-017C92D5B3A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02EE54B-8A53-409D-B09E-64BD2F95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2B72209-6EC7-4418-A78D-417AB466F56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F99256C-B33C-4980-B58A-185F1B50800F}"/>
              </a:ext>
            </a:extLst>
          </p:cNvPr>
          <p:cNvSpPr>
            <a:spLocks noGrp="1"/>
          </p:cNvSpPr>
          <p:nvPr>
            <p:ph type="dt" sz="half" idx="10"/>
          </p:nvPr>
        </p:nvSpPr>
        <p:spPr/>
        <p:txBody>
          <a:bodyPr/>
          <a:lstStyle/>
          <a:p>
            <a:fld id="{55568151-659F-451B-90E8-D942E285C4C0}"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8" name="바닥글 개체 틀 7">
            <a:extLst>
              <a:ext uri="{FF2B5EF4-FFF2-40B4-BE49-F238E27FC236}">
                <a16:creationId xmlns:a16="http://schemas.microsoft.com/office/drawing/2014/main" id="{10D41821-F2CE-4C29-8132-70323EDD61F2}"/>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9" name="슬라이드 번호 개체 틀 8">
            <a:extLst>
              <a:ext uri="{FF2B5EF4-FFF2-40B4-BE49-F238E27FC236}">
                <a16:creationId xmlns:a16="http://schemas.microsoft.com/office/drawing/2014/main" id="{98C219DB-B597-4742-98CD-2CAE4BE5026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6508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D106D-5995-4C96-A34B-80776AE9EE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FF2DA30-6E46-4781-A24E-22BEFDC9360A}"/>
              </a:ext>
            </a:extLst>
          </p:cNvPr>
          <p:cNvSpPr>
            <a:spLocks noGrp="1"/>
          </p:cNvSpPr>
          <p:nvPr>
            <p:ph type="dt" sz="half" idx="10"/>
          </p:nvPr>
        </p:nvSpPr>
        <p:spPr/>
        <p:txBody>
          <a:bodyPr/>
          <a:lstStyle/>
          <a:p>
            <a:fld id="{5F5ACF7B-D802-4370-A837-63513A197E2A}"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4" name="바닥글 개체 틀 3">
            <a:extLst>
              <a:ext uri="{FF2B5EF4-FFF2-40B4-BE49-F238E27FC236}">
                <a16:creationId xmlns:a16="http://schemas.microsoft.com/office/drawing/2014/main" id="{B6E6DFE5-8E83-400E-805F-69D1FE73103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a:extLst>
              <a:ext uri="{FF2B5EF4-FFF2-40B4-BE49-F238E27FC236}">
                <a16:creationId xmlns:a16="http://schemas.microsoft.com/office/drawing/2014/main" id="{0DD16593-628A-472D-A9C3-C41BD8886B0A}"/>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22276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9B1C4D2-3722-4C1D-B0E4-3ABC0DA4CA9D}"/>
              </a:ext>
            </a:extLst>
          </p:cNvPr>
          <p:cNvSpPr>
            <a:spLocks noGrp="1"/>
          </p:cNvSpPr>
          <p:nvPr>
            <p:ph type="dt" sz="half" idx="10"/>
          </p:nvPr>
        </p:nvSpPr>
        <p:spPr/>
        <p:txBody>
          <a:bodyPr/>
          <a:lstStyle/>
          <a:p>
            <a:fld id="{59574EBE-A417-48BB-A6BD-14CC977D9DBC}"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3" name="바닥글 개체 틀 2">
            <a:extLst>
              <a:ext uri="{FF2B5EF4-FFF2-40B4-BE49-F238E27FC236}">
                <a16:creationId xmlns:a16="http://schemas.microsoft.com/office/drawing/2014/main" id="{C3A393B7-AE11-4029-9D65-0BDEFB02DCD9}"/>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4" name="슬라이드 번호 개체 틀 3">
            <a:extLst>
              <a:ext uri="{FF2B5EF4-FFF2-40B4-BE49-F238E27FC236}">
                <a16:creationId xmlns:a16="http://schemas.microsoft.com/office/drawing/2014/main" id="{DB9F3B94-79EC-477D-B625-FF12E8701FD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86909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D40AC1-6795-4CA4-8863-90C130E9FF6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0AA3D37-5CDD-4F3C-8395-110B38116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E09C48F-85AB-4E64-BEFA-3A18C6A9F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C7D03F-6B67-4E51-B669-6A0E67E1E6BB}"/>
              </a:ext>
            </a:extLst>
          </p:cNvPr>
          <p:cNvSpPr>
            <a:spLocks noGrp="1"/>
          </p:cNvSpPr>
          <p:nvPr>
            <p:ph type="dt" sz="half" idx="10"/>
          </p:nvPr>
        </p:nvSpPr>
        <p:spPr/>
        <p:txBody>
          <a:bodyPr/>
          <a:lstStyle/>
          <a:p>
            <a:fld id="{D45D3C5A-3AD2-415C-A6C1-68076C378B88}"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85481C9-7778-4E3B-A752-9007B5C851F6}"/>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E0C20EB4-E727-4E37-91E3-2D601E7FF376}"/>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54263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0C0D57-3EBF-4D7D-9103-029D562A31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25C662-F8E6-4896-9E6B-19D16B209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57ED9F6B-4286-432D-A5CB-100E7F77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BAD39F7-71D8-4D10-B6E7-04E0D95EBDF0}"/>
              </a:ext>
            </a:extLst>
          </p:cNvPr>
          <p:cNvSpPr>
            <a:spLocks noGrp="1"/>
          </p:cNvSpPr>
          <p:nvPr>
            <p:ph type="dt" sz="half" idx="10"/>
          </p:nvPr>
        </p:nvSpPr>
        <p:spPr/>
        <p:txBody>
          <a:bodyPr/>
          <a:lstStyle/>
          <a:p>
            <a:fld id="{B01A3CC2-6DCB-4F7F-AD97-B80DE6BAC228}"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6" name="바닥글 개체 틀 5">
            <a:extLst>
              <a:ext uri="{FF2B5EF4-FFF2-40B4-BE49-F238E27FC236}">
                <a16:creationId xmlns:a16="http://schemas.microsoft.com/office/drawing/2014/main" id="{043C73A8-E25B-4949-B956-80A5EC260FD8}"/>
              </a:ext>
            </a:extLst>
          </p:cNvPr>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a:extLst>
              <a:ext uri="{FF2B5EF4-FFF2-40B4-BE49-F238E27FC236}">
                <a16:creationId xmlns:a16="http://schemas.microsoft.com/office/drawing/2014/main" id="{777CE8D1-E11F-4E87-B585-E1E5C94635AD}"/>
              </a:ext>
            </a:extLst>
          </p:cNvPr>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4983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718C337-9B27-40D3-A9B2-4005EE7EA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B69189F-28A1-4057-8CE9-3B76810BF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F256D8-7BB6-49E2-954E-EF9E05DBF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D507E-403A-47C4-8279-6DFBAE4CFE6C}" type="datetime1">
              <a:rPr lang="ko-KR" altLang="en-US" smtClean="0">
                <a:solidFill>
                  <a:prstClr val="black">
                    <a:tint val="75000"/>
                  </a:prstClr>
                </a:solidFill>
              </a:rPr>
              <a:t>2020-12-23</a:t>
            </a:fld>
            <a:endParaRPr lang="ko-KR" altLang="en-US" dirty="0">
              <a:solidFill>
                <a:prstClr val="black">
                  <a:tint val="75000"/>
                </a:prstClr>
              </a:solidFill>
            </a:endParaRPr>
          </a:p>
        </p:txBody>
      </p:sp>
      <p:sp>
        <p:nvSpPr>
          <p:cNvPr id="5" name="바닥글 개체 틀 4">
            <a:extLst>
              <a:ext uri="{FF2B5EF4-FFF2-40B4-BE49-F238E27FC236}">
                <a16:creationId xmlns:a16="http://schemas.microsoft.com/office/drawing/2014/main" id="{DB38B22D-A8A6-4CDF-89EF-E670765E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a:extLst>
              <a:ext uri="{FF2B5EF4-FFF2-40B4-BE49-F238E27FC236}">
                <a16:creationId xmlns:a16="http://schemas.microsoft.com/office/drawing/2014/main" id="{DEBBC4C3-52FC-436A-A3AE-F6A5F52B6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3BBB8-EBE5-4A2B-AB70-89540E1C96C3}"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6022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1547446"/>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9" name="그룹 8">
            <a:extLst>
              <a:ext uri="{FF2B5EF4-FFF2-40B4-BE49-F238E27FC236}">
                <a16:creationId xmlns:a16="http://schemas.microsoft.com/office/drawing/2014/main" id="{C5FAF306-0C90-43CF-AD14-D24DBD921207}"/>
              </a:ext>
            </a:extLst>
          </p:cNvPr>
          <p:cNvGrpSpPr/>
          <p:nvPr/>
        </p:nvGrpSpPr>
        <p:grpSpPr>
          <a:xfrm>
            <a:off x="2203450" y="1160096"/>
            <a:ext cx="7785100" cy="774700"/>
            <a:chOff x="2628900" y="1160096"/>
            <a:chExt cx="7785100" cy="774700"/>
          </a:xfrm>
          <a:effectLst>
            <a:outerShdw blurRad="228600" dist="63500" dir="5400000" sx="96000" sy="96000" algn="t" rotWithShape="0">
              <a:prstClr val="black">
                <a:alpha val="26000"/>
              </a:prstClr>
            </a:outerShdw>
          </a:effectLst>
        </p:grpSpPr>
        <p:sp>
          <p:nvSpPr>
            <p:cNvPr id="6" name="직사각형 5">
              <a:extLst>
                <a:ext uri="{FF2B5EF4-FFF2-40B4-BE49-F238E27FC236}">
                  <a16:creationId xmlns:a16="http://schemas.microsoft.com/office/drawing/2014/main" id="{479282D2-A5E3-456C-B200-DDA3F6F905F2}"/>
                </a:ext>
              </a:extLst>
            </p:cNvPr>
            <p:cNvSpPr/>
            <p:nvPr/>
          </p:nvSpPr>
          <p:spPr>
            <a:xfrm>
              <a:off x="2628900" y="1160096"/>
              <a:ext cx="6934200" cy="774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kern="0" dirty="0">
                  <a:solidFill>
                    <a:prstClr val="black">
                      <a:lumMod val="75000"/>
                      <a:lumOff val="25000"/>
                    </a:prstClr>
                  </a:solidFill>
                  <a:latin typeface="Microsoft YaHei" panose="020B0503020204020204" pitchFamily="34" charset="-122"/>
                  <a:ea typeface="Microsoft YaHei" panose="020B0503020204020204" pitchFamily="34" charset="-122"/>
                </a:rPr>
                <a:t>    興興知我心</a:t>
              </a:r>
              <a:r>
                <a:rPr lang="en-US" altLang="zh-TW" sz="2400"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kern="0" dirty="0">
                  <a:solidFill>
                    <a:prstClr val="black">
                      <a:lumMod val="75000"/>
                      <a:lumOff val="25000"/>
                    </a:prstClr>
                  </a:solidFill>
                  <a:latin typeface="Microsoft YaHei" panose="020B0503020204020204" pitchFamily="34" charset="-122"/>
                  <a:ea typeface="Microsoft YaHei" panose="020B0503020204020204" pitchFamily="34" charset="-122"/>
                </a:rPr>
                <a:t>健康照護機器人</a:t>
              </a:r>
              <a:endParaRPr lang="en-US" altLang="ko-KR" sz="2400" b="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8" name="직사각형 7">
              <a:extLst>
                <a:ext uri="{FF2B5EF4-FFF2-40B4-BE49-F238E27FC236}">
                  <a16:creationId xmlns:a16="http://schemas.microsoft.com/office/drawing/2014/main" id="{7433A700-EA8B-4527-A743-C07D34B787EE}"/>
                </a:ext>
              </a:extLst>
            </p:cNvPr>
            <p:cNvSpPr/>
            <p:nvPr/>
          </p:nvSpPr>
          <p:spPr>
            <a:xfrm>
              <a:off x="9563100" y="1160096"/>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14" name="그룹 13">
            <a:extLst>
              <a:ext uri="{FF2B5EF4-FFF2-40B4-BE49-F238E27FC236}">
                <a16:creationId xmlns:a16="http://schemas.microsoft.com/office/drawing/2014/main" id="{1CD963FA-706C-41C9-ABB4-A9FC43E5E237}"/>
              </a:ext>
            </a:extLst>
          </p:cNvPr>
          <p:cNvGrpSpPr/>
          <p:nvPr/>
        </p:nvGrpSpPr>
        <p:grpSpPr>
          <a:xfrm>
            <a:off x="9318625" y="1320799"/>
            <a:ext cx="411780" cy="495349"/>
            <a:chOff x="9318625" y="1320799"/>
            <a:chExt cx="411780"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18625" y="1320799"/>
              <a:ext cx="388921"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684686"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6" name="직사각형 15">
            <a:extLst>
              <a:ext uri="{FF2B5EF4-FFF2-40B4-BE49-F238E27FC236}">
                <a16:creationId xmlns:a16="http://schemas.microsoft.com/office/drawing/2014/main" id="{D181503E-9E6D-4963-9BEA-488588A7FF61}"/>
              </a:ext>
            </a:extLst>
          </p:cNvPr>
          <p:cNvSpPr/>
          <p:nvPr/>
        </p:nvSpPr>
        <p:spPr>
          <a:xfrm>
            <a:off x="3194820" y="2785654"/>
            <a:ext cx="5802360" cy="3185487"/>
          </a:xfrm>
          <a:prstGeom prst="rect">
            <a:avLst/>
          </a:prstGeom>
        </p:spPr>
        <p:txBody>
          <a:bodyPr wrap="square">
            <a:spAutoFit/>
          </a:bodyPr>
          <a:lstStyle/>
          <a:p>
            <a:pPr algn="ctr" latinLnBrk="0">
              <a:lnSpc>
                <a:spcPct val="150000"/>
              </a:lnSpc>
              <a:defRPr/>
            </a:pPr>
            <a:r>
              <a:rPr lang="en-US" altLang="ko-KR" sz="5400" b="1" i="1" kern="0" dirty="0" err="1">
                <a:solidFill>
                  <a:srgbClr val="04CAAD"/>
                </a:solidFill>
                <a:effectLst>
                  <a:outerShdw blurRad="38100" dist="38100" dir="2700000" algn="tl">
                    <a:srgbClr val="000000">
                      <a:alpha val="43137"/>
                    </a:srgbClr>
                  </a:outerShdw>
                </a:effectLst>
              </a:rPr>
              <a:t>Shing</a:t>
            </a:r>
            <a:r>
              <a:rPr lang="en-US" altLang="ko-KR" sz="5400" b="1" i="1" kern="0" dirty="0" err="1">
                <a:solidFill>
                  <a:prstClr val="black">
                    <a:lumMod val="75000"/>
                    <a:lumOff val="25000"/>
                  </a:prstClr>
                </a:solidFill>
                <a:effectLst>
                  <a:outerShdw blurRad="38100" dist="38100" dir="2700000" algn="tl">
                    <a:srgbClr val="000000">
                      <a:alpha val="43137"/>
                    </a:srgbClr>
                  </a:outerShdw>
                </a:effectLst>
              </a:rPr>
              <a:t>Bot</a:t>
            </a:r>
            <a:r>
              <a:rPr lang="en-US" altLang="ko-KR" sz="5400" b="1" i="1" kern="0" dirty="0">
                <a:solidFill>
                  <a:prstClr val="black">
                    <a:lumMod val="75000"/>
                    <a:lumOff val="25000"/>
                  </a:prstClr>
                </a:solidFill>
              </a:rPr>
              <a:t> </a:t>
            </a:r>
          </a:p>
          <a:p>
            <a:pPr algn="ctr" latinLnBrk="0">
              <a:lnSpc>
                <a:spcPct val="150000"/>
              </a:lnSpc>
              <a:defRPr/>
            </a:pPr>
            <a:endParaRPr lang="en-US" altLang="zh-TW" sz="2000" kern="0" dirty="0">
              <a:solidFill>
                <a:prstClr val="black">
                  <a:lumMod val="75000"/>
                  <a:lumOff val="25000"/>
                </a:prstClr>
              </a:solidFill>
              <a:latin typeface="Microsoft YaHei" panose="020B0503020204020204" pitchFamily="34" charset="-122"/>
              <a:ea typeface="Microsoft YaHei" panose="020B0503020204020204" pitchFamily="34" charset="-122"/>
            </a:endParaRPr>
          </a:p>
          <a:p>
            <a:pPr algn="ctr" latinLnBrk="0">
              <a:lnSpc>
                <a:spcPct val="150000"/>
              </a:lnSpc>
              <a:defRPr/>
            </a:pPr>
            <a:endParaRPr lang="en-US" altLang="zh-TW" sz="2000" kern="0" dirty="0">
              <a:solidFill>
                <a:prstClr val="black">
                  <a:lumMod val="75000"/>
                  <a:lumOff val="25000"/>
                </a:prstClr>
              </a:solidFill>
              <a:latin typeface="Microsoft YaHei" panose="020B0503020204020204" pitchFamily="34" charset="-122"/>
              <a:ea typeface="Microsoft YaHei" panose="020B0503020204020204" pitchFamily="34" charset="-122"/>
            </a:endParaRPr>
          </a:p>
          <a:p>
            <a:pPr algn="ctr" latinLnBrk="0">
              <a:lnSpc>
                <a:spcPct val="150000"/>
              </a:lnSpc>
              <a:defRPr/>
            </a:pPr>
            <a:r>
              <a:rPr lang="zh-TW" altLang="en-US" sz="2000" kern="0" dirty="0">
                <a:solidFill>
                  <a:prstClr val="black">
                    <a:lumMod val="75000"/>
                    <a:lumOff val="25000"/>
                  </a:prstClr>
                </a:solidFill>
                <a:latin typeface="Microsoft YaHei" panose="020B0503020204020204" pitchFamily="34" charset="-122"/>
                <a:ea typeface="Microsoft YaHei" panose="020B0503020204020204" pitchFamily="34" charset="-122"/>
              </a:rPr>
              <a:t>第五組</a:t>
            </a:r>
            <a:endParaRPr lang="en-US" altLang="zh-TW" sz="2000" kern="0" dirty="0">
              <a:solidFill>
                <a:prstClr val="black">
                  <a:lumMod val="75000"/>
                  <a:lumOff val="25000"/>
                </a:prstClr>
              </a:solidFill>
              <a:latin typeface="Microsoft YaHei" panose="020B0503020204020204" pitchFamily="34" charset="-122"/>
              <a:ea typeface="Microsoft YaHei" panose="020B0503020204020204" pitchFamily="34" charset="-122"/>
            </a:endParaRPr>
          </a:p>
          <a:p>
            <a:pPr algn="ctr" latinLnBrk="0">
              <a:lnSpc>
                <a:spcPct val="150000"/>
              </a:lnSpc>
              <a:defRPr/>
            </a:pPr>
            <a:r>
              <a:rPr lang="zh-TW" altLang="en-US" sz="2000" kern="0" dirty="0">
                <a:solidFill>
                  <a:prstClr val="black">
                    <a:lumMod val="75000"/>
                    <a:lumOff val="25000"/>
                  </a:prstClr>
                </a:solidFill>
                <a:latin typeface="Microsoft YaHei" panose="020B0503020204020204" pitchFamily="34" charset="-122"/>
                <a:ea typeface="Microsoft YaHei" panose="020B0503020204020204" pitchFamily="34" charset="-122"/>
              </a:rPr>
              <a:t>組員 </a:t>
            </a:r>
            <a:r>
              <a:rPr lang="en-US" altLang="zh-TW" sz="2000"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000" kern="0" dirty="0">
                <a:solidFill>
                  <a:prstClr val="black">
                    <a:lumMod val="75000"/>
                    <a:lumOff val="25000"/>
                  </a:prstClr>
                </a:solidFill>
                <a:latin typeface="Microsoft YaHei" panose="020B0503020204020204" pitchFamily="34" charset="-122"/>
                <a:ea typeface="Microsoft YaHei" panose="020B0503020204020204" pitchFamily="34" charset="-122"/>
              </a:rPr>
              <a:t> 楊宗核、陳佳欣、楊惠心、林于庭、許倍誠</a:t>
            </a:r>
            <a:endParaRPr lang="en-US" altLang="ko-KR" sz="2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8" name="직사각형 17">
            <a:extLst>
              <a:ext uri="{FF2B5EF4-FFF2-40B4-BE49-F238E27FC236}">
                <a16:creationId xmlns:a16="http://schemas.microsoft.com/office/drawing/2014/main" id="{B6206C77-647F-4683-849E-ABF65F9EB3B6}"/>
              </a:ext>
            </a:extLst>
          </p:cNvPr>
          <p:cNvSpPr/>
          <p:nvPr/>
        </p:nvSpPr>
        <p:spPr>
          <a:xfrm>
            <a:off x="-1" y="6822000"/>
            <a:ext cx="12192000" cy="360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Tree>
    <p:extLst>
      <p:ext uri="{BB962C8B-B14F-4D97-AF65-F5344CB8AC3E}">
        <p14:creationId xmlns:p14="http://schemas.microsoft.com/office/powerpoint/2010/main" val="71169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功能分解圖</a:t>
            </a:r>
            <a:r>
              <a:rPr lang="en-US" altLang="zh-TW" sz="2400" b="1" i="1" kern="0" dirty="0">
                <a:solidFill>
                  <a:srgbClr val="04CAAD"/>
                </a:solidFill>
                <a:latin typeface="Microsoft YaHei" panose="020B0503020204020204" pitchFamily="34" charset="-122"/>
                <a:ea typeface="Microsoft YaHei" panose="020B0503020204020204" pitchFamily="34" charset="-122"/>
              </a:rPr>
              <a:t>FDD</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46790"/>
            <a:ext cx="10058400" cy="4381876"/>
          </a:xfrm>
          <a:prstGeom prst="rect">
            <a:avLst/>
          </a:prstGeom>
        </p:spPr>
      </p:pic>
      <p:sp>
        <p:nvSpPr>
          <p:cNvPr id="4" name="投影片編號版面配置區 3"/>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10</a:t>
            </a:fld>
            <a:endParaRPr lang="ko-KR" altLang="en-US" dirty="0">
              <a:solidFill>
                <a:prstClr val="black">
                  <a:tint val="75000"/>
                </a:prstClr>
              </a:solidFill>
            </a:endParaRPr>
          </a:p>
        </p:txBody>
      </p:sp>
    </p:spTree>
    <p:extLst>
      <p:ext uri="{BB962C8B-B14F-4D97-AF65-F5344CB8AC3E}">
        <p14:creationId xmlns:p14="http://schemas.microsoft.com/office/powerpoint/2010/main" val="211774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使用案例說明</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案例圖</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130" y="1237179"/>
            <a:ext cx="7953741" cy="5070373"/>
          </a:xfrm>
          <a:prstGeom prst="rect">
            <a:avLst/>
          </a:prstGeom>
        </p:spPr>
      </p:pic>
      <p:sp>
        <p:nvSpPr>
          <p:cNvPr id="7" name="投影片編號版面配置區 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11</a:t>
            </a:fld>
            <a:endParaRPr lang="ko-KR" altLang="en-US" dirty="0">
              <a:solidFill>
                <a:prstClr val="black">
                  <a:tint val="75000"/>
                </a:prstClr>
              </a:solidFill>
            </a:endParaRPr>
          </a:p>
        </p:txBody>
      </p:sp>
    </p:spTree>
    <p:extLst>
      <p:ext uri="{BB962C8B-B14F-4D97-AF65-F5344CB8AC3E}">
        <p14:creationId xmlns:p14="http://schemas.microsoft.com/office/powerpoint/2010/main" val="120700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使用案例說明</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使用者說明</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035" y="1252326"/>
            <a:ext cx="7285193" cy="4643438"/>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188" y="3359598"/>
            <a:ext cx="4248150" cy="2933700"/>
          </a:xfrm>
          <a:prstGeom prst="rect">
            <a:avLst/>
          </a:prstGeom>
        </p:spPr>
      </p:pic>
      <p:sp>
        <p:nvSpPr>
          <p:cNvPr id="10" name="投影片編號版面配置區 9"/>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12</a:t>
            </a:fld>
            <a:endParaRPr lang="ko-KR" altLang="en-US" dirty="0">
              <a:solidFill>
                <a:prstClr val="black">
                  <a:tint val="75000"/>
                </a:prstClr>
              </a:solidFill>
            </a:endParaRPr>
          </a:p>
        </p:txBody>
      </p:sp>
    </p:spTree>
    <p:extLst>
      <p:ext uri="{BB962C8B-B14F-4D97-AF65-F5344CB8AC3E}">
        <p14:creationId xmlns:p14="http://schemas.microsoft.com/office/powerpoint/2010/main" val="8985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使用案例說明</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院方說明</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035" y="1252326"/>
            <a:ext cx="7285193" cy="464343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00" y="3405082"/>
            <a:ext cx="4505325" cy="2971800"/>
          </a:xfrm>
          <a:prstGeom prst="rect">
            <a:avLst/>
          </a:prstGeom>
        </p:spPr>
      </p:pic>
      <p:sp>
        <p:nvSpPr>
          <p:cNvPr id="4" name="投影片編號版面配置區 3"/>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13</a:t>
            </a:fld>
            <a:endParaRPr lang="ko-KR" altLang="en-US" dirty="0">
              <a:solidFill>
                <a:prstClr val="black">
                  <a:tint val="75000"/>
                </a:prstClr>
              </a:solidFill>
            </a:endParaRPr>
          </a:p>
        </p:txBody>
      </p:sp>
    </p:spTree>
    <p:extLst>
      <p:ext uri="{BB962C8B-B14F-4D97-AF65-F5344CB8AC3E}">
        <p14:creationId xmlns:p14="http://schemas.microsoft.com/office/powerpoint/2010/main" val="294569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使用案例說明</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開發者說明</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035" y="1252326"/>
            <a:ext cx="7285193" cy="4643438"/>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90" y="3350073"/>
            <a:ext cx="4810125" cy="2943225"/>
          </a:xfrm>
          <a:prstGeom prst="rect">
            <a:avLst/>
          </a:prstGeom>
        </p:spPr>
      </p:pic>
      <p:sp>
        <p:nvSpPr>
          <p:cNvPr id="9" name="投影片編號版面配置區 8"/>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14</a:t>
            </a:fld>
            <a:endParaRPr lang="ko-KR" altLang="en-US" dirty="0">
              <a:solidFill>
                <a:prstClr val="black">
                  <a:tint val="75000"/>
                </a:prstClr>
              </a:solidFill>
            </a:endParaRPr>
          </a:p>
        </p:txBody>
      </p:sp>
    </p:spTree>
    <p:extLst>
      <p:ext uri="{BB962C8B-B14F-4D97-AF65-F5344CB8AC3E}">
        <p14:creationId xmlns:p14="http://schemas.microsoft.com/office/powerpoint/2010/main" val="53471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專案塑模</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系統環境圖</a:t>
            </a:r>
            <a:r>
              <a:rPr lang="en-US" altLang="zh-TW" sz="2400" b="1" i="1" kern="0" dirty="0">
                <a:solidFill>
                  <a:srgbClr val="04CAAD"/>
                </a:solidFill>
                <a:latin typeface="Microsoft YaHei" panose="020B0503020204020204" pitchFamily="34" charset="-122"/>
                <a:ea typeface="Microsoft YaHei" panose="020B0503020204020204" pitchFamily="34" charset="-122"/>
              </a:rPr>
              <a:t>DFD</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934" y="1415120"/>
            <a:ext cx="9830132" cy="4640737"/>
          </a:xfrm>
          <a:prstGeom prst="rect">
            <a:avLst/>
          </a:prstGeom>
        </p:spPr>
      </p:pic>
      <p:sp>
        <p:nvSpPr>
          <p:cNvPr id="7" name="投影片編號版面配置區 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15</a:t>
            </a:fld>
            <a:endParaRPr lang="ko-KR" altLang="en-US" dirty="0">
              <a:solidFill>
                <a:prstClr val="black">
                  <a:tint val="75000"/>
                </a:prstClr>
              </a:solidFill>
            </a:endParaRPr>
          </a:p>
        </p:txBody>
      </p:sp>
    </p:spTree>
    <p:extLst>
      <p:ext uri="{BB962C8B-B14F-4D97-AF65-F5344CB8AC3E}">
        <p14:creationId xmlns:p14="http://schemas.microsoft.com/office/powerpoint/2010/main" val="145356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專案塑模</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en-US" altLang="zh-TW" sz="2400" b="1" i="1" kern="0" dirty="0">
                <a:solidFill>
                  <a:srgbClr val="04CAAD"/>
                </a:solidFill>
                <a:latin typeface="Microsoft YaHei" panose="020B0503020204020204" pitchFamily="34" charset="-122"/>
                <a:ea typeface="Microsoft YaHei" panose="020B0503020204020204" pitchFamily="34" charset="-122"/>
              </a:rPr>
              <a:t>DFD</a:t>
            </a:r>
            <a:r>
              <a:rPr lang="zh-TW" altLang="en-US" sz="2400" b="1" i="1" kern="0" dirty="0">
                <a:solidFill>
                  <a:srgbClr val="04CAAD"/>
                </a:solidFill>
                <a:latin typeface="Microsoft YaHei" panose="020B0503020204020204" pitchFamily="34" charset="-122"/>
                <a:ea typeface="Microsoft YaHei" panose="020B0503020204020204" pitchFamily="34" charset="-122"/>
              </a:rPr>
              <a:t>圖</a:t>
            </a:r>
            <a:r>
              <a:rPr lang="en-US" altLang="zh-TW" sz="2400" b="1" i="1" kern="0" dirty="0">
                <a:solidFill>
                  <a:srgbClr val="04CAAD"/>
                </a:solidFill>
                <a:latin typeface="Microsoft YaHei" panose="020B0503020204020204" pitchFamily="34" charset="-122"/>
                <a:ea typeface="Microsoft YaHei" panose="020B0503020204020204" pitchFamily="34" charset="-122"/>
              </a:rPr>
              <a:t>0</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3510" t="5202" r="25624" b="5073"/>
          <a:stretch/>
        </p:blipFill>
        <p:spPr>
          <a:xfrm>
            <a:off x="1802424" y="1149256"/>
            <a:ext cx="8466992" cy="5375834"/>
          </a:xfrm>
          <a:prstGeom prst="rect">
            <a:avLst/>
          </a:prstGeom>
        </p:spPr>
      </p:pic>
      <p:sp>
        <p:nvSpPr>
          <p:cNvPr id="7" name="投影片編號版面配置區 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16</a:t>
            </a:fld>
            <a:endParaRPr lang="ko-KR" altLang="en-US" dirty="0">
              <a:solidFill>
                <a:prstClr val="black">
                  <a:tint val="75000"/>
                </a:prstClr>
              </a:solidFill>
            </a:endParaRPr>
          </a:p>
        </p:txBody>
      </p:sp>
    </p:spTree>
    <p:extLst>
      <p:ext uri="{BB962C8B-B14F-4D97-AF65-F5344CB8AC3E}">
        <p14:creationId xmlns:p14="http://schemas.microsoft.com/office/powerpoint/2010/main" val="419741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專案塑模</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類別圖</a:t>
            </a:r>
            <a:r>
              <a:rPr lang="en-US" altLang="zh-TW" sz="2400" b="1" i="1" kern="0" dirty="0">
                <a:solidFill>
                  <a:srgbClr val="04CAAD"/>
                </a:solidFill>
                <a:latin typeface="Microsoft YaHei" panose="020B0503020204020204" pitchFamily="34" charset="-122"/>
                <a:ea typeface="Microsoft YaHei" panose="020B0503020204020204" pitchFamily="34" charset="-122"/>
              </a:rPr>
              <a:t>UML</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721" y="1149256"/>
            <a:ext cx="5452559" cy="5158859"/>
          </a:xfrm>
          <a:prstGeom prst="rect">
            <a:avLst/>
          </a:prstGeom>
        </p:spPr>
      </p:pic>
      <p:sp>
        <p:nvSpPr>
          <p:cNvPr id="7" name="投影片編號版面配置區 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17</a:t>
            </a:fld>
            <a:endParaRPr lang="ko-KR" altLang="en-US" dirty="0">
              <a:solidFill>
                <a:prstClr val="black">
                  <a:tint val="75000"/>
                </a:prstClr>
              </a:solidFill>
            </a:endParaRPr>
          </a:p>
        </p:txBody>
      </p:sp>
    </p:spTree>
    <p:extLst>
      <p:ext uri="{BB962C8B-B14F-4D97-AF65-F5344CB8AC3E}">
        <p14:creationId xmlns:p14="http://schemas.microsoft.com/office/powerpoint/2010/main" val="383138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專案塑模</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循序圖</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活動圖</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使用者</a:t>
            </a:r>
            <a:r>
              <a:rPr lang="en-US" altLang="zh-TW" sz="2400" b="1" i="1" kern="0" dirty="0">
                <a:solidFill>
                  <a:srgbClr val="04CAAD"/>
                </a:solidFill>
                <a:latin typeface="Microsoft YaHei" panose="020B0503020204020204" pitchFamily="34" charset="-122"/>
                <a:ea typeface="Microsoft YaHei" panose="020B0503020204020204" pitchFamily="34" charset="-122"/>
              </a:rPr>
              <a:t>)</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741" y="2287453"/>
            <a:ext cx="5769546" cy="2852720"/>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52" y="2287453"/>
            <a:ext cx="4999764" cy="3420891"/>
          </a:xfrm>
          <a:prstGeom prst="rect">
            <a:avLst/>
          </a:prstGeom>
        </p:spPr>
      </p:pic>
      <p:sp>
        <p:nvSpPr>
          <p:cNvPr id="15" name="직사각형 59"/>
          <p:cNvSpPr/>
          <p:nvPr/>
        </p:nvSpPr>
        <p:spPr>
          <a:xfrm>
            <a:off x="657152" y="1537998"/>
            <a:ext cx="1131287"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循序圖</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16" name="직사각형 59"/>
          <p:cNvSpPr/>
          <p:nvPr/>
        </p:nvSpPr>
        <p:spPr>
          <a:xfrm>
            <a:off x="5686741" y="1537998"/>
            <a:ext cx="1131287"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活動圖</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9" name="投影片編號版面配置區 8"/>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18</a:t>
            </a:fld>
            <a:endParaRPr lang="ko-KR" altLang="en-US" dirty="0">
              <a:solidFill>
                <a:prstClr val="black">
                  <a:tint val="75000"/>
                </a:prstClr>
              </a:solidFill>
            </a:endParaRPr>
          </a:p>
        </p:txBody>
      </p:sp>
    </p:spTree>
    <p:extLst>
      <p:ext uri="{BB962C8B-B14F-4D97-AF65-F5344CB8AC3E}">
        <p14:creationId xmlns:p14="http://schemas.microsoft.com/office/powerpoint/2010/main" val="97130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專案塑模</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循序圖</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活動圖</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院方</a:t>
            </a:r>
            <a:r>
              <a:rPr lang="en-US" altLang="zh-TW" sz="2400" b="1" i="1" kern="0" dirty="0">
                <a:solidFill>
                  <a:srgbClr val="04CAAD"/>
                </a:solidFill>
                <a:latin typeface="Microsoft YaHei" panose="020B0503020204020204" pitchFamily="34" charset="-122"/>
                <a:ea typeface="Microsoft YaHei" panose="020B0503020204020204" pitchFamily="34" charset="-122"/>
              </a:rPr>
              <a:t>)</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15" name="직사각형 59"/>
          <p:cNvSpPr/>
          <p:nvPr/>
        </p:nvSpPr>
        <p:spPr>
          <a:xfrm>
            <a:off x="502616" y="1537998"/>
            <a:ext cx="1131287"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循序圖</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16" name="직사각형 59"/>
          <p:cNvSpPr/>
          <p:nvPr/>
        </p:nvSpPr>
        <p:spPr>
          <a:xfrm>
            <a:off x="6331916" y="1537998"/>
            <a:ext cx="1131287"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活動圖</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916" y="2313674"/>
            <a:ext cx="5143500" cy="2548890"/>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16" y="2313674"/>
            <a:ext cx="5829300" cy="3086100"/>
          </a:xfrm>
          <a:prstGeom prst="rect">
            <a:avLst/>
          </a:prstGeom>
        </p:spPr>
      </p:pic>
      <p:sp>
        <p:nvSpPr>
          <p:cNvPr id="10" name="投影片編號版面配置區 9"/>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19</a:t>
            </a:fld>
            <a:endParaRPr lang="ko-KR" altLang="en-US" dirty="0">
              <a:solidFill>
                <a:prstClr val="black">
                  <a:tint val="75000"/>
                </a:prstClr>
              </a:solidFill>
            </a:endParaRPr>
          </a:p>
        </p:txBody>
      </p:sp>
    </p:spTree>
    <p:extLst>
      <p:ext uri="{BB962C8B-B14F-4D97-AF65-F5344CB8AC3E}">
        <p14:creationId xmlns:p14="http://schemas.microsoft.com/office/powerpoint/2010/main" val="166341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srgbClr val="04CAAD"/>
                </a:solidFill>
                <a:latin typeface="Microsoft YaHei" panose="020B0503020204020204" pitchFamily="34" charset="-122"/>
                <a:ea typeface="Microsoft YaHei" panose="020B0503020204020204" pitchFamily="34" charset="-122"/>
              </a:rPr>
              <a:t>目錄</a:t>
            </a:r>
            <a:r>
              <a:rPr lang="en-US" altLang="ko-KR" sz="2400" b="1" i="1" kern="0" dirty="0">
                <a:solidFill>
                  <a:prstClr val="black">
                    <a:lumMod val="75000"/>
                    <a:lumOff val="25000"/>
                  </a:prstClr>
                </a:solidFill>
              </a:rPr>
              <a:t> CONTENT </a:t>
            </a: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63670"/>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grpSp>
        <p:nvGrpSpPr>
          <p:cNvPr id="20" name="그룹 19"/>
          <p:cNvGrpSpPr/>
          <p:nvPr/>
        </p:nvGrpSpPr>
        <p:grpSpPr>
          <a:xfrm>
            <a:off x="8420099" y="1659164"/>
            <a:ext cx="1981200" cy="1981200"/>
            <a:chOff x="1052285" y="2354035"/>
            <a:chExt cx="1981200" cy="1981200"/>
          </a:xfrm>
        </p:grpSpPr>
        <p:sp>
          <p:nvSpPr>
            <p:cNvPr id="21" name="눈물 방울 20"/>
            <p:cNvSpPr/>
            <p:nvPr/>
          </p:nvSpPr>
          <p:spPr>
            <a:xfrm rot="2700000">
              <a:off x="1052285" y="2354035"/>
              <a:ext cx="1981200" cy="1981200"/>
            </a:xfrm>
            <a:prstGeom prst="teardrop">
              <a:avLst/>
            </a:prstGeom>
            <a:solidFill>
              <a:schemeClr val="bg1">
                <a:lumMod val="85000"/>
              </a:schemeClr>
            </a:solidFill>
            <a:ln w="133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타원 21"/>
            <p:cNvSpPr/>
            <p:nvPr/>
          </p:nvSpPr>
          <p:spPr>
            <a:xfrm>
              <a:off x="1157536" y="2461700"/>
              <a:ext cx="1764000" cy="17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23" name="그룹 22"/>
          <p:cNvGrpSpPr/>
          <p:nvPr/>
        </p:nvGrpSpPr>
        <p:grpSpPr>
          <a:xfrm>
            <a:off x="6614543" y="1659163"/>
            <a:ext cx="1981200" cy="1981200"/>
            <a:chOff x="1052285" y="2354035"/>
            <a:chExt cx="1981200" cy="1981200"/>
          </a:xfrm>
        </p:grpSpPr>
        <p:sp>
          <p:nvSpPr>
            <p:cNvPr id="24" name="눈물 방울 23"/>
            <p:cNvSpPr/>
            <p:nvPr/>
          </p:nvSpPr>
          <p:spPr>
            <a:xfrm rot="2700000">
              <a:off x="1052285" y="2354035"/>
              <a:ext cx="1981200" cy="1981200"/>
            </a:xfrm>
            <a:prstGeom prst="teardrop">
              <a:avLst/>
            </a:prstGeom>
            <a:solidFill>
              <a:srgbClr val="04CAAD"/>
            </a:solidFill>
            <a:ln w="133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타원 24"/>
            <p:cNvSpPr/>
            <p:nvPr/>
          </p:nvSpPr>
          <p:spPr>
            <a:xfrm>
              <a:off x="1159210" y="2461701"/>
              <a:ext cx="1764000" cy="17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26" name="그룹 25"/>
          <p:cNvGrpSpPr/>
          <p:nvPr/>
        </p:nvGrpSpPr>
        <p:grpSpPr>
          <a:xfrm>
            <a:off x="4808987" y="1659162"/>
            <a:ext cx="1981200" cy="1981200"/>
            <a:chOff x="1052285" y="2354035"/>
            <a:chExt cx="1981200" cy="1981200"/>
          </a:xfrm>
        </p:grpSpPr>
        <p:sp>
          <p:nvSpPr>
            <p:cNvPr id="27" name="눈물 방울 26"/>
            <p:cNvSpPr/>
            <p:nvPr/>
          </p:nvSpPr>
          <p:spPr>
            <a:xfrm rot="2700000">
              <a:off x="1052285" y="2354035"/>
              <a:ext cx="1981200" cy="1981200"/>
            </a:xfrm>
            <a:prstGeom prst="teardrop">
              <a:avLst/>
            </a:prstGeom>
            <a:solidFill>
              <a:schemeClr val="bg1">
                <a:lumMod val="85000"/>
              </a:schemeClr>
            </a:solidFill>
            <a:ln w="133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160884" y="2466815"/>
              <a:ext cx="1764000" cy="17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29" name="그룹 28"/>
          <p:cNvGrpSpPr/>
          <p:nvPr/>
        </p:nvGrpSpPr>
        <p:grpSpPr>
          <a:xfrm>
            <a:off x="3003431" y="1659161"/>
            <a:ext cx="1981200" cy="1981200"/>
            <a:chOff x="1052285" y="2354035"/>
            <a:chExt cx="1981200" cy="1981200"/>
          </a:xfrm>
        </p:grpSpPr>
        <p:sp>
          <p:nvSpPr>
            <p:cNvPr id="30" name="눈물 방울 29"/>
            <p:cNvSpPr/>
            <p:nvPr/>
          </p:nvSpPr>
          <p:spPr>
            <a:xfrm rot="2700000">
              <a:off x="1052285" y="2354035"/>
              <a:ext cx="1981200" cy="1981200"/>
            </a:xfrm>
            <a:prstGeom prst="teardrop">
              <a:avLst/>
            </a:prstGeom>
            <a:solidFill>
              <a:srgbClr val="04CAAD"/>
            </a:solidFill>
            <a:ln w="133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타원 30"/>
            <p:cNvSpPr/>
            <p:nvPr/>
          </p:nvSpPr>
          <p:spPr>
            <a:xfrm>
              <a:off x="1160884" y="2462323"/>
              <a:ext cx="1764000" cy="17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32" name="그룹 31"/>
          <p:cNvGrpSpPr/>
          <p:nvPr/>
        </p:nvGrpSpPr>
        <p:grpSpPr>
          <a:xfrm>
            <a:off x="1197875" y="1659160"/>
            <a:ext cx="1981200" cy="1981200"/>
            <a:chOff x="1052285" y="2354035"/>
            <a:chExt cx="1981200" cy="1981200"/>
          </a:xfrm>
        </p:grpSpPr>
        <p:sp>
          <p:nvSpPr>
            <p:cNvPr id="33" name="눈물 방울 32"/>
            <p:cNvSpPr/>
            <p:nvPr/>
          </p:nvSpPr>
          <p:spPr>
            <a:xfrm rot="2700000">
              <a:off x="1052285" y="2354035"/>
              <a:ext cx="1981200" cy="1981200"/>
            </a:xfrm>
            <a:prstGeom prst="teardrop">
              <a:avLst/>
            </a:prstGeom>
            <a:solidFill>
              <a:schemeClr val="bg1">
                <a:lumMod val="85000"/>
              </a:schemeClr>
            </a:solidFill>
            <a:ln w="133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4" name="타원 33"/>
            <p:cNvSpPr>
              <a:spLocks noChangeAspect="1"/>
            </p:cNvSpPr>
            <p:nvPr/>
          </p:nvSpPr>
          <p:spPr>
            <a:xfrm>
              <a:off x="1160885" y="2462324"/>
              <a:ext cx="1764000" cy="17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35" name="Freeform 11"/>
          <p:cNvSpPr>
            <a:spLocks noEditPoints="1"/>
          </p:cNvSpPr>
          <p:nvPr/>
        </p:nvSpPr>
        <p:spPr bwMode="auto">
          <a:xfrm flipH="1">
            <a:off x="1962419" y="2420146"/>
            <a:ext cx="350410" cy="430205"/>
          </a:xfrm>
          <a:custGeom>
            <a:avLst/>
            <a:gdLst>
              <a:gd name="T0" fmla="*/ 1930 w 2831"/>
              <a:gd name="T1" fmla="*/ 2787 h 3472"/>
              <a:gd name="T2" fmla="*/ 1791 w 2831"/>
              <a:gd name="T3" fmla="*/ 2855 h 3472"/>
              <a:gd name="T4" fmla="*/ 2114 w 2831"/>
              <a:gd name="T5" fmla="*/ 3172 h 3472"/>
              <a:gd name="T6" fmla="*/ 2628 w 2831"/>
              <a:gd name="T7" fmla="*/ 2656 h 3472"/>
              <a:gd name="T8" fmla="*/ 2538 w 2831"/>
              <a:gd name="T9" fmla="*/ 2529 h 3472"/>
              <a:gd name="T10" fmla="*/ 1440 w 2831"/>
              <a:gd name="T11" fmla="*/ 2529 h 3472"/>
              <a:gd name="T12" fmla="*/ 914 w 2831"/>
              <a:gd name="T13" fmla="*/ 2569 h 3472"/>
              <a:gd name="T14" fmla="*/ 928 w 2831"/>
              <a:gd name="T15" fmla="*/ 2433 h 3472"/>
              <a:gd name="T16" fmla="*/ 807 w 2831"/>
              <a:gd name="T17" fmla="*/ 2382 h 3472"/>
              <a:gd name="T18" fmla="*/ 439 w 2831"/>
              <a:gd name="T19" fmla="*/ 2514 h 3472"/>
              <a:gd name="T20" fmla="*/ 470 w 2831"/>
              <a:gd name="T21" fmla="*/ 2433 h 3472"/>
              <a:gd name="T22" fmla="*/ 2186 w 2831"/>
              <a:gd name="T23" fmla="*/ 2182 h 3472"/>
              <a:gd name="T24" fmla="*/ 2642 w 2831"/>
              <a:gd name="T25" fmla="*/ 2371 h 3472"/>
              <a:gd name="T26" fmla="*/ 2831 w 2831"/>
              <a:gd name="T27" fmla="*/ 2827 h 3472"/>
              <a:gd name="T28" fmla="*/ 2642 w 2831"/>
              <a:gd name="T29" fmla="*/ 3283 h 3472"/>
              <a:gd name="T30" fmla="*/ 2186 w 2831"/>
              <a:gd name="T31" fmla="*/ 3472 h 3472"/>
              <a:gd name="T32" fmla="*/ 1729 w 2831"/>
              <a:gd name="T33" fmla="*/ 3283 h 3472"/>
              <a:gd name="T34" fmla="*/ 1540 w 2831"/>
              <a:gd name="T35" fmla="*/ 2827 h 3472"/>
              <a:gd name="T36" fmla="*/ 1729 w 2831"/>
              <a:gd name="T37" fmla="*/ 2371 h 3472"/>
              <a:gd name="T38" fmla="*/ 2186 w 2831"/>
              <a:gd name="T39" fmla="*/ 2182 h 3472"/>
              <a:gd name="T40" fmla="*/ 1540 w 2831"/>
              <a:gd name="T41" fmla="*/ 2083 h 3472"/>
              <a:gd name="T42" fmla="*/ 914 w 2831"/>
              <a:gd name="T43" fmla="*/ 2123 h 3472"/>
              <a:gd name="T44" fmla="*/ 928 w 2831"/>
              <a:gd name="T45" fmla="*/ 1986 h 3472"/>
              <a:gd name="T46" fmla="*/ 807 w 2831"/>
              <a:gd name="T47" fmla="*/ 1957 h 3472"/>
              <a:gd name="T48" fmla="*/ 439 w 2831"/>
              <a:gd name="T49" fmla="*/ 2088 h 3472"/>
              <a:gd name="T50" fmla="*/ 470 w 2831"/>
              <a:gd name="T51" fmla="*/ 2007 h 3472"/>
              <a:gd name="T52" fmla="*/ 944 w 2831"/>
              <a:gd name="T53" fmla="*/ 1588 h 3472"/>
              <a:gd name="T54" fmla="*/ 1786 w 2831"/>
              <a:gd name="T55" fmla="*/ 1702 h 3472"/>
              <a:gd name="T56" fmla="*/ 904 w 2831"/>
              <a:gd name="T57" fmla="*/ 1716 h 3472"/>
              <a:gd name="T58" fmla="*/ 944 w 2831"/>
              <a:gd name="T59" fmla="*/ 1588 h 3472"/>
              <a:gd name="T60" fmla="*/ 800 w 2831"/>
              <a:gd name="T61" fmla="*/ 1548 h 3472"/>
              <a:gd name="T62" fmla="*/ 430 w 2831"/>
              <a:gd name="T63" fmla="*/ 1656 h 3472"/>
              <a:gd name="T64" fmla="*/ 484 w 2831"/>
              <a:gd name="T65" fmla="*/ 1589 h 3472"/>
              <a:gd name="T66" fmla="*/ 1738 w 2831"/>
              <a:gd name="T67" fmla="*/ 1140 h 3472"/>
              <a:gd name="T68" fmla="*/ 1778 w 2831"/>
              <a:gd name="T69" fmla="*/ 1269 h 3472"/>
              <a:gd name="T70" fmla="*/ 896 w 2831"/>
              <a:gd name="T71" fmla="*/ 1255 h 3472"/>
              <a:gd name="T72" fmla="*/ 769 w 2831"/>
              <a:gd name="T73" fmla="*/ 1030 h 3472"/>
              <a:gd name="T74" fmla="*/ 616 w 2831"/>
              <a:gd name="T75" fmla="*/ 1312 h 3472"/>
              <a:gd name="T76" fmla="*/ 423 w 2831"/>
              <a:gd name="T77" fmla="*/ 1202 h 3472"/>
              <a:gd name="T78" fmla="*/ 496 w 2831"/>
              <a:gd name="T79" fmla="*/ 1154 h 3472"/>
              <a:gd name="T80" fmla="*/ 548 w 2831"/>
              <a:gd name="T81" fmla="*/ 372 h 3472"/>
              <a:gd name="T82" fmla="*/ 681 w 2831"/>
              <a:gd name="T83" fmla="*/ 618 h 3472"/>
              <a:gd name="T84" fmla="*/ 1588 w 2831"/>
              <a:gd name="T85" fmla="*/ 597 h 3472"/>
              <a:gd name="T86" fmla="*/ 1683 w 2831"/>
              <a:gd name="T87" fmla="*/ 347 h 3472"/>
              <a:gd name="T88" fmla="*/ 2201 w 2831"/>
              <a:gd name="T89" fmla="*/ 438 h 3472"/>
              <a:gd name="T90" fmla="*/ 2118 w 2831"/>
              <a:gd name="T91" fmla="*/ 2037 h 3472"/>
              <a:gd name="T92" fmla="*/ 1412 w 2831"/>
              <a:gd name="T93" fmla="*/ 3005 h 3472"/>
              <a:gd name="T94" fmla="*/ 47 w 2831"/>
              <a:gd name="T95" fmla="*/ 3054 h 3472"/>
              <a:gd name="T96" fmla="*/ 21 w 2831"/>
              <a:gd name="T97" fmla="*/ 455 h 3472"/>
              <a:gd name="T98" fmla="*/ 1118 w 2831"/>
              <a:gd name="T99" fmla="*/ 99 h 3472"/>
              <a:gd name="T100" fmla="*/ 1053 w 2831"/>
              <a:gd name="T101" fmla="*/ 211 h 3472"/>
              <a:gd name="T102" fmla="*/ 1182 w 2831"/>
              <a:gd name="T103" fmla="*/ 211 h 3472"/>
              <a:gd name="T104" fmla="*/ 1118 w 2831"/>
              <a:gd name="T105" fmla="*/ 99 h 3472"/>
              <a:gd name="T106" fmla="*/ 1268 w 2831"/>
              <a:gd name="T107" fmla="*/ 85 h 3472"/>
              <a:gd name="T108" fmla="*/ 1328 w 2831"/>
              <a:gd name="T109" fmla="*/ 238 h 3472"/>
              <a:gd name="T110" fmla="*/ 1564 w 2831"/>
              <a:gd name="T111" fmla="*/ 312 h 3472"/>
              <a:gd name="T112" fmla="*/ 1547 w 2831"/>
              <a:gd name="T113" fmla="*/ 503 h 3472"/>
              <a:gd name="T114" fmla="*/ 711 w 2831"/>
              <a:gd name="T115" fmla="*/ 521 h 3472"/>
              <a:gd name="T116" fmla="*/ 657 w 2831"/>
              <a:gd name="T117" fmla="*/ 338 h 3472"/>
              <a:gd name="T118" fmla="*/ 889 w 2831"/>
              <a:gd name="T119" fmla="*/ 245 h 3472"/>
              <a:gd name="T120" fmla="*/ 954 w 2831"/>
              <a:gd name="T121" fmla="*/ 112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31" h="3472">
                <a:moveTo>
                  <a:pt x="2538" y="2529"/>
                </a:moveTo>
                <a:lnTo>
                  <a:pt x="2517" y="2531"/>
                </a:lnTo>
                <a:lnTo>
                  <a:pt x="2496" y="2537"/>
                </a:lnTo>
                <a:lnTo>
                  <a:pt x="2476" y="2547"/>
                </a:lnTo>
                <a:lnTo>
                  <a:pt x="2459" y="2563"/>
                </a:lnTo>
                <a:lnTo>
                  <a:pt x="2124" y="2939"/>
                </a:lnTo>
                <a:lnTo>
                  <a:pt x="1950" y="2800"/>
                </a:lnTo>
                <a:lnTo>
                  <a:pt x="1930" y="2787"/>
                </a:lnTo>
                <a:lnTo>
                  <a:pt x="1909" y="2780"/>
                </a:lnTo>
                <a:lnTo>
                  <a:pt x="1888" y="2778"/>
                </a:lnTo>
                <a:lnTo>
                  <a:pt x="1866" y="2780"/>
                </a:lnTo>
                <a:lnTo>
                  <a:pt x="1845" y="2787"/>
                </a:lnTo>
                <a:lnTo>
                  <a:pt x="1826" y="2799"/>
                </a:lnTo>
                <a:lnTo>
                  <a:pt x="1810" y="2814"/>
                </a:lnTo>
                <a:lnTo>
                  <a:pt x="1797" y="2834"/>
                </a:lnTo>
                <a:lnTo>
                  <a:pt x="1791" y="2855"/>
                </a:lnTo>
                <a:lnTo>
                  <a:pt x="1788" y="2876"/>
                </a:lnTo>
                <a:lnTo>
                  <a:pt x="1791" y="2899"/>
                </a:lnTo>
                <a:lnTo>
                  <a:pt x="1797" y="2920"/>
                </a:lnTo>
                <a:lnTo>
                  <a:pt x="1809" y="2938"/>
                </a:lnTo>
                <a:lnTo>
                  <a:pt x="1826" y="2954"/>
                </a:lnTo>
                <a:lnTo>
                  <a:pt x="2073" y="3152"/>
                </a:lnTo>
                <a:lnTo>
                  <a:pt x="2093" y="3165"/>
                </a:lnTo>
                <a:lnTo>
                  <a:pt x="2114" y="3172"/>
                </a:lnTo>
                <a:lnTo>
                  <a:pt x="2135" y="3174"/>
                </a:lnTo>
                <a:lnTo>
                  <a:pt x="2156" y="3172"/>
                </a:lnTo>
                <a:lnTo>
                  <a:pt x="2175" y="3166"/>
                </a:lnTo>
                <a:lnTo>
                  <a:pt x="2194" y="3155"/>
                </a:lnTo>
                <a:lnTo>
                  <a:pt x="2210" y="3142"/>
                </a:lnTo>
                <a:lnTo>
                  <a:pt x="2607" y="2694"/>
                </a:lnTo>
                <a:lnTo>
                  <a:pt x="2620" y="2676"/>
                </a:lnTo>
                <a:lnTo>
                  <a:pt x="2628" y="2656"/>
                </a:lnTo>
                <a:lnTo>
                  <a:pt x="2633" y="2633"/>
                </a:lnTo>
                <a:lnTo>
                  <a:pt x="2631" y="2612"/>
                </a:lnTo>
                <a:lnTo>
                  <a:pt x="2625" y="2591"/>
                </a:lnTo>
                <a:lnTo>
                  <a:pt x="2615" y="2571"/>
                </a:lnTo>
                <a:lnTo>
                  <a:pt x="2599" y="2555"/>
                </a:lnTo>
                <a:lnTo>
                  <a:pt x="2580" y="2542"/>
                </a:lnTo>
                <a:lnTo>
                  <a:pt x="2560" y="2534"/>
                </a:lnTo>
                <a:lnTo>
                  <a:pt x="2538" y="2529"/>
                </a:lnTo>
                <a:close/>
                <a:moveTo>
                  <a:pt x="944" y="2430"/>
                </a:moveTo>
                <a:lnTo>
                  <a:pt x="1391" y="2430"/>
                </a:lnTo>
                <a:lnTo>
                  <a:pt x="1406" y="2433"/>
                </a:lnTo>
                <a:lnTo>
                  <a:pt x="1420" y="2440"/>
                </a:lnTo>
                <a:lnTo>
                  <a:pt x="1431" y="2450"/>
                </a:lnTo>
                <a:lnTo>
                  <a:pt x="1438" y="2464"/>
                </a:lnTo>
                <a:lnTo>
                  <a:pt x="1440" y="2480"/>
                </a:lnTo>
                <a:lnTo>
                  <a:pt x="1440" y="2529"/>
                </a:lnTo>
                <a:lnTo>
                  <a:pt x="1438" y="2545"/>
                </a:lnTo>
                <a:lnTo>
                  <a:pt x="1431" y="2559"/>
                </a:lnTo>
                <a:lnTo>
                  <a:pt x="1420" y="2569"/>
                </a:lnTo>
                <a:lnTo>
                  <a:pt x="1406" y="2577"/>
                </a:lnTo>
                <a:lnTo>
                  <a:pt x="1391" y="2579"/>
                </a:lnTo>
                <a:lnTo>
                  <a:pt x="944" y="2579"/>
                </a:lnTo>
                <a:lnTo>
                  <a:pt x="928" y="2577"/>
                </a:lnTo>
                <a:lnTo>
                  <a:pt x="914" y="2569"/>
                </a:lnTo>
                <a:lnTo>
                  <a:pt x="904" y="2559"/>
                </a:lnTo>
                <a:lnTo>
                  <a:pt x="896" y="2545"/>
                </a:lnTo>
                <a:lnTo>
                  <a:pt x="894" y="2529"/>
                </a:lnTo>
                <a:lnTo>
                  <a:pt x="894" y="2480"/>
                </a:lnTo>
                <a:lnTo>
                  <a:pt x="896" y="2464"/>
                </a:lnTo>
                <a:lnTo>
                  <a:pt x="904" y="2450"/>
                </a:lnTo>
                <a:lnTo>
                  <a:pt x="914" y="2440"/>
                </a:lnTo>
                <a:lnTo>
                  <a:pt x="928" y="2433"/>
                </a:lnTo>
                <a:lnTo>
                  <a:pt x="944" y="2430"/>
                </a:lnTo>
                <a:close/>
                <a:moveTo>
                  <a:pt x="769" y="2319"/>
                </a:moveTo>
                <a:lnTo>
                  <a:pt x="783" y="2322"/>
                </a:lnTo>
                <a:lnTo>
                  <a:pt x="795" y="2330"/>
                </a:lnTo>
                <a:lnTo>
                  <a:pt x="805" y="2341"/>
                </a:lnTo>
                <a:lnTo>
                  <a:pt x="810" y="2355"/>
                </a:lnTo>
                <a:lnTo>
                  <a:pt x="810" y="2368"/>
                </a:lnTo>
                <a:lnTo>
                  <a:pt x="807" y="2382"/>
                </a:lnTo>
                <a:lnTo>
                  <a:pt x="800" y="2395"/>
                </a:lnTo>
                <a:lnTo>
                  <a:pt x="616" y="2600"/>
                </a:lnTo>
                <a:lnTo>
                  <a:pt x="606" y="2608"/>
                </a:lnTo>
                <a:lnTo>
                  <a:pt x="594" y="2613"/>
                </a:lnTo>
                <a:lnTo>
                  <a:pt x="581" y="2616"/>
                </a:lnTo>
                <a:lnTo>
                  <a:pt x="567" y="2612"/>
                </a:lnTo>
                <a:lnTo>
                  <a:pt x="553" y="2605"/>
                </a:lnTo>
                <a:lnTo>
                  <a:pt x="439" y="2514"/>
                </a:lnTo>
                <a:lnTo>
                  <a:pt x="430" y="2503"/>
                </a:lnTo>
                <a:lnTo>
                  <a:pt x="423" y="2490"/>
                </a:lnTo>
                <a:lnTo>
                  <a:pt x="422" y="2477"/>
                </a:lnTo>
                <a:lnTo>
                  <a:pt x="425" y="2463"/>
                </a:lnTo>
                <a:lnTo>
                  <a:pt x="432" y="2449"/>
                </a:lnTo>
                <a:lnTo>
                  <a:pt x="442" y="2440"/>
                </a:lnTo>
                <a:lnTo>
                  <a:pt x="456" y="2435"/>
                </a:lnTo>
                <a:lnTo>
                  <a:pt x="470" y="2433"/>
                </a:lnTo>
                <a:lnTo>
                  <a:pt x="484" y="2436"/>
                </a:lnTo>
                <a:lnTo>
                  <a:pt x="496" y="2443"/>
                </a:lnTo>
                <a:lnTo>
                  <a:pt x="576" y="2507"/>
                </a:lnTo>
                <a:lnTo>
                  <a:pt x="731" y="2334"/>
                </a:lnTo>
                <a:lnTo>
                  <a:pt x="742" y="2324"/>
                </a:lnTo>
                <a:lnTo>
                  <a:pt x="755" y="2320"/>
                </a:lnTo>
                <a:lnTo>
                  <a:pt x="769" y="2319"/>
                </a:lnTo>
                <a:close/>
                <a:moveTo>
                  <a:pt x="2186" y="2182"/>
                </a:moveTo>
                <a:lnTo>
                  <a:pt x="2251" y="2185"/>
                </a:lnTo>
                <a:lnTo>
                  <a:pt x="2316" y="2196"/>
                </a:lnTo>
                <a:lnTo>
                  <a:pt x="2378" y="2212"/>
                </a:lnTo>
                <a:lnTo>
                  <a:pt x="2437" y="2233"/>
                </a:lnTo>
                <a:lnTo>
                  <a:pt x="2494" y="2260"/>
                </a:lnTo>
                <a:lnTo>
                  <a:pt x="2546" y="2293"/>
                </a:lnTo>
                <a:lnTo>
                  <a:pt x="2596" y="2329"/>
                </a:lnTo>
                <a:lnTo>
                  <a:pt x="2642" y="2371"/>
                </a:lnTo>
                <a:lnTo>
                  <a:pt x="2683" y="2417"/>
                </a:lnTo>
                <a:lnTo>
                  <a:pt x="2721" y="2466"/>
                </a:lnTo>
                <a:lnTo>
                  <a:pt x="2753" y="2520"/>
                </a:lnTo>
                <a:lnTo>
                  <a:pt x="2780" y="2577"/>
                </a:lnTo>
                <a:lnTo>
                  <a:pt x="2802" y="2636"/>
                </a:lnTo>
                <a:lnTo>
                  <a:pt x="2818" y="2698"/>
                </a:lnTo>
                <a:lnTo>
                  <a:pt x="2828" y="2761"/>
                </a:lnTo>
                <a:lnTo>
                  <a:pt x="2831" y="2827"/>
                </a:lnTo>
                <a:lnTo>
                  <a:pt x="2828" y="2893"/>
                </a:lnTo>
                <a:lnTo>
                  <a:pt x="2818" y="2958"/>
                </a:lnTo>
                <a:lnTo>
                  <a:pt x="2802" y="3019"/>
                </a:lnTo>
                <a:lnTo>
                  <a:pt x="2780" y="3079"/>
                </a:lnTo>
                <a:lnTo>
                  <a:pt x="2753" y="3134"/>
                </a:lnTo>
                <a:lnTo>
                  <a:pt x="2721" y="3188"/>
                </a:lnTo>
                <a:lnTo>
                  <a:pt x="2683" y="3237"/>
                </a:lnTo>
                <a:lnTo>
                  <a:pt x="2642" y="3283"/>
                </a:lnTo>
                <a:lnTo>
                  <a:pt x="2596" y="3325"/>
                </a:lnTo>
                <a:lnTo>
                  <a:pt x="2546" y="3362"/>
                </a:lnTo>
                <a:lnTo>
                  <a:pt x="2494" y="3394"/>
                </a:lnTo>
                <a:lnTo>
                  <a:pt x="2437" y="3421"/>
                </a:lnTo>
                <a:lnTo>
                  <a:pt x="2378" y="3443"/>
                </a:lnTo>
                <a:lnTo>
                  <a:pt x="2316" y="3459"/>
                </a:lnTo>
                <a:lnTo>
                  <a:pt x="2251" y="3469"/>
                </a:lnTo>
                <a:lnTo>
                  <a:pt x="2186" y="3472"/>
                </a:lnTo>
                <a:lnTo>
                  <a:pt x="2120" y="3469"/>
                </a:lnTo>
                <a:lnTo>
                  <a:pt x="2055" y="3459"/>
                </a:lnTo>
                <a:lnTo>
                  <a:pt x="1993" y="3443"/>
                </a:lnTo>
                <a:lnTo>
                  <a:pt x="1934" y="3421"/>
                </a:lnTo>
                <a:lnTo>
                  <a:pt x="1877" y="3394"/>
                </a:lnTo>
                <a:lnTo>
                  <a:pt x="1825" y="3362"/>
                </a:lnTo>
                <a:lnTo>
                  <a:pt x="1775" y="3325"/>
                </a:lnTo>
                <a:lnTo>
                  <a:pt x="1729" y="3283"/>
                </a:lnTo>
                <a:lnTo>
                  <a:pt x="1688" y="3237"/>
                </a:lnTo>
                <a:lnTo>
                  <a:pt x="1650" y="3188"/>
                </a:lnTo>
                <a:lnTo>
                  <a:pt x="1618" y="3134"/>
                </a:lnTo>
                <a:lnTo>
                  <a:pt x="1591" y="3079"/>
                </a:lnTo>
                <a:lnTo>
                  <a:pt x="1569" y="3019"/>
                </a:lnTo>
                <a:lnTo>
                  <a:pt x="1553" y="2958"/>
                </a:lnTo>
                <a:lnTo>
                  <a:pt x="1543" y="2893"/>
                </a:lnTo>
                <a:lnTo>
                  <a:pt x="1540" y="2827"/>
                </a:lnTo>
                <a:lnTo>
                  <a:pt x="1543" y="2761"/>
                </a:lnTo>
                <a:lnTo>
                  <a:pt x="1553" y="2698"/>
                </a:lnTo>
                <a:lnTo>
                  <a:pt x="1569" y="2636"/>
                </a:lnTo>
                <a:lnTo>
                  <a:pt x="1591" y="2577"/>
                </a:lnTo>
                <a:lnTo>
                  <a:pt x="1618" y="2520"/>
                </a:lnTo>
                <a:lnTo>
                  <a:pt x="1650" y="2466"/>
                </a:lnTo>
                <a:lnTo>
                  <a:pt x="1688" y="2417"/>
                </a:lnTo>
                <a:lnTo>
                  <a:pt x="1729" y="2371"/>
                </a:lnTo>
                <a:lnTo>
                  <a:pt x="1775" y="2329"/>
                </a:lnTo>
                <a:lnTo>
                  <a:pt x="1825" y="2293"/>
                </a:lnTo>
                <a:lnTo>
                  <a:pt x="1877" y="2260"/>
                </a:lnTo>
                <a:lnTo>
                  <a:pt x="1934" y="2233"/>
                </a:lnTo>
                <a:lnTo>
                  <a:pt x="1993" y="2212"/>
                </a:lnTo>
                <a:lnTo>
                  <a:pt x="2055" y="2196"/>
                </a:lnTo>
                <a:lnTo>
                  <a:pt x="2120" y="2185"/>
                </a:lnTo>
                <a:lnTo>
                  <a:pt x="2186" y="2182"/>
                </a:lnTo>
                <a:close/>
                <a:moveTo>
                  <a:pt x="944" y="1984"/>
                </a:moveTo>
                <a:lnTo>
                  <a:pt x="1491" y="1984"/>
                </a:lnTo>
                <a:lnTo>
                  <a:pt x="1505" y="1986"/>
                </a:lnTo>
                <a:lnTo>
                  <a:pt x="1519" y="1994"/>
                </a:lnTo>
                <a:lnTo>
                  <a:pt x="1531" y="2004"/>
                </a:lnTo>
                <a:lnTo>
                  <a:pt x="1537" y="2018"/>
                </a:lnTo>
                <a:lnTo>
                  <a:pt x="1540" y="2034"/>
                </a:lnTo>
                <a:lnTo>
                  <a:pt x="1540" y="2083"/>
                </a:lnTo>
                <a:lnTo>
                  <a:pt x="1537" y="2099"/>
                </a:lnTo>
                <a:lnTo>
                  <a:pt x="1531" y="2113"/>
                </a:lnTo>
                <a:lnTo>
                  <a:pt x="1519" y="2123"/>
                </a:lnTo>
                <a:lnTo>
                  <a:pt x="1505" y="2131"/>
                </a:lnTo>
                <a:lnTo>
                  <a:pt x="1491" y="2133"/>
                </a:lnTo>
                <a:lnTo>
                  <a:pt x="944" y="2133"/>
                </a:lnTo>
                <a:lnTo>
                  <a:pt x="928" y="2131"/>
                </a:lnTo>
                <a:lnTo>
                  <a:pt x="914" y="2123"/>
                </a:lnTo>
                <a:lnTo>
                  <a:pt x="904" y="2113"/>
                </a:lnTo>
                <a:lnTo>
                  <a:pt x="896" y="2099"/>
                </a:lnTo>
                <a:lnTo>
                  <a:pt x="894" y="2083"/>
                </a:lnTo>
                <a:lnTo>
                  <a:pt x="894" y="2034"/>
                </a:lnTo>
                <a:lnTo>
                  <a:pt x="896" y="2018"/>
                </a:lnTo>
                <a:lnTo>
                  <a:pt x="904" y="2004"/>
                </a:lnTo>
                <a:lnTo>
                  <a:pt x="914" y="1994"/>
                </a:lnTo>
                <a:lnTo>
                  <a:pt x="928" y="1986"/>
                </a:lnTo>
                <a:lnTo>
                  <a:pt x="944" y="1984"/>
                </a:lnTo>
                <a:close/>
                <a:moveTo>
                  <a:pt x="769" y="1894"/>
                </a:moveTo>
                <a:lnTo>
                  <a:pt x="783" y="1897"/>
                </a:lnTo>
                <a:lnTo>
                  <a:pt x="795" y="1905"/>
                </a:lnTo>
                <a:lnTo>
                  <a:pt x="805" y="1916"/>
                </a:lnTo>
                <a:lnTo>
                  <a:pt x="810" y="1930"/>
                </a:lnTo>
                <a:lnTo>
                  <a:pt x="810" y="1943"/>
                </a:lnTo>
                <a:lnTo>
                  <a:pt x="807" y="1957"/>
                </a:lnTo>
                <a:lnTo>
                  <a:pt x="800" y="1970"/>
                </a:lnTo>
                <a:lnTo>
                  <a:pt x="616" y="2175"/>
                </a:lnTo>
                <a:lnTo>
                  <a:pt x="606" y="2183"/>
                </a:lnTo>
                <a:lnTo>
                  <a:pt x="594" y="2188"/>
                </a:lnTo>
                <a:lnTo>
                  <a:pt x="581" y="2191"/>
                </a:lnTo>
                <a:lnTo>
                  <a:pt x="567" y="2187"/>
                </a:lnTo>
                <a:lnTo>
                  <a:pt x="553" y="2180"/>
                </a:lnTo>
                <a:lnTo>
                  <a:pt x="439" y="2088"/>
                </a:lnTo>
                <a:lnTo>
                  <a:pt x="430" y="2078"/>
                </a:lnTo>
                <a:lnTo>
                  <a:pt x="423" y="2065"/>
                </a:lnTo>
                <a:lnTo>
                  <a:pt x="422" y="2052"/>
                </a:lnTo>
                <a:lnTo>
                  <a:pt x="425" y="2038"/>
                </a:lnTo>
                <a:lnTo>
                  <a:pt x="432" y="2024"/>
                </a:lnTo>
                <a:lnTo>
                  <a:pt x="442" y="2015"/>
                </a:lnTo>
                <a:lnTo>
                  <a:pt x="456" y="2010"/>
                </a:lnTo>
                <a:lnTo>
                  <a:pt x="470" y="2007"/>
                </a:lnTo>
                <a:lnTo>
                  <a:pt x="484" y="2011"/>
                </a:lnTo>
                <a:lnTo>
                  <a:pt x="496" y="2018"/>
                </a:lnTo>
                <a:lnTo>
                  <a:pt x="576" y="2082"/>
                </a:lnTo>
                <a:lnTo>
                  <a:pt x="731" y="1909"/>
                </a:lnTo>
                <a:lnTo>
                  <a:pt x="742" y="1899"/>
                </a:lnTo>
                <a:lnTo>
                  <a:pt x="755" y="1895"/>
                </a:lnTo>
                <a:lnTo>
                  <a:pt x="769" y="1894"/>
                </a:lnTo>
                <a:close/>
                <a:moveTo>
                  <a:pt x="944" y="1588"/>
                </a:moveTo>
                <a:lnTo>
                  <a:pt x="1738" y="1588"/>
                </a:lnTo>
                <a:lnTo>
                  <a:pt x="1754" y="1590"/>
                </a:lnTo>
                <a:lnTo>
                  <a:pt x="1768" y="1597"/>
                </a:lnTo>
                <a:lnTo>
                  <a:pt x="1778" y="1608"/>
                </a:lnTo>
                <a:lnTo>
                  <a:pt x="1786" y="1621"/>
                </a:lnTo>
                <a:lnTo>
                  <a:pt x="1788" y="1637"/>
                </a:lnTo>
                <a:lnTo>
                  <a:pt x="1788" y="1687"/>
                </a:lnTo>
                <a:lnTo>
                  <a:pt x="1786" y="1702"/>
                </a:lnTo>
                <a:lnTo>
                  <a:pt x="1778" y="1716"/>
                </a:lnTo>
                <a:lnTo>
                  <a:pt x="1768" y="1727"/>
                </a:lnTo>
                <a:lnTo>
                  <a:pt x="1754" y="1734"/>
                </a:lnTo>
                <a:lnTo>
                  <a:pt x="1738" y="1736"/>
                </a:lnTo>
                <a:lnTo>
                  <a:pt x="944" y="1736"/>
                </a:lnTo>
                <a:lnTo>
                  <a:pt x="928" y="1734"/>
                </a:lnTo>
                <a:lnTo>
                  <a:pt x="914" y="1727"/>
                </a:lnTo>
                <a:lnTo>
                  <a:pt x="904" y="1716"/>
                </a:lnTo>
                <a:lnTo>
                  <a:pt x="896" y="1702"/>
                </a:lnTo>
                <a:lnTo>
                  <a:pt x="894" y="1687"/>
                </a:lnTo>
                <a:lnTo>
                  <a:pt x="894" y="1637"/>
                </a:lnTo>
                <a:lnTo>
                  <a:pt x="896" y="1621"/>
                </a:lnTo>
                <a:lnTo>
                  <a:pt x="904" y="1608"/>
                </a:lnTo>
                <a:lnTo>
                  <a:pt x="914" y="1597"/>
                </a:lnTo>
                <a:lnTo>
                  <a:pt x="928" y="1590"/>
                </a:lnTo>
                <a:lnTo>
                  <a:pt x="944" y="1588"/>
                </a:lnTo>
                <a:close/>
                <a:moveTo>
                  <a:pt x="769" y="1472"/>
                </a:moveTo>
                <a:lnTo>
                  <a:pt x="783" y="1475"/>
                </a:lnTo>
                <a:lnTo>
                  <a:pt x="795" y="1483"/>
                </a:lnTo>
                <a:lnTo>
                  <a:pt x="805" y="1494"/>
                </a:lnTo>
                <a:lnTo>
                  <a:pt x="810" y="1508"/>
                </a:lnTo>
                <a:lnTo>
                  <a:pt x="810" y="1521"/>
                </a:lnTo>
                <a:lnTo>
                  <a:pt x="807" y="1535"/>
                </a:lnTo>
                <a:lnTo>
                  <a:pt x="800" y="1548"/>
                </a:lnTo>
                <a:lnTo>
                  <a:pt x="616" y="1753"/>
                </a:lnTo>
                <a:lnTo>
                  <a:pt x="606" y="1761"/>
                </a:lnTo>
                <a:lnTo>
                  <a:pt x="594" y="1767"/>
                </a:lnTo>
                <a:lnTo>
                  <a:pt x="581" y="1769"/>
                </a:lnTo>
                <a:lnTo>
                  <a:pt x="567" y="1765"/>
                </a:lnTo>
                <a:lnTo>
                  <a:pt x="553" y="1758"/>
                </a:lnTo>
                <a:lnTo>
                  <a:pt x="439" y="1667"/>
                </a:lnTo>
                <a:lnTo>
                  <a:pt x="430" y="1656"/>
                </a:lnTo>
                <a:lnTo>
                  <a:pt x="423" y="1643"/>
                </a:lnTo>
                <a:lnTo>
                  <a:pt x="422" y="1630"/>
                </a:lnTo>
                <a:lnTo>
                  <a:pt x="425" y="1615"/>
                </a:lnTo>
                <a:lnTo>
                  <a:pt x="432" y="1602"/>
                </a:lnTo>
                <a:lnTo>
                  <a:pt x="442" y="1593"/>
                </a:lnTo>
                <a:lnTo>
                  <a:pt x="456" y="1588"/>
                </a:lnTo>
                <a:lnTo>
                  <a:pt x="470" y="1586"/>
                </a:lnTo>
                <a:lnTo>
                  <a:pt x="484" y="1589"/>
                </a:lnTo>
                <a:lnTo>
                  <a:pt x="496" y="1596"/>
                </a:lnTo>
                <a:lnTo>
                  <a:pt x="576" y="1660"/>
                </a:lnTo>
                <a:lnTo>
                  <a:pt x="731" y="1487"/>
                </a:lnTo>
                <a:lnTo>
                  <a:pt x="742" y="1477"/>
                </a:lnTo>
                <a:lnTo>
                  <a:pt x="755" y="1473"/>
                </a:lnTo>
                <a:lnTo>
                  <a:pt x="769" y="1472"/>
                </a:lnTo>
                <a:close/>
                <a:moveTo>
                  <a:pt x="944" y="1140"/>
                </a:moveTo>
                <a:lnTo>
                  <a:pt x="1738" y="1140"/>
                </a:lnTo>
                <a:lnTo>
                  <a:pt x="1754" y="1144"/>
                </a:lnTo>
                <a:lnTo>
                  <a:pt x="1768" y="1150"/>
                </a:lnTo>
                <a:lnTo>
                  <a:pt x="1778" y="1162"/>
                </a:lnTo>
                <a:lnTo>
                  <a:pt x="1786" y="1175"/>
                </a:lnTo>
                <a:lnTo>
                  <a:pt x="1788" y="1190"/>
                </a:lnTo>
                <a:lnTo>
                  <a:pt x="1788" y="1240"/>
                </a:lnTo>
                <a:lnTo>
                  <a:pt x="1786" y="1255"/>
                </a:lnTo>
                <a:lnTo>
                  <a:pt x="1778" y="1269"/>
                </a:lnTo>
                <a:lnTo>
                  <a:pt x="1768" y="1280"/>
                </a:lnTo>
                <a:lnTo>
                  <a:pt x="1754" y="1287"/>
                </a:lnTo>
                <a:lnTo>
                  <a:pt x="1738" y="1290"/>
                </a:lnTo>
                <a:lnTo>
                  <a:pt x="944" y="1290"/>
                </a:lnTo>
                <a:lnTo>
                  <a:pt x="928" y="1287"/>
                </a:lnTo>
                <a:lnTo>
                  <a:pt x="914" y="1280"/>
                </a:lnTo>
                <a:lnTo>
                  <a:pt x="904" y="1269"/>
                </a:lnTo>
                <a:lnTo>
                  <a:pt x="896" y="1255"/>
                </a:lnTo>
                <a:lnTo>
                  <a:pt x="894" y="1240"/>
                </a:lnTo>
                <a:lnTo>
                  <a:pt x="894" y="1190"/>
                </a:lnTo>
                <a:lnTo>
                  <a:pt x="896" y="1175"/>
                </a:lnTo>
                <a:lnTo>
                  <a:pt x="904" y="1162"/>
                </a:lnTo>
                <a:lnTo>
                  <a:pt x="914" y="1150"/>
                </a:lnTo>
                <a:lnTo>
                  <a:pt x="928" y="1144"/>
                </a:lnTo>
                <a:lnTo>
                  <a:pt x="944" y="1140"/>
                </a:lnTo>
                <a:close/>
                <a:moveTo>
                  <a:pt x="769" y="1030"/>
                </a:moveTo>
                <a:lnTo>
                  <a:pt x="783" y="1034"/>
                </a:lnTo>
                <a:lnTo>
                  <a:pt x="795" y="1042"/>
                </a:lnTo>
                <a:lnTo>
                  <a:pt x="805" y="1053"/>
                </a:lnTo>
                <a:lnTo>
                  <a:pt x="810" y="1066"/>
                </a:lnTo>
                <a:lnTo>
                  <a:pt x="810" y="1081"/>
                </a:lnTo>
                <a:lnTo>
                  <a:pt x="807" y="1094"/>
                </a:lnTo>
                <a:lnTo>
                  <a:pt x="800" y="1106"/>
                </a:lnTo>
                <a:lnTo>
                  <a:pt x="616" y="1312"/>
                </a:lnTo>
                <a:lnTo>
                  <a:pt x="606" y="1320"/>
                </a:lnTo>
                <a:lnTo>
                  <a:pt x="594" y="1326"/>
                </a:lnTo>
                <a:lnTo>
                  <a:pt x="581" y="1327"/>
                </a:lnTo>
                <a:lnTo>
                  <a:pt x="567" y="1325"/>
                </a:lnTo>
                <a:lnTo>
                  <a:pt x="553" y="1317"/>
                </a:lnTo>
                <a:lnTo>
                  <a:pt x="439" y="1226"/>
                </a:lnTo>
                <a:lnTo>
                  <a:pt x="430" y="1215"/>
                </a:lnTo>
                <a:lnTo>
                  <a:pt x="423" y="1202"/>
                </a:lnTo>
                <a:lnTo>
                  <a:pt x="422" y="1188"/>
                </a:lnTo>
                <a:lnTo>
                  <a:pt x="425" y="1174"/>
                </a:lnTo>
                <a:lnTo>
                  <a:pt x="432" y="1162"/>
                </a:lnTo>
                <a:lnTo>
                  <a:pt x="442" y="1152"/>
                </a:lnTo>
                <a:lnTo>
                  <a:pt x="456" y="1146"/>
                </a:lnTo>
                <a:lnTo>
                  <a:pt x="470" y="1145"/>
                </a:lnTo>
                <a:lnTo>
                  <a:pt x="484" y="1147"/>
                </a:lnTo>
                <a:lnTo>
                  <a:pt x="496" y="1154"/>
                </a:lnTo>
                <a:lnTo>
                  <a:pt x="576" y="1218"/>
                </a:lnTo>
                <a:lnTo>
                  <a:pt x="731" y="1046"/>
                </a:lnTo>
                <a:lnTo>
                  <a:pt x="742" y="1036"/>
                </a:lnTo>
                <a:lnTo>
                  <a:pt x="755" y="1031"/>
                </a:lnTo>
                <a:lnTo>
                  <a:pt x="769" y="1030"/>
                </a:lnTo>
                <a:close/>
                <a:moveTo>
                  <a:pt x="150" y="347"/>
                </a:moveTo>
                <a:lnTo>
                  <a:pt x="552" y="347"/>
                </a:lnTo>
                <a:lnTo>
                  <a:pt x="548" y="372"/>
                </a:lnTo>
                <a:lnTo>
                  <a:pt x="547" y="399"/>
                </a:lnTo>
                <a:lnTo>
                  <a:pt x="550" y="439"/>
                </a:lnTo>
                <a:lnTo>
                  <a:pt x="559" y="477"/>
                </a:lnTo>
                <a:lnTo>
                  <a:pt x="574" y="511"/>
                </a:lnTo>
                <a:lnTo>
                  <a:pt x="594" y="544"/>
                </a:lnTo>
                <a:lnTo>
                  <a:pt x="618" y="572"/>
                </a:lnTo>
                <a:lnTo>
                  <a:pt x="648" y="598"/>
                </a:lnTo>
                <a:lnTo>
                  <a:pt x="681" y="618"/>
                </a:lnTo>
                <a:lnTo>
                  <a:pt x="715" y="632"/>
                </a:lnTo>
                <a:lnTo>
                  <a:pt x="753" y="642"/>
                </a:lnTo>
                <a:lnTo>
                  <a:pt x="793" y="645"/>
                </a:lnTo>
                <a:lnTo>
                  <a:pt x="1442" y="645"/>
                </a:lnTo>
                <a:lnTo>
                  <a:pt x="1482" y="642"/>
                </a:lnTo>
                <a:lnTo>
                  <a:pt x="1520" y="632"/>
                </a:lnTo>
                <a:lnTo>
                  <a:pt x="1555" y="618"/>
                </a:lnTo>
                <a:lnTo>
                  <a:pt x="1588" y="597"/>
                </a:lnTo>
                <a:lnTo>
                  <a:pt x="1616" y="572"/>
                </a:lnTo>
                <a:lnTo>
                  <a:pt x="1641" y="543"/>
                </a:lnTo>
                <a:lnTo>
                  <a:pt x="1661" y="510"/>
                </a:lnTo>
                <a:lnTo>
                  <a:pt x="1676" y="475"/>
                </a:lnTo>
                <a:lnTo>
                  <a:pt x="1686" y="436"/>
                </a:lnTo>
                <a:lnTo>
                  <a:pt x="1689" y="396"/>
                </a:lnTo>
                <a:lnTo>
                  <a:pt x="1688" y="371"/>
                </a:lnTo>
                <a:lnTo>
                  <a:pt x="1683" y="347"/>
                </a:lnTo>
                <a:lnTo>
                  <a:pt x="1987" y="347"/>
                </a:lnTo>
                <a:lnTo>
                  <a:pt x="2029" y="349"/>
                </a:lnTo>
                <a:lnTo>
                  <a:pt x="2067" y="356"/>
                </a:lnTo>
                <a:lnTo>
                  <a:pt x="2101" y="366"/>
                </a:lnTo>
                <a:lnTo>
                  <a:pt x="2132" y="379"/>
                </a:lnTo>
                <a:lnTo>
                  <a:pt x="2159" y="396"/>
                </a:lnTo>
                <a:lnTo>
                  <a:pt x="2182" y="416"/>
                </a:lnTo>
                <a:lnTo>
                  <a:pt x="2201" y="438"/>
                </a:lnTo>
                <a:lnTo>
                  <a:pt x="2215" y="462"/>
                </a:lnTo>
                <a:lnTo>
                  <a:pt x="2226" y="488"/>
                </a:lnTo>
                <a:lnTo>
                  <a:pt x="2233" y="517"/>
                </a:lnTo>
                <a:lnTo>
                  <a:pt x="2235" y="546"/>
                </a:lnTo>
                <a:lnTo>
                  <a:pt x="2235" y="2036"/>
                </a:lnTo>
                <a:lnTo>
                  <a:pt x="2210" y="2035"/>
                </a:lnTo>
                <a:lnTo>
                  <a:pt x="2186" y="2034"/>
                </a:lnTo>
                <a:lnTo>
                  <a:pt x="2118" y="2037"/>
                </a:lnTo>
                <a:lnTo>
                  <a:pt x="2051" y="2045"/>
                </a:lnTo>
                <a:lnTo>
                  <a:pt x="1987" y="2060"/>
                </a:lnTo>
                <a:lnTo>
                  <a:pt x="1987" y="893"/>
                </a:lnTo>
                <a:lnTo>
                  <a:pt x="249" y="893"/>
                </a:lnTo>
                <a:lnTo>
                  <a:pt x="249" y="2876"/>
                </a:lnTo>
                <a:lnTo>
                  <a:pt x="1394" y="2876"/>
                </a:lnTo>
                <a:lnTo>
                  <a:pt x="1400" y="2942"/>
                </a:lnTo>
                <a:lnTo>
                  <a:pt x="1412" y="3005"/>
                </a:lnTo>
                <a:lnTo>
                  <a:pt x="1429" y="3066"/>
                </a:lnTo>
                <a:lnTo>
                  <a:pt x="1450" y="3125"/>
                </a:lnTo>
                <a:lnTo>
                  <a:pt x="199" y="3125"/>
                </a:lnTo>
                <a:lnTo>
                  <a:pt x="163" y="3122"/>
                </a:lnTo>
                <a:lnTo>
                  <a:pt x="130" y="3112"/>
                </a:lnTo>
                <a:lnTo>
                  <a:pt x="99" y="3097"/>
                </a:lnTo>
                <a:lnTo>
                  <a:pt x="71" y="3079"/>
                </a:lnTo>
                <a:lnTo>
                  <a:pt x="47" y="3054"/>
                </a:lnTo>
                <a:lnTo>
                  <a:pt x="27" y="3027"/>
                </a:lnTo>
                <a:lnTo>
                  <a:pt x="13" y="2995"/>
                </a:lnTo>
                <a:lnTo>
                  <a:pt x="3" y="2962"/>
                </a:lnTo>
                <a:lnTo>
                  <a:pt x="0" y="2926"/>
                </a:lnTo>
                <a:lnTo>
                  <a:pt x="0" y="546"/>
                </a:lnTo>
                <a:lnTo>
                  <a:pt x="3" y="513"/>
                </a:lnTo>
                <a:lnTo>
                  <a:pt x="9" y="483"/>
                </a:lnTo>
                <a:lnTo>
                  <a:pt x="21" y="455"/>
                </a:lnTo>
                <a:lnTo>
                  <a:pt x="36" y="428"/>
                </a:lnTo>
                <a:lnTo>
                  <a:pt x="53" y="405"/>
                </a:lnTo>
                <a:lnTo>
                  <a:pt x="71" y="385"/>
                </a:lnTo>
                <a:lnTo>
                  <a:pt x="91" y="369"/>
                </a:lnTo>
                <a:lnTo>
                  <a:pt x="111" y="358"/>
                </a:lnTo>
                <a:lnTo>
                  <a:pt x="131" y="349"/>
                </a:lnTo>
                <a:lnTo>
                  <a:pt x="150" y="347"/>
                </a:lnTo>
                <a:close/>
                <a:moveTo>
                  <a:pt x="1118" y="99"/>
                </a:moveTo>
                <a:lnTo>
                  <a:pt x="1098" y="102"/>
                </a:lnTo>
                <a:lnTo>
                  <a:pt x="1080" y="109"/>
                </a:lnTo>
                <a:lnTo>
                  <a:pt x="1065" y="121"/>
                </a:lnTo>
                <a:lnTo>
                  <a:pt x="1053" y="136"/>
                </a:lnTo>
                <a:lnTo>
                  <a:pt x="1046" y="154"/>
                </a:lnTo>
                <a:lnTo>
                  <a:pt x="1043" y="174"/>
                </a:lnTo>
                <a:lnTo>
                  <a:pt x="1046" y="194"/>
                </a:lnTo>
                <a:lnTo>
                  <a:pt x="1053" y="211"/>
                </a:lnTo>
                <a:lnTo>
                  <a:pt x="1065" y="226"/>
                </a:lnTo>
                <a:lnTo>
                  <a:pt x="1080" y="238"/>
                </a:lnTo>
                <a:lnTo>
                  <a:pt x="1098" y="245"/>
                </a:lnTo>
                <a:lnTo>
                  <a:pt x="1118" y="248"/>
                </a:lnTo>
                <a:lnTo>
                  <a:pt x="1138" y="245"/>
                </a:lnTo>
                <a:lnTo>
                  <a:pt x="1156" y="238"/>
                </a:lnTo>
                <a:lnTo>
                  <a:pt x="1170" y="226"/>
                </a:lnTo>
                <a:lnTo>
                  <a:pt x="1182" y="211"/>
                </a:lnTo>
                <a:lnTo>
                  <a:pt x="1189" y="194"/>
                </a:lnTo>
                <a:lnTo>
                  <a:pt x="1193" y="174"/>
                </a:lnTo>
                <a:lnTo>
                  <a:pt x="1189" y="154"/>
                </a:lnTo>
                <a:lnTo>
                  <a:pt x="1182" y="136"/>
                </a:lnTo>
                <a:lnTo>
                  <a:pt x="1170" y="121"/>
                </a:lnTo>
                <a:lnTo>
                  <a:pt x="1156" y="109"/>
                </a:lnTo>
                <a:lnTo>
                  <a:pt x="1138" y="102"/>
                </a:lnTo>
                <a:lnTo>
                  <a:pt x="1118" y="99"/>
                </a:lnTo>
                <a:close/>
                <a:moveTo>
                  <a:pt x="1116" y="0"/>
                </a:moveTo>
                <a:lnTo>
                  <a:pt x="1120" y="0"/>
                </a:lnTo>
                <a:lnTo>
                  <a:pt x="1150" y="3"/>
                </a:lnTo>
                <a:lnTo>
                  <a:pt x="1180" y="11"/>
                </a:lnTo>
                <a:lnTo>
                  <a:pt x="1206" y="23"/>
                </a:lnTo>
                <a:lnTo>
                  <a:pt x="1230" y="40"/>
                </a:lnTo>
                <a:lnTo>
                  <a:pt x="1252" y="61"/>
                </a:lnTo>
                <a:lnTo>
                  <a:pt x="1268" y="85"/>
                </a:lnTo>
                <a:lnTo>
                  <a:pt x="1281" y="112"/>
                </a:lnTo>
                <a:lnTo>
                  <a:pt x="1288" y="141"/>
                </a:lnTo>
                <a:lnTo>
                  <a:pt x="1292" y="171"/>
                </a:lnTo>
                <a:lnTo>
                  <a:pt x="1292" y="174"/>
                </a:lnTo>
                <a:lnTo>
                  <a:pt x="1294" y="194"/>
                </a:lnTo>
                <a:lnTo>
                  <a:pt x="1302" y="211"/>
                </a:lnTo>
                <a:lnTo>
                  <a:pt x="1314" y="226"/>
                </a:lnTo>
                <a:lnTo>
                  <a:pt x="1328" y="238"/>
                </a:lnTo>
                <a:lnTo>
                  <a:pt x="1345" y="245"/>
                </a:lnTo>
                <a:lnTo>
                  <a:pt x="1365" y="248"/>
                </a:lnTo>
                <a:lnTo>
                  <a:pt x="1442" y="248"/>
                </a:lnTo>
                <a:lnTo>
                  <a:pt x="1472" y="251"/>
                </a:lnTo>
                <a:lnTo>
                  <a:pt x="1499" y="260"/>
                </a:lnTo>
                <a:lnTo>
                  <a:pt x="1524" y="274"/>
                </a:lnTo>
                <a:lnTo>
                  <a:pt x="1547" y="291"/>
                </a:lnTo>
                <a:lnTo>
                  <a:pt x="1564" y="312"/>
                </a:lnTo>
                <a:lnTo>
                  <a:pt x="1578" y="338"/>
                </a:lnTo>
                <a:lnTo>
                  <a:pt x="1587" y="366"/>
                </a:lnTo>
                <a:lnTo>
                  <a:pt x="1590" y="396"/>
                </a:lnTo>
                <a:lnTo>
                  <a:pt x="1590" y="399"/>
                </a:lnTo>
                <a:lnTo>
                  <a:pt x="1587" y="428"/>
                </a:lnTo>
                <a:lnTo>
                  <a:pt x="1578" y="456"/>
                </a:lnTo>
                <a:lnTo>
                  <a:pt x="1564" y="481"/>
                </a:lnTo>
                <a:lnTo>
                  <a:pt x="1547" y="503"/>
                </a:lnTo>
                <a:lnTo>
                  <a:pt x="1524" y="521"/>
                </a:lnTo>
                <a:lnTo>
                  <a:pt x="1499" y="534"/>
                </a:lnTo>
                <a:lnTo>
                  <a:pt x="1472" y="543"/>
                </a:lnTo>
                <a:lnTo>
                  <a:pt x="1442" y="546"/>
                </a:lnTo>
                <a:lnTo>
                  <a:pt x="793" y="546"/>
                </a:lnTo>
                <a:lnTo>
                  <a:pt x="764" y="543"/>
                </a:lnTo>
                <a:lnTo>
                  <a:pt x="736" y="534"/>
                </a:lnTo>
                <a:lnTo>
                  <a:pt x="711" y="521"/>
                </a:lnTo>
                <a:lnTo>
                  <a:pt x="689" y="503"/>
                </a:lnTo>
                <a:lnTo>
                  <a:pt x="671" y="481"/>
                </a:lnTo>
                <a:lnTo>
                  <a:pt x="657" y="456"/>
                </a:lnTo>
                <a:lnTo>
                  <a:pt x="649" y="428"/>
                </a:lnTo>
                <a:lnTo>
                  <a:pt x="646" y="399"/>
                </a:lnTo>
                <a:lnTo>
                  <a:pt x="646" y="396"/>
                </a:lnTo>
                <a:lnTo>
                  <a:pt x="649" y="366"/>
                </a:lnTo>
                <a:lnTo>
                  <a:pt x="657" y="338"/>
                </a:lnTo>
                <a:lnTo>
                  <a:pt x="671" y="312"/>
                </a:lnTo>
                <a:lnTo>
                  <a:pt x="689" y="291"/>
                </a:lnTo>
                <a:lnTo>
                  <a:pt x="711" y="274"/>
                </a:lnTo>
                <a:lnTo>
                  <a:pt x="736" y="260"/>
                </a:lnTo>
                <a:lnTo>
                  <a:pt x="764" y="251"/>
                </a:lnTo>
                <a:lnTo>
                  <a:pt x="793" y="248"/>
                </a:lnTo>
                <a:lnTo>
                  <a:pt x="870" y="248"/>
                </a:lnTo>
                <a:lnTo>
                  <a:pt x="889" y="245"/>
                </a:lnTo>
                <a:lnTo>
                  <a:pt x="907" y="238"/>
                </a:lnTo>
                <a:lnTo>
                  <a:pt x="922" y="226"/>
                </a:lnTo>
                <a:lnTo>
                  <a:pt x="933" y="211"/>
                </a:lnTo>
                <a:lnTo>
                  <a:pt x="941" y="194"/>
                </a:lnTo>
                <a:lnTo>
                  <a:pt x="944" y="174"/>
                </a:lnTo>
                <a:lnTo>
                  <a:pt x="944" y="171"/>
                </a:lnTo>
                <a:lnTo>
                  <a:pt x="947" y="141"/>
                </a:lnTo>
                <a:lnTo>
                  <a:pt x="954" y="112"/>
                </a:lnTo>
                <a:lnTo>
                  <a:pt x="967" y="85"/>
                </a:lnTo>
                <a:lnTo>
                  <a:pt x="984" y="61"/>
                </a:lnTo>
                <a:lnTo>
                  <a:pt x="1005" y="40"/>
                </a:lnTo>
                <a:lnTo>
                  <a:pt x="1029" y="23"/>
                </a:lnTo>
                <a:lnTo>
                  <a:pt x="1056" y="11"/>
                </a:lnTo>
                <a:lnTo>
                  <a:pt x="1085" y="3"/>
                </a:lnTo>
                <a:lnTo>
                  <a:pt x="1116"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6" name="Freeform 6"/>
          <p:cNvSpPr>
            <a:spLocks/>
          </p:cNvSpPr>
          <p:nvPr/>
        </p:nvSpPr>
        <p:spPr bwMode="auto">
          <a:xfrm>
            <a:off x="7440915" y="2512271"/>
            <a:ext cx="395606" cy="35074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rgbClr val="04CAA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nvGrpSpPr>
          <p:cNvPr id="37" name="Group 20"/>
          <p:cNvGrpSpPr>
            <a:grpSpLocks noChangeAspect="1"/>
          </p:cNvGrpSpPr>
          <p:nvPr/>
        </p:nvGrpSpPr>
        <p:grpSpPr bwMode="auto">
          <a:xfrm>
            <a:off x="9318491" y="2394932"/>
            <a:ext cx="287796" cy="392567"/>
            <a:chOff x="2597" y="4163"/>
            <a:chExt cx="217" cy="296"/>
          </a:xfrm>
          <a:solidFill>
            <a:schemeClr val="tx1">
              <a:lumMod val="65000"/>
              <a:lumOff val="35000"/>
            </a:schemeClr>
          </a:solidFill>
        </p:grpSpPr>
        <p:sp>
          <p:nvSpPr>
            <p:cNvPr id="38" name="Freeform 22"/>
            <p:cNvSpPr>
              <a:spLocks noEditPoints="1"/>
            </p:cNvSpPr>
            <p:nvPr/>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9" name="Freeform 23"/>
            <p:cNvSpPr>
              <a:spLocks noEditPoints="1"/>
            </p:cNvSpPr>
            <p:nvPr/>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Freeform 24"/>
            <p:cNvSpPr>
              <a:spLocks noEditPoints="1"/>
            </p:cNvSpPr>
            <p:nvPr/>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Freeform 25"/>
            <p:cNvSpPr>
              <a:spLocks/>
            </p:cNvSpPr>
            <p:nvPr/>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2" name="Freeform 36"/>
          <p:cNvSpPr>
            <a:spLocks noEditPoints="1"/>
          </p:cNvSpPr>
          <p:nvPr/>
        </p:nvSpPr>
        <p:spPr bwMode="auto">
          <a:xfrm>
            <a:off x="5744665" y="2531075"/>
            <a:ext cx="215408" cy="36229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nvGrpSpPr>
          <p:cNvPr id="43" name="Group 39"/>
          <p:cNvGrpSpPr>
            <a:grpSpLocks noChangeAspect="1"/>
          </p:cNvGrpSpPr>
          <p:nvPr/>
        </p:nvGrpSpPr>
        <p:grpSpPr bwMode="auto">
          <a:xfrm>
            <a:off x="3887041" y="2522147"/>
            <a:ext cx="349913" cy="282955"/>
            <a:chOff x="5919" y="4283"/>
            <a:chExt cx="324" cy="262"/>
          </a:xfrm>
          <a:solidFill>
            <a:srgbClr val="04CAAD"/>
          </a:solidFill>
        </p:grpSpPr>
        <p:sp>
          <p:nvSpPr>
            <p:cNvPr id="44" name="Freeform 41"/>
            <p:cNvSpPr>
              <a:spLocks/>
            </p:cNvSpPr>
            <p:nvPr/>
          </p:nvSpPr>
          <p:spPr bwMode="auto">
            <a:xfrm>
              <a:off x="6065" y="4421"/>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5" name="Freeform 42"/>
            <p:cNvSpPr>
              <a:spLocks/>
            </p:cNvSpPr>
            <p:nvPr/>
          </p:nvSpPr>
          <p:spPr bwMode="auto">
            <a:xfrm>
              <a:off x="5926" y="4448"/>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6" name="Freeform 43"/>
            <p:cNvSpPr>
              <a:spLocks noEditPoints="1"/>
            </p:cNvSpPr>
            <p:nvPr/>
          </p:nvSpPr>
          <p:spPr bwMode="auto">
            <a:xfrm>
              <a:off x="5919" y="4283"/>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7" name="직사각형 46"/>
          <p:cNvSpPr/>
          <p:nvPr/>
        </p:nvSpPr>
        <p:spPr>
          <a:xfrm>
            <a:off x="1327886" y="4145817"/>
            <a:ext cx="1721177" cy="738664"/>
          </a:xfrm>
          <a:prstGeom prst="rect">
            <a:avLst/>
          </a:prstGeom>
        </p:spPr>
        <p:txBody>
          <a:bodyPr wrap="square">
            <a:spAutoFit/>
          </a:bodyPr>
          <a:lstStyle/>
          <a:p>
            <a:pPr>
              <a:lnSpc>
                <a:spcPct val="150000"/>
              </a:lnSpc>
            </a:pPr>
            <a:r>
              <a:rPr lang="zh-TW" altLang="en-US" sz="2800" b="1" dirty="0">
                <a:solidFill>
                  <a:prstClr val="black">
                    <a:lumMod val="75000"/>
                    <a:lumOff val="25000"/>
                  </a:prstClr>
                </a:solidFill>
                <a:latin typeface="Microsoft YaHei" panose="020B0503020204020204" pitchFamily="34" charset="-122"/>
                <a:ea typeface="Microsoft YaHei" panose="020B0503020204020204" pitchFamily="34" charset="-122"/>
              </a:rPr>
              <a:t>工作分配</a:t>
            </a:r>
            <a:endParaRPr lang="en-US" altLang="ko-KR" sz="2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cxnSp>
        <p:nvCxnSpPr>
          <p:cNvPr id="4" name="직선 연결선 3"/>
          <p:cNvCxnSpPr/>
          <p:nvPr/>
        </p:nvCxnSpPr>
        <p:spPr>
          <a:xfrm>
            <a:off x="2188475" y="3688814"/>
            <a:ext cx="0" cy="360000"/>
          </a:xfrm>
          <a:prstGeom prst="line">
            <a:avLst/>
          </a:prstGeom>
          <a:ln w="9525">
            <a:solidFill>
              <a:schemeClr val="bg1">
                <a:lumMod val="8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3960931" y="3688814"/>
            <a:ext cx="0" cy="1188000"/>
          </a:xfrm>
          <a:prstGeom prst="line">
            <a:avLst/>
          </a:prstGeom>
          <a:ln w="9525">
            <a:solidFill>
              <a:srgbClr val="04CAAD"/>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5859004" y="3688814"/>
            <a:ext cx="0" cy="360000"/>
          </a:xfrm>
          <a:prstGeom prst="line">
            <a:avLst/>
          </a:prstGeom>
          <a:ln w="9525">
            <a:solidFill>
              <a:schemeClr val="bg1">
                <a:lumMod val="8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7664715" y="3688814"/>
            <a:ext cx="0" cy="1188000"/>
          </a:xfrm>
          <a:prstGeom prst="line">
            <a:avLst/>
          </a:prstGeom>
          <a:ln w="9525">
            <a:solidFill>
              <a:srgbClr val="04CAAD"/>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9433479" y="3688814"/>
            <a:ext cx="0" cy="360000"/>
          </a:xfrm>
          <a:prstGeom prst="line">
            <a:avLst/>
          </a:prstGeom>
          <a:ln w="9525">
            <a:solidFill>
              <a:schemeClr val="bg1">
                <a:lumMod val="8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2" name="직사각형 46"/>
          <p:cNvSpPr/>
          <p:nvPr/>
        </p:nvSpPr>
        <p:spPr>
          <a:xfrm>
            <a:off x="3170075" y="5020162"/>
            <a:ext cx="1721177" cy="738664"/>
          </a:xfrm>
          <a:prstGeom prst="rect">
            <a:avLst/>
          </a:prstGeom>
        </p:spPr>
        <p:txBody>
          <a:bodyPr wrap="square">
            <a:spAutoFit/>
          </a:bodyPr>
          <a:lstStyle/>
          <a:p>
            <a:pPr>
              <a:lnSpc>
                <a:spcPct val="150000"/>
              </a:lnSpc>
            </a:pPr>
            <a:r>
              <a:rPr lang="zh-TW" altLang="en-US" sz="2800" b="1"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endParaRPr lang="en-US" altLang="ko-KR" sz="2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58" name="직사각형 46"/>
          <p:cNvSpPr/>
          <p:nvPr/>
        </p:nvSpPr>
        <p:spPr>
          <a:xfrm>
            <a:off x="4722098" y="4110959"/>
            <a:ext cx="2565231" cy="738664"/>
          </a:xfrm>
          <a:prstGeom prst="rect">
            <a:avLst/>
          </a:prstGeom>
        </p:spPr>
        <p:txBody>
          <a:bodyPr wrap="square">
            <a:spAutoFit/>
          </a:bodyPr>
          <a:lstStyle/>
          <a:p>
            <a:pPr>
              <a:lnSpc>
                <a:spcPct val="150000"/>
              </a:lnSpc>
            </a:pPr>
            <a:r>
              <a:rPr lang="zh-TW" altLang="en-US" sz="2800" b="1" dirty="0">
                <a:solidFill>
                  <a:prstClr val="black">
                    <a:lumMod val="75000"/>
                    <a:lumOff val="25000"/>
                  </a:prstClr>
                </a:solidFill>
                <a:latin typeface="Microsoft YaHei" panose="020B0503020204020204" pitchFamily="34" charset="-122"/>
                <a:ea typeface="Microsoft YaHei" panose="020B0503020204020204" pitchFamily="34" charset="-122"/>
              </a:rPr>
              <a:t>使用案例說明</a:t>
            </a:r>
            <a:endParaRPr lang="en-US" altLang="ko-KR" sz="2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59" name="직사각형 46"/>
          <p:cNvSpPr/>
          <p:nvPr/>
        </p:nvSpPr>
        <p:spPr>
          <a:xfrm>
            <a:off x="6508020" y="5085008"/>
            <a:ext cx="2498043" cy="738664"/>
          </a:xfrm>
          <a:prstGeom prst="rect">
            <a:avLst/>
          </a:prstGeom>
        </p:spPr>
        <p:txBody>
          <a:bodyPr wrap="square">
            <a:spAutoFit/>
          </a:bodyPr>
          <a:lstStyle/>
          <a:p>
            <a:pPr>
              <a:lnSpc>
                <a:spcPct val="150000"/>
              </a:lnSpc>
            </a:pPr>
            <a:r>
              <a:rPr lang="zh-TW" altLang="en-US" sz="2800" b="1" dirty="0">
                <a:solidFill>
                  <a:prstClr val="black">
                    <a:lumMod val="75000"/>
                    <a:lumOff val="25000"/>
                  </a:prstClr>
                </a:solidFill>
                <a:latin typeface="Microsoft YaHei" panose="020B0503020204020204" pitchFamily="34" charset="-122"/>
                <a:ea typeface="Microsoft YaHei" panose="020B0503020204020204" pitchFamily="34" charset="-122"/>
              </a:rPr>
              <a:t>專案流程塑模</a:t>
            </a:r>
            <a:endParaRPr lang="en-US" altLang="ko-KR" sz="2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60" name="직사각형 46"/>
          <p:cNvSpPr/>
          <p:nvPr/>
        </p:nvSpPr>
        <p:spPr>
          <a:xfrm>
            <a:off x="8690382" y="4110959"/>
            <a:ext cx="1721177" cy="662554"/>
          </a:xfrm>
          <a:prstGeom prst="rect">
            <a:avLst/>
          </a:prstGeom>
        </p:spPr>
        <p:txBody>
          <a:bodyPr wrap="square">
            <a:spAutoFit/>
          </a:bodyPr>
          <a:lstStyle/>
          <a:p>
            <a:pPr>
              <a:lnSpc>
                <a:spcPct val="150000"/>
              </a:lnSpc>
            </a:pPr>
            <a:r>
              <a:rPr lang="zh-TW" altLang="en-US" sz="2800" b="1" dirty="0">
                <a:solidFill>
                  <a:prstClr val="black">
                    <a:lumMod val="75000"/>
                    <a:lumOff val="25000"/>
                  </a:prstClr>
                </a:solidFill>
                <a:latin typeface="Microsoft YaHei" panose="020B0503020204020204" pitchFamily="34" charset="-122"/>
                <a:ea typeface="Microsoft YaHei" panose="020B0503020204020204" pitchFamily="34" charset="-122"/>
              </a:rPr>
              <a:t>專案展示</a:t>
            </a:r>
            <a:endParaRPr lang="en-US" altLang="ko-KR" sz="2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3" name="投影片編號版面配置區 2"/>
          <p:cNvSpPr>
            <a:spLocks noGrp="1"/>
          </p:cNvSpPr>
          <p:nvPr>
            <p:ph type="sldNum" sz="quarter" idx="12"/>
          </p:nvPr>
        </p:nvSpPr>
        <p:spPr>
          <a:xfrm>
            <a:off x="8610600" y="6223184"/>
            <a:ext cx="2743200" cy="365125"/>
          </a:xfrm>
        </p:spPr>
        <p:txBody>
          <a:bodyPr/>
          <a:lstStyle/>
          <a:p>
            <a:fld id="{92A3BBB8-EBE5-4A2B-AB70-89540E1C96C3}" type="slidenum">
              <a:rPr lang="ko-KR" altLang="en-US" smtClean="0">
                <a:solidFill>
                  <a:prstClr val="black">
                    <a:tint val="75000"/>
                  </a:prstClr>
                </a:solidFill>
              </a:rPr>
              <a:pPr/>
              <a:t>2</a:t>
            </a:fld>
            <a:endParaRPr lang="ko-KR" altLang="en-US" dirty="0">
              <a:solidFill>
                <a:prstClr val="black">
                  <a:tint val="75000"/>
                </a:prstClr>
              </a:solidFill>
            </a:endParaRPr>
          </a:p>
        </p:txBody>
      </p:sp>
    </p:spTree>
    <p:extLst>
      <p:ext uri="{BB962C8B-B14F-4D97-AF65-F5344CB8AC3E}">
        <p14:creationId xmlns:p14="http://schemas.microsoft.com/office/powerpoint/2010/main" val="4188065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專案塑模</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循序圖</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活動圖</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開發者</a:t>
            </a:r>
            <a:r>
              <a:rPr lang="en-US" altLang="zh-TW" sz="2400" b="1" i="1" kern="0" dirty="0">
                <a:solidFill>
                  <a:srgbClr val="04CAAD"/>
                </a:solidFill>
                <a:latin typeface="Microsoft YaHei" panose="020B0503020204020204" pitchFamily="34" charset="-122"/>
                <a:ea typeface="Microsoft YaHei" panose="020B0503020204020204" pitchFamily="34" charset="-122"/>
              </a:rPr>
              <a:t>)</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15" name="직사각형 59"/>
          <p:cNvSpPr/>
          <p:nvPr/>
        </p:nvSpPr>
        <p:spPr>
          <a:xfrm>
            <a:off x="515816" y="1538906"/>
            <a:ext cx="1131287"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循序圖</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16" name="직사각형 59"/>
          <p:cNvSpPr/>
          <p:nvPr/>
        </p:nvSpPr>
        <p:spPr>
          <a:xfrm>
            <a:off x="6621780" y="1538906"/>
            <a:ext cx="1131287"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活動圖</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780" y="2377516"/>
            <a:ext cx="5143500" cy="2686050"/>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16" y="2377516"/>
            <a:ext cx="5916566" cy="2576569"/>
          </a:xfrm>
          <a:prstGeom prst="rect">
            <a:avLst/>
          </a:prstGeom>
        </p:spPr>
      </p:pic>
      <p:sp>
        <p:nvSpPr>
          <p:cNvPr id="10" name="投影片編號版面配置區 9"/>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20</a:t>
            </a:fld>
            <a:endParaRPr lang="ko-KR" altLang="en-US" dirty="0">
              <a:solidFill>
                <a:prstClr val="black">
                  <a:tint val="75000"/>
                </a:prstClr>
              </a:solidFill>
            </a:endParaRPr>
          </a:p>
        </p:txBody>
      </p:sp>
    </p:spTree>
    <p:extLst>
      <p:ext uri="{BB962C8B-B14F-4D97-AF65-F5344CB8AC3E}">
        <p14:creationId xmlns:p14="http://schemas.microsoft.com/office/powerpoint/2010/main" val="345788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專案展示</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分鏡圖</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15" name="직사각형 59"/>
          <p:cNvSpPr/>
          <p:nvPr/>
        </p:nvSpPr>
        <p:spPr>
          <a:xfrm>
            <a:off x="679881" y="1415120"/>
            <a:ext cx="738664" cy="2320917"/>
          </a:xfrm>
          <a:prstGeom prst="rect">
            <a:avLst/>
          </a:prstGeom>
        </p:spPr>
        <p:txBody>
          <a:bodyPr vert="eaVert"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使用者畫面</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16" name="직사각형 59"/>
          <p:cNvSpPr/>
          <p:nvPr/>
        </p:nvSpPr>
        <p:spPr>
          <a:xfrm>
            <a:off x="7115362" y="1597471"/>
            <a:ext cx="2061802"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院方回覆畫面</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t="5787" b="7562"/>
          <a:stretch/>
        </p:blipFill>
        <p:spPr>
          <a:xfrm>
            <a:off x="1418545" y="1415120"/>
            <a:ext cx="2941735" cy="4387361"/>
          </a:xfrm>
          <a:prstGeom prst="rect">
            <a:avLst/>
          </a:prstGeom>
        </p:spPr>
      </p:pic>
      <p:pic>
        <p:nvPicPr>
          <p:cNvPr id="9" name="圖片 8"/>
          <p:cNvPicPr>
            <a:picLocks noChangeAspect="1"/>
          </p:cNvPicPr>
          <p:nvPr/>
        </p:nvPicPr>
        <p:blipFill rotWithShape="1">
          <a:blip r:embed="rId3">
            <a:extLst>
              <a:ext uri="{28A0092B-C50C-407E-A947-70E740481C1C}">
                <a14:useLocalDpi xmlns:a14="http://schemas.microsoft.com/office/drawing/2010/main" val="0"/>
              </a:ext>
            </a:extLst>
          </a:blip>
          <a:srcRect l="12546" t="12955" r="13153" b="6057"/>
          <a:stretch/>
        </p:blipFill>
        <p:spPr>
          <a:xfrm>
            <a:off x="5146347" y="2348032"/>
            <a:ext cx="5999833" cy="3454449"/>
          </a:xfrm>
          <a:prstGeom prst="rect">
            <a:avLst/>
          </a:prstGeom>
        </p:spPr>
      </p:pic>
      <p:sp>
        <p:nvSpPr>
          <p:cNvPr id="10" name="投影片編號版面配置區 9"/>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21</a:t>
            </a:fld>
            <a:endParaRPr lang="ko-KR" altLang="en-US" dirty="0">
              <a:solidFill>
                <a:prstClr val="black">
                  <a:tint val="75000"/>
                </a:prstClr>
              </a:solidFill>
            </a:endParaRPr>
          </a:p>
        </p:txBody>
      </p:sp>
    </p:spTree>
    <p:extLst>
      <p:ext uri="{BB962C8B-B14F-4D97-AF65-F5344CB8AC3E}">
        <p14:creationId xmlns:p14="http://schemas.microsoft.com/office/powerpoint/2010/main" val="359797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專案展示</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分鏡圖</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15" name="직사각형 59"/>
          <p:cNvSpPr/>
          <p:nvPr/>
        </p:nvSpPr>
        <p:spPr>
          <a:xfrm>
            <a:off x="679881" y="1335516"/>
            <a:ext cx="738664" cy="2320917"/>
          </a:xfrm>
          <a:prstGeom prst="rect">
            <a:avLst/>
          </a:prstGeom>
        </p:spPr>
        <p:txBody>
          <a:bodyPr vert="eaVert"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使用者畫面</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16" name="직사각형 59"/>
          <p:cNvSpPr/>
          <p:nvPr/>
        </p:nvSpPr>
        <p:spPr>
          <a:xfrm>
            <a:off x="6985902" y="951140"/>
            <a:ext cx="2061802" cy="646331"/>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院方回覆畫面</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pic>
        <p:nvPicPr>
          <p:cNvPr id="3" name="圖片 2"/>
          <p:cNvPicPr>
            <a:picLocks noChangeAspect="1"/>
          </p:cNvPicPr>
          <p:nvPr/>
        </p:nvPicPr>
        <p:blipFill rotWithShape="1">
          <a:blip r:embed="rId2">
            <a:extLst>
              <a:ext uri="{28A0092B-C50C-407E-A947-70E740481C1C}">
                <a14:useLocalDpi xmlns:a14="http://schemas.microsoft.com/office/drawing/2010/main" val="0"/>
              </a:ext>
            </a:extLst>
          </a:blip>
          <a:srcRect t="5786" b="-608"/>
          <a:stretch/>
        </p:blipFill>
        <p:spPr>
          <a:xfrm>
            <a:off x="1453182" y="1335516"/>
            <a:ext cx="2941735" cy="4801042"/>
          </a:xfrm>
          <a:prstGeom prst="rect">
            <a:avLst/>
          </a:prstGeom>
        </p:spPr>
      </p:pic>
      <p:pic>
        <p:nvPicPr>
          <p:cNvPr id="9" name="圖片 8"/>
          <p:cNvPicPr>
            <a:picLocks noChangeAspect="1"/>
          </p:cNvPicPr>
          <p:nvPr/>
        </p:nvPicPr>
        <p:blipFill rotWithShape="1">
          <a:blip r:embed="rId3">
            <a:extLst>
              <a:ext uri="{28A0092B-C50C-407E-A947-70E740481C1C}">
                <a14:useLocalDpi xmlns:a14="http://schemas.microsoft.com/office/drawing/2010/main" val="0"/>
              </a:ext>
            </a:extLst>
          </a:blip>
          <a:srcRect l="12546" t="12955" r="13153" b="6057"/>
          <a:stretch/>
        </p:blipFill>
        <p:spPr>
          <a:xfrm>
            <a:off x="5260415" y="1597471"/>
            <a:ext cx="5512777" cy="3174023"/>
          </a:xfrm>
          <a:prstGeom prst="rect">
            <a:avLst/>
          </a:prstGeom>
        </p:spPr>
      </p:pic>
      <p:sp>
        <p:nvSpPr>
          <p:cNvPr id="4" name="矩形 3"/>
          <p:cNvSpPr/>
          <p:nvPr/>
        </p:nvSpPr>
        <p:spPr>
          <a:xfrm>
            <a:off x="2523392" y="5767754"/>
            <a:ext cx="1230923" cy="3165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a:stCxn id="4" idx="3"/>
            <a:endCxn id="12" idx="1"/>
          </p:cNvCxnSpPr>
          <p:nvPr/>
        </p:nvCxnSpPr>
        <p:spPr>
          <a:xfrm flipV="1">
            <a:off x="3754315" y="5551029"/>
            <a:ext cx="853782" cy="374987"/>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2" name="圖片 11"/>
          <p:cNvPicPr>
            <a:picLocks noChangeAspect="1"/>
          </p:cNvPicPr>
          <p:nvPr/>
        </p:nvPicPr>
        <p:blipFill rotWithShape="1">
          <a:blip r:embed="rId4">
            <a:extLst>
              <a:ext uri="{28A0092B-C50C-407E-A947-70E740481C1C}">
                <a14:useLocalDpi xmlns:a14="http://schemas.microsoft.com/office/drawing/2010/main" val="0"/>
              </a:ext>
            </a:extLst>
          </a:blip>
          <a:srcRect l="-218" t="1629" r="218" b="1674"/>
          <a:stretch/>
        </p:blipFill>
        <p:spPr>
          <a:xfrm>
            <a:off x="4608097" y="4868497"/>
            <a:ext cx="7033563" cy="1365064"/>
          </a:xfrm>
          <a:prstGeom prst="rect">
            <a:avLst/>
          </a:prstGeom>
        </p:spPr>
      </p:pic>
      <p:sp>
        <p:nvSpPr>
          <p:cNvPr id="20" name="矩形 19"/>
          <p:cNvSpPr/>
          <p:nvPr/>
        </p:nvSpPr>
        <p:spPr>
          <a:xfrm>
            <a:off x="7862144" y="1971323"/>
            <a:ext cx="2876673" cy="3165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p:cNvCxnSpPr>
            <a:cxnSpLocks/>
            <a:stCxn id="20" idx="3"/>
          </p:cNvCxnSpPr>
          <p:nvPr/>
        </p:nvCxnSpPr>
        <p:spPr>
          <a:xfrm flipV="1">
            <a:off x="10738817" y="2125627"/>
            <a:ext cx="768989" cy="3958"/>
          </a:xfrm>
          <a:prstGeom prst="straightConnector1">
            <a:avLst/>
          </a:prstGeom>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直線單箭頭接點 22"/>
          <p:cNvCxnSpPr/>
          <p:nvPr/>
        </p:nvCxnSpPr>
        <p:spPr>
          <a:xfrm>
            <a:off x="11507806" y="2125626"/>
            <a:ext cx="0" cy="3870728"/>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投影片編號版面配置區 2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22</a:t>
            </a:fld>
            <a:endParaRPr lang="ko-KR" altLang="en-US" dirty="0">
              <a:solidFill>
                <a:prstClr val="black">
                  <a:tint val="75000"/>
                </a:prstClr>
              </a:solidFill>
            </a:endParaRPr>
          </a:p>
        </p:txBody>
      </p:sp>
    </p:spTree>
    <p:extLst>
      <p:ext uri="{BB962C8B-B14F-4D97-AF65-F5344CB8AC3E}">
        <p14:creationId xmlns:p14="http://schemas.microsoft.com/office/powerpoint/2010/main" val="2004914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專案展示</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實體關係圖</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117" y="1017586"/>
            <a:ext cx="6165766" cy="5544325"/>
          </a:xfrm>
          <a:prstGeom prst="rect">
            <a:avLst/>
          </a:prstGeom>
        </p:spPr>
      </p:pic>
      <p:sp>
        <p:nvSpPr>
          <p:cNvPr id="9" name="投影片編號版面配置區 8"/>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23</a:t>
            </a:fld>
            <a:endParaRPr lang="ko-KR" altLang="en-US" dirty="0">
              <a:solidFill>
                <a:prstClr val="black">
                  <a:tint val="75000"/>
                </a:prstClr>
              </a:solidFill>
            </a:endParaRPr>
          </a:p>
        </p:txBody>
      </p:sp>
    </p:spTree>
    <p:extLst>
      <p:ext uri="{BB962C8B-B14F-4D97-AF65-F5344CB8AC3E}">
        <p14:creationId xmlns:p14="http://schemas.microsoft.com/office/powerpoint/2010/main" val="813895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1547446"/>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grpSp>
        <p:nvGrpSpPr>
          <p:cNvPr id="9" name="그룹 8">
            <a:extLst>
              <a:ext uri="{FF2B5EF4-FFF2-40B4-BE49-F238E27FC236}">
                <a16:creationId xmlns:a16="http://schemas.microsoft.com/office/drawing/2014/main" id="{C5FAF306-0C90-43CF-AD14-D24DBD921207}"/>
              </a:ext>
            </a:extLst>
          </p:cNvPr>
          <p:cNvGrpSpPr/>
          <p:nvPr/>
        </p:nvGrpSpPr>
        <p:grpSpPr>
          <a:xfrm>
            <a:off x="2264995" y="2061898"/>
            <a:ext cx="7785100" cy="774700"/>
            <a:chOff x="2628900" y="1160096"/>
            <a:chExt cx="7785100" cy="774700"/>
          </a:xfrm>
          <a:effectLst>
            <a:outerShdw blurRad="228600" dist="63500" dir="5400000" sx="96000" sy="96000" algn="t" rotWithShape="0">
              <a:prstClr val="black">
                <a:alpha val="26000"/>
              </a:prstClr>
            </a:outerShdw>
          </a:effectLst>
        </p:grpSpPr>
        <p:sp>
          <p:nvSpPr>
            <p:cNvPr id="6" name="직사각형 5">
              <a:extLst>
                <a:ext uri="{FF2B5EF4-FFF2-40B4-BE49-F238E27FC236}">
                  <a16:creationId xmlns:a16="http://schemas.microsoft.com/office/drawing/2014/main" id="{479282D2-A5E3-456C-B200-DDA3F6F905F2}"/>
                </a:ext>
              </a:extLst>
            </p:cNvPr>
            <p:cNvSpPr/>
            <p:nvPr/>
          </p:nvSpPr>
          <p:spPr>
            <a:xfrm>
              <a:off x="2628900" y="1160096"/>
              <a:ext cx="6934200" cy="774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endParaRPr lang="en-US" altLang="ko-KR" sz="2400" b="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8" name="직사각형 7">
              <a:extLst>
                <a:ext uri="{FF2B5EF4-FFF2-40B4-BE49-F238E27FC236}">
                  <a16:creationId xmlns:a16="http://schemas.microsoft.com/office/drawing/2014/main" id="{7433A700-EA8B-4527-A743-C07D34B787EE}"/>
                </a:ext>
              </a:extLst>
            </p:cNvPr>
            <p:cNvSpPr/>
            <p:nvPr/>
          </p:nvSpPr>
          <p:spPr>
            <a:xfrm>
              <a:off x="9563100" y="1160096"/>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14" name="그룹 13">
            <a:extLst>
              <a:ext uri="{FF2B5EF4-FFF2-40B4-BE49-F238E27FC236}">
                <a16:creationId xmlns:a16="http://schemas.microsoft.com/office/drawing/2014/main" id="{1CD963FA-706C-41C9-ABB4-A9FC43E5E237}"/>
              </a:ext>
            </a:extLst>
          </p:cNvPr>
          <p:cNvGrpSpPr/>
          <p:nvPr/>
        </p:nvGrpSpPr>
        <p:grpSpPr>
          <a:xfrm>
            <a:off x="9389448" y="2201573"/>
            <a:ext cx="411780" cy="495349"/>
            <a:chOff x="9318625" y="1320799"/>
            <a:chExt cx="411780"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18625" y="1320799"/>
              <a:ext cx="388921"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684686"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6" name="직사각형 15">
            <a:extLst>
              <a:ext uri="{FF2B5EF4-FFF2-40B4-BE49-F238E27FC236}">
                <a16:creationId xmlns:a16="http://schemas.microsoft.com/office/drawing/2014/main" id="{D181503E-9E6D-4963-9BEA-488588A7FF61}"/>
              </a:ext>
            </a:extLst>
          </p:cNvPr>
          <p:cNvSpPr/>
          <p:nvPr/>
        </p:nvSpPr>
        <p:spPr>
          <a:xfrm>
            <a:off x="2962800" y="3370432"/>
            <a:ext cx="5802360" cy="1189941"/>
          </a:xfrm>
          <a:prstGeom prst="rect">
            <a:avLst/>
          </a:prstGeom>
        </p:spPr>
        <p:txBody>
          <a:bodyPr wrap="square">
            <a:spAutoFit/>
          </a:bodyPr>
          <a:lstStyle/>
          <a:p>
            <a:pPr algn="ctr" latinLnBrk="0">
              <a:lnSpc>
                <a:spcPct val="150000"/>
              </a:lnSpc>
              <a:defRPr/>
            </a:pPr>
            <a:r>
              <a:rPr lang="zh-TW" altLang="en-US" sz="5400" b="1" i="1" kern="0" dirty="0">
                <a:solidFill>
                  <a:srgbClr val="04CAAD"/>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感謝聆聽</a:t>
            </a:r>
            <a:endParaRPr lang="en-US" altLang="ko-KR" sz="5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8" name="직사각형 17">
            <a:extLst>
              <a:ext uri="{FF2B5EF4-FFF2-40B4-BE49-F238E27FC236}">
                <a16:creationId xmlns:a16="http://schemas.microsoft.com/office/drawing/2014/main" id="{B6206C77-647F-4683-849E-ABF65F9EB3B6}"/>
              </a:ext>
            </a:extLst>
          </p:cNvPr>
          <p:cNvSpPr/>
          <p:nvPr/>
        </p:nvSpPr>
        <p:spPr>
          <a:xfrm>
            <a:off x="-1" y="6822000"/>
            <a:ext cx="12192000" cy="360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2" name="직사각형 15">
            <a:extLst>
              <a:ext uri="{FF2B5EF4-FFF2-40B4-BE49-F238E27FC236}">
                <a16:creationId xmlns:a16="http://schemas.microsoft.com/office/drawing/2014/main" id="{D181503E-9E6D-4963-9BEA-488588A7FF61}"/>
              </a:ext>
            </a:extLst>
          </p:cNvPr>
          <p:cNvSpPr/>
          <p:nvPr/>
        </p:nvSpPr>
        <p:spPr>
          <a:xfrm>
            <a:off x="2167577" y="1827971"/>
            <a:ext cx="7221871" cy="988347"/>
          </a:xfrm>
          <a:prstGeom prst="rect">
            <a:avLst/>
          </a:prstGeom>
        </p:spPr>
        <p:txBody>
          <a:bodyPr wrap="square">
            <a:spAutoFit/>
          </a:bodyPr>
          <a:lstStyle/>
          <a:p>
            <a:pPr algn="ctr" latinLnBrk="0">
              <a:lnSpc>
                <a:spcPct val="150000"/>
              </a:lnSpc>
              <a:defRPr/>
            </a:pPr>
            <a:r>
              <a:rPr lang="en-US" altLang="ko-KR" sz="4400" b="1" i="1" kern="0" dirty="0">
                <a:solidFill>
                  <a:prstClr val="black">
                    <a:lumMod val="75000"/>
                    <a:lumOff val="25000"/>
                  </a:prstClr>
                </a:solidFill>
                <a:latin typeface="Microsoft YaHei" panose="020B0503020204020204" pitchFamily="34" charset="-122"/>
                <a:ea typeface="Microsoft YaHei" panose="020B0503020204020204" pitchFamily="34" charset="-122"/>
              </a:rPr>
              <a:t>Thanks for listening</a:t>
            </a:r>
          </a:p>
        </p:txBody>
      </p:sp>
    </p:spTree>
    <p:extLst>
      <p:ext uri="{BB962C8B-B14F-4D97-AF65-F5344CB8AC3E}">
        <p14:creationId xmlns:p14="http://schemas.microsoft.com/office/powerpoint/2010/main" val="61792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schemeClr val="tx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工作分配</a:t>
            </a:r>
            <a:endParaRPr lang="en-US" altLang="ko-KR" sz="2400" b="1" i="1" kern="0" dirty="0">
              <a:solidFill>
                <a:schemeClr val="tx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63670"/>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52" name="직사각형 31"/>
          <p:cNvSpPr/>
          <p:nvPr/>
        </p:nvSpPr>
        <p:spPr>
          <a:xfrm>
            <a:off x="1691878" y="2642983"/>
            <a:ext cx="8808243" cy="2017486"/>
          </a:xfrm>
          <a:prstGeom prst="rect">
            <a:avLst/>
          </a:prstGeom>
          <a:solidFill>
            <a:schemeClr val="bg1"/>
          </a:solidFill>
          <a:ln>
            <a:noFill/>
          </a:ln>
          <a:effectLst>
            <a:outerShdw blurRad="444500" sx="101000" sy="101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7" name="직사각형 51"/>
          <p:cNvSpPr/>
          <p:nvPr/>
        </p:nvSpPr>
        <p:spPr>
          <a:xfrm>
            <a:off x="1684410" y="2642983"/>
            <a:ext cx="2017486" cy="20174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8" name="직사각형 52"/>
          <p:cNvSpPr/>
          <p:nvPr/>
        </p:nvSpPr>
        <p:spPr>
          <a:xfrm>
            <a:off x="8822391" y="2642983"/>
            <a:ext cx="1818407" cy="2017486"/>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ko-KR" sz="6600" dirty="0">
              <a:solidFill>
                <a:prstClr val="white"/>
              </a:solidFill>
            </a:endParaRPr>
          </a:p>
        </p:txBody>
      </p:sp>
      <p:sp>
        <p:nvSpPr>
          <p:cNvPr id="60" name="직사각형 64">
            <a:extLst>
              <a:ext uri="{FF2B5EF4-FFF2-40B4-BE49-F238E27FC236}">
                <a16:creationId xmlns:a16="http://schemas.microsoft.com/office/drawing/2014/main" id="{3FA00699-5178-465A-9F3F-130CF1431F70}"/>
              </a:ext>
            </a:extLst>
          </p:cNvPr>
          <p:cNvSpPr/>
          <p:nvPr/>
        </p:nvSpPr>
        <p:spPr>
          <a:xfrm>
            <a:off x="4244355" y="2951605"/>
            <a:ext cx="4183722" cy="1384995"/>
          </a:xfrm>
          <a:prstGeom prst="rect">
            <a:avLst/>
          </a:prstGeom>
        </p:spPr>
        <p:txBody>
          <a:bodyPr wrap="square">
            <a:spAutoFit/>
          </a:bodyPr>
          <a:lstStyle/>
          <a:p>
            <a:pPr>
              <a:lnSpc>
                <a:spcPct val="150000"/>
              </a:lnSpc>
            </a:pPr>
            <a:r>
              <a:rPr lang="zh-TW" altLang="en-US" sz="2000" b="1" dirty="0">
                <a:solidFill>
                  <a:srgbClr val="44546A">
                    <a:lumMod val="75000"/>
                  </a:srgbClr>
                </a:solidFill>
                <a:latin typeface="Microsoft YaHei" panose="020B0503020204020204" pitchFamily="34" charset="-122"/>
                <a:ea typeface="Microsoft YaHei" panose="020B0503020204020204" pitchFamily="34" charset="-122"/>
              </a:rPr>
              <a:t>楊宗核 </a:t>
            </a:r>
            <a:r>
              <a:rPr lang="en-US" altLang="zh-TW" sz="2000" b="1" i="1" dirty="0">
                <a:solidFill>
                  <a:srgbClr val="44546A">
                    <a:lumMod val="75000"/>
                  </a:srgbClr>
                </a:solidFill>
                <a:latin typeface="Microsoft YaHei" panose="020B0503020204020204" pitchFamily="34" charset="-122"/>
                <a:ea typeface="Microsoft YaHei" panose="020B0503020204020204" pitchFamily="34" charset="-122"/>
              </a:rPr>
              <a:t>C107118203</a:t>
            </a:r>
          </a:p>
          <a:p>
            <a:pPr>
              <a:lnSpc>
                <a:spcPct val="150000"/>
              </a:lnSpc>
            </a:pPr>
            <a:r>
              <a:rPr lang="zh-TW" altLang="en-US" dirty="0">
                <a:latin typeface="Microsoft YaHei" panose="020B0503020204020204" pitchFamily="34" charset="-122"/>
                <a:ea typeface="Microsoft YaHei" panose="020B0503020204020204" pitchFamily="34" charset="-122"/>
              </a:rPr>
              <a:t>職位：組長</a:t>
            </a:r>
            <a:endParaRPr lang="en-US" altLang="ko-KR" dirty="0">
              <a:latin typeface="Microsoft YaHei" panose="020B0503020204020204" pitchFamily="34" charset="-122"/>
              <a:ea typeface="Microsoft YaHei" panose="020B0503020204020204" pitchFamily="34" charset="-122"/>
            </a:endParaRPr>
          </a:p>
          <a:p>
            <a:pPr>
              <a:lnSpc>
                <a:spcPct val="150000"/>
              </a:lnSpc>
            </a:pPr>
            <a:r>
              <a:rPr lang="zh-TW" altLang="en-US" dirty="0">
                <a:latin typeface="Microsoft YaHei" panose="020B0503020204020204" pitchFamily="34" charset="-122"/>
                <a:ea typeface="Microsoft YaHei" panose="020B0503020204020204" pitchFamily="34" charset="-122"/>
              </a:rPr>
              <a:t>負責：程式設計</a:t>
            </a:r>
            <a:endParaRPr lang="ko-KR" altLang="en-US" dirty="0">
              <a:latin typeface="Microsoft YaHei" panose="020B0503020204020204" pitchFamily="34" charset="-122"/>
            </a:endParaRPr>
          </a:p>
        </p:txBody>
      </p:sp>
      <p:sp>
        <p:nvSpPr>
          <p:cNvPr id="3" name="文字方塊 2"/>
          <p:cNvSpPr txBox="1"/>
          <p:nvPr/>
        </p:nvSpPr>
        <p:spPr>
          <a:xfrm>
            <a:off x="9214338" y="3136271"/>
            <a:ext cx="1125415" cy="1200329"/>
          </a:xfrm>
          <a:prstGeom prst="rect">
            <a:avLst/>
          </a:prstGeom>
          <a:noFill/>
        </p:spPr>
        <p:txBody>
          <a:bodyPr wrap="square" rtlCol="0">
            <a:spAutoFit/>
          </a:bodyPr>
          <a:lstStyle/>
          <a:p>
            <a:r>
              <a:rPr lang="zh-TW" altLang="en-US" sz="7200" dirty="0">
                <a:solidFill>
                  <a:schemeClr val="bg1"/>
                </a:solidFill>
              </a:rPr>
              <a:t>🐔</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4410" y="2642983"/>
            <a:ext cx="2016000" cy="2046419"/>
          </a:xfrm>
          <a:prstGeom prst="rect">
            <a:avLst/>
          </a:prstGeom>
        </p:spPr>
      </p:pic>
      <p:sp>
        <p:nvSpPr>
          <p:cNvPr id="9" name="投影片編號版面配置區 8"/>
          <p:cNvSpPr>
            <a:spLocks noGrp="1"/>
          </p:cNvSpPr>
          <p:nvPr>
            <p:ph type="sldNum" sz="quarter" idx="12"/>
          </p:nvPr>
        </p:nvSpPr>
        <p:spPr>
          <a:xfrm>
            <a:off x="8610600" y="6232058"/>
            <a:ext cx="2743200" cy="365125"/>
          </a:xfrm>
        </p:spPr>
        <p:txBody>
          <a:bodyPr/>
          <a:lstStyle/>
          <a:p>
            <a:fld id="{92A3BBB8-EBE5-4A2B-AB70-89540E1C96C3}" type="slidenum">
              <a:rPr lang="ko-KR" altLang="en-US" smtClean="0">
                <a:solidFill>
                  <a:prstClr val="black">
                    <a:tint val="75000"/>
                  </a:prstClr>
                </a:solidFill>
              </a:rPr>
              <a:pPr/>
              <a:t>3</a:t>
            </a:fld>
            <a:endParaRPr lang="ko-KR" altLang="en-US" dirty="0">
              <a:solidFill>
                <a:prstClr val="black">
                  <a:tint val="75000"/>
                </a:prstClr>
              </a:solidFill>
            </a:endParaRPr>
          </a:p>
        </p:txBody>
      </p:sp>
    </p:spTree>
    <p:extLst>
      <p:ext uri="{BB962C8B-B14F-4D97-AF65-F5344CB8AC3E}">
        <p14:creationId xmlns:p14="http://schemas.microsoft.com/office/powerpoint/2010/main" val="290524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工作分配</a:t>
            </a:r>
            <a:r>
              <a:rPr lang="en-US" altLang="ko-KR" sz="2400" b="1" i="1" kern="0" dirty="0">
                <a:solidFill>
                  <a:prstClr val="black">
                    <a:lumMod val="75000"/>
                    <a:lumOff val="25000"/>
                  </a:prstClr>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 </a:t>
            </a: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32" name="직사각형 31"/>
          <p:cNvSpPr/>
          <p:nvPr/>
        </p:nvSpPr>
        <p:spPr>
          <a:xfrm>
            <a:off x="775133" y="1601989"/>
            <a:ext cx="5335521" cy="2017487"/>
          </a:xfrm>
          <a:prstGeom prst="rect">
            <a:avLst/>
          </a:prstGeom>
          <a:solidFill>
            <a:schemeClr val="bg1"/>
          </a:solidFill>
          <a:ln>
            <a:noFill/>
          </a:ln>
          <a:effectLst>
            <a:outerShdw blurRad="444500" sx="101000" sy="101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2" name="직사각형 51"/>
          <p:cNvSpPr/>
          <p:nvPr/>
        </p:nvSpPr>
        <p:spPr>
          <a:xfrm>
            <a:off x="775133" y="1601990"/>
            <a:ext cx="2017486" cy="20174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직사각형 69"/>
          <p:cNvSpPr/>
          <p:nvPr/>
        </p:nvSpPr>
        <p:spPr>
          <a:xfrm>
            <a:off x="775133" y="3998737"/>
            <a:ext cx="5335521" cy="2017486"/>
          </a:xfrm>
          <a:prstGeom prst="rect">
            <a:avLst/>
          </a:prstGeom>
          <a:solidFill>
            <a:schemeClr val="bg1"/>
          </a:solidFill>
          <a:ln>
            <a:noFill/>
          </a:ln>
          <a:effectLst>
            <a:outerShdw blurRad="444500" sx="101000" sy="101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직사각형 70"/>
          <p:cNvSpPr/>
          <p:nvPr/>
        </p:nvSpPr>
        <p:spPr>
          <a:xfrm>
            <a:off x="775133" y="3998737"/>
            <a:ext cx="2017486" cy="20174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직사각형 64">
            <a:extLst>
              <a:ext uri="{FF2B5EF4-FFF2-40B4-BE49-F238E27FC236}">
                <a16:creationId xmlns:a16="http://schemas.microsoft.com/office/drawing/2014/main" id="{3FA00699-5178-465A-9F3F-130CF1431F70}"/>
              </a:ext>
            </a:extLst>
          </p:cNvPr>
          <p:cNvSpPr/>
          <p:nvPr/>
        </p:nvSpPr>
        <p:spPr>
          <a:xfrm>
            <a:off x="3066185" y="1918234"/>
            <a:ext cx="2936853" cy="1384995"/>
          </a:xfrm>
          <a:prstGeom prst="rect">
            <a:avLst/>
          </a:prstGeom>
        </p:spPr>
        <p:txBody>
          <a:bodyPr wrap="square">
            <a:spAutoFit/>
          </a:bodyPr>
          <a:lstStyle/>
          <a:p>
            <a:pPr>
              <a:lnSpc>
                <a:spcPct val="150000"/>
              </a:lnSpc>
            </a:pPr>
            <a:r>
              <a:rPr lang="zh-TW" altLang="en-US" sz="2000" b="1" dirty="0">
                <a:solidFill>
                  <a:srgbClr val="44546A">
                    <a:lumMod val="75000"/>
                  </a:srgbClr>
                </a:solidFill>
                <a:latin typeface="Microsoft YaHei" panose="020B0503020204020204" pitchFamily="34" charset="-122"/>
                <a:ea typeface="Microsoft YaHei" panose="020B0503020204020204" pitchFamily="34" charset="-122"/>
              </a:rPr>
              <a:t>陳佳欣 </a:t>
            </a:r>
            <a:r>
              <a:rPr lang="en-US" altLang="zh-TW" sz="2000" b="1" i="1" dirty="0">
                <a:solidFill>
                  <a:srgbClr val="44546A">
                    <a:lumMod val="75000"/>
                  </a:srgbClr>
                </a:solidFill>
                <a:latin typeface="Microsoft YaHei" panose="020B0503020204020204" pitchFamily="34" charset="-122"/>
                <a:ea typeface="Microsoft YaHei" panose="020B0503020204020204" pitchFamily="34" charset="-122"/>
              </a:rPr>
              <a:t>C107118230</a:t>
            </a:r>
          </a:p>
          <a:p>
            <a:pPr>
              <a:lnSpc>
                <a:spcPct val="150000"/>
              </a:lnSpc>
            </a:pPr>
            <a:r>
              <a:rPr lang="zh-TW" altLang="en-US" dirty="0">
                <a:latin typeface="Microsoft YaHei" panose="020B0503020204020204" pitchFamily="34" charset="-122"/>
                <a:ea typeface="Microsoft YaHei" panose="020B0503020204020204" pitchFamily="34" charset="-122"/>
              </a:rPr>
              <a:t>職位：組員</a:t>
            </a:r>
            <a:endParaRPr lang="en-US" altLang="ko-KR" dirty="0">
              <a:latin typeface="Microsoft YaHei" panose="020B0503020204020204" pitchFamily="34" charset="-122"/>
              <a:ea typeface="Microsoft YaHei" panose="020B0503020204020204" pitchFamily="34" charset="-122"/>
            </a:endParaRPr>
          </a:p>
          <a:p>
            <a:pPr>
              <a:lnSpc>
                <a:spcPct val="150000"/>
              </a:lnSpc>
            </a:pPr>
            <a:r>
              <a:rPr lang="zh-TW" altLang="en-US" dirty="0">
                <a:latin typeface="Microsoft YaHei" panose="020B0503020204020204" pitchFamily="34" charset="-122"/>
                <a:ea typeface="Microsoft YaHei" panose="020B0503020204020204" pitchFamily="34" charset="-122"/>
              </a:rPr>
              <a:t>負責：</a:t>
            </a:r>
            <a:r>
              <a:rPr lang="en-US" altLang="zh-TW" dirty="0">
                <a:latin typeface="Microsoft YaHei" panose="020B0503020204020204" pitchFamily="34" charset="-122"/>
                <a:ea typeface="Microsoft YaHei" panose="020B0503020204020204" pitchFamily="34" charset="-122"/>
              </a:rPr>
              <a:t>UI</a:t>
            </a:r>
            <a:r>
              <a:rPr lang="zh-TW" altLang="en-US" dirty="0">
                <a:latin typeface="Microsoft YaHei" panose="020B0503020204020204" pitchFamily="34" charset="-122"/>
                <a:ea typeface="Microsoft YaHei" panose="020B0503020204020204" pitchFamily="34" charset="-122"/>
              </a:rPr>
              <a:t> 設計</a:t>
            </a:r>
            <a:endParaRPr lang="ko-KR" altLang="en-US" dirty="0">
              <a:latin typeface="Microsoft YaHei" panose="020B0503020204020204" pitchFamily="34" charset="-122"/>
            </a:endParaRPr>
          </a:p>
        </p:txBody>
      </p:sp>
      <p:sp>
        <p:nvSpPr>
          <p:cNvPr id="21" name="직사각형 64">
            <a:extLst>
              <a:ext uri="{FF2B5EF4-FFF2-40B4-BE49-F238E27FC236}">
                <a16:creationId xmlns:a16="http://schemas.microsoft.com/office/drawing/2014/main" id="{3FA00699-5178-465A-9F3F-130CF1431F70}"/>
              </a:ext>
            </a:extLst>
          </p:cNvPr>
          <p:cNvSpPr/>
          <p:nvPr/>
        </p:nvSpPr>
        <p:spPr>
          <a:xfrm>
            <a:off x="3066186" y="4314982"/>
            <a:ext cx="2754322" cy="1384995"/>
          </a:xfrm>
          <a:prstGeom prst="rect">
            <a:avLst/>
          </a:prstGeom>
        </p:spPr>
        <p:txBody>
          <a:bodyPr wrap="square">
            <a:spAutoFit/>
          </a:bodyPr>
          <a:lstStyle/>
          <a:p>
            <a:pPr>
              <a:lnSpc>
                <a:spcPct val="150000"/>
              </a:lnSpc>
            </a:pPr>
            <a:r>
              <a:rPr lang="zh-TW" altLang="en-US" sz="2000" b="1" dirty="0">
                <a:solidFill>
                  <a:srgbClr val="44546A">
                    <a:lumMod val="75000"/>
                  </a:srgbClr>
                </a:solidFill>
                <a:latin typeface="Microsoft YaHei" panose="020B0503020204020204" pitchFamily="34" charset="-122"/>
                <a:ea typeface="Microsoft YaHei" panose="020B0503020204020204" pitchFamily="34" charset="-122"/>
              </a:rPr>
              <a:t>楊惠心 </a:t>
            </a:r>
            <a:r>
              <a:rPr lang="en-US" altLang="zh-TW" sz="2000" b="1" i="1" dirty="0">
                <a:solidFill>
                  <a:srgbClr val="44546A">
                    <a:lumMod val="75000"/>
                  </a:srgbClr>
                </a:solidFill>
                <a:latin typeface="Microsoft YaHei" panose="020B0503020204020204" pitchFamily="34" charset="-122"/>
                <a:ea typeface="Microsoft YaHei" panose="020B0503020204020204" pitchFamily="34" charset="-122"/>
              </a:rPr>
              <a:t>C107118232</a:t>
            </a:r>
          </a:p>
          <a:p>
            <a:pPr>
              <a:lnSpc>
                <a:spcPct val="150000"/>
              </a:lnSpc>
            </a:pPr>
            <a:r>
              <a:rPr lang="zh-TW" altLang="en-US" dirty="0">
                <a:latin typeface="Microsoft YaHei" panose="020B0503020204020204" pitchFamily="34" charset="-122"/>
                <a:ea typeface="Microsoft YaHei" panose="020B0503020204020204" pitchFamily="34" charset="-122"/>
              </a:rPr>
              <a:t>職位：組員</a:t>
            </a:r>
            <a:endParaRPr lang="en-US" altLang="ko-KR" dirty="0">
              <a:latin typeface="Microsoft YaHei" panose="020B0503020204020204" pitchFamily="34" charset="-122"/>
              <a:ea typeface="Microsoft YaHei" panose="020B0503020204020204" pitchFamily="34" charset="-122"/>
            </a:endParaRPr>
          </a:p>
          <a:p>
            <a:pPr>
              <a:lnSpc>
                <a:spcPct val="150000"/>
              </a:lnSpc>
            </a:pPr>
            <a:r>
              <a:rPr lang="zh-TW" altLang="en-US" dirty="0">
                <a:latin typeface="Microsoft YaHei" panose="020B0503020204020204" pitchFamily="34" charset="-122"/>
                <a:ea typeface="Microsoft YaHei" panose="020B0503020204020204" pitchFamily="34" charset="-122"/>
              </a:rPr>
              <a:t>負責：後端開發</a:t>
            </a:r>
            <a:endParaRPr lang="ko-KR" altLang="en-US" dirty="0">
              <a:latin typeface="Microsoft YaHei" panose="020B0503020204020204" pitchFamily="34" charset="-122"/>
            </a:endParaRPr>
          </a:p>
        </p:txBody>
      </p:sp>
      <p:sp>
        <p:nvSpPr>
          <p:cNvPr id="22" name="직사각형 31"/>
          <p:cNvSpPr/>
          <p:nvPr/>
        </p:nvSpPr>
        <p:spPr>
          <a:xfrm>
            <a:off x="6429759" y="1601989"/>
            <a:ext cx="5335521" cy="2017487"/>
          </a:xfrm>
          <a:prstGeom prst="rect">
            <a:avLst/>
          </a:prstGeom>
          <a:solidFill>
            <a:schemeClr val="bg1"/>
          </a:solidFill>
          <a:ln>
            <a:noFill/>
          </a:ln>
          <a:effectLst>
            <a:outerShdw blurRad="444500" sx="101000" sy="101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직사각형 51"/>
          <p:cNvSpPr/>
          <p:nvPr/>
        </p:nvSpPr>
        <p:spPr>
          <a:xfrm>
            <a:off x="6429759" y="1601990"/>
            <a:ext cx="2017486" cy="20174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4" name="직사각형 64">
            <a:extLst>
              <a:ext uri="{FF2B5EF4-FFF2-40B4-BE49-F238E27FC236}">
                <a16:creationId xmlns:a16="http://schemas.microsoft.com/office/drawing/2014/main" id="{3FA00699-5178-465A-9F3F-130CF1431F70}"/>
              </a:ext>
            </a:extLst>
          </p:cNvPr>
          <p:cNvSpPr/>
          <p:nvPr/>
        </p:nvSpPr>
        <p:spPr>
          <a:xfrm>
            <a:off x="8766350" y="1850151"/>
            <a:ext cx="2654858" cy="1384995"/>
          </a:xfrm>
          <a:prstGeom prst="rect">
            <a:avLst/>
          </a:prstGeom>
        </p:spPr>
        <p:txBody>
          <a:bodyPr wrap="square">
            <a:spAutoFit/>
          </a:bodyPr>
          <a:lstStyle/>
          <a:p>
            <a:pPr>
              <a:lnSpc>
                <a:spcPct val="150000"/>
              </a:lnSpc>
            </a:pPr>
            <a:r>
              <a:rPr lang="zh-TW" altLang="en-US" sz="2000" b="1" dirty="0">
                <a:solidFill>
                  <a:srgbClr val="44546A">
                    <a:lumMod val="75000"/>
                  </a:srgbClr>
                </a:solidFill>
                <a:latin typeface="Microsoft YaHei" panose="020B0503020204020204" pitchFamily="34" charset="-122"/>
                <a:ea typeface="Microsoft YaHei" panose="020B0503020204020204" pitchFamily="34" charset="-122"/>
              </a:rPr>
              <a:t>林于庭 </a:t>
            </a:r>
            <a:r>
              <a:rPr lang="en-US" altLang="zh-TW" sz="2000" b="1" i="1" dirty="0">
                <a:solidFill>
                  <a:srgbClr val="44546A">
                    <a:lumMod val="75000"/>
                  </a:srgbClr>
                </a:solidFill>
                <a:latin typeface="Microsoft YaHei" panose="020B0503020204020204" pitchFamily="34" charset="-122"/>
                <a:ea typeface="Microsoft YaHei" panose="020B0503020204020204" pitchFamily="34" charset="-122"/>
              </a:rPr>
              <a:t>C107118233</a:t>
            </a:r>
          </a:p>
          <a:p>
            <a:pPr>
              <a:lnSpc>
                <a:spcPct val="150000"/>
              </a:lnSpc>
            </a:pPr>
            <a:r>
              <a:rPr lang="zh-TW" altLang="en-US" dirty="0">
                <a:latin typeface="Microsoft YaHei" panose="020B0503020204020204" pitchFamily="34" charset="-122"/>
                <a:ea typeface="Microsoft YaHei" panose="020B0503020204020204" pitchFamily="34" charset="-122"/>
              </a:rPr>
              <a:t>職位：組員</a:t>
            </a:r>
            <a:endParaRPr lang="en-US" altLang="ko-KR" dirty="0">
              <a:latin typeface="Microsoft YaHei" panose="020B0503020204020204" pitchFamily="34" charset="-122"/>
              <a:ea typeface="Microsoft YaHei" panose="020B0503020204020204" pitchFamily="34" charset="-122"/>
            </a:endParaRPr>
          </a:p>
          <a:p>
            <a:pPr>
              <a:lnSpc>
                <a:spcPct val="150000"/>
              </a:lnSpc>
            </a:pPr>
            <a:r>
              <a:rPr lang="zh-TW" altLang="en-US" dirty="0">
                <a:latin typeface="Microsoft YaHei" panose="020B0503020204020204" pitchFamily="34" charset="-122"/>
                <a:ea typeface="Microsoft YaHei" panose="020B0503020204020204" pitchFamily="34" charset="-122"/>
              </a:rPr>
              <a:t>負責：前後端串接</a:t>
            </a:r>
            <a:endParaRPr lang="ko-KR" altLang="en-US" dirty="0">
              <a:latin typeface="Microsoft YaHei" panose="020B0503020204020204" pitchFamily="34" charset="-122"/>
            </a:endParaRPr>
          </a:p>
        </p:txBody>
      </p:sp>
      <p:sp>
        <p:nvSpPr>
          <p:cNvPr id="25" name="직사각형 31"/>
          <p:cNvSpPr/>
          <p:nvPr/>
        </p:nvSpPr>
        <p:spPr>
          <a:xfrm>
            <a:off x="6400851" y="3998737"/>
            <a:ext cx="5335521" cy="2017487"/>
          </a:xfrm>
          <a:prstGeom prst="rect">
            <a:avLst/>
          </a:prstGeom>
          <a:solidFill>
            <a:schemeClr val="bg1"/>
          </a:solidFill>
          <a:ln>
            <a:noFill/>
          </a:ln>
          <a:effectLst>
            <a:outerShdw blurRad="444500" sx="101000" sy="101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51"/>
          <p:cNvSpPr/>
          <p:nvPr/>
        </p:nvSpPr>
        <p:spPr>
          <a:xfrm>
            <a:off x="6400851" y="3998738"/>
            <a:ext cx="2017486" cy="20174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64">
            <a:extLst>
              <a:ext uri="{FF2B5EF4-FFF2-40B4-BE49-F238E27FC236}">
                <a16:creationId xmlns:a16="http://schemas.microsoft.com/office/drawing/2014/main" id="{3FA00699-5178-465A-9F3F-130CF1431F70}"/>
              </a:ext>
            </a:extLst>
          </p:cNvPr>
          <p:cNvSpPr/>
          <p:nvPr/>
        </p:nvSpPr>
        <p:spPr>
          <a:xfrm>
            <a:off x="8691904" y="4314982"/>
            <a:ext cx="2815902" cy="1384995"/>
          </a:xfrm>
          <a:prstGeom prst="rect">
            <a:avLst/>
          </a:prstGeom>
        </p:spPr>
        <p:txBody>
          <a:bodyPr wrap="square">
            <a:spAutoFit/>
          </a:bodyPr>
          <a:lstStyle/>
          <a:p>
            <a:pPr>
              <a:lnSpc>
                <a:spcPct val="150000"/>
              </a:lnSpc>
            </a:pPr>
            <a:r>
              <a:rPr lang="zh-TW" altLang="en-US" sz="2000" b="1" dirty="0">
                <a:solidFill>
                  <a:srgbClr val="44546A">
                    <a:lumMod val="75000"/>
                  </a:srgbClr>
                </a:solidFill>
                <a:latin typeface="Microsoft YaHei" panose="020B0503020204020204" pitchFamily="34" charset="-122"/>
                <a:ea typeface="Microsoft YaHei" panose="020B0503020204020204" pitchFamily="34" charset="-122"/>
              </a:rPr>
              <a:t>許倍誠  </a:t>
            </a:r>
            <a:r>
              <a:rPr lang="en-US" altLang="zh-TW" sz="2000" b="1" i="1" dirty="0">
                <a:solidFill>
                  <a:srgbClr val="44546A">
                    <a:lumMod val="75000"/>
                  </a:srgbClr>
                </a:solidFill>
                <a:latin typeface="Microsoft YaHei" panose="020B0503020204020204" pitchFamily="34" charset="-122"/>
                <a:ea typeface="Microsoft YaHei" panose="020B0503020204020204" pitchFamily="34" charset="-122"/>
              </a:rPr>
              <a:t>C107118249</a:t>
            </a:r>
          </a:p>
          <a:p>
            <a:pPr>
              <a:lnSpc>
                <a:spcPct val="150000"/>
              </a:lnSpc>
            </a:pPr>
            <a:r>
              <a:rPr lang="zh-TW" altLang="en-US" dirty="0">
                <a:latin typeface="Microsoft YaHei" panose="020B0503020204020204" pitchFamily="34" charset="-122"/>
                <a:ea typeface="Microsoft YaHei" panose="020B0503020204020204" pitchFamily="34" charset="-122"/>
              </a:rPr>
              <a:t>職位：組員</a:t>
            </a:r>
            <a:endParaRPr lang="en-US" altLang="ko-KR" dirty="0">
              <a:latin typeface="Microsoft YaHei" panose="020B0503020204020204" pitchFamily="34" charset="-122"/>
              <a:ea typeface="Microsoft YaHei" panose="020B0503020204020204" pitchFamily="34" charset="-122"/>
            </a:endParaRPr>
          </a:p>
          <a:p>
            <a:pPr>
              <a:lnSpc>
                <a:spcPct val="150000"/>
              </a:lnSpc>
            </a:pPr>
            <a:r>
              <a:rPr lang="zh-TW" altLang="en-US" dirty="0">
                <a:latin typeface="Microsoft YaHei" panose="020B0503020204020204" pitchFamily="34" charset="-122"/>
                <a:ea typeface="Microsoft YaHei" panose="020B0503020204020204" pitchFamily="34" charset="-122"/>
              </a:rPr>
              <a:t>負責：創意發想及書面</a:t>
            </a:r>
            <a:endParaRPr lang="ko-KR" altLang="en-US" dirty="0">
              <a:latin typeface="Microsoft YaHei" panose="020B0503020204020204" pitchFamily="34" charset="-122"/>
            </a:endParaRPr>
          </a:p>
        </p:txBody>
      </p:sp>
      <p:pic>
        <p:nvPicPr>
          <p:cNvPr id="3" name="圖片 2"/>
          <p:cNvPicPr>
            <a:picLocks noChangeAspect="1"/>
          </p:cNvPicPr>
          <p:nvPr/>
        </p:nvPicPr>
        <p:blipFill>
          <a:blip r:embed="rId2" cstate="print">
            <a:extLst>
              <a:ext uri="{BEBA8EAE-BF5A-486C-A8C5-ECC9F3942E4B}">
                <a14:imgProps xmlns:a14="http://schemas.microsoft.com/office/drawing/2010/main">
                  <a14:imgLayer r:embed="rId3">
                    <a14:imgEffect>
                      <a14:backgroundRemoval t="940" b="100000" l="9899" r="100000">
                        <a14:foregroundMark x1="41414" y1="19173" x2="41414" y2="19173"/>
                        <a14:foregroundMark x1="44444" y1="11842" x2="44444" y2="11842"/>
                        <a14:foregroundMark x1="48889" y1="6955" x2="48889" y2="6955"/>
                        <a14:foregroundMark x1="46263" y1="15789" x2="46263" y2="15789"/>
                        <a14:foregroundMark x1="44040" y1="14474" x2="44040" y2="14474"/>
                        <a14:foregroundMark x1="41010" y1="16165" x2="41010" y2="16165"/>
                        <a14:foregroundMark x1="43636" y1="13158" x2="43636" y2="13158"/>
                        <a14:foregroundMark x1="41414" y1="13534" x2="41414" y2="13534"/>
                        <a14:foregroundMark x1="89091" y1="57143" x2="89091" y2="57143"/>
                        <a14:foregroundMark x1="91313" y1="56203" x2="91313" y2="56203"/>
                        <a14:foregroundMark x1="92323" y1="54887" x2="92323" y2="54887"/>
                        <a14:backgroundMark x1="90505" y1="13534" x2="90505" y2="13534"/>
                        <a14:backgroundMark x1="92727" y1="22180" x2="92727" y2="23496"/>
                        <a14:backgroundMark x1="87879" y1="28759" x2="94949" y2="58835"/>
                      </a14:backgroundRemoval>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429759" y="4000223"/>
            <a:ext cx="1988578" cy="2016000"/>
          </a:xfrm>
          <a:prstGeom prst="rect">
            <a:avLst/>
          </a:prstGeom>
        </p:spPr>
      </p:pic>
      <p:pic>
        <p:nvPicPr>
          <p:cNvPr id="4" name="圖片 3"/>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13750" b="77500" l="20729" r="80625">
                        <a14:foregroundMark x1="42500" y1="68594" x2="42500" y2="68594"/>
                        <a14:foregroundMark x1="50938" y1="69766" x2="50938" y2="69766"/>
                        <a14:foregroundMark x1="49375" y1="69453" x2="49375" y2="67969"/>
                        <a14:foregroundMark x1="49792" y1="67422" x2="49792" y2="67422"/>
                        <a14:foregroundMark x1="51354" y1="67422" x2="51354" y2="67422"/>
                        <a14:foregroundMark x1="51354" y1="70313" x2="51354" y2="70313"/>
                        <a14:foregroundMark x1="50938" y1="72031" x2="50938" y2="72031"/>
                        <a14:foregroundMark x1="51354" y1="69453" x2="51354" y2="69453"/>
                        <a14:foregroundMark x1="57500" y1="64219" x2="57500" y2="64219"/>
                        <a14:foregroundMark x1="40938" y1="63984" x2="40938" y2="63984"/>
                        <a14:foregroundMark x1="44375" y1="67734" x2="42500" y2="69766"/>
                        <a14:foregroundMark x1="42917" y1="66875" x2="41354" y2="69141"/>
                        <a14:foregroundMark x1="50208" y1="67422" x2="52083" y2="70313"/>
                        <a14:foregroundMark x1="51771" y1="68828" x2="52917" y2="71172"/>
                        <a14:backgroundMark x1="55937" y1="16328" x2="65208" y2="22969"/>
                        <a14:backgroundMark x1="42500" y1="24688" x2="36771" y2="32813"/>
                        <a14:backgroundMark x1="72917" y1="54453" x2="72083" y2="59375"/>
                        <a14:backgroundMark x1="49063" y1="59922" x2="48229" y2="62813"/>
                        <a14:backgroundMark x1="70364" y1="32196" x2="70364" y2="32196"/>
                        <a14:backgroundMark x1="66182" y1="31924" x2="71273" y2="37790"/>
                        <a14:backgroundMark x1="42364" y1="23465" x2="42364" y2="23465"/>
                        <a14:backgroundMark x1="43091" y1="26057" x2="43636" y2="22374"/>
                      </a14:backgroundRemoval>
                    </a14:imgEffect>
                  </a14:imgLayer>
                </a14:imgProps>
              </a:ext>
              <a:ext uri="{28A0092B-C50C-407E-A947-70E740481C1C}">
                <a14:useLocalDpi xmlns:a14="http://schemas.microsoft.com/office/drawing/2010/main" val="0"/>
              </a:ext>
            </a:extLst>
          </a:blip>
          <a:srcRect l="13363" t="12310" r="11765" b="21537"/>
          <a:stretch/>
        </p:blipFill>
        <p:spPr>
          <a:xfrm rot="21249240">
            <a:off x="873353" y="4015318"/>
            <a:ext cx="1711256" cy="2016000"/>
          </a:xfrm>
          <a:prstGeom prst="rect">
            <a:avLst/>
          </a:prstGeom>
        </p:spPr>
      </p:pic>
      <p:pic>
        <p:nvPicPr>
          <p:cNvPr id="7" name="圖片 6"/>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58571" b="99818" l="32446" r="70541">
                        <a14:foregroundMark x1="42776" y1="79406" x2="42776" y2="79406"/>
                        <a14:foregroundMark x1="43261" y1="77892" x2="43019" y2="71896"/>
                        <a14:foregroundMark x1="40032" y1="67535" x2="39306" y2="66384"/>
                        <a14:foregroundMark x1="49314" y1="64870" x2="49314" y2="64870"/>
                        <a14:foregroundMark x1="50847" y1="63174" x2="50847" y2="63174"/>
                        <a14:foregroundMark x1="53592" y1="63719" x2="53592" y2="63719"/>
                        <a14:foregroundMark x1="54883" y1="66929" x2="54883" y2="67717"/>
                        <a14:foregroundMark x1="49314" y1="61478" x2="53349" y2="60509"/>
                        <a14:foregroundMark x1="47619" y1="66505" x2="49314" y2="65778"/>
                        <a14:foregroundMark x1="59322" y1="68201" x2="59483" y2="68262"/>
                        <a14:foregroundMark x1="50847" y1="60630" x2="50847" y2="60630"/>
                        <a14:foregroundMark x1="51574" y1="60630" x2="51574" y2="60630"/>
                        <a14:foregroundMark x1="51897" y1="60448" x2="51897" y2="60448"/>
                        <a14:foregroundMark x1="52623" y1="60388" x2="52623" y2="60388"/>
                        <a14:foregroundMark x1="52623" y1="60388" x2="51090" y2="60206"/>
                        <a14:backgroundMark x1="42131" y1="72259" x2="42857" y2="78134"/>
                        <a14:backgroundMark x1="43099" y1="72441" x2="43584" y2="77529"/>
                        <a14:backgroundMark x1="42857" y1="72259" x2="42615" y2="74500"/>
                        <a14:backgroundMark x1="42615" y1="73168" x2="42615" y2="73168"/>
                        <a14:backgroundMark x1="42211" y1="70927" x2="43099" y2="71290"/>
                        <a14:backgroundMark x1="43341" y1="71411" x2="43341" y2="72320"/>
                        <a14:backgroundMark x1="43987" y1="66263" x2="46812" y2="65597"/>
                        <a14:backgroundMark x1="46731" y1="65718" x2="47458" y2="65718"/>
                        <a14:backgroundMark x1="57385" y1="67717" x2="58111" y2="67898"/>
                        <a14:backgroundMark x1="58918" y1="68262" x2="58918" y2="68262"/>
                      </a14:backgroundRemoval>
                    </a14:imgEffect>
                  </a14:imgLayer>
                </a14:imgProps>
              </a:ext>
              <a:ext uri="{28A0092B-C50C-407E-A947-70E740481C1C}">
                <a14:useLocalDpi xmlns:a14="http://schemas.microsoft.com/office/drawing/2010/main" val="0"/>
              </a:ext>
            </a:extLst>
          </a:blip>
          <a:srcRect l="27733" t="56667" r="24601"/>
          <a:stretch/>
        </p:blipFill>
        <p:spPr>
          <a:xfrm>
            <a:off x="976312" y="1601988"/>
            <a:ext cx="1664095" cy="2016000"/>
          </a:xfrm>
          <a:prstGeom prst="rect">
            <a:avLst/>
          </a:prstGeom>
        </p:spPr>
      </p:pic>
      <p:pic>
        <p:nvPicPr>
          <p:cNvPr id="9" name="圖片 8"/>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foregroundMark x1="2083" y1="66797" x2="8194" y2="70859"/>
                        <a14:foregroundMark x1="13889" y1="68359" x2="13472" y2="69219"/>
                        <a14:foregroundMark x1="11111" y1="73359" x2="11111" y2="73359"/>
                        <a14:foregroundMark x1="17083" y1="77188" x2="17083" y2="77188"/>
                        <a14:foregroundMark x1="972" y1="83984" x2="694" y2="98047"/>
                        <a14:foregroundMark x1="2500" y1="99219" x2="17083" y2="98828"/>
                        <a14:foregroundMark x1="47361" y1="79453" x2="56944" y2="90547"/>
                        <a14:foregroundMark x1="33472" y1="82656" x2="28750" y2="90234"/>
                        <a14:foregroundMark x1="96250" y1="81016" x2="93472" y2="94141"/>
                        <a14:foregroundMark x1="35556" y1="29844" x2="32639" y2="22344"/>
                        <a14:backgroundMark x1="40556" y1="5391" x2="55139" y2="0"/>
                        <a14:backgroundMark x1="78889" y1="1797" x2="71528" y2="0"/>
                        <a14:backgroundMark x1="16250" y1="49453" x2="15972" y2="51641"/>
                        <a14:backgroundMark x1="972" y1="56016" x2="5278" y2="54453"/>
                        <a14:backgroundMark x1="35139" y1="29766" x2="36806" y2="34844"/>
                        <a14:backgroundMark x1="87778" y1="26953" x2="85139" y2="30234"/>
                        <a14:backgroundMark x1="93750" y1="43750" x2="99167" y2="46406"/>
                      </a14:backgroundRemoval>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6959605" y="1601988"/>
            <a:ext cx="1134000" cy="2016000"/>
          </a:xfrm>
          <a:prstGeom prst="rect">
            <a:avLst/>
          </a:prstGeom>
        </p:spPr>
      </p:pic>
      <p:sp>
        <p:nvSpPr>
          <p:cNvPr id="10" name="投影片編號版面配置區 9"/>
          <p:cNvSpPr>
            <a:spLocks noGrp="1"/>
          </p:cNvSpPr>
          <p:nvPr>
            <p:ph type="sldNum" sz="quarter" idx="12"/>
          </p:nvPr>
        </p:nvSpPr>
        <p:spPr>
          <a:xfrm>
            <a:off x="8610600" y="6223180"/>
            <a:ext cx="2743200" cy="365125"/>
          </a:xfrm>
        </p:spPr>
        <p:txBody>
          <a:bodyPr/>
          <a:lstStyle/>
          <a:p>
            <a:fld id="{92A3BBB8-EBE5-4A2B-AB70-89540E1C96C3}" type="slidenum">
              <a:rPr lang="ko-KR" altLang="en-US" smtClean="0">
                <a:solidFill>
                  <a:prstClr val="black">
                    <a:tint val="75000"/>
                  </a:prstClr>
                </a:solidFill>
              </a:rPr>
              <a:pPr/>
              <a:t>4</a:t>
            </a:fld>
            <a:endParaRPr lang="ko-KR" altLang="en-US" dirty="0">
              <a:solidFill>
                <a:prstClr val="black">
                  <a:tint val="75000"/>
                </a:prstClr>
              </a:solidFill>
            </a:endParaRPr>
          </a:p>
        </p:txBody>
      </p:sp>
    </p:spTree>
    <p:extLst>
      <p:ext uri="{BB962C8B-B14F-4D97-AF65-F5344CB8AC3E}">
        <p14:creationId xmlns:p14="http://schemas.microsoft.com/office/powerpoint/2010/main" val="198480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簡介</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60" name="직사각형 59"/>
          <p:cNvSpPr/>
          <p:nvPr/>
        </p:nvSpPr>
        <p:spPr>
          <a:xfrm>
            <a:off x="5672980" y="5035243"/>
            <a:ext cx="3058954" cy="1246495"/>
          </a:xfrm>
          <a:prstGeom prst="rect">
            <a:avLst/>
          </a:prstGeom>
        </p:spPr>
        <p:txBody>
          <a:bodyPr wrap="square" numCol="1">
            <a:spAutoFit/>
          </a:bodyPr>
          <a:lstStyle/>
          <a:p>
            <a:pPr>
              <a:lnSpc>
                <a:spcPct val="150000"/>
              </a:lnSpc>
            </a:pPr>
            <a:r>
              <a:rPr lang="zh-TW" altLang="en-US" b="1" dirty="0">
                <a:solidFill>
                  <a:prstClr val="black">
                    <a:lumMod val="75000"/>
                    <a:lumOff val="25000"/>
                  </a:prstClr>
                </a:solidFill>
                <a:latin typeface="Microsoft YaHei" panose="020B0503020204020204" pitchFamily="34" charset="-122"/>
                <a:ea typeface="Microsoft YaHei" panose="020B0503020204020204" pitchFamily="34" charset="-122"/>
              </a:rPr>
              <a:t>執行方法</a:t>
            </a:r>
            <a:endParaRPr lang="en-US" altLang="zh-TW" b="1" dirty="0">
              <a:solidFill>
                <a:prstClr val="black">
                  <a:lumMod val="75000"/>
                  <a:lumOff val="25000"/>
                </a:prstClr>
              </a:solidFill>
              <a:latin typeface="Microsoft YaHei" panose="020B0503020204020204" pitchFamily="34" charset="-122"/>
              <a:ea typeface="Microsoft YaHei" panose="020B0503020204020204" pitchFamily="34" charset="-122"/>
            </a:endParaRPr>
          </a:p>
          <a:p>
            <a:pPr>
              <a:lnSpc>
                <a:spcPct val="150000"/>
              </a:lnSpc>
            </a:pPr>
            <a:r>
              <a:rPr lang="en-US" altLang="ko-KR" sz="1600" b="1" dirty="0" err="1">
                <a:solidFill>
                  <a:srgbClr val="4757A4"/>
                </a:solidFill>
                <a:latin typeface="Microsoft YaHei" panose="020B0503020204020204" pitchFamily="34" charset="-122"/>
                <a:ea typeface="Microsoft YaHei" panose="020B0503020204020204" pitchFamily="34" charset="-122"/>
              </a:rPr>
              <a:t>virtualenv</a:t>
            </a:r>
            <a:r>
              <a:rPr lang="en-US" altLang="ko-KR" sz="1600" b="1" dirty="0">
                <a:solidFill>
                  <a:srgbClr val="4757A4"/>
                </a:solidFill>
                <a:latin typeface="Microsoft YaHei" panose="020B0503020204020204" pitchFamily="34" charset="-122"/>
                <a:ea typeface="Microsoft YaHei" panose="020B0503020204020204" pitchFamily="34" charset="-122"/>
              </a:rPr>
              <a:t> </a:t>
            </a:r>
            <a:r>
              <a:rPr lang="en-US" altLang="ko-KR" sz="1600" b="1" dirty="0" err="1">
                <a:solidFill>
                  <a:srgbClr val="4757A4"/>
                </a:solidFill>
                <a:latin typeface="Microsoft YaHei" panose="020B0503020204020204" pitchFamily="34" charset="-122"/>
                <a:ea typeface="Microsoft YaHei" panose="020B0503020204020204" pitchFamily="34" charset="-122"/>
              </a:rPr>
              <a:t>venv</a:t>
            </a:r>
            <a:endParaRPr lang="en-US" altLang="ko-KR" sz="1600" b="1" dirty="0">
              <a:solidFill>
                <a:srgbClr val="4757A4"/>
              </a:solidFill>
              <a:latin typeface="Microsoft YaHei" panose="020B0503020204020204" pitchFamily="34" charset="-122"/>
              <a:ea typeface="Microsoft YaHei" panose="020B0503020204020204" pitchFamily="34" charset="-122"/>
            </a:endParaRPr>
          </a:p>
          <a:p>
            <a:pPr>
              <a:lnSpc>
                <a:spcPct val="150000"/>
              </a:lnSpc>
            </a:pPr>
            <a:r>
              <a:rPr lang="en-US" altLang="ko-KR" sz="1600" b="1" dirty="0">
                <a:solidFill>
                  <a:srgbClr val="4757A4"/>
                </a:solidFill>
                <a:latin typeface="Microsoft YaHei" panose="020B0503020204020204" pitchFamily="34" charset="-122"/>
                <a:ea typeface="Microsoft YaHei" panose="020B0503020204020204" pitchFamily="34" charset="-122"/>
              </a:rPr>
              <a:t>source </a:t>
            </a:r>
            <a:r>
              <a:rPr lang="en-US" altLang="ko-KR" sz="1600" b="1" dirty="0" err="1">
                <a:solidFill>
                  <a:srgbClr val="4757A4"/>
                </a:solidFill>
                <a:latin typeface="Microsoft YaHei" panose="020B0503020204020204" pitchFamily="34" charset="-122"/>
                <a:ea typeface="Microsoft YaHei" panose="020B0503020204020204" pitchFamily="34" charset="-122"/>
              </a:rPr>
              <a:t>venv</a:t>
            </a:r>
            <a:r>
              <a:rPr lang="en-US" altLang="ko-KR" sz="1600" b="1" dirty="0">
                <a:solidFill>
                  <a:srgbClr val="4757A4"/>
                </a:solidFill>
                <a:latin typeface="Microsoft YaHei" panose="020B0503020204020204" pitchFamily="34" charset="-122"/>
                <a:ea typeface="Microsoft YaHei" panose="020B0503020204020204" pitchFamily="34" charset="-122"/>
              </a:rPr>
              <a:t>/bin/activate</a:t>
            </a:r>
            <a:endParaRPr lang="en-US" altLang="zh-TW" sz="1600" b="1" dirty="0">
              <a:solidFill>
                <a:srgbClr val="4757A4"/>
              </a:solidFill>
              <a:latin typeface="Microsoft YaHei" panose="020B0503020204020204" pitchFamily="34" charset="-122"/>
              <a:ea typeface="Microsoft YaHei" panose="020B0503020204020204" pitchFamily="34" charset="-122"/>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699" y="1149256"/>
            <a:ext cx="4335278" cy="5132482"/>
          </a:xfrm>
          <a:prstGeom prst="rect">
            <a:avLst/>
          </a:prstGeom>
        </p:spPr>
      </p:pic>
      <p:sp>
        <p:nvSpPr>
          <p:cNvPr id="16" name="직사각형 59"/>
          <p:cNvSpPr/>
          <p:nvPr/>
        </p:nvSpPr>
        <p:spPr>
          <a:xfrm>
            <a:off x="6518676" y="1149256"/>
            <a:ext cx="4003304" cy="3416320"/>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簡介</a:t>
            </a:r>
            <a:endParaRPr lang="en-US" altLang="ko-KR" sz="2400" b="1" dirty="0">
              <a:solidFill>
                <a:prstClr val="black">
                  <a:lumMod val="75000"/>
                  <a:lumOff val="25000"/>
                </a:prstClr>
              </a:solidFill>
              <a:latin typeface="Microsoft YaHei" panose="020B0503020204020204" pitchFamily="34" charset="-122"/>
              <a:ea typeface="Microsoft YaHei" panose="020B0503020204020204" pitchFamily="34" charset="-122"/>
            </a:endParaRPr>
          </a:p>
          <a:p>
            <a:pPr>
              <a:lnSpc>
                <a:spcPct val="150000"/>
              </a:lnSpc>
            </a:pPr>
            <a:r>
              <a:rPr lang="zh-TW" altLang="en-US" sz="2000" b="1" dirty="0">
                <a:solidFill>
                  <a:srgbClr val="4757A4"/>
                </a:solidFill>
                <a:latin typeface="Microsoft YaHei" panose="020B0503020204020204" pitchFamily="34" charset="-122"/>
                <a:ea typeface="Microsoft YaHei" panose="020B0503020204020204" pitchFamily="34" charset="-122"/>
              </a:rPr>
              <a:t>隨著資訊科技的發展與網際網路的普及，行動裝置在醫療或長期照顧上的應用也越來越廣泛，使用者透過我們的健康機器人可以諮詢許多問題，像是回報今日血壓狀況系統將分析您的身體資訊並且回報狀況。</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20" name="직사각형 59"/>
          <p:cNvSpPr/>
          <p:nvPr/>
        </p:nvSpPr>
        <p:spPr>
          <a:xfrm>
            <a:off x="8420960" y="5450741"/>
            <a:ext cx="3414658" cy="830997"/>
          </a:xfrm>
          <a:prstGeom prst="rect">
            <a:avLst/>
          </a:prstGeom>
        </p:spPr>
        <p:txBody>
          <a:bodyPr wrap="square" numCol="1">
            <a:spAutoFit/>
          </a:bodyPr>
          <a:lstStyle/>
          <a:p>
            <a:pPr>
              <a:lnSpc>
                <a:spcPct val="150000"/>
              </a:lnSpc>
            </a:pPr>
            <a:r>
              <a:rPr lang="en-US" altLang="ko-KR" sz="1600" b="1" dirty="0">
                <a:solidFill>
                  <a:srgbClr val="4757A4"/>
                </a:solidFill>
                <a:latin typeface="Microsoft YaHei" panose="020B0503020204020204" pitchFamily="34" charset="-122"/>
                <a:ea typeface="Microsoft YaHei" panose="020B0503020204020204" pitchFamily="34" charset="-122"/>
              </a:rPr>
              <a:t>pip install -r ./requirements.txt</a:t>
            </a:r>
          </a:p>
          <a:p>
            <a:pPr>
              <a:lnSpc>
                <a:spcPct val="150000"/>
              </a:lnSpc>
            </a:pPr>
            <a:r>
              <a:rPr lang="en-US" altLang="ko-KR" sz="1600" b="1" dirty="0">
                <a:solidFill>
                  <a:srgbClr val="4757A4"/>
                </a:solidFill>
                <a:latin typeface="Microsoft YaHei" panose="020B0503020204020204" pitchFamily="34" charset="-122"/>
                <a:ea typeface="Microsoft YaHei" panose="020B0503020204020204" pitchFamily="34" charset="-122"/>
              </a:rPr>
              <a:t>python chatter_corpus.py</a:t>
            </a:r>
          </a:p>
        </p:txBody>
      </p:sp>
      <p:sp>
        <p:nvSpPr>
          <p:cNvPr id="10" name="投影片編號版面配置區 9"/>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5</a:t>
            </a:fld>
            <a:endParaRPr lang="ko-KR" altLang="en-US" dirty="0">
              <a:solidFill>
                <a:prstClr val="black">
                  <a:tint val="75000"/>
                </a:prstClr>
              </a:solidFill>
            </a:endParaRPr>
          </a:p>
        </p:txBody>
      </p:sp>
    </p:spTree>
    <p:extLst>
      <p:ext uri="{BB962C8B-B14F-4D97-AF65-F5344CB8AC3E}">
        <p14:creationId xmlns:p14="http://schemas.microsoft.com/office/powerpoint/2010/main" val="185082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甘特圖</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347" y="1516154"/>
            <a:ext cx="8369306" cy="4488992"/>
          </a:xfrm>
          <a:prstGeom prst="rect">
            <a:avLst/>
          </a:prstGeom>
        </p:spPr>
      </p:pic>
      <p:sp>
        <p:nvSpPr>
          <p:cNvPr id="7" name="投影片編號版面配置區 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6</a:t>
            </a:fld>
            <a:endParaRPr lang="ko-KR" altLang="en-US" dirty="0">
              <a:solidFill>
                <a:prstClr val="black">
                  <a:tint val="75000"/>
                </a:prstClr>
              </a:solidFill>
            </a:endParaRPr>
          </a:p>
        </p:txBody>
      </p:sp>
    </p:spTree>
    <p:extLst>
      <p:ext uri="{BB962C8B-B14F-4D97-AF65-F5344CB8AC3E}">
        <p14:creationId xmlns:p14="http://schemas.microsoft.com/office/powerpoint/2010/main" val="28072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en-US" altLang="zh-TW" sz="2400" b="1" i="1" kern="0" dirty="0">
                <a:solidFill>
                  <a:srgbClr val="04CAAD"/>
                </a:solidFill>
                <a:latin typeface="Microsoft YaHei" panose="020B0503020204020204" pitchFamily="34" charset="-122"/>
                <a:ea typeface="Microsoft YaHei" panose="020B0503020204020204" pitchFamily="34" charset="-122"/>
              </a:rPr>
              <a:t>PERT/CPM</a:t>
            </a:r>
            <a:r>
              <a:rPr lang="zh-TW" altLang="en-US" sz="2400" b="1" i="1" kern="0" dirty="0">
                <a:solidFill>
                  <a:srgbClr val="04CAAD"/>
                </a:solidFill>
                <a:latin typeface="Microsoft YaHei" panose="020B0503020204020204" pitchFamily="34" charset="-122"/>
                <a:ea typeface="Microsoft YaHei" panose="020B0503020204020204" pitchFamily="34" charset="-122"/>
              </a:rPr>
              <a:t>圖</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393" y="1218190"/>
            <a:ext cx="8669215" cy="5096670"/>
          </a:xfrm>
          <a:prstGeom prst="rect">
            <a:avLst/>
          </a:prstGeom>
        </p:spPr>
      </p:pic>
      <p:sp>
        <p:nvSpPr>
          <p:cNvPr id="7" name="投影片編號版面配置區 6"/>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7</a:t>
            </a:fld>
            <a:endParaRPr lang="ko-KR" altLang="en-US" dirty="0">
              <a:solidFill>
                <a:prstClr val="black">
                  <a:tint val="75000"/>
                </a:prstClr>
              </a:solidFill>
            </a:endParaRPr>
          </a:p>
        </p:txBody>
      </p:sp>
    </p:spTree>
    <p:extLst>
      <p:ext uri="{BB962C8B-B14F-4D97-AF65-F5344CB8AC3E}">
        <p14:creationId xmlns:p14="http://schemas.microsoft.com/office/powerpoint/2010/main" val="27402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功能性</a:t>
            </a:r>
            <a:r>
              <a:rPr lang="en-US" altLang="zh-TW" sz="2400" b="1" i="1" kern="0" dirty="0">
                <a:solidFill>
                  <a:srgbClr val="04CAAD"/>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非功能性需求</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16" name="직사각형 59"/>
          <p:cNvSpPr/>
          <p:nvPr/>
        </p:nvSpPr>
        <p:spPr>
          <a:xfrm>
            <a:off x="802305" y="1494640"/>
            <a:ext cx="5298186" cy="4524315"/>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功能性需求</a:t>
            </a:r>
            <a:endParaRPr lang="en-US" altLang="ko-KR" sz="2400" b="1" dirty="0">
              <a:solidFill>
                <a:prstClr val="black">
                  <a:lumMod val="75000"/>
                  <a:lumOff val="25000"/>
                </a:prstClr>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在聊天機器人裡，系統能人性化地回覆，並解決使用者的問題。 </a:t>
            </a:r>
            <a:endParaRPr lang="en-US" altLang="zh-TW"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可匯整使用者資料，幫助預測使用者身體狀況。 </a:t>
            </a:r>
            <a:endParaRPr lang="en-US" altLang="zh-TW"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聊天機器人提供簡易好操作的介面，讓使用者能快速上手或找到所要資訊。</a:t>
            </a:r>
            <a:endParaRPr lang="en-US" altLang="zh-TW"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提供數據平台並將數據視覺化，讓院方能進一步分析及使用。</a:t>
            </a:r>
            <a:endParaRPr lang="en-US" altLang="ko-KR" b="1" dirty="0">
              <a:solidFill>
                <a:srgbClr val="4757A4"/>
              </a:solidFill>
              <a:latin typeface="Microsoft YaHei" panose="020B0503020204020204" pitchFamily="34" charset="-122"/>
              <a:ea typeface="Microsoft YaHei" panose="020B0503020204020204" pitchFamily="34" charset="-122"/>
            </a:endParaRPr>
          </a:p>
        </p:txBody>
      </p:sp>
      <p:sp>
        <p:nvSpPr>
          <p:cNvPr id="15" name="직사각형 59"/>
          <p:cNvSpPr/>
          <p:nvPr/>
        </p:nvSpPr>
        <p:spPr>
          <a:xfrm>
            <a:off x="6297963" y="1494640"/>
            <a:ext cx="5067795" cy="2862322"/>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非功能性需求</a:t>
            </a:r>
            <a:endParaRPr lang="en-US" altLang="ko-KR" sz="2400" b="1" dirty="0">
              <a:solidFill>
                <a:prstClr val="black">
                  <a:lumMod val="75000"/>
                  <a:lumOff val="25000"/>
                </a:prstClr>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使用性：使用</a:t>
            </a:r>
            <a:r>
              <a:rPr lang="en-US" altLang="zh-TW" b="1" dirty="0">
                <a:solidFill>
                  <a:srgbClr val="4757A4"/>
                </a:solidFill>
                <a:latin typeface="Microsoft YaHei" panose="020B0503020204020204" pitchFamily="34" charset="-122"/>
                <a:ea typeface="Microsoft YaHei" panose="020B0503020204020204" pitchFamily="34" charset="-122"/>
              </a:rPr>
              <a:t>LINE</a:t>
            </a:r>
            <a:r>
              <a:rPr lang="zh-TW" altLang="en-US" b="1" dirty="0">
                <a:solidFill>
                  <a:srgbClr val="4757A4"/>
                </a:solidFill>
                <a:latin typeface="Microsoft YaHei" panose="020B0503020204020204" pitchFamily="34" charset="-122"/>
                <a:ea typeface="Microsoft YaHei" panose="020B0503020204020204" pitchFamily="34" charset="-122"/>
              </a:rPr>
              <a:t>，各用戶容易操作。</a:t>
            </a:r>
            <a:endParaRPr lang="en-US" altLang="zh-TW"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反應時間：使用者回應後，伺服器分析過後回應速度。</a:t>
            </a:r>
            <a:endParaRPr lang="en-US" altLang="zh-TW"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b="1" dirty="0">
                <a:solidFill>
                  <a:srgbClr val="4757A4"/>
                </a:solidFill>
                <a:latin typeface="Microsoft YaHei" panose="020B0503020204020204" pitchFamily="34" charset="-122"/>
                <a:ea typeface="Microsoft YaHei" panose="020B0503020204020204" pitchFamily="34" charset="-122"/>
              </a:rPr>
              <a:t>可靠性：高，經過反覆的訓練，才確認使用。</a:t>
            </a:r>
            <a:endParaRPr lang="en-US" altLang="ko-KR" b="1" dirty="0">
              <a:solidFill>
                <a:srgbClr val="4757A4"/>
              </a:solidFill>
              <a:latin typeface="Microsoft YaHei" panose="020B0503020204020204" pitchFamily="34" charset="-122"/>
              <a:ea typeface="Microsoft YaHei" panose="020B0503020204020204" pitchFamily="34" charset="-122"/>
            </a:endParaRPr>
          </a:p>
        </p:txBody>
      </p:sp>
      <p:sp>
        <p:nvSpPr>
          <p:cNvPr id="4" name="投影片編號版面配置區 3"/>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8</a:t>
            </a:fld>
            <a:endParaRPr lang="ko-KR" altLang="en-US" dirty="0">
              <a:solidFill>
                <a:prstClr val="black">
                  <a:tint val="75000"/>
                </a:prstClr>
              </a:solidFill>
            </a:endParaRPr>
          </a:p>
        </p:txBody>
      </p:sp>
    </p:spTree>
    <p:extLst>
      <p:ext uri="{BB962C8B-B14F-4D97-AF65-F5344CB8AC3E}">
        <p14:creationId xmlns:p14="http://schemas.microsoft.com/office/powerpoint/2010/main" val="49106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1A47B90-01A3-430F-9EA0-4B00FF44F81E}"/>
              </a:ext>
            </a:extLst>
          </p:cNvPr>
          <p:cNvSpPr/>
          <p:nvPr/>
        </p:nvSpPr>
        <p:spPr>
          <a:xfrm>
            <a:off x="0" y="0"/>
            <a:ext cx="12192000" cy="854792"/>
          </a:xfrm>
          <a:prstGeom prst="rect">
            <a:avLst/>
          </a:prstGeom>
          <a:solidFill>
            <a:srgbClr val="475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직사각형 5">
            <a:extLst>
              <a:ext uri="{FF2B5EF4-FFF2-40B4-BE49-F238E27FC236}">
                <a16:creationId xmlns:a16="http://schemas.microsoft.com/office/drawing/2014/main" id="{479282D2-A5E3-456C-B200-DDA3F6F905F2}"/>
              </a:ext>
            </a:extLst>
          </p:cNvPr>
          <p:cNvSpPr/>
          <p:nvPr/>
        </p:nvSpPr>
        <p:spPr>
          <a:xfrm>
            <a:off x="426720" y="294464"/>
            <a:ext cx="11338560" cy="560328"/>
          </a:xfrm>
          <a:prstGeom prst="rect">
            <a:avLst/>
          </a:prstGeom>
          <a:solidFill>
            <a:schemeClr val="bg1"/>
          </a:solidFill>
          <a:ln>
            <a:noFill/>
          </a:ln>
          <a:effectLst>
            <a:outerShdw blurRad="3429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zh-TW" altLang="en-US"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專案內容</a:t>
            </a:r>
            <a:r>
              <a:rPr lang="en-US" altLang="zh-TW" sz="2400" b="1" i="1" kern="0" dirty="0">
                <a:solidFill>
                  <a:prstClr val="black">
                    <a:lumMod val="75000"/>
                    <a:lumOff val="25000"/>
                  </a:prstClr>
                </a:solidFill>
                <a:latin typeface="Microsoft YaHei" panose="020B0503020204020204" pitchFamily="34" charset="-122"/>
                <a:ea typeface="Microsoft YaHei" panose="020B0503020204020204" pitchFamily="34" charset="-122"/>
              </a:rPr>
              <a:t>-</a:t>
            </a:r>
            <a:r>
              <a:rPr lang="zh-TW" altLang="en-US" sz="2400" b="1" i="1" kern="0" dirty="0">
                <a:solidFill>
                  <a:srgbClr val="04CAAD"/>
                </a:solidFill>
                <a:latin typeface="Microsoft YaHei" panose="020B0503020204020204" pitchFamily="34" charset="-122"/>
                <a:ea typeface="Microsoft YaHei" panose="020B0503020204020204" pitchFamily="34" charset="-122"/>
              </a:rPr>
              <a:t>需求分析</a:t>
            </a:r>
            <a:endParaRPr lang="en-US" altLang="ko-KR" sz="2400" b="1" i="1"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 name="그룹 1"/>
          <p:cNvGrpSpPr/>
          <p:nvPr/>
        </p:nvGrpSpPr>
        <p:grpSpPr>
          <a:xfrm>
            <a:off x="11149838" y="294464"/>
            <a:ext cx="615442" cy="560328"/>
            <a:chOff x="9137650" y="294464"/>
            <a:chExt cx="850900" cy="774700"/>
          </a:xfrm>
        </p:grpSpPr>
        <p:sp>
          <p:nvSpPr>
            <p:cNvPr id="8" name="직사각형 7">
              <a:extLst>
                <a:ext uri="{FF2B5EF4-FFF2-40B4-BE49-F238E27FC236}">
                  <a16:creationId xmlns:a16="http://schemas.microsoft.com/office/drawing/2014/main" id="{7433A700-EA8B-4527-A743-C07D34B787EE}"/>
                </a:ext>
              </a:extLst>
            </p:cNvPr>
            <p:cNvSpPr/>
            <p:nvPr/>
          </p:nvSpPr>
          <p:spPr>
            <a:xfrm>
              <a:off x="9137650" y="294464"/>
              <a:ext cx="850900" cy="774700"/>
            </a:xfrm>
            <a:prstGeom prst="rect">
              <a:avLst/>
            </a:prstGeom>
            <a:solidFill>
              <a:srgbClr val="04C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a:extLst>
                <a:ext uri="{FF2B5EF4-FFF2-40B4-BE49-F238E27FC236}">
                  <a16:creationId xmlns:a16="http://schemas.microsoft.com/office/drawing/2014/main" id="{1CD963FA-706C-41C9-ABB4-A9FC43E5E237}"/>
                </a:ext>
              </a:extLst>
            </p:cNvPr>
            <p:cNvGrpSpPr/>
            <p:nvPr/>
          </p:nvGrpSpPr>
          <p:grpSpPr>
            <a:xfrm>
              <a:off x="9336184" y="455167"/>
              <a:ext cx="411779" cy="495349"/>
              <a:chOff x="9336184" y="1320799"/>
              <a:chExt cx="411779" cy="495349"/>
            </a:xfrm>
          </p:grpSpPr>
          <p:sp>
            <p:nvSpPr>
              <p:cNvPr id="11" name="원형: 비어 있음 10">
                <a:extLst>
                  <a:ext uri="{FF2B5EF4-FFF2-40B4-BE49-F238E27FC236}">
                    <a16:creationId xmlns:a16="http://schemas.microsoft.com/office/drawing/2014/main" id="{50ABAA4E-830C-47B1-9918-C85BDD5CBC76}"/>
                  </a:ext>
                </a:extLst>
              </p:cNvPr>
              <p:cNvSpPr/>
              <p:nvPr/>
            </p:nvSpPr>
            <p:spPr>
              <a:xfrm>
                <a:off x="9336184" y="1320799"/>
                <a:ext cx="388920" cy="388921"/>
              </a:xfrm>
              <a:prstGeom prst="donut">
                <a:avLst>
                  <a:gd name="adj" fmla="val 121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사각형: 둥근 모서리 12">
                <a:extLst>
                  <a:ext uri="{FF2B5EF4-FFF2-40B4-BE49-F238E27FC236}">
                    <a16:creationId xmlns:a16="http://schemas.microsoft.com/office/drawing/2014/main" id="{0CE6BAC4-D940-478B-ADC2-975F58EF8A79}"/>
                  </a:ext>
                </a:extLst>
              </p:cNvPr>
              <p:cNvSpPr/>
              <p:nvPr/>
            </p:nvSpPr>
            <p:spPr>
              <a:xfrm rot="18900000">
                <a:off x="9702244" y="1600148"/>
                <a:ext cx="45719" cy="216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sp>
        <p:nvSpPr>
          <p:cNvPr id="19" name="자유형 18">
            <a:extLst>
              <a:ext uri="{FF2B5EF4-FFF2-40B4-BE49-F238E27FC236}">
                <a16:creationId xmlns:a16="http://schemas.microsoft.com/office/drawing/2014/main" id="{61A47B90-01A3-430F-9EA0-4B00FF44F81E}"/>
              </a:ext>
            </a:extLst>
          </p:cNvPr>
          <p:cNvSpPr/>
          <p:nvPr/>
        </p:nvSpPr>
        <p:spPr>
          <a:xfrm>
            <a:off x="0" y="854792"/>
            <a:ext cx="12192000" cy="6003208"/>
          </a:xfrm>
          <a:custGeom>
            <a:avLst/>
            <a:gdLst>
              <a:gd name="connsiteX0" fmla="*/ 11765280 w 12192000"/>
              <a:gd name="connsiteY0" fmla="*/ 0 h 6003208"/>
              <a:gd name="connsiteX1" fmla="*/ 12192000 w 12192000"/>
              <a:gd name="connsiteY1" fmla="*/ 0 h 6003208"/>
              <a:gd name="connsiteX2" fmla="*/ 12192000 w 12192000"/>
              <a:gd name="connsiteY2" fmla="*/ 5723808 h 6003208"/>
              <a:gd name="connsiteX3" fmla="*/ 12192000 w 12192000"/>
              <a:gd name="connsiteY3" fmla="*/ 6003208 h 6003208"/>
              <a:gd name="connsiteX4" fmla="*/ 11765280 w 12192000"/>
              <a:gd name="connsiteY4" fmla="*/ 6003208 h 6003208"/>
              <a:gd name="connsiteX5" fmla="*/ 426720 w 12192000"/>
              <a:gd name="connsiteY5" fmla="*/ 6003208 h 6003208"/>
              <a:gd name="connsiteX6" fmla="*/ 0 w 12192000"/>
              <a:gd name="connsiteY6" fmla="*/ 6003208 h 6003208"/>
              <a:gd name="connsiteX7" fmla="*/ 0 w 12192000"/>
              <a:gd name="connsiteY7" fmla="*/ 5723808 h 6003208"/>
              <a:gd name="connsiteX8" fmla="*/ 0 w 12192000"/>
              <a:gd name="connsiteY8" fmla="*/ 0 h 6003208"/>
              <a:gd name="connsiteX9" fmla="*/ 426720 w 12192000"/>
              <a:gd name="connsiteY9" fmla="*/ 0 h 6003208"/>
              <a:gd name="connsiteX10" fmla="*/ 426720 w 12192000"/>
              <a:gd name="connsiteY10" fmla="*/ 5723808 h 6003208"/>
              <a:gd name="connsiteX11" fmla="*/ 11765280 w 12192000"/>
              <a:gd name="connsiteY11" fmla="*/ 5723808 h 600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003208">
                <a:moveTo>
                  <a:pt x="11765280" y="0"/>
                </a:moveTo>
                <a:lnTo>
                  <a:pt x="12192000" y="0"/>
                </a:lnTo>
                <a:lnTo>
                  <a:pt x="12192000" y="5723808"/>
                </a:lnTo>
                <a:lnTo>
                  <a:pt x="12192000" y="6003208"/>
                </a:lnTo>
                <a:lnTo>
                  <a:pt x="11765280" y="6003208"/>
                </a:lnTo>
                <a:lnTo>
                  <a:pt x="426720" y="6003208"/>
                </a:lnTo>
                <a:lnTo>
                  <a:pt x="0" y="6003208"/>
                </a:lnTo>
                <a:lnTo>
                  <a:pt x="0" y="5723808"/>
                </a:lnTo>
                <a:lnTo>
                  <a:pt x="0" y="0"/>
                </a:lnTo>
                <a:lnTo>
                  <a:pt x="426720" y="0"/>
                </a:lnTo>
                <a:lnTo>
                  <a:pt x="426720" y="5723808"/>
                </a:lnTo>
                <a:lnTo>
                  <a:pt x="11765280" y="572380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prstClr val="white"/>
              </a:solidFill>
            </a:endParaRPr>
          </a:p>
        </p:txBody>
      </p:sp>
      <p:sp>
        <p:nvSpPr>
          <p:cNvPr id="15" name="직사각형 59"/>
          <p:cNvSpPr/>
          <p:nvPr/>
        </p:nvSpPr>
        <p:spPr>
          <a:xfrm>
            <a:off x="1603121" y="1537998"/>
            <a:ext cx="9452921" cy="4339650"/>
          </a:xfrm>
          <a:prstGeom prst="rect">
            <a:avLst/>
          </a:prstGeom>
        </p:spPr>
        <p:txBody>
          <a:bodyPr wrap="square">
            <a:spAutoFit/>
          </a:bodyPr>
          <a:lstStyle/>
          <a:p>
            <a:pPr>
              <a:lnSpc>
                <a:spcPct val="150000"/>
              </a:lnSpc>
            </a:pPr>
            <a:r>
              <a:rPr lang="zh-TW" altLang="en-US" sz="2400" b="1" dirty="0">
                <a:solidFill>
                  <a:prstClr val="black">
                    <a:lumMod val="75000"/>
                    <a:lumOff val="25000"/>
                  </a:prstClr>
                </a:solidFill>
                <a:latin typeface="Microsoft YaHei" panose="020B0503020204020204" pitchFamily="34" charset="-122"/>
                <a:ea typeface="Microsoft YaHei" panose="020B0503020204020204" pitchFamily="34" charset="-122"/>
              </a:rPr>
              <a:t>需求分析</a:t>
            </a:r>
            <a:endParaRPr lang="en-US" altLang="ko-KR" sz="2400" b="1" dirty="0">
              <a:solidFill>
                <a:prstClr val="black">
                  <a:lumMod val="75000"/>
                  <a:lumOff val="25000"/>
                </a:prstClr>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sz="2000" b="1" dirty="0">
                <a:solidFill>
                  <a:srgbClr val="4757A4"/>
                </a:solidFill>
                <a:latin typeface="Microsoft YaHei" panose="020B0503020204020204" pitchFamily="34" charset="-122"/>
                <a:ea typeface="Microsoft YaHei" panose="020B0503020204020204" pitchFamily="34" charset="-122"/>
              </a:rPr>
              <a:t>系統能每天按時提醒使用者回報生命徵象（如體溫、脈搏、呼吸、血壓），    判斷是否有異常。</a:t>
            </a:r>
            <a:endParaRPr lang="en-US" altLang="zh-TW" sz="2000"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sz="2000" b="1" dirty="0">
                <a:solidFill>
                  <a:srgbClr val="4757A4"/>
                </a:solidFill>
                <a:latin typeface="Microsoft YaHei" panose="020B0503020204020204" pitchFamily="34" charset="-122"/>
                <a:ea typeface="Microsoft YaHei" panose="020B0503020204020204" pitchFamily="34" charset="-122"/>
              </a:rPr>
              <a:t>系統提供交通接送服務的電話，協助失能者能往返醫療院所就醫或復健。</a:t>
            </a:r>
            <a:endParaRPr lang="en-US" altLang="zh-TW" sz="2000"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sz="2000" b="1" dirty="0">
                <a:solidFill>
                  <a:srgbClr val="4757A4"/>
                </a:solidFill>
                <a:latin typeface="Microsoft YaHei" panose="020B0503020204020204" pitchFamily="34" charset="-122"/>
                <a:ea typeface="Microsoft YaHei" panose="020B0503020204020204" pitchFamily="34" charset="-122"/>
              </a:rPr>
              <a:t>系統能提供居家照護指導及諮詢。</a:t>
            </a:r>
            <a:endParaRPr lang="en-US" altLang="zh-TW" sz="2000"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sz="2000" b="1" dirty="0">
                <a:solidFill>
                  <a:srgbClr val="4757A4"/>
                </a:solidFill>
                <a:latin typeface="Microsoft YaHei" panose="020B0503020204020204" pitchFamily="34" charset="-122"/>
                <a:ea typeface="Microsoft YaHei" panose="020B0503020204020204" pitchFamily="34" charset="-122"/>
              </a:rPr>
              <a:t>聊天機器人能透過使用者所回覆內容進行分析，並給出最適當的回覆。</a:t>
            </a:r>
            <a:endParaRPr lang="en-US" altLang="zh-TW" sz="2000" b="1" dirty="0">
              <a:solidFill>
                <a:srgbClr val="4757A4"/>
              </a:solidFill>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lang="zh-TW" altLang="en-US" sz="2000" b="1" dirty="0">
                <a:solidFill>
                  <a:srgbClr val="4757A4"/>
                </a:solidFill>
                <a:latin typeface="Microsoft YaHei" panose="020B0503020204020204" pitchFamily="34" charset="-122"/>
                <a:ea typeface="Microsoft YaHei" panose="020B0503020204020204" pitchFamily="34" charset="-122"/>
              </a:rPr>
              <a:t>機器人能夠將使用者所點擊的選項或是輸入的內容進行蒐集並儲存到數據平台。</a:t>
            </a:r>
            <a:endParaRPr lang="en-US" altLang="ko-KR" sz="2000" b="1" dirty="0">
              <a:solidFill>
                <a:srgbClr val="4757A4"/>
              </a:solidFill>
              <a:latin typeface="Microsoft YaHei" panose="020B0503020204020204" pitchFamily="34" charset="-122"/>
              <a:ea typeface="Microsoft YaHei" panose="020B0503020204020204" pitchFamily="34" charset="-122"/>
            </a:endParaRPr>
          </a:p>
        </p:txBody>
      </p:sp>
      <p:sp>
        <p:nvSpPr>
          <p:cNvPr id="3" name="投影片編號版面配置區 2"/>
          <p:cNvSpPr>
            <a:spLocks noGrp="1"/>
          </p:cNvSpPr>
          <p:nvPr>
            <p:ph type="sldNum" sz="quarter" idx="12"/>
          </p:nvPr>
        </p:nvSpPr>
        <p:spPr/>
        <p:txBody>
          <a:bodyPr/>
          <a:lstStyle/>
          <a:p>
            <a:fld id="{92A3BBB8-EBE5-4A2B-AB70-89540E1C96C3}" type="slidenum">
              <a:rPr lang="ko-KR" altLang="en-US" smtClean="0">
                <a:solidFill>
                  <a:prstClr val="black">
                    <a:tint val="75000"/>
                  </a:prstClr>
                </a:solidFill>
              </a:rPr>
              <a:pPr/>
              <a:t>9</a:t>
            </a:fld>
            <a:endParaRPr lang="ko-KR" altLang="en-US" dirty="0">
              <a:solidFill>
                <a:prstClr val="black">
                  <a:tint val="75000"/>
                </a:prstClr>
              </a:solidFill>
            </a:endParaRPr>
          </a:p>
        </p:txBody>
      </p:sp>
    </p:spTree>
    <p:extLst>
      <p:ext uri="{BB962C8B-B14F-4D97-AF65-F5344CB8AC3E}">
        <p14:creationId xmlns:p14="http://schemas.microsoft.com/office/powerpoint/2010/main" val="2704920252"/>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585</Words>
  <Application>Microsoft Office PowerPoint</Application>
  <PresentationFormat>寬螢幕</PresentationFormat>
  <Paragraphs>105</Paragraphs>
  <Slides>24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맑은 고딕</vt:lpstr>
      <vt:lpstr>Microsoft YaHei</vt:lpstr>
      <vt:lpstr>Arial</vt:lpstr>
      <vt:lpstr>Calibri</vt:lpstr>
      <vt:lpstr>1_Office 테마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于庭 林</cp:lastModifiedBy>
  <cp:revision>24</cp:revision>
  <dcterms:created xsi:type="dcterms:W3CDTF">2020-11-19T02:00:46Z</dcterms:created>
  <dcterms:modified xsi:type="dcterms:W3CDTF">2020-12-23T09:39:42Z</dcterms:modified>
</cp:coreProperties>
</file>