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DM Sans" charset="1" panose="00000000000000000000"/>
      <p:regular r:id="rId15"/>
    </p:embeddedFont>
    <p:embeddedFont>
      <p:font typeface="Forum" charset="1" panose="02000000000000000000"/>
      <p:regular r:id="rId16"/>
    </p:embeddedFont>
    <p:embeddedFont>
      <p:font typeface="DM Sans Bold"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DA880"/>
        </a:solidFill>
      </p:bgPr>
    </p:bg>
    <p:spTree>
      <p:nvGrpSpPr>
        <p:cNvPr id="1" name=""/>
        <p:cNvGrpSpPr/>
        <p:nvPr/>
      </p:nvGrpSpPr>
      <p:grpSpPr>
        <a:xfrm>
          <a:off x="0" y="0"/>
          <a:ext cx="0" cy="0"/>
          <a:chOff x="0" y="0"/>
          <a:chExt cx="0" cy="0"/>
        </a:xfrm>
      </p:grpSpPr>
      <p:grpSp>
        <p:nvGrpSpPr>
          <p:cNvPr name="Group 2" id="2"/>
          <p:cNvGrpSpPr/>
          <p:nvPr/>
        </p:nvGrpSpPr>
        <p:grpSpPr>
          <a:xfrm rot="0">
            <a:off x="306948" y="266600"/>
            <a:ext cx="17674104" cy="9753801"/>
            <a:chOff x="0" y="0"/>
            <a:chExt cx="4654908" cy="2568902"/>
          </a:xfrm>
        </p:grpSpPr>
        <p:sp>
          <p:nvSpPr>
            <p:cNvPr name="Freeform 3" id="3"/>
            <p:cNvSpPr/>
            <p:nvPr/>
          </p:nvSpPr>
          <p:spPr>
            <a:xfrm flipH="false" flipV="false" rot="0">
              <a:off x="0" y="0"/>
              <a:ext cx="4654908" cy="2568902"/>
            </a:xfrm>
            <a:custGeom>
              <a:avLst/>
              <a:gdLst/>
              <a:ahLst/>
              <a:cxnLst/>
              <a:rect r="r" b="b" t="t" l="l"/>
              <a:pathLst>
                <a:path h="2568902" w="4654908">
                  <a:moveTo>
                    <a:pt x="0" y="0"/>
                  </a:moveTo>
                  <a:lnTo>
                    <a:pt x="4654908" y="0"/>
                  </a:lnTo>
                  <a:lnTo>
                    <a:pt x="4654908" y="2568902"/>
                  </a:lnTo>
                  <a:lnTo>
                    <a:pt x="0" y="2568902"/>
                  </a:lnTo>
                  <a:close/>
                </a:path>
              </a:pathLst>
            </a:custGeom>
            <a:solidFill>
              <a:srgbClr val="F4E9D3"/>
            </a:solidFill>
          </p:spPr>
        </p:sp>
        <p:sp>
          <p:nvSpPr>
            <p:cNvPr name="TextBox 4" id="4"/>
            <p:cNvSpPr txBox="true"/>
            <p:nvPr/>
          </p:nvSpPr>
          <p:spPr>
            <a:xfrm>
              <a:off x="0" y="-28575"/>
              <a:ext cx="4654908" cy="25974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662166" y="2016808"/>
            <a:ext cx="12963668" cy="4838507"/>
            <a:chOff x="0" y="0"/>
            <a:chExt cx="17284891" cy="6451343"/>
          </a:xfrm>
        </p:grpSpPr>
        <p:sp>
          <p:nvSpPr>
            <p:cNvPr name="Freeform 6" id="6"/>
            <p:cNvSpPr/>
            <p:nvPr/>
          </p:nvSpPr>
          <p:spPr>
            <a:xfrm flipH="false" flipV="false" rot="5400000">
              <a:off x="9414396" y="-1419152"/>
              <a:ext cx="6451343" cy="9289647"/>
            </a:xfrm>
            <a:custGeom>
              <a:avLst/>
              <a:gdLst/>
              <a:ahLst/>
              <a:cxnLst/>
              <a:rect r="r" b="b" t="t" l="l"/>
              <a:pathLst>
                <a:path h="9289647" w="6451343">
                  <a:moveTo>
                    <a:pt x="0" y="0"/>
                  </a:moveTo>
                  <a:lnTo>
                    <a:pt x="6451343" y="0"/>
                  </a:lnTo>
                  <a:lnTo>
                    <a:pt x="6451343" y="9289647"/>
                  </a:lnTo>
                  <a:lnTo>
                    <a:pt x="0" y="9289647"/>
                  </a:lnTo>
                  <a:lnTo>
                    <a:pt x="0" y="0"/>
                  </a:lnTo>
                  <a:close/>
                </a:path>
              </a:pathLst>
            </a:custGeom>
            <a:blipFill>
              <a:blip r:embed="rId2">
                <a:extLst>
                  <a:ext uri="{96DAC541-7B7A-43D3-8B79-37D633B846F1}">
                    <asvg:svgBlip xmlns:asvg="http://schemas.microsoft.com/office/drawing/2016/SVG/main" r:embed="rId3"/>
                  </a:ext>
                </a:extLst>
              </a:blip>
              <a:stretch>
                <a:fillRect l="0" t="0" r="0" b="-7046"/>
              </a:stretch>
            </a:blipFill>
          </p:spPr>
        </p:sp>
        <p:sp>
          <p:nvSpPr>
            <p:cNvPr name="Freeform 7" id="7"/>
            <p:cNvSpPr/>
            <p:nvPr/>
          </p:nvSpPr>
          <p:spPr>
            <a:xfrm flipH="false" flipV="true" rot="5400000">
              <a:off x="1419152" y="-1419152"/>
              <a:ext cx="6451343" cy="9289647"/>
            </a:xfrm>
            <a:custGeom>
              <a:avLst/>
              <a:gdLst/>
              <a:ahLst/>
              <a:cxnLst/>
              <a:rect r="r" b="b" t="t" l="l"/>
              <a:pathLst>
                <a:path h="9289647" w="6451343">
                  <a:moveTo>
                    <a:pt x="0" y="9289647"/>
                  </a:moveTo>
                  <a:lnTo>
                    <a:pt x="6451343" y="9289647"/>
                  </a:lnTo>
                  <a:lnTo>
                    <a:pt x="6451343" y="0"/>
                  </a:lnTo>
                  <a:lnTo>
                    <a:pt x="0" y="0"/>
                  </a:lnTo>
                  <a:lnTo>
                    <a:pt x="0" y="9289647"/>
                  </a:lnTo>
                  <a:close/>
                </a:path>
              </a:pathLst>
            </a:custGeom>
            <a:blipFill>
              <a:blip r:embed="rId2">
                <a:extLst>
                  <a:ext uri="{96DAC541-7B7A-43D3-8B79-37D633B846F1}">
                    <asvg:svgBlip xmlns:asvg="http://schemas.microsoft.com/office/drawing/2016/SVG/main" r:embed="rId3"/>
                  </a:ext>
                </a:extLst>
              </a:blip>
              <a:stretch>
                <a:fillRect l="0" t="0" r="0" b="-7046"/>
              </a:stretch>
            </a:blipFill>
          </p:spPr>
        </p:sp>
      </p:grpSp>
      <p:grpSp>
        <p:nvGrpSpPr>
          <p:cNvPr name="Group 8" id="8"/>
          <p:cNvGrpSpPr/>
          <p:nvPr/>
        </p:nvGrpSpPr>
        <p:grpSpPr>
          <a:xfrm rot="0">
            <a:off x="8217616" y="6363951"/>
            <a:ext cx="2722029" cy="869957"/>
            <a:chOff x="0" y="0"/>
            <a:chExt cx="716913" cy="229124"/>
          </a:xfrm>
        </p:grpSpPr>
        <p:sp>
          <p:nvSpPr>
            <p:cNvPr name="Freeform 9" id="9"/>
            <p:cNvSpPr/>
            <p:nvPr/>
          </p:nvSpPr>
          <p:spPr>
            <a:xfrm flipH="false" flipV="false" rot="0">
              <a:off x="0" y="0"/>
              <a:ext cx="716913" cy="229124"/>
            </a:xfrm>
            <a:custGeom>
              <a:avLst/>
              <a:gdLst/>
              <a:ahLst/>
              <a:cxnLst/>
              <a:rect r="r" b="b" t="t" l="l"/>
              <a:pathLst>
                <a:path h="229124" w="716913">
                  <a:moveTo>
                    <a:pt x="0" y="0"/>
                  </a:moveTo>
                  <a:lnTo>
                    <a:pt x="716913" y="0"/>
                  </a:lnTo>
                  <a:lnTo>
                    <a:pt x="716913" y="229124"/>
                  </a:lnTo>
                  <a:lnTo>
                    <a:pt x="0" y="229124"/>
                  </a:lnTo>
                  <a:close/>
                </a:path>
              </a:pathLst>
            </a:custGeom>
            <a:solidFill>
              <a:srgbClr val="F4E9D3"/>
            </a:solidFill>
          </p:spPr>
        </p:sp>
        <p:sp>
          <p:nvSpPr>
            <p:cNvPr name="TextBox 10" id="10"/>
            <p:cNvSpPr txBox="true"/>
            <p:nvPr/>
          </p:nvSpPr>
          <p:spPr>
            <a:xfrm>
              <a:off x="0" y="-28575"/>
              <a:ext cx="716913" cy="257699"/>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198032">
            <a:off x="8057239" y="5682103"/>
            <a:ext cx="3099932" cy="1852209"/>
          </a:xfrm>
          <a:custGeom>
            <a:avLst/>
            <a:gdLst/>
            <a:ahLst/>
            <a:cxnLst/>
            <a:rect r="r" b="b" t="t" l="l"/>
            <a:pathLst>
              <a:path h="1852209" w="3099932">
                <a:moveTo>
                  <a:pt x="0" y="0"/>
                </a:moveTo>
                <a:lnTo>
                  <a:pt x="3099933" y="0"/>
                </a:lnTo>
                <a:lnTo>
                  <a:pt x="3099933" y="1852210"/>
                </a:lnTo>
                <a:lnTo>
                  <a:pt x="0" y="18522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3882360" y="4774881"/>
            <a:ext cx="10500965" cy="523875"/>
          </a:xfrm>
          <a:prstGeom prst="rect">
            <a:avLst/>
          </a:prstGeom>
        </p:spPr>
        <p:txBody>
          <a:bodyPr anchor="t" rtlCol="false" tIns="0" lIns="0" bIns="0" rIns="0">
            <a:spAutoFit/>
          </a:bodyPr>
          <a:lstStyle/>
          <a:p>
            <a:pPr algn="ctr">
              <a:lnSpc>
                <a:spcPts val="4200"/>
              </a:lnSpc>
            </a:pPr>
            <a:r>
              <a:rPr lang="en-US" sz="3000" spc="165">
                <a:solidFill>
                  <a:srgbClr val="4B1B0E"/>
                </a:solidFill>
                <a:latin typeface="DM Sans"/>
                <a:ea typeface="DM Sans"/>
                <a:cs typeface="DM Sans"/>
                <a:sym typeface="DM Sans"/>
              </a:rPr>
              <a:t>Brewing the Numbers Behind U.S. Coffee Imports</a:t>
            </a:r>
          </a:p>
        </p:txBody>
      </p:sp>
      <p:sp>
        <p:nvSpPr>
          <p:cNvPr name="TextBox 13" id="13"/>
          <p:cNvSpPr txBox="true"/>
          <p:nvPr/>
        </p:nvSpPr>
        <p:spPr>
          <a:xfrm rot="0">
            <a:off x="4464830" y="8538751"/>
            <a:ext cx="9358340" cy="748124"/>
          </a:xfrm>
          <a:prstGeom prst="rect">
            <a:avLst/>
          </a:prstGeom>
        </p:spPr>
        <p:txBody>
          <a:bodyPr anchor="t" rtlCol="false" tIns="0" lIns="0" bIns="0" rIns="0">
            <a:spAutoFit/>
          </a:bodyPr>
          <a:lstStyle/>
          <a:p>
            <a:pPr algn="ctr">
              <a:lnSpc>
                <a:spcPts val="6014"/>
              </a:lnSpc>
            </a:pPr>
            <a:r>
              <a:rPr lang="en-US" sz="4296">
                <a:solidFill>
                  <a:srgbClr val="4B1B0E"/>
                </a:solidFill>
                <a:latin typeface="Forum"/>
                <a:ea typeface="Forum"/>
                <a:cs typeface="Forum"/>
                <a:sym typeface="Forum"/>
              </a:rPr>
              <a:t>by Sam Doyle</a:t>
            </a:r>
          </a:p>
        </p:txBody>
      </p:sp>
      <p:sp>
        <p:nvSpPr>
          <p:cNvPr name="TextBox 14" id="14"/>
          <p:cNvSpPr txBox="true"/>
          <p:nvPr/>
        </p:nvSpPr>
        <p:spPr>
          <a:xfrm rot="0">
            <a:off x="2858173" y="2293928"/>
            <a:ext cx="12571654" cy="2870412"/>
          </a:xfrm>
          <a:prstGeom prst="rect">
            <a:avLst/>
          </a:prstGeom>
        </p:spPr>
        <p:txBody>
          <a:bodyPr anchor="t" rtlCol="false" tIns="0" lIns="0" bIns="0" rIns="0">
            <a:spAutoFit/>
          </a:bodyPr>
          <a:lstStyle/>
          <a:p>
            <a:pPr algn="ctr">
              <a:lnSpc>
                <a:spcPts val="23438"/>
              </a:lnSpc>
            </a:pPr>
            <a:r>
              <a:rPr lang="en-US" sz="16741" spc="-786">
                <a:solidFill>
                  <a:srgbClr val="783E21"/>
                </a:solidFill>
                <a:latin typeface="Forum"/>
                <a:ea typeface="Forum"/>
                <a:cs typeface="Forum"/>
                <a:sym typeface="Forum"/>
              </a:rPr>
              <a:t>JAVA METRICS</a:t>
            </a:r>
          </a:p>
        </p:txBody>
      </p:sp>
      <p:sp>
        <p:nvSpPr>
          <p:cNvPr name="TextBox 15" id="15"/>
          <p:cNvSpPr txBox="true"/>
          <p:nvPr/>
        </p:nvSpPr>
        <p:spPr>
          <a:xfrm rot="-5400000">
            <a:off x="-1842973"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FINAL PRESENTATION</a:t>
            </a:r>
          </a:p>
        </p:txBody>
      </p:sp>
      <p:sp>
        <p:nvSpPr>
          <p:cNvPr name="TextBox 16" id="16"/>
          <p:cNvSpPr txBox="true"/>
          <p:nvPr/>
        </p:nvSpPr>
        <p:spPr>
          <a:xfrm rot="5400000">
            <a:off x="15138877"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STAT 7100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DA880"/>
        </a:solidFill>
      </p:bgPr>
    </p:bg>
    <p:spTree>
      <p:nvGrpSpPr>
        <p:cNvPr id="1" name=""/>
        <p:cNvGrpSpPr/>
        <p:nvPr/>
      </p:nvGrpSpPr>
      <p:grpSpPr>
        <a:xfrm>
          <a:off x="0" y="0"/>
          <a:ext cx="0" cy="0"/>
          <a:chOff x="0" y="0"/>
          <a:chExt cx="0" cy="0"/>
        </a:xfrm>
      </p:grpSpPr>
      <p:grpSp>
        <p:nvGrpSpPr>
          <p:cNvPr name="Group 2" id="2"/>
          <p:cNvGrpSpPr/>
          <p:nvPr/>
        </p:nvGrpSpPr>
        <p:grpSpPr>
          <a:xfrm rot="0">
            <a:off x="306948" y="266600"/>
            <a:ext cx="17674104" cy="9753801"/>
            <a:chOff x="0" y="0"/>
            <a:chExt cx="4654908" cy="2568902"/>
          </a:xfrm>
        </p:grpSpPr>
        <p:sp>
          <p:nvSpPr>
            <p:cNvPr name="Freeform 3" id="3"/>
            <p:cNvSpPr/>
            <p:nvPr/>
          </p:nvSpPr>
          <p:spPr>
            <a:xfrm flipH="false" flipV="false" rot="0">
              <a:off x="0" y="0"/>
              <a:ext cx="4654908" cy="2568902"/>
            </a:xfrm>
            <a:custGeom>
              <a:avLst/>
              <a:gdLst/>
              <a:ahLst/>
              <a:cxnLst/>
              <a:rect r="r" b="b" t="t" l="l"/>
              <a:pathLst>
                <a:path h="2568902" w="4654908">
                  <a:moveTo>
                    <a:pt x="0" y="0"/>
                  </a:moveTo>
                  <a:lnTo>
                    <a:pt x="4654908" y="0"/>
                  </a:lnTo>
                  <a:lnTo>
                    <a:pt x="4654908" y="2568902"/>
                  </a:lnTo>
                  <a:lnTo>
                    <a:pt x="0" y="2568902"/>
                  </a:lnTo>
                  <a:close/>
                </a:path>
              </a:pathLst>
            </a:custGeom>
            <a:solidFill>
              <a:srgbClr val="F4E9D3"/>
            </a:solidFill>
          </p:spPr>
        </p:sp>
        <p:sp>
          <p:nvSpPr>
            <p:cNvPr name="TextBox 4" id="4"/>
            <p:cNvSpPr txBox="true"/>
            <p:nvPr/>
          </p:nvSpPr>
          <p:spPr>
            <a:xfrm>
              <a:off x="0" y="-28575"/>
              <a:ext cx="4654908" cy="259747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933064" y="4053875"/>
            <a:ext cx="1631243" cy="1754025"/>
          </a:xfrm>
          <a:custGeom>
            <a:avLst/>
            <a:gdLst/>
            <a:ahLst/>
            <a:cxnLst/>
            <a:rect r="r" b="b" t="t" l="l"/>
            <a:pathLst>
              <a:path h="1754025" w="1631243">
                <a:moveTo>
                  <a:pt x="0" y="0"/>
                </a:moveTo>
                <a:lnTo>
                  <a:pt x="1631243" y="0"/>
                </a:lnTo>
                <a:lnTo>
                  <a:pt x="1631243" y="1754025"/>
                </a:lnTo>
                <a:lnTo>
                  <a:pt x="0" y="1754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579946" y="4246404"/>
            <a:ext cx="1528279" cy="1571495"/>
          </a:xfrm>
          <a:custGeom>
            <a:avLst/>
            <a:gdLst/>
            <a:ahLst/>
            <a:cxnLst/>
            <a:rect r="r" b="b" t="t" l="l"/>
            <a:pathLst>
              <a:path h="1571495" w="1528279">
                <a:moveTo>
                  <a:pt x="0" y="0"/>
                </a:moveTo>
                <a:lnTo>
                  <a:pt x="1528279" y="0"/>
                </a:lnTo>
                <a:lnTo>
                  <a:pt x="1528279" y="1571495"/>
                </a:lnTo>
                <a:lnTo>
                  <a:pt x="0" y="15714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483126" y="4128764"/>
            <a:ext cx="1321748" cy="1689135"/>
          </a:xfrm>
          <a:custGeom>
            <a:avLst/>
            <a:gdLst/>
            <a:ahLst/>
            <a:cxnLst/>
            <a:rect r="r" b="b" t="t" l="l"/>
            <a:pathLst>
              <a:path h="1689135" w="1321748">
                <a:moveTo>
                  <a:pt x="0" y="0"/>
                </a:moveTo>
                <a:lnTo>
                  <a:pt x="1321748" y="0"/>
                </a:lnTo>
                <a:lnTo>
                  <a:pt x="1321748" y="1689135"/>
                </a:lnTo>
                <a:lnTo>
                  <a:pt x="0" y="16891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162785" y="3728839"/>
            <a:ext cx="1548691" cy="2079061"/>
          </a:xfrm>
          <a:custGeom>
            <a:avLst/>
            <a:gdLst/>
            <a:ahLst/>
            <a:cxnLst/>
            <a:rect r="r" b="b" t="t" l="l"/>
            <a:pathLst>
              <a:path h="2079061" w="1548691">
                <a:moveTo>
                  <a:pt x="0" y="0"/>
                </a:moveTo>
                <a:lnTo>
                  <a:pt x="1548691" y="0"/>
                </a:lnTo>
                <a:lnTo>
                  <a:pt x="1548691" y="2079061"/>
                </a:lnTo>
                <a:lnTo>
                  <a:pt x="0" y="2079061"/>
                </a:lnTo>
                <a:lnTo>
                  <a:pt x="0" y="0"/>
                </a:lnTo>
                <a:close/>
              </a:path>
            </a:pathLst>
          </a:custGeom>
          <a:blipFill>
            <a:blip r:embed="rId8">
              <a:extLst>
                <a:ext uri="{96DAC541-7B7A-43D3-8B79-37D633B846F1}">
                  <asvg:svgBlip xmlns:asvg="http://schemas.microsoft.com/office/drawing/2016/SVG/main" r:embed="rId9"/>
                </a:ext>
              </a:extLst>
            </a:blip>
            <a:stretch>
              <a:fillRect l="0" t="0" r="-126" b="-2810"/>
            </a:stretch>
          </a:blipFill>
        </p:spPr>
      </p:sp>
      <p:sp>
        <p:nvSpPr>
          <p:cNvPr name="Freeform 9" id="9"/>
          <p:cNvSpPr/>
          <p:nvPr/>
        </p:nvSpPr>
        <p:spPr>
          <a:xfrm flipH="false" flipV="false" rot="0">
            <a:off x="14867901" y="4073872"/>
            <a:ext cx="1352541" cy="1734028"/>
          </a:xfrm>
          <a:custGeom>
            <a:avLst/>
            <a:gdLst/>
            <a:ahLst/>
            <a:cxnLst/>
            <a:rect r="r" b="b" t="t" l="l"/>
            <a:pathLst>
              <a:path h="1734028" w="1352541">
                <a:moveTo>
                  <a:pt x="0" y="0"/>
                </a:moveTo>
                <a:lnTo>
                  <a:pt x="1352541" y="0"/>
                </a:lnTo>
                <a:lnTo>
                  <a:pt x="1352541" y="1734028"/>
                </a:lnTo>
                <a:lnTo>
                  <a:pt x="0" y="17340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5773424" y="1580892"/>
            <a:ext cx="6741151" cy="896714"/>
          </a:xfrm>
          <a:prstGeom prst="rect">
            <a:avLst/>
          </a:prstGeom>
        </p:spPr>
        <p:txBody>
          <a:bodyPr anchor="t" rtlCol="false" tIns="0" lIns="0" bIns="0" rIns="0">
            <a:spAutoFit/>
          </a:bodyPr>
          <a:lstStyle/>
          <a:p>
            <a:pPr algn="ctr">
              <a:lnSpc>
                <a:spcPts val="7274"/>
              </a:lnSpc>
              <a:spcBef>
                <a:spcPct val="0"/>
              </a:spcBef>
            </a:pPr>
            <a:r>
              <a:rPr lang="en-US" sz="5196">
                <a:solidFill>
                  <a:srgbClr val="4B1B0E"/>
                </a:solidFill>
                <a:latin typeface="Forum"/>
                <a:ea typeface="Forum"/>
                <a:cs typeface="Forum"/>
                <a:sym typeface="Forum"/>
              </a:rPr>
              <a:t>TABLE OF CONTENTS</a:t>
            </a:r>
          </a:p>
        </p:txBody>
      </p:sp>
      <p:sp>
        <p:nvSpPr>
          <p:cNvPr name="TextBox 11" id="11"/>
          <p:cNvSpPr txBox="true"/>
          <p:nvPr/>
        </p:nvSpPr>
        <p:spPr>
          <a:xfrm rot="0">
            <a:off x="8631021" y="6417865"/>
            <a:ext cx="1025957" cy="896714"/>
          </a:xfrm>
          <a:prstGeom prst="rect">
            <a:avLst/>
          </a:prstGeom>
        </p:spPr>
        <p:txBody>
          <a:bodyPr anchor="t" rtlCol="false" tIns="0" lIns="0" bIns="0" rIns="0">
            <a:spAutoFit/>
          </a:bodyPr>
          <a:lstStyle/>
          <a:p>
            <a:pPr algn="ctr">
              <a:lnSpc>
                <a:spcPts val="7274"/>
              </a:lnSpc>
              <a:spcBef>
                <a:spcPct val="0"/>
              </a:spcBef>
            </a:pPr>
            <a:r>
              <a:rPr lang="en-US" sz="5196">
                <a:solidFill>
                  <a:srgbClr val="4B1B0E"/>
                </a:solidFill>
                <a:latin typeface="Forum"/>
                <a:ea typeface="Forum"/>
                <a:cs typeface="Forum"/>
                <a:sym typeface="Forum"/>
              </a:rPr>
              <a:t>3</a:t>
            </a:r>
          </a:p>
        </p:txBody>
      </p:sp>
      <p:sp>
        <p:nvSpPr>
          <p:cNvPr name="TextBox 12" id="12"/>
          <p:cNvSpPr txBox="true"/>
          <p:nvPr/>
        </p:nvSpPr>
        <p:spPr>
          <a:xfrm rot="0">
            <a:off x="2235707" y="6417865"/>
            <a:ext cx="1025957" cy="896714"/>
          </a:xfrm>
          <a:prstGeom prst="rect">
            <a:avLst/>
          </a:prstGeom>
        </p:spPr>
        <p:txBody>
          <a:bodyPr anchor="t" rtlCol="false" tIns="0" lIns="0" bIns="0" rIns="0">
            <a:spAutoFit/>
          </a:bodyPr>
          <a:lstStyle/>
          <a:p>
            <a:pPr algn="ctr">
              <a:lnSpc>
                <a:spcPts val="7274"/>
              </a:lnSpc>
              <a:spcBef>
                <a:spcPct val="0"/>
              </a:spcBef>
            </a:pPr>
            <a:r>
              <a:rPr lang="en-US" sz="5196">
                <a:solidFill>
                  <a:srgbClr val="4B1B0E"/>
                </a:solidFill>
                <a:latin typeface="Forum"/>
                <a:ea typeface="Forum"/>
                <a:cs typeface="Forum"/>
                <a:sym typeface="Forum"/>
              </a:rPr>
              <a:t>1</a:t>
            </a:r>
          </a:p>
        </p:txBody>
      </p:sp>
      <p:sp>
        <p:nvSpPr>
          <p:cNvPr name="TextBox 13" id="13"/>
          <p:cNvSpPr txBox="true"/>
          <p:nvPr/>
        </p:nvSpPr>
        <p:spPr>
          <a:xfrm rot="0">
            <a:off x="5433364" y="6417865"/>
            <a:ext cx="1025957" cy="896714"/>
          </a:xfrm>
          <a:prstGeom prst="rect">
            <a:avLst/>
          </a:prstGeom>
        </p:spPr>
        <p:txBody>
          <a:bodyPr anchor="t" rtlCol="false" tIns="0" lIns="0" bIns="0" rIns="0">
            <a:spAutoFit/>
          </a:bodyPr>
          <a:lstStyle/>
          <a:p>
            <a:pPr algn="ctr">
              <a:lnSpc>
                <a:spcPts val="7274"/>
              </a:lnSpc>
              <a:spcBef>
                <a:spcPct val="0"/>
              </a:spcBef>
            </a:pPr>
            <a:r>
              <a:rPr lang="en-US" sz="5196">
                <a:solidFill>
                  <a:srgbClr val="4B1B0E"/>
                </a:solidFill>
                <a:latin typeface="Forum"/>
                <a:ea typeface="Forum"/>
                <a:cs typeface="Forum"/>
                <a:sym typeface="Forum"/>
              </a:rPr>
              <a:t>2</a:t>
            </a:r>
          </a:p>
        </p:txBody>
      </p:sp>
      <p:sp>
        <p:nvSpPr>
          <p:cNvPr name="TextBox 14" id="14"/>
          <p:cNvSpPr txBox="true"/>
          <p:nvPr/>
        </p:nvSpPr>
        <p:spPr>
          <a:xfrm rot="0">
            <a:off x="8082481" y="5993941"/>
            <a:ext cx="2123038" cy="389255"/>
          </a:xfrm>
          <a:prstGeom prst="rect">
            <a:avLst/>
          </a:prstGeom>
        </p:spPr>
        <p:txBody>
          <a:bodyPr anchor="t" rtlCol="false" tIns="0" lIns="0" bIns="0" rIns="0">
            <a:spAutoFit/>
          </a:bodyPr>
          <a:lstStyle/>
          <a:p>
            <a:pPr algn="ctr">
              <a:lnSpc>
                <a:spcPts val="3219"/>
              </a:lnSpc>
              <a:spcBef>
                <a:spcPct val="0"/>
              </a:spcBef>
            </a:pPr>
            <a:r>
              <a:rPr lang="en-US" sz="2299">
                <a:solidFill>
                  <a:srgbClr val="4B1B0E"/>
                </a:solidFill>
                <a:latin typeface="DM Sans"/>
                <a:ea typeface="DM Sans"/>
                <a:cs typeface="DM Sans"/>
                <a:sym typeface="DM Sans"/>
              </a:rPr>
              <a:t>EDA</a:t>
            </a:r>
          </a:p>
        </p:txBody>
      </p:sp>
      <p:sp>
        <p:nvSpPr>
          <p:cNvPr name="TextBox 15" id="15"/>
          <p:cNvSpPr txBox="true"/>
          <p:nvPr/>
        </p:nvSpPr>
        <p:spPr>
          <a:xfrm rot="0">
            <a:off x="1685461" y="5993941"/>
            <a:ext cx="2123038" cy="389255"/>
          </a:xfrm>
          <a:prstGeom prst="rect">
            <a:avLst/>
          </a:prstGeom>
        </p:spPr>
        <p:txBody>
          <a:bodyPr anchor="t" rtlCol="false" tIns="0" lIns="0" bIns="0" rIns="0">
            <a:spAutoFit/>
          </a:bodyPr>
          <a:lstStyle/>
          <a:p>
            <a:pPr algn="ctr">
              <a:lnSpc>
                <a:spcPts val="3219"/>
              </a:lnSpc>
              <a:spcBef>
                <a:spcPct val="0"/>
              </a:spcBef>
            </a:pPr>
            <a:r>
              <a:rPr lang="en-US" sz="2299">
                <a:solidFill>
                  <a:srgbClr val="4B1B0E"/>
                </a:solidFill>
                <a:latin typeface="DM Sans"/>
                <a:ea typeface="DM Sans"/>
                <a:cs typeface="DM Sans"/>
                <a:sym typeface="DM Sans"/>
              </a:rPr>
              <a:t>Goal</a:t>
            </a:r>
          </a:p>
        </p:txBody>
      </p:sp>
      <p:sp>
        <p:nvSpPr>
          <p:cNvPr name="TextBox 16" id="16"/>
          <p:cNvSpPr txBox="true"/>
          <p:nvPr/>
        </p:nvSpPr>
        <p:spPr>
          <a:xfrm rot="0">
            <a:off x="4884824" y="5993941"/>
            <a:ext cx="2123038" cy="389255"/>
          </a:xfrm>
          <a:prstGeom prst="rect">
            <a:avLst/>
          </a:prstGeom>
        </p:spPr>
        <p:txBody>
          <a:bodyPr anchor="t" rtlCol="false" tIns="0" lIns="0" bIns="0" rIns="0">
            <a:spAutoFit/>
          </a:bodyPr>
          <a:lstStyle/>
          <a:p>
            <a:pPr algn="ctr">
              <a:lnSpc>
                <a:spcPts val="3219"/>
              </a:lnSpc>
              <a:spcBef>
                <a:spcPct val="0"/>
              </a:spcBef>
            </a:pPr>
            <a:r>
              <a:rPr lang="en-US" sz="2299">
                <a:solidFill>
                  <a:srgbClr val="4B1B0E"/>
                </a:solidFill>
                <a:latin typeface="DM Sans"/>
                <a:ea typeface="DM Sans"/>
                <a:cs typeface="DM Sans"/>
                <a:sym typeface="DM Sans"/>
              </a:rPr>
              <a:t>Introduction</a:t>
            </a:r>
          </a:p>
        </p:txBody>
      </p:sp>
      <p:sp>
        <p:nvSpPr>
          <p:cNvPr name="TextBox 17" id="17"/>
          <p:cNvSpPr txBox="true"/>
          <p:nvPr/>
        </p:nvSpPr>
        <p:spPr>
          <a:xfrm rot="0">
            <a:off x="11831107" y="6417865"/>
            <a:ext cx="1025957" cy="896714"/>
          </a:xfrm>
          <a:prstGeom prst="rect">
            <a:avLst/>
          </a:prstGeom>
        </p:spPr>
        <p:txBody>
          <a:bodyPr anchor="t" rtlCol="false" tIns="0" lIns="0" bIns="0" rIns="0">
            <a:spAutoFit/>
          </a:bodyPr>
          <a:lstStyle/>
          <a:p>
            <a:pPr algn="ctr">
              <a:lnSpc>
                <a:spcPts val="7274"/>
              </a:lnSpc>
              <a:spcBef>
                <a:spcPct val="0"/>
              </a:spcBef>
            </a:pPr>
            <a:r>
              <a:rPr lang="en-US" sz="5196">
                <a:solidFill>
                  <a:srgbClr val="4B1B0E"/>
                </a:solidFill>
                <a:latin typeface="Forum"/>
                <a:ea typeface="Forum"/>
                <a:cs typeface="Forum"/>
                <a:sym typeface="Forum"/>
              </a:rPr>
              <a:t>4</a:t>
            </a:r>
          </a:p>
        </p:txBody>
      </p:sp>
      <p:sp>
        <p:nvSpPr>
          <p:cNvPr name="TextBox 18" id="18"/>
          <p:cNvSpPr txBox="true"/>
          <p:nvPr/>
        </p:nvSpPr>
        <p:spPr>
          <a:xfrm rot="0">
            <a:off x="11282567" y="5993941"/>
            <a:ext cx="2123038" cy="389255"/>
          </a:xfrm>
          <a:prstGeom prst="rect">
            <a:avLst/>
          </a:prstGeom>
        </p:spPr>
        <p:txBody>
          <a:bodyPr anchor="t" rtlCol="false" tIns="0" lIns="0" bIns="0" rIns="0">
            <a:spAutoFit/>
          </a:bodyPr>
          <a:lstStyle/>
          <a:p>
            <a:pPr algn="ctr">
              <a:lnSpc>
                <a:spcPts val="3219"/>
              </a:lnSpc>
              <a:spcBef>
                <a:spcPct val="0"/>
              </a:spcBef>
            </a:pPr>
            <a:r>
              <a:rPr lang="en-US" sz="2299">
                <a:solidFill>
                  <a:srgbClr val="4B1B0E"/>
                </a:solidFill>
                <a:latin typeface="DM Sans"/>
                <a:ea typeface="DM Sans"/>
                <a:cs typeface="DM Sans"/>
                <a:sym typeface="DM Sans"/>
              </a:rPr>
              <a:t>Analysis</a:t>
            </a:r>
          </a:p>
        </p:txBody>
      </p:sp>
      <p:sp>
        <p:nvSpPr>
          <p:cNvPr name="TextBox 19" id="19"/>
          <p:cNvSpPr txBox="true"/>
          <p:nvPr/>
        </p:nvSpPr>
        <p:spPr>
          <a:xfrm rot="0">
            <a:off x="15031193" y="6417865"/>
            <a:ext cx="1025957" cy="896714"/>
          </a:xfrm>
          <a:prstGeom prst="rect">
            <a:avLst/>
          </a:prstGeom>
        </p:spPr>
        <p:txBody>
          <a:bodyPr anchor="t" rtlCol="false" tIns="0" lIns="0" bIns="0" rIns="0">
            <a:spAutoFit/>
          </a:bodyPr>
          <a:lstStyle/>
          <a:p>
            <a:pPr algn="ctr">
              <a:lnSpc>
                <a:spcPts val="7274"/>
              </a:lnSpc>
              <a:spcBef>
                <a:spcPct val="0"/>
              </a:spcBef>
            </a:pPr>
            <a:r>
              <a:rPr lang="en-US" sz="5196">
                <a:solidFill>
                  <a:srgbClr val="4B1B0E"/>
                </a:solidFill>
                <a:latin typeface="Forum"/>
                <a:ea typeface="Forum"/>
                <a:cs typeface="Forum"/>
                <a:sym typeface="Forum"/>
              </a:rPr>
              <a:t>5</a:t>
            </a:r>
          </a:p>
        </p:txBody>
      </p:sp>
      <p:sp>
        <p:nvSpPr>
          <p:cNvPr name="TextBox 20" id="20"/>
          <p:cNvSpPr txBox="true"/>
          <p:nvPr/>
        </p:nvSpPr>
        <p:spPr>
          <a:xfrm rot="0">
            <a:off x="14482653" y="5993941"/>
            <a:ext cx="2123038" cy="389255"/>
          </a:xfrm>
          <a:prstGeom prst="rect">
            <a:avLst/>
          </a:prstGeom>
        </p:spPr>
        <p:txBody>
          <a:bodyPr anchor="t" rtlCol="false" tIns="0" lIns="0" bIns="0" rIns="0">
            <a:spAutoFit/>
          </a:bodyPr>
          <a:lstStyle/>
          <a:p>
            <a:pPr algn="ctr">
              <a:lnSpc>
                <a:spcPts val="3219"/>
              </a:lnSpc>
              <a:spcBef>
                <a:spcPct val="0"/>
              </a:spcBef>
            </a:pPr>
            <a:r>
              <a:rPr lang="en-US" sz="2299">
                <a:solidFill>
                  <a:srgbClr val="4B1B0E"/>
                </a:solidFill>
                <a:latin typeface="DM Sans"/>
                <a:ea typeface="DM Sans"/>
                <a:cs typeface="DM Sans"/>
                <a:sym typeface="DM Sans"/>
              </a:rPr>
              <a:t>Summary</a:t>
            </a:r>
          </a:p>
        </p:txBody>
      </p:sp>
      <p:sp>
        <p:nvSpPr>
          <p:cNvPr name="TextBox 21" id="21"/>
          <p:cNvSpPr txBox="true"/>
          <p:nvPr/>
        </p:nvSpPr>
        <p:spPr>
          <a:xfrm rot="-5400000">
            <a:off x="-1842973"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FINAL PRESENTATION</a:t>
            </a:r>
          </a:p>
        </p:txBody>
      </p:sp>
      <p:sp>
        <p:nvSpPr>
          <p:cNvPr name="TextBox 22" id="22"/>
          <p:cNvSpPr txBox="true"/>
          <p:nvPr/>
        </p:nvSpPr>
        <p:spPr>
          <a:xfrm rot="5400000">
            <a:off x="15138877"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STAT 7100</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DDA880"/>
        </a:solidFill>
      </p:bgPr>
    </p:bg>
    <p:spTree>
      <p:nvGrpSpPr>
        <p:cNvPr id="1" name=""/>
        <p:cNvGrpSpPr/>
        <p:nvPr/>
      </p:nvGrpSpPr>
      <p:grpSpPr>
        <a:xfrm>
          <a:off x="0" y="0"/>
          <a:ext cx="0" cy="0"/>
          <a:chOff x="0" y="0"/>
          <a:chExt cx="0" cy="0"/>
        </a:xfrm>
      </p:grpSpPr>
      <p:grpSp>
        <p:nvGrpSpPr>
          <p:cNvPr name="Group 2" id="2"/>
          <p:cNvGrpSpPr/>
          <p:nvPr/>
        </p:nvGrpSpPr>
        <p:grpSpPr>
          <a:xfrm rot="0">
            <a:off x="306948" y="266600"/>
            <a:ext cx="17674104" cy="9753801"/>
            <a:chOff x="0" y="0"/>
            <a:chExt cx="4654908" cy="2568902"/>
          </a:xfrm>
        </p:grpSpPr>
        <p:sp>
          <p:nvSpPr>
            <p:cNvPr name="Freeform 3" id="3"/>
            <p:cNvSpPr/>
            <p:nvPr/>
          </p:nvSpPr>
          <p:spPr>
            <a:xfrm flipH="false" flipV="false" rot="0">
              <a:off x="0" y="0"/>
              <a:ext cx="4654908" cy="2568902"/>
            </a:xfrm>
            <a:custGeom>
              <a:avLst/>
              <a:gdLst/>
              <a:ahLst/>
              <a:cxnLst/>
              <a:rect r="r" b="b" t="t" l="l"/>
              <a:pathLst>
                <a:path h="2568902" w="4654908">
                  <a:moveTo>
                    <a:pt x="0" y="0"/>
                  </a:moveTo>
                  <a:lnTo>
                    <a:pt x="4654908" y="0"/>
                  </a:lnTo>
                  <a:lnTo>
                    <a:pt x="4654908" y="2568902"/>
                  </a:lnTo>
                  <a:lnTo>
                    <a:pt x="0" y="2568902"/>
                  </a:lnTo>
                  <a:close/>
                </a:path>
              </a:pathLst>
            </a:custGeom>
            <a:solidFill>
              <a:srgbClr val="F4E9D3"/>
            </a:solidFill>
          </p:spPr>
        </p:sp>
        <p:sp>
          <p:nvSpPr>
            <p:cNvPr name="TextBox 4" id="4"/>
            <p:cNvSpPr txBox="true"/>
            <p:nvPr/>
          </p:nvSpPr>
          <p:spPr>
            <a:xfrm>
              <a:off x="0" y="-28575"/>
              <a:ext cx="4654908" cy="259747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4423386" y="1057958"/>
            <a:ext cx="9441228" cy="1717676"/>
          </a:xfrm>
          <a:prstGeom prst="rect">
            <a:avLst/>
          </a:prstGeom>
        </p:spPr>
        <p:txBody>
          <a:bodyPr anchor="t" rtlCol="false" tIns="0" lIns="0" bIns="0" rIns="0">
            <a:spAutoFit/>
          </a:bodyPr>
          <a:lstStyle/>
          <a:p>
            <a:pPr algn="ctr">
              <a:lnSpc>
                <a:spcPts val="13999"/>
              </a:lnSpc>
              <a:spcBef>
                <a:spcPct val="0"/>
              </a:spcBef>
            </a:pPr>
            <a:r>
              <a:rPr lang="en-US" sz="9999">
                <a:solidFill>
                  <a:srgbClr val="4B1B0E"/>
                </a:solidFill>
                <a:latin typeface="Forum"/>
                <a:ea typeface="Forum"/>
                <a:cs typeface="Forum"/>
                <a:sym typeface="Forum"/>
              </a:rPr>
              <a:t>PROJECT GOAL:</a:t>
            </a:r>
          </a:p>
        </p:txBody>
      </p:sp>
      <p:sp>
        <p:nvSpPr>
          <p:cNvPr name="TextBox 6" id="6"/>
          <p:cNvSpPr txBox="true"/>
          <p:nvPr/>
        </p:nvSpPr>
        <p:spPr>
          <a:xfrm rot="0">
            <a:off x="2379664" y="3215923"/>
            <a:ext cx="13528672" cy="3997325"/>
          </a:xfrm>
          <a:prstGeom prst="rect">
            <a:avLst/>
          </a:prstGeom>
        </p:spPr>
        <p:txBody>
          <a:bodyPr anchor="t" rtlCol="false" tIns="0" lIns="0" bIns="0" rIns="0">
            <a:spAutoFit/>
          </a:bodyPr>
          <a:lstStyle/>
          <a:p>
            <a:pPr algn="ctr">
              <a:lnSpc>
                <a:spcPts val="6399"/>
              </a:lnSpc>
            </a:pPr>
            <a:r>
              <a:rPr lang="en-US" sz="3999" spc="19">
                <a:solidFill>
                  <a:srgbClr val="4B1B0E"/>
                </a:solidFill>
                <a:latin typeface="DM Sans"/>
                <a:ea typeface="DM Sans"/>
                <a:cs typeface="DM Sans"/>
                <a:sym typeface="DM Sans"/>
              </a:rPr>
              <a:t>COVID had a severe effect on many aspects of people’s daily lives, including the purchases of goods. I want to compare the amount of coffee imports in USD into the United States in 2019 (pre-COVID) and 2023 (post-COVID) and see if there is a substantial difference. </a:t>
            </a:r>
          </a:p>
        </p:txBody>
      </p:sp>
      <p:sp>
        <p:nvSpPr>
          <p:cNvPr name="TextBox 7" id="7"/>
          <p:cNvSpPr txBox="true"/>
          <p:nvPr/>
        </p:nvSpPr>
        <p:spPr>
          <a:xfrm rot="-5400000">
            <a:off x="-1842973"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FINAL PRESENTATION</a:t>
            </a:r>
          </a:p>
        </p:txBody>
      </p:sp>
      <p:sp>
        <p:nvSpPr>
          <p:cNvPr name="TextBox 8" id="8"/>
          <p:cNvSpPr txBox="true"/>
          <p:nvPr/>
        </p:nvSpPr>
        <p:spPr>
          <a:xfrm rot="5400000">
            <a:off x="15138877"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STAT 7100</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E9D3"/>
        </a:solidFill>
      </p:bgPr>
    </p:bg>
    <p:spTree>
      <p:nvGrpSpPr>
        <p:cNvPr id="1" name=""/>
        <p:cNvGrpSpPr/>
        <p:nvPr/>
      </p:nvGrpSpPr>
      <p:grpSpPr>
        <a:xfrm>
          <a:off x="0" y="0"/>
          <a:ext cx="0" cy="0"/>
          <a:chOff x="0" y="0"/>
          <a:chExt cx="0" cy="0"/>
        </a:xfrm>
      </p:grpSpPr>
      <p:grpSp>
        <p:nvGrpSpPr>
          <p:cNvPr name="Group 2" id="2"/>
          <p:cNvGrpSpPr/>
          <p:nvPr/>
        </p:nvGrpSpPr>
        <p:grpSpPr>
          <a:xfrm rot="0">
            <a:off x="306948" y="266600"/>
            <a:ext cx="17674104" cy="9753801"/>
            <a:chOff x="0" y="0"/>
            <a:chExt cx="4654908" cy="2568902"/>
          </a:xfrm>
        </p:grpSpPr>
        <p:sp>
          <p:nvSpPr>
            <p:cNvPr name="Freeform 3" id="3"/>
            <p:cNvSpPr/>
            <p:nvPr/>
          </p:nvSpPr>
          <p:spPr>
            <a:xfrm flipH="false" flipV="false" rot="0">
              <a:off x="0" y="0"/>
              <a:ext cx="4654908" cy="2568902"/>
            </a:xfrm>
            <a:custGeom>
              <a:avLst/>
              <a:gdLst/>
              <a:ahLst/>
              <a:cxnLst/>
              <a:rect r="r" b="b" t="t" l="l"/>
              <a:pathLst>
                <a:path h="2568902" w="4654908">
                  <a:moveTo>
                    <a:pt x="0" y="0"/>
                  </a:moveTo>
                  <a:lnTo>
                    <a:pt x="4654908" y="0"/>
                  </a:lnTo>
                  <a:lnTo>
                    <a:pt x="4654908" y="2568902"/>
                  </a:lnTo>
                  <a:lnTo>
                    <a:pt x="0" y="2568902"/>
                  </a:lnTo>
                  <a:close/>
                </a:path>
              </a:pathLst>
            </a:custGeom>
            <a:solidFill>
              <a:srgbClr val="DDA880"/>
            </a:solidFill>
          </p:spPr>
        </p:sp>
        <p:sp>
          <p:nvSpPr>
            <p:cNvPr name="TextBox 4" id="4"/>
            <p:cNvSpPr txBox="true"/>
            <p:nvPr/>
          </p:nvSpPr>
          <p:spPr>
            <a:xfrm>
              <a:off x="0" y="-28575"/>
              <a:ext cx="4654908" cy="259747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163455" y="6720495"/>
            <a:ext cx="1999016" cy="2166955"/>
          </a:xfrm>
          <a:custGeom>
            <a:avLst/>
            <a:gdLst/>
            <a:ahLst/>
            <a:cxnLst/>
            <a:rect r="r" b="b" t="t" l="l"/>
            <a:pathLst>
              <a:path h="2166955" w="1999016">
                <a:moveTo>
                  <a:pt x="0" y="0"/>
                </a:moveTo>
                <a:lnTo>
                  <a:pt x="1999017" y="0"/>
                </a:lnTo>
                <a:lnTo>
                  <a:pt x="1999017" y="2166955"/>
                </a:lnTo>
                <a:lnTo>
                  <a:pt x="0" y="21669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200490" y="7913528"/>
            <a:ext cx="962966" cy="973922"/>
          </a:xfrm>
          <a:custGeom>
            <a:avLst/>
            <a:gdLst/>
            <a:ahLst/>
            <a:cxnLst/>
            <a:rect r="r" b="b" t="t" l="l"/>
            <a:pathLst>
              <a:path h="973922" w="962966">
                <a:moveTo>
                  <a:pt x="0" y="0"/>
                </a:moveTo>
                <a:lnTo>
                  <a:pt x="962965" y="0"/>
                </a:lnTo>
                <a:lnTo>
                  <a:pt x="962965" y="973922"/>
                </a:lnTo>
                <a:lnTo>
                  <a:pt x="0" y="9739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110137" y="438150"/>
            <a:ext cx="8067725" cy="1047750"/>
          </a:xfrm>
          <a:prstGeom prst="rect">
            <a:avLst/>
          </a:prstGeom>
        </p:spPr>
        <p:txBody>
          <a:bodyPr anchor="t" rtlCol="false" tIns="0" lIns="0" bIns="0" rIns="0">
            <a:spAutoFit/>
          </a:bodyPr>
          <a:lstStyle/>
          <a:p>
            <a:pPr algn="ctr">
              <a:lnSpc>
                <a:spcPts val="8400"/>
              </a:lnSpc>
              <a:spcBef>
                <a:spcPct val="0"/>
              </a:spcBef>
            </a:pPr>
            <a:r>
              <a:rPr lang="en-US" sz="6000">
                <a:solidFill>
                  <a:srgbClr val="4B1B0E"/>
                </a:solidFill>
                <a:latin typeface="Forum"/>
                <a:ea typeface="Forum"/>
                <a:cs typeface="Forum"/>
                <a:sym typeface="Forum"/>
              </a:rPr>
              <a:t>DATA INTRODUCTION</a:t>
            </a:r>
          </a:p>
        </p:txBody>
      </p:sp>
      <p:sp>
        <p:nvSpPr>
          <p:cNvPr name="AutoShape 8" id="8"/>
          <p:cNvSpPr/>
          <p:nvPr/>
        </p:nvSpPr>
        <p:spPr>
          <a:xfrm>
            <a:off x="6250994" y="8887450"/>
            <a:ext cx="6492240" cy="0"/>
          </a:xfrm>
          <a:prstGeom prst="line">
            <a:avLst/>
          </a:prstGeom>
          <a:ln cap="flat" w="19050">
            <a:solidFill>
              <a:srgbClr val="4B1B0E"/>
            </a:solidFill>
            <a:prstDash val="solid"/>
            <a:headEnd type="none" len="sm" w="sm"/>
            <a:tailEnd type="none" len="sm" w="sm"/>
          </a:ln>
        </p:spPr>
      </p:sp>
      <p:sp>
        <p:nvSpPr>
          <p:cNvPr name="TextBox 9" id="9"/>
          <p:cNvSpPr txBox="true"/>
          <p:nvPr/>
        </p:nvSpPr>
        <p:spPr>
          <a:xfrm rot="0">
            <a:off x="834099" y="1800225"/>
            <a:ext cx="16658635" cy="4886763"/>
          </a:xfrm>
          <a:prstGeom prst="rect">
            <a:avLst/>
          </a:prstGeom>
        </p:spPr>
        <p:txBody>
          <a:bodyPr anchor="t" rtlCol="false" tIns="0" lIns="0" bIns="0" rIns="0">
            <a:spAutoFit/>
          </a:bodyPr>
          <a:lstStyle/>
          <a:p>
            <a:pPr algn="l" marL="734331" indent="-367166" lvl="1">
              <a:lnSpc>
                <a:spcPts val="5578"/>
              </a:lnSpc>
              <a:buFont typeface="Arial"/>
              <a:buChar char="•"/>
            </a:pPr>
            <a:r>
              <a:rPr lang="en-US" sz="3401">
                <a:solidFill>
                  <a:srgbClr val="4B1B0E"/>
                </a:solidFill>
                <a:latin typeface="DM Sans"/>
                <a:ea typeface="DM Sans"/>
                <a:cs typeface="DM Sans"/>
                <a:sym typeface="DM Sans"/>
              </a:rPr>
              <a:t>The dataset used is from the Economic Research Service (ERS).</a:t>
            </a:r>
          </a:p>
          <a:p>
            <a:pPr algn="l" marL="734331" indent="-367166" lvl="1">
              <a:lnSpc>
                <a:spcPts val="5578"/>
              </a:lnSpc>
              <a:buFont typeface="Arial"/>
              <a:buChar char="•"/>
            </a:pPr>
            <a:r>
              <a:rPr lang="en-US" sz="3401">
                <a:solidFill>
                  <a:srgbClr val="4B1B0E"/>
                </a:solidFill>
                <a:latin typeface="DM Sans"/>
                <a:ea typeface="DM Sans"/>
                <a:cs typeface="DM Sans"/>
                <a:sym typeface="DM Sans"/>
              </a:rPr>
              <a:t>It records imports of coffee, tea and spices into the U.S. in USD amount.</a:t>
            </a:r>
          </a:p>
          <a:p>
            <a:pPr algn="l" marL="734331" indent="-367166" lvl="1">
              <a:lnSpc>
                <a:spcPts val="5578"/>
              </a:lnSpc>
              <a:buFont typeface="Arial"/>
              <a:buChar char="•"/>
            </a:pPr>
            <a:r>
              <a:rPr lang="en-US" sz="3401">
                <a:solidFill>
                  <a:srgbClr val="4B1B0E"/>
                </a:solidFill>
                <a:latin typeface="DM Sans"/>
                <a:ea typeface="DM Sans"/>
                <a:cs typeface="DM Sans"/>
                <a:sym typeface="DM Sans"/>
              </a:rPr>
              <a:t>There are 25 numeric variables for years 1999-2023</a:t>
            </a:r>
          </a:p>
          <a:p>
            <a:pPr algn="l" marL="734331" indent="-367166" lvl="1">
              <a:lnSpc>
                <a:spcPts val="5578"/>
              </a:lnSpc>
              <a:buFont typeface="Arial"/>
              <a:buChar char="•"/>
            </a:pPr>
            <a:r>
              <a:rPr lang="en-US" sz="3401">
                <a:solidFill>
                  <a:srgbClr val="4B1B0E"/>
                </a:solidFill>
                <a:latin typeface="DM Sans"/>
                <a:ea typeface="DM Sans"/>
                <a:cs typeface="DM Sans"/>
                <a:sym typeface="DM Sans"/>
              </a:rPr>
              <a:t>There are two categorical variables, product type and exporting country.</a:t>
            </a:r>
          </a:p>
          <a:p>
            <a:pPr algn="l" marL="734331" indent="-367166" lvl="1">
              <a:lnSpc>
                <a:spcPts val="5578"/>
              </a:lnSpc>
              <a:buFont typeface="Arial"/>
              <a:buChar char="•"/>
            </a:pPr>
            <a:r>
              <a:rPr lang="en-US" sz="3401">
                <a:solidFill>
                  <a:srgbClr val="4B1B0E"/>
                </a:solidFill>
                <a:latin typeface="DM Sans"/>
                <a:ea typeface="DM Sans"/>
                <a:cs typeface="DM Sans"/>
                <a:sym typeface="DM Sans"/>
              </a:rPr>
              <a:t>Created 4 categorical variables from years 2019, 2020, 2022 and 2023 separated into 3 levels, “Low,” “Moderate” and “High” based off of Q1 and Q3 values.</a:t>
            </a:r>
          </a:p>
        </p:txBody>
      </p:sp>
      <p:sp>
        <p:nvSpPr>
          <p:cNvPr name="TextBox 10" id="10"/>
          <p:cNvSpPr txBox="true"/>
          <p:nvPr/>
        </p:nvSpPr>
        <p:spPr>
          <a:xfrm rot="-5400000">
            <a:off x="-1842973"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FINAL PRESENTATION</a:t>
            </a:r>
          </a:p>
        </p:txBody>
      </p:sp>
      <p:sp>
        <p:nvSpPr>
          <p:cNvPr name="TextBox 11" id="11"/>
          <p:cNvSpPr txBox="true"/>
          <p:nvPr/>
        </p:nvSpPr>
        <p:spPr>
          <a:xfrm rot="5400000">
            <a:off x="15138877"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STAT 7100</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E9D3"/>
        </a:solidFill>
      </p:bgPr>
    </p:bg>
    <p:spTree>
      <p:nvGrpSpPr>
        <p:cNvPr id="1" name=""/>
        <p:cNvGrpSpPr/>
        <p:nvPr/>
      </p:nvGrpSpPr>
      <p:grpSpPr>
        <a:xfrm>
          <a:off x="0" y="0"/>
          <a:ext cx="0" cy="0"/>
          <a:chOff x="0" y="0"/>
          <a:chExt cx="0" cy="0"/>
        </a:xfrm>
      </p:grpSpPr>
      <p:grpSp>
        <p:nvGrpSpPr>
          <p:cNvPr name="Group 2" id="2"/>
          <p:cNvGrpSpPr/>
          <p:nvPr/>
        </p:nvGrpSpPr>
        <p:grpSpPr>
          <a:xfrm rot="0">
            <a:off x="306948" y="266600"/>
            <a:ext cx="17674104" cy="9753801"/>
            <a:chOff x="0" y="0"/>
            <a:chExt cx="4654908" cy="2568902"/>
          </a:xfrm>
        </p:grpSpPr>
        <p:sp>
          <p:nvSpPr>
            <p:cNvPr name="Freeform 3" id="3"/>
            <p:cNvSpPr/>
            <p:nvPr/>
          </p:nvSpPr>
          <p:spPr>
            <a:xfrm flipH="false" flipV="false" rot="0">
              <a:off x="0" y="0"/>
              <a:ext cx="4654908" cy="2568902"/>
            </a:xfrm>
            <a:custGeom>
              <a:avLst/>
              <a:gdLst/>
              <a:ahLst/>
              <a:cxnLst/>
              <a:rect r="r" b="b" t="t" l="l"/>
              <a:pathLst>
                <a:path h="2568902" w="4654908">
                  <a:moveTo>
                    <a:pt x="0" y="0"/>
                  </a:moveTo>
                  <a:lnTo>
                    <a:pt x="4654908" y="0"/>
                  </a:lnTo>
                  <a:lnTo>
                    <a:pt x="4654908" y="2568902"/>
                  </a:lnTo>
                  <a:lnTo>
                    <a:pt x="0" y="2568902"/>
                  </a:lnTo>
                  <a:close/>
                </a:path>
              </a:pathLst>
            </a:custGeom>
            <a:solidFill>
              <a:srgbClr val="DDA880"/>
            </a:solidFill>
          </p:spPr>
        </p:sp>
        <p:sp>
          <p:nvSpPr>
            <p:cNvPr name="TextBox 4" id="4"/>
            <p:cNvSpPr txBox="true"/>
            <p:nvPr/>
          </p:nvSpPr>
          <p:spPr>
            <a:xfrm>
              <a:off x="0" y="-28575"/>
              <a:ext cx="4654908" cy="259747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7214474" y="5404410"/>
            <a:ext cx="6124033" cy="4615990"/>
          </a:xfrm>
          <a:custGeom>
            <a:avLst/>
            <a:gdLst/>
            <a:ahLst/>
            <a:cxnLst/>
            <a:rect r="r" b="b" t="t" l="l"/>
            <a:pathLst>
              <a:path h="4615990" w="6124033">
                <a:moveTo>
                  <a:pt x="0" y="0"/>
                </a:moveTo>
                <a:lnTo>
                  <a:pt x="6124033" y="0"/>
                </a:lnTo>
                <a:lnTo>
                  <a:pt x="6124033" y="4615990"/>
                </a:lnTo>
                <a:lnTo>
                  <a:pt x="0" y="4615990"/>
                </a:lnTo>
                <a:lnTo>
                  <a:pt x="0" y="0"/>
                </a:lnTo>
                <a:close/>
              </a:path>
            </a:pathLst>
          </a:custGeom>
          <a:blipFill>
            <a:blip r:embed="rId2"/>
            <a:stretch>
              <a:fillRect l="0" t="0" r="0" b="0"/>
            </a:stretch>
          </a:blipFill>
        </p:spPr>
      </p:sp>
      <p:sp>
        <p:nvSpPr>
          <p:cNvPr name="Freeform 6" id="6"/>
          <p:cNvSpPr/>
          <p:nvPr/>
        </p:nvSpPr>
        <p:spPr>
          <a:xfrm flipH="false" flipV="false" rot="0">
            <a:off x="7970628" y="1438547"/>
            <a:ext cx="9288672" cy="1659731"/>
          </a:xfrm>
          <a:custGeom>
            <a:avLst/>
            <a:gdLst/>
            <a:ahLst/>
            <a:cxnLst/>
            <a:rect r="r" b="b" t="t" l="l"/>
            <a:pathLst>
              <a:path h="1659731" w="9288672">
                <a:moveTo>
                  <a:pt x="0" y="0"/>
                </a:moveTo>
                <a:lnTo>
                  <a:pt x="9288672" y="0"/>
                </a:lnTo>
                <a:lnTo>
                  <a:pt x="9288672" y="1659731"/>
                </a:lnTo>
                <a:lnTo>
                  <a:pt x="0" y="1659731"/>
                </a:lnTo>
                <a:lnTo>
                  <a:pt x="0" y="0"/>
                </a:lnTo>
                <a:close/>
              </a:path>
            </a:pathLst>
          </a:custGeom>
          <a:blipFill>
            <a:blip r:embed="rId3"/>
            <a:stretch>
              <a:fillRect l="0" t="0" r="0" b="0"/>
            </a:stretch>
          </a:blipFill>
        </p:spPr>
      </p:sp>
      <p:sp>
        <p:nvSpPr>
          <p:cNvPr name="Freeform 7" id="7"/>
          <p:cNvSpPr/>
          <p:nvPr/>
        </p:nvSpPr>
        <p:spPr>
          <a:xfrm flipH="false" flipV="false" rot="0">
            <a:off x="979024" y="3857512"/>
            <a:ext cx="6092575" cy="4615990"/>
          </a:xfrm>
          <a:custGeom>
            <a:avLst/>
            <a:gdLst/>
            <a:ahLst/>
            <a:cxnLst/>
            <a:rect r="r" b="b" t="t" l="l"/>
            <a:pathLst>
              <a:path h="4615990" w="6092575">
                <a:moveTo>
                  <a:pt x="0" y="0"/>
                </a:moveTo>
                <a:lnTo>
                  <a:pt x="6092575" y="0"/>
                </a:lnTo>
                <a:lnTo>
                  <a:pt x="6092575" y="4615990"/>
                </a:lnTo>
                <a:lnTo>
                  <a:pt x="0" y="4615990"/>
                </a:lnTo>
                <a:lnTo>
                  <a:pt x="0" y="0"/>
                </a:lnTo>
                <a:close/>
              </a:path>
            </a:pathLst>
          </a:custGeom>
          <a:blipFill>
            <a:blip r:embed="rId4"/>
            <a:stretch>
              <a:fillRect l="0" t="0" r="0" b="0"/>
            </a:stretch>
          </a:blipFill>
        </p:spPr>
      </p:sp>
      <p:sp>
        <p:nvSpPr>
          <p:cNvPr name="TextBox 8" id="8"/>
          <p:cNvSpPr txBox="true"/>
          <p:nvPr/>
        </p:nvSpPr>
        <p:spPr>
          <a:xfrm rot="0">
            <a:off x="1028700" y="1435100"/>
            <a:ext cx="6941928" cy="2362072"/>
          </a:xfrm>
          <a:prstGeom prst="rect">
            <a:avLst/>
          </a:prstGeom>
        </p:spPr>
        <p:txBody>
          <a:bodyPr anchor="t" rtlCol="false" tIns="0" lIns="0" bIns="0" rIns="0">
            <a:spAutoFit/>
          </a:bodyPr>
          <a:lstStyle/>
          <a:p>
            <a:pPr algn="l">
              <a:lnSpc>
                <a:spcPts val="4756"/>
              </a:lnSpc>
            </a:pPr>
            <a:r>
              <a:rPr lang="en-US" sz="2900">
                <a:solidFill>
                  <a:srgbClr val="4B1B0E"/>
                </a:solidFill>
                <a:latin typeface="DM Sans"/>
                <a:ea typeface="DM Sans"/>
                <a:cs typeface="DM Sans"/>
                <a:sym typeface="DM Sans"/>
              </a:rPr>
              <a:t>First, to get some basic information about variables, run descriptive statistics about important quantitative variables</a:t>
            </a:r>
          </a:p>
        </p:txBody>
      </p:sp>
      <p:sp>
        <p:nvSpPr>
          <p:cNvPr name="TextBox 9" id="9"/>
          <p:cNvSpPr txBox="true"/>
          <p:nvPr/>
        </p:nvSpPr>
        <p:spPr>
          <a:xfrm rot="0">
            <a:off x="3694257" y="355600"/>
            <a:ext cx="10253387" cy="1203325"/>
          </a:xfrm>
          <a:prstGeom prst="rect">
            <a:avLst/>
          </a:prstGeom>
        </p:spPr>
        <p:txBody>
          <a:bodyPr anchor="t" rtlCol="false" tIns="0" lIns="0" bIns="0" rIns="0">
            <a:spAutoFit/>
          </a:bodyPr>
          <a:lstStyle/>
          <a:p>
            <a:pPr algn="ctr">
              <a:lnSpc>
                <a:spcPts val="9799"/>
              </a:lnSpc>
              <a:spcBef>
                <a:spcPct val="0"/>
              </a:spcBef>
            </a:pPr>
            <a:r>
              <a:rPr lang="en-US" sz="6999">
                <a:solidFill>
                  <a:srgbClr val="4B1B0E"/>
                </a:solidFill>
                <a:latin typeface="Forum"/>
                <a:ea typeface="Forum"/>
                <a:cs typeface="Forum"/>
                <a:sym typeface="Forum"/>
              </a:rPr>
              <a:t>EXPLORATORY FINDINGS</a:t>
            </a:r>
          </a:p>
        </p:txBody>
      </p:sp>
      <p:sp>
        <p:nvSpPr>
          <p:cNvPr name="TextBox 10" id="10"/>
          <p:cNvSpPr txBox="true"/>
          <p:nvPr/>
        </p:nvSpPr>
        <p:spPr>
          <a:xfrm rot="0">
            <a:off x="7381033" y="3724162"/>
            <a:ext cx="9487675" cy="1336624"/>
          </a:xfrm>
          <a:prstGeom prst="rect">
            <a:avLst/>
          </a:prstGeom>
        </p:spPr>
        <p:txBody>
          <a:bodyPr anchor="t" rtlCol="false" tIns="0" lIns="0" bIns="0" rIns="0">
            <a:spAutoFit/>
          </a:bodyPr>
          <a:lstStyle/>
          <a:p>
            <a:pPr algn="l">
              <a:lnSpc>
                <a:spcPts val="5499"/>
              </a:lnSpc>
            </a:pPr>
            <a:r>
              <a:rPr lang="en-US" sz="3353">
                <a:solidFill>
                  <a:srgbClr val="4B1B0E"/>
                </a:solidFill>
                <a:latin typeface="DM Sans"/>
                <a:ea typeface="DM Sans"/>
                <a:cs typeface="DM Sans"/>
                <a:sym typeface="DM Sans"/>
              </a:rPr>
              <a:t>Then, check correlation coefficients to see which variables have strong correlations. </a:t>
            </a:r>
          </a:p>
        </p:txBody>
      </p:sp>
      <p:sp>
        <p:nvSpPr>
          <p:cNvPr name="TextBox 11" id="11"/>
          <p:cNvSpPr txBox="true"/>
          <p:nvPr/>
        </p:nvSpPr>
        <p:spPr>
          <a:xfrm rot="-5400000">
            <a:off x="-1842973"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FINAL PRESENTATION</a:t>
            </a:r>
          </a:p>
        </p:txBody>
      </p:sp>
      <p:sp>
        <p:nvSpPr>
          <p:cNvPr name="TextBox 12" id="12"/>
          <p:cNvSpPr txBox="true"/>
          <p:nvPr/>
        </p:nvSpPr>
        <p:spPr>
          <a:xfrm rot="5400000">
            <a:off x="15138877"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STAT 7100</a:t>
            </a:r>
          </a:p>
        </p:txBody>
      </p:sp>
      <p:sp>
        <p:nvSpPr>
          <p:cNvPr name="TextBox 13" id="13"/>
          <p:cNvSpPr txBox="true"/>
          <p:nvPr/>
        </p:nvSpPr>
        <p:spPr>
          <a:xfrm rot="0">
            <a:off x="13435207" y="5271060"/>
            <a:ext cx="3824093" cy="3422599"/>
          </a:xfrm>
          <a:prstGeom prst="rect">
            <a:avLst/>
          </a:prstGeom>
        </p:spPr>
        <p:txBody>
          <a:bodyPr anchor="t" rtlCol="false" tIns="0" lIns="0" bIns="0" rIns="0">
            <a:spAutoFit/>
          </a:bodyPr>
          <a:lstStyle/>
          <a:p>
            <a:pPr algn="l">
              <a:lnSpc>
                <a:spcPts val="5499"/>
              </a:lnSpc>
            </a:pPr>
            <a:r>
              <a:rPr lang="en-US" sz="3353">
                <a:solidFill>
                  <a:srgbClr val="4B1B0E"/>
                </a:solidFill>
                <a:latin typeface="DM Sans"/>
                <a:ea typeface="DM Sans"/>
                <a:cs typeface="DM Sans"/>
                <a:sym typeface="DM Sans"/>
              </a:rPr>
              <a:t>Use y2019 and y2023 to see if the relationship would appropriately use linear regression.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DA880"/>
        </a:solidFill>
      </p:bgPr>
    </p:bg>
    <p:spTree>
      <p:nvGrpSpPr>
        <p:cNvPr id="1" name=""/>
        <p:cNvGrpSpPr/>
        <p:nvPr/>
      </p:nvGrpSpPr>
      <p:grpSpPr>
        <a:xfrm>
          <a:off x="0" y="0"/>
          <a:ext cx="0" cy="0"/>
          <a:chOff x="0" y="0"/>
          <a:chExt cx="0" cy="0"/>
        </a:xfrm>
      </p:grpSpPr>
      <p:grpSp>
        <p:nvGrpSpPr>
          <p:cNvPr name="Group 2" id="2"/>
          <p:cNvGrpSpPr/>
          <p:nvPr/>
        </p:nvGrpSpPr>
        <p:grpSpPr>
          <a:xfrm rot="0">
            <a:off x="306948" y="266600"/>
            <a:ext cx="17674104" cy="9753801"/>
            <a:chOff x="0" y="0"/>
            <a:chExt cx="4654908" cy="2568902"/>
          </a:xfrm>
        </p:grpSpPr>
        <p:sp>
          <p:nvSpPr>
            <p:cNvPr name="Freeform 3" id="3"/>
            <p:cNvSpPr/>
            <p:nvPr/>
          </p:nvSpPr>
          <p:spPr>
            <a:xfrm flipH="false" flipV="false" rot="0">
              <a:off x="0" y="0"/>
              <a:ext cx="4654908" cy="2568902"/>
            </a:xfrm>
            <a:custGeom>
              <a:avLst/>
              <a:gdLst/>
              <a:ahLst/>
              <a:cxnLst/>
              <a:rect r="r" b="b" t="t" l="l"/>
              <a:pathLst>
                <a:path h="2568902" w="4654908">
                  <a:moveTo>
                    <a:pt x="0" y="0"/>
                  </a:moveTo>
                  <a:lnTo>
                    <a:pt x="4654908" y="0"/>
                  </a:lnTo>
                  <a:lnTo>
                    <a:pt x="4654908" y="2568902"/>
                  </a:lnTo>
                  <a:lnTo>
                    <a:pt x="0" y="2568902"/>
                  </a:lnTo>
                  <a:close/>
                </a:path>
              </a:pathLst>
            </a:custGeom>
            <a:solidFill>
              <a:srgbClr val="F4E9D3"/>
            </a:solidFill>
          </p:spPr>
        </p:sp>
        <p:sp>
          <p:nvSpPr>
            <p:cNvPr name="TextBox 4" id="4"/>
            <p:cNvSpPr txBox="true"/>
            <p:nvPr/>
          </p:nvSpPr>
          <p:spPr>
            <a:xfrm>
              <a:off x="0" y="-28575"/>
              <a:ext cx="4654908" cy="259747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524540" y="1835847"/>
            <a:ext cx="3270042" cy="1422468"/>
          </a:xfrm>
          <a:custGeom>
            <a:avLst/>
            <a:gdLst/>
            <a:ahLst/>
            <a:cxnLst/>
            <a:rect r="r" b="b" t="t" l="l"/>
            <a:pathLst>
              <a:path h="1422468" w="3270042">
                <a:moveTo>
                  <a:pt x="0" y="0"/>
                </a:moveTo>
                <a:lnTo>
                  <a:pt x="3270043" y="0"/>
                </a:lnTo>
                <a:lnTo>
                  <a:pt x="3270043" y="1422468"/>
                </a:lnTo>
                <a:lnTo>
                  <a:pt x="0" y="1422468"/>
                </a:lnTo>
                <a:lnTo>
                  <a:pt x="0" y="0"/>
                </a:lnTo>
                <a:close/>
              </a:path>
            </a:pathLst>
          </a:custGeom>
          <a:blipFill>
            <a:blip r:embed="rId2"/>
            <a:stretch>
              <a:fillRect l="0" t="0" r="0" b="0"/>
            </a:stretch>
          </a:blipFill>
        </p:spPr>
      </p:sp>
      <p:sp>
        <p:nvSpPr>
          <p:cNvPr name="Freeform 6" id="6"/>
          <p:cNvSpPr/>
          <p:nvPr/>
        </p:nvSpPr>
        <p:spPr>
          <a:xfrm flipH="false" flipV="false" rot="0">
            <a:off x="1943941" y="2592957"/>
            <a:ext cx="5619116" cy="594466"/>
          </a:xfrm>
          <a:custGeom>
            <a:avLst/>
            <a:gdLst/>
            <a:ahLst/>
            <a:cxnLst/>
            <a:rect r="r" b="b" t="t" l="l"/>
            <a:pathLst>
              <a:path h="594466" w="5619116">
                <a:moveTo>
                  <a:pt x="0" y="0"/>
                </a:moveTo>
                <a:lnTo>
                  <a:pt x="5619115" y="0"/>
                </a:lnTo>
                <a:lnTo>
                  <a:pt x="5619115" y="594466"/>
                </a:lnTo>
                <a:lnTo>
                  <a:pt x="0" y="594466"/>
                </a:lnTo>
                <a:lnTo>
                  <a:pt x="0" y="0"/>
                </a:lnTo>
                <a:close/>
              </a:path>
            </a:pathLst>
          </a:custGeom>
          <a:blipFill>
            <a:blip r:embed="rId3"/>
            <a:stretch>
              <a:fillRect l="0" t="0" r="0" b="0"/>
            </a:stretch>
          </a:blipFill>
        </p:spPr>
      </p:sp>
      <p:sp>
        <p:nvSpPr>
          <p:cNvPr name="Freeform 7" id="7"/>
          <p:cNvSpPr/>
          <p:nvPr/>
        </p:nvSpPr>
        <p:spPr>
          <a:xfrm flipH="false" flipV="false" rot="0">
            <a:off x="6292257" y="6002934"/>
            <a:ext cx="5703485" cy="4284066"/>
          </a:xfrm>
          <a:custGeom>
            <a:avLst/>
            <a:gdLst/>
            <a:ahLst/>
            <a:cxnLst/>
            <a:rect r="r" b="b" t="t" l="l"/>
            <a:pathLst>
              <a:path h="4284066" w="5703485">
                <a:moveTo>
                  <a:pt x="0" y="0"/>
                </a:moveTo>
                <a:lnTo>
                  <a:pt x="5703486" y="0"/>
                </a:lnTo>
                <a:lnTo>
                  <a:pt x="5703486" y="4284066"/>
                </a:lnTo>
                <a:lnTo>
                  <a:pt x="0" y="4284066"/>
                </a:lnTo>
                <a:lnTo>
                  <a:pt x="0" y="0"/>
                </a:lnTo>
                <a:close/>
              </a:path>
            </a:pathLst>
          </a:custGeom>
          <a:blipFill>
            <a:blip r:embed="rId4"/>
            <a:stretch>
              <a:fillRect l="0" t="0" r="0" b="0"/>
            </a:stretch>
          </a:blipFill>
        </p:spPr>
      </p:sp>
      <p:sp>
        <p:nvSpPr>
          <p:cNvPr name="TextBox 8" id="8"/>
          <p:cNvSpPr txBox="true"/>
          <p:nvPr/>
        </p:nvSpPr>
        <p:spPr>
          <a:xfrm rot="0">
            <a:off x="5773424" y="428625"/>
            <a:ext cx="6741151" cy="1203325"/>
          </a:xfrm>
          <a:prstGeom prst="rect">
            <a:avLst/>
          </a:prstGeom>
        </p:spPr>
        <p:txBody>
          <a:bodyPr anchor="t" rtlCol="false" tIns="0" lIns="0" bIns="0" rIns="0">
            <a:spAutoFit/>
          </a:bodyPr>
          <a:lstStyle/>
          <a:p>
            <a:pPr algn="ctr">
              <a:lnSpc>
                <a:spcPts val="9799"/>
              </a:lnSpc>
              <a:spcBef>
                <a:spcPct val="0"/>
              </a:spcBef>
            </a:pPr>
            <a:r>
              <a:rPr lang="en-US" sz="6999">
                <a:solidFill>
                  <a:srgbClr val="4B1B0E"/>
                </a:solidFill>
                <a:latin typeface="Forum"/>
                <a:ea typeface="Forum"/>
                <a:cs typeface="Forum"/>
                <a:sym typeface="Forum"/>
              </a:rPr>
              <a:t>T-TEST</a:t>
            </a:r>
          </a:p>
        </p:txBody>
      </p:sp>
      <p:sp>
        <p:nvSpPr>
          <p:cNvPr name="TextBox 9" id="9"/>
          <p:cNvSpPr txBox="true"/>
          <p:nvPr/>
        </p:nvSpPr>
        <p:spPr>
          <a:xfrm rot="0">
            <a:off x="1028700" y="3382686"/>
            <a:ext cx="7860837" cy="2962148"/>
          </a:xfrm>
          <a:prstGeom prst="rect">
            <a:avLst/>
          </a:prstGeom>
        </p:spPr>
        <p:txBody>
          <a:bodyPr anchor="t" rtlCol="false" tIns="0" lIns="0" bIns="0" rIns="0">
            <a:spAutoFit/>
          </a:bodyPr>
          <a:lstStyle/>
          <a:p>
            <a:pPr algn="l">
              <a:lnSpc>
                <a:spcPts val="4756"/>
              </a:lnSpc>
            </a:pPr>
            <a:r>
              <a:rPr lang="en-US" sz="2900">
                <a:solidFill>
                  <a:srgbClr val="4B1B0E"/>
                </a:solidFill>
                <a:latin typeface="DM Sans"/>
                <a:ea typeface="DM Sans"/>
                <a:cs typeface="DM Sans"/>
                <a:sym typeface="DM Sans"/>
              </a:rPr>
              <a:t>Since the goal is to see if there is a difference between the two years, 2019 (pre-COVID) and 2023 (post-COVID), a paired t-Test with 2 numeric values (y2019 and y2023) is conducted with alpha=0.05.</a:t>
            </a:r>
          </a:p>
        </p:txBody>
      </p:sp>
      <p:sp>
        <p:nvSpPr>
          <p:cNvPr name="TextBox 10" id="10"/>
          <p:cNvSpPr txBox="true"/>
          <p:nvPr/>
        </p:nvSpPr>
        <p:spPr>
          <a:xfrm rot="-5400000">
            <a:off x="-1842973"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FINAL PRESENTATION</a:t>
            </a:r>
          </a:p>
        </p:txBody>
      </p:sp>
      <p:sp>
        <p:nvSpPr>
          <p:cNvPr name="TextBox 11" id="11"/>
          <p:cNvSpPr txBox="true"/>
          <p:nvPr/>
        </p:nvSpPr>
        <p:spPr>
          <a:xfrm rot="5400000">
            <a:off x="15138877"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STAT 7100</a:t>
            </a:r>
          </a:p>
        </p:txBody>
      </p:sp>
      <p:sp>
        <p:nvSpPr>
          <p:cNvPr name="TextBox 12" id="12"/>
          <p:cNvSpPr txBox="true"/>
          <p:nvPr/>
        </p:nvSpPr>
        <p:spPr>
          <a:xfrm rot="0">
            <a:off x="1028700" y="1712022"/>
            <a:ext cx="7449597" cy="561848"/>
          </a:xfrm>
          <a:prstGeom prst="rect">
            <a:avLst/>
          </a:prstGeom>
        </p:spPr>
        <p:txBody>
          <a:bodyPr anchor="t" rtlCol="false" tIns="0" lIns="0" bIns="0" rIns="0">
            <a:spAutoFit/>
          </a:bodyPr>
          <a:lstStyle/>
          <a:p>
            <a:pPr algn="ctr">
              <a:lnSpc>
                <a:spcPts val="4756"/>
              </a:lnSpc>
            </a:pPr>
            <a:r>
              <a:rPr lang="en-US" sz="2900" b="true">
                <a:solidFill>
                  <a:srgbClr val="4B1B0E"/>
                </a:solidFill>
                <a:latin typeface="DM Sans Bold"/>
                <a:ea typeface="DM Sans Bold"/>
                <a:cs typeface="DM Sans Bold"/>
                <a:sym typeface="DM Sans Bold"/>
              </a:rPr>
              <a:t>Null and Alternative Hypotheses:</a:t>
            </a:r>
          </a:p>
        </p:txBody>
      </p:sp>
      <p:sp>
        <p:nvSpPr>
          <p:cNvPr name="TextBox 13" id="13"/>
          <p:cNvSpPr txBox="true"/>
          <p:nvPr/>
        </p:nvSpPr>
        <p:spPr>
          <a:xfrm rot="0">
            <a:off x="9144000" y="3134490"/>
            <a:ext cx="8115300" cy="2362073"/>
          </a:xfrm>
          <a:prstGeom prst="rect">
            <a:avLst/>
          </a:prstGeom>
        </p:spPr>
        <p:txBody>
          <a:bodyPr anchor="t" rtlCol="false" tIns="0" lIns="0" bIns="0" rIns="0">
            <a:spAutoFit/>
          </a:bodyPr>
          <a:lstStyle/>
          <a:p>
            <a:pPr algn="l">
              <a:lnSpc>
                <a:spcPts val="4756"/>
              </a:lnSpc>
            </a:pPr>
            <a:r>
              <a:rPr lang="en-US" sz="2900">
                <a:solidFill>
                  <a:srgbClr val="4B1B0E"/>
                </a:solidFill>
                <a:latin typeface="DM Sans"/>
                <a:ea typeface="DM Sans"/>
                <a:cs typeface="DM Sans"/>
                <a:sym typeface="DM Sans"/>
              </a:rPr>
              <a:t>Since the p-value is smaller than 0.05, this means there is a statistically significant difference in the means of the two years. Therefore, the null hypothesis is rejected.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DA880"/>
        </a:solidFill>
      </p:bgPr>
    </p:bg>
    <p:spTree>
      <p:nvGrpSpPr>
        <p:cNvPr id="1" name=""/>
        <p:cNvGrpSpPr/>
        <p:nvPr/>
      </p:nvGrpSpPr>
      <p:grpSpPr>
        <a:xfrm>
          <a:off x="0" y="0"/>
          <a:ext cx="0" cy="0"/>
          <a:chOff x="0" y="0"/>
          <a:chExt cx="0" cy="0"/>
        </a:xfrm>
      </p:grpSpPr>
      <p:grpSp>
        <p:nvGrpSpPr>
          <p:cNvPr name="Group 2" id="2"/>
          <p:cNvGrpSpPr/>
          <p:nvPr/>
        </p:nvGrpSpPr>
        <p:grpSpPr>
          <a:xfrm rot="0">
            <a:off x="306948" y="266600"/>
            <a:ext cx="17674104" cy="9753801"/>
            <a:chOff x="0" y="0"/>
            <a:chExt cx="4654908" cy="2568902"/>
          </a:xfrm>
        </p:grpSpPr>
        <p:sp>
          <p:nvSpPr>
            <p:cNvPr name="Freeform 3" id="3"/>
            <p:cNvSpPr/>
            <p:nvPr/>
          </p:nvSpPr>
          <p:spPr>
            <a:xfrm flipH="false" flipV="false" rot="0">
              <a:off x="0" y="0"/>
              <a:ext cx="4654908" cy="2568902"/>
            </a:xfrm>
            <a:custGeom>
              <a:avLst/>
              <a:gdLst/>
              <a:ahLst/>
              <a:cxnLst/>
              <a:rect r="r" b="b" t="t" l="l"/>
              <a:pathLst>
                <a:path h="2568902" w="4654908">
                  <a:moveTo>
                    <a:pt x="0" y="0"/>
                  </a:moveTo>
                  <a:lnTo>
                    <a:pt x="4654908" y="0"/>
                  </a:lnTo>
                  <a:lnTo>
                    <a:pt x="4654908" y="2568902"/>
                  </a:lnTo>
                  <a:lnTo>
                    <a:pt x="0" y="2568902"/>
                  </a:lnTo>
                  <a:close/>
                </a:path>
              </a:pathLst>
            </a:custGeom>
            <a:solidFill>
              <a:srgbClr val="F4E9D3"/>
            </a:solidFill>
          </p:spPr>
        </p:sp>
        <p:sp>
          <p:nvSpPr>
            <p:cNvPr name="TextBox 4" id="4"/>
            <p:cNvSpPr txBox="true"/>
            <p:nvPr/>
          </p:nvSpPr>
          <p:spPr>
            <a:xfrm>
              <a:off x="0" y="-28575"/>
              <a:ext cx="4654908" cy="259747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905484" y="4307832"/>
            <a:ext cx="6592331" cy="4950468"/>
          </a:xfrm>
          <a:custGeom>
            <a:avLst/>
            <a:gdLst/>
            <a:ahLst/>
            <a:cxnLst/>
            <a:rect r="r" b="b" t="t" l="l"/>
            <a:pathLst>
              <a:path h="4950468" w="6592331">
                <a:moveTo>
                  <a:pt x="0" y="0"/>
                </a:moveTo>
                <a:lnTo>
                  <a:pt x="6592332" y="0"/>
                </a:lnTo>
                <a:lnTo>
                  <a:pt x="6592332" y="4950468"/>
                </a:lnTo>
                <a:lnTo>
                  <a:pt x="0" y="4950468"/>
                </a:lnTo>
                <a:lnTo>
                  <a:pt x="0" y="0"/>
                </a:lnTo>
                <a:close/>
              </a:path>
            </a:pathLst>
          </a:custGeom>
          <a:blipFill>
            <a:blip r:embed="rId2"/>
            <a:stretch>
              <a:fillRect l="0" t="0" r="0" b="0"/>
            </a:stretch>
          </a:blipFill>
        </p:spPr>
      </p:sp>
      <p:sp>
        <p:nvSpPr>
          <p:cNvPr name="Freeform 6" id="6"/>
          <p:cNvSpPr/>
          <p:nvPr/>
        </p:nvSpPr>
        <p:spPr>
          <a:xfrm flipH="false" flipV="false" rot="0">
            <a:off x="8293678" y="8748187"/>
            <a:ext cx="829051" cy="943443"/>
          </a:xfrm>
          <a:custGeom>
            <a:avLst/>
            <a:gdLst/>
            <a:ahLst/>
            <a:cxnLst/>
            <a:rect r="r" b="b" t="t" l="l"/>
            <a:pathLst>
              <a:path h="943443" w="829051">
                <a:moveTo>
                  <a:pt x="0" y="0"/>
                </a:moveTo>
                <a:lnTo>
                  <a:pt x="829050" y="0"/>
                </a:lnTo>
                <a:lnTo>
                  <a:pt x="829050" y="943443"/>
                </a:lnTo>
                <a:lnTo>
                  <a:pt x="0" y="9434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256168">
            <a:off x="9064629" y="8246914"/>
            <a:ext cx="829051" cy="943443"/>
          </a:xfrm>
          <a:custGeom>
            <a:avLst/>
            <a:gdLst/>
            <a:ahLst/>
            <a:cxnLst/>
            <a:rect r="r" b="b" t="t" l="l"/>
            <a:pathLst>
              <a:path h="943443" w="829051">
                <a:moveTo>
                  <a:pt x="829050" y="0"/>
                </a:moveTo>
                <a:lnTo>
                  <a:pt x="0" y="0"/>
                </a:lnTo>
                <a:lnTo>
                  <a:pt x="0" y="943444"/>
                </a:lnTo>
                <a:lnTo>
                  <a:pt x="829050" y="943444"/>
                </a:lnTo>
                <a:lnTo>
                  <a:pt x="82905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439287" y="4583753"/>
            <a:ext cx="5294127" cy="1669480"/>
          </a:xfrm>
          <a:custGeom>
            <a:avLst/>
            <a:gdLst/>
            <a:ahLst/>
            <a:cxnLst/>
            <a:rect r="r" b="b" t="t" l="l"/>
            <a:pathLst>
              <a:path h="1669480" w="5294127">
                <a:moveTo>
                  <a:pt x="0" y="0"/>
                </a:moveTo>
                <a:lnTo>
                  <a:pt x="5294126" y="0"/>
                </a:lnTo>
                <a:lnTo>
                  <a:pt x="5294126" y="1669480"/>
                </a:lnTo>
                <a:lnTo>
                  <a:pt x="0" y="1669480"/>
                </a:lnTo>
                <a:lnTo>
                  <a:pt x="0" y="0"/>
                </a:lnTo>
                <a:close/>
              </a:path>
            </a:pathLst>
          </a:custGeom>
          <a:blipFill>
            <a:blip r:embed="rId5"/>
            <a:stretch>
              <a:fillRect l="0" t="0" r="0" b="0"/>
            </a:stretch>
          </a:blipFill>
        </p:spPr>
      </p:sp>
      <p:sp>
        <p:nvSpPr>
          <p:cNvPr name="Freeform 9" id="9"/>
          <p:cNvSpPr/>
          <p:nvPr/>
        </p:nvSpPr>
        <p:spPr>
          <a:xfrm flipH="false" flipV="false" rot="0">
            <a:off x="3920547" y="2273870"/>
            <a:ext cx="2331605" cy="1271785"/>
          </a:xfrm>
          <a:custGeom>
            <a:avLst/>
            <a:gdLst/>
            <a:ahLst/>
            <a:cxnLst/>
            <a:rect r="r" b="b" t="t" l="l"/>
            <a:pathLst>
              <a:path h="1271785" w="2331605">
                <a:moveTo>
                  <a:pt x="0" y="0"/>
                </a:moveTo>
                <a:lnTo>
                  <a:pt x="2331606" y="0"/>
                </a:lnTo>
                <a:lnTo>
                  <a:pt x="2331606" y="1271785"/>
                </a:lnTo>
                <a:lnTo>
                  <a:pt x="0" y="1271785"/>
                </a:lnTo>
                <a:lnTo>
                  <a:pt x="0" y="0"/>
                </a:lnTo>
                <a:close/>
              </a:path>
            </a:pathLst>
          </a:custGeom>
          <a:blipFill>
            <a:blip r:embed="rId6"/>
            <a:stretch>
              <a:fillRect l="0" t="0" r="0" b="0"/>
            </a:stretch>
          </a:blipFill>
        </p:spPr>
      </p:sp>
      <p:sp>
        <p:nvSpPr>
          <p:cNvPr name="TextBox 10" id="10"/>
          <p:cNvSpPr txBox="true"/>
          <p:nvPr/>
        </p:nvSpPr>
        <p:spPr>
          <a:xfrm rot="0">
            <a:off x="4949990" y="384872"/>
            <a:ext cx="8388020" cy="1203325"/>
          </a:xfrm>
          <a:prstGeom prst="rect">
            <a:avLst/>
          </a:prstGeom>
        </p:spPr>
        <p:txBody>
          <a:bodyPr anchor="t" rtlCol="false" tIns="0" lIns="0" bIns="0" rIns="0">
            <a:spAutoFit/>
          </a:bodyPr>
          <a:lstStyle/>
          <a:p>
            <a:pPr algn="ctr">
              <a:lnSpc>
                <a:spcPts val="9799"/>
              </a:lnSpc>
              <a:spcBef>
                <a:spcPct val="0"/>
              </a:spcBef>
            </a:pPr>
            <a:r>
              <a:rPr lang="en-US" sz="6999">
                <a:solidFill>
                  <a:srgbClr val="4B1B0E"/>
                </a:solidFill>
                <a:latin typeface="Forum"/>
                <a:ea typeface="Forum"/>
                <a:cs typeface="Forum"/>
                <a:sym typeface="Forum"/>
              </a:rPr>
              <a:t>LINEAR REGRESSION</a:t>
            </a:r>
          </a:p>
        </p:txBody>
      </p:sp>
      <p:sp>
        <p:nvSpPr>
          <p:cNvPr name="TextBox 11" id="11"/>
          <p:cNvSpPr txBox="true"/>
          <p:nvPr/>
        </p:nvSpPr>
        <p:spPr>
          <a:xfrm rot="-5400000">
            <a:off x="-1842973"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FINAL PRESENTATION</a:t>
            </a:r>
          </a:p>
        </p:txBody>
      </p:sp>
      <p:sp>
        <p:nvSpPr>
          <p:cNvPr name="TextBox 12" id="12"/>
          <p:cNvSpPr txBox="true"/>
          <p:nvPr/>
        </p:nvSpPr>
        <p:spPr>
          <a:xfrm rot="5400000">
            <a:off x="15138877"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STAT 7100</a:t>
            </a:r>
          </a:p>
        </p:txBody>
      </p:sp>
      <p:sp>
        <p:nvSpPr>
          <p:cNvPr name="TextBox 13" id="13"/>
          <p:cNvSpPr txBox="true"/>
          <p:nvPr/>
        </p:nvSpPr>
        <p:spPr>
          <a:xfrm rot="0">
            <a:off x="1028700" y="1712022"/>
            <a:ext cx="8115300" cy="561848"/>
          </a:xfrm>
          <a:prstGeom prst="rect">
            <a:avLst/>
          </a:prstGeom>
        </p:spPr>
        <p:txBody>
          <a:bodyPr anchor="t" rtlCol="false" tIns="0" lIns="0" bIns="0" rIns="0">
            <a:spAutoFit/>
          </a:bodyPr>
          <a:lstStyle/>
          <a:p>
            <a:pPr algn="ctr">
              <a:lnSpc>
                <a:spcPts val="4756"/>
              </a:lnSpc>
            </a:pPr>
            <a:r>
              <a:rPr lang="en-US" sz="2900" b="true">
                <a:solidFill>
                  <a:srgbClr val="4B1B0E"/>
                </a:solidFill>
                <a:latin typeface="DM Sans Bold"/>
                <a:ea typeface="DM Sans Bold"/>
                <a:cs typeface="DM Sans Bold"/>
                <a:sym typeface="DM Sans Bold"/>
              </a:rPr>
              <a:t>Null and Alternative Hypotheses:</a:t>
            </a:r>
          </a:p>
        </p:txBody>
      </p:sp>
      <p:sp>
        <p:nvSpPr>
          <p:cNvPr name="TextBox 14" id="14"/>
          <p:cNvSpPr txBox="true"/>
          <p:nvPr/>
        </p:nvSpPr>
        <p:spPr>
          <a:xfrm rot="0">
            <a:off x="1028700" y="3431221"/>
            <a:ext cx="7972425" cy="1761998"/>
          </a:xfrm>
          <a:prstGeom prst="rect">
            <a:avLst/>
          </a:prstGeom>
        </p:spPr>
        <p:txBody>
          <a:bodyPr anchor="t" rtlCol="false" tIns="0" lIns="0" bIns="0" rIns="0">
            <a:spAutoFit/>
          </a:bodyPr>
          <a:lstStyle/>
          <a:p>
            <a:pPr algn="l">
              <a:lnSpc>
                <a:spcPts val="4756"/>
              </a:lnSpc>
            </a:pPr>
            <a:r>
              <a:rPr lang="en-US" sz="2900">
                <a:solidFill>
                  <a:srgbClr val="4B1B0E"/>
                </a:solidFill>
                <a:latin typeface="DM Sans"/>
                <a:ea typeface="DM Sans"/>
                <a:cs typeface="DM Sans"/>
                <a:sym typeface="DM Sans"/>
              </a:rPr>
              <a:t>Using y2019 and y2023 as x and y respectively, the linear regression table provided in SAS is:</a:t>
            </a:r>
          </a:p>
        </p:txBody>
      </p:sp>
      <p:sp>
        <p:nvSpPr>
          <p:cNvPr name="TextBox 15" id="15"/>
          <p:cNvSpPr txBox="true"/>
          <p:nvPr/>
        </p:nvSpPr>
        <p:spPr>
          <a:xfrm rot="0">
            <a:off x="9144000" y="1712022"/>
            <a:ext cx="8115300" cy="2362073"/>
          </a:xfrm>
          <a:prstGeom prst="rect">
            <a:avLst/>
          </a:prstGeom>
        </p:spPr>
        <p:txBody>
          <a:bodyPr anchor="t" rtlCol="false" tIns="0" lIns="0" bIns="0" rIns="0">
            <a:spAutoFit/>
          </a:bodyPr>
          <a:lstStyle/>
          <a:p>
            <a:pPr algn="l">
              <a:lnSpc>
                <a:spcPts val="4756"/>
              </a:lnSpc>
            </a:pPr>
            <a:r>
              <a:rPr lang="en-US" sz="2900" b="true">
                <a:solidFill>
                  <a:srgbClr val="4B1B0E"/>
                </a:solidFill>
                <a:latin typeface="DM Sans Bold"/>
                <a:ea typeface="DM Sans Bold"/>
                <a:cs typeface="DM Sans Bold"/>
                <a:sym typeface="DM Sans Bold"/>
              </a:rPr>
              <a:t>Simple linear regression decision:</a:t>
            </a:r>
          </a:p>
          <a:p>
            <a:pPr algn="l">
              <a:lnSpc>
                <a:spcPts val="4756"/>
              </a:lnSpc>
            </a:pPr>
            <a:r>
              <a:rPr lang="en-US" sz="2900">
                <a:solidFill>
                  <a:srgbClr val="4B1B0E"/>
                </a:solidFill>
                <a:latin typeface="DM Sans"/>
                <a:ea typeface="DM Sans"/>
                <a:cs typeface="DM Sans"/>
                <a:sym typeface="DM Sans"/>
              </a:rPr>
              <a:t>Since beta 1 is not equal to 0, the null hypothesis is rejected. There is a linear relationship between the two variables.</a:t>
            </a:r>
          </a:p>
        </p:txBody>
      </p:sp>
      <p:sp>
        <p:nvSpPr>
          <p:cNvPr name="TextBox 16" id="16"/>
          <p:cNvSpPr txBox="true"/>
          <p:nvPr/>
        </p:nvSpPr>
        <p:spPr>
          <a:xfrm rot="0">
            <a:off x="1028700" y="6129408"/>
            <a:ext cx="8115300" cy="3562223"/>
          </a:xfrm>
          <a:prstGeom prst="rect">
            <a:avLst/>
          </a:prstGeom>
        </p:spPr>
        <p:txBody>
          <a:bodyPr anchor="t" rtlCol="false" tIns="0" lIns="0" bIns="0" rIns="0">
            <a:spAutoFit/>
          </a:bodyPr>
          <a:lstStyle/>
          <a:p>
            <a:pPr algn="l">
              <a:lnSpc>
                <a:spcPts val="4756"/>
              </a:lnSpc>
            </a:pPr>
            <a:r>
              <a:rPr lang="en-US" sz="2900">
                <a:solidFill>
                  <a:srgbClr val="4B1B0E"/>
                </a:solidFill>
                <a:latin typeface="DM Sans"/>
                <a:ea typeface="DM Sans"/>
                <a:cs typeface="DM Sans"/>
                <a:sym typeface="DM Sans"/>
              </a:rPr>
              <a:t>The equation created is y=75.61 + 1.16x.</a:t>
            </a:r>
            <a:r>
              <a:rPr lang="en-US" sz="2900">
                <a:solidFill>
                  <a:srgbClr val="4B1B0E"/>
                </a:solidFill>
                <a:latin typeface="DM Sans"/>
                <a:ea typeface="DM Sans"/>
                <a:cs typeface="DM Sans"/>
                <a:sym typeface="DM Sans"/>
              </a:rPr>
              <a:t> </a:t>
            </a:r>
          </a:p>
          <a:p>
            <a:pPr algn="l">
              <a:lnSpc>
                <a:spcPts val="4756"/>
              </a:lnSpc>
            </a:pPr>
            <a:r>
              <a:rPr lang="en-US" sz="2900">
                <a:solidFill>
                  <a:srgbClr val="4B1B0E"/>
                </a:solidFill>
                <a:latin typeface="DM Sans"/>
                <a:ea typeface="DM Sans"/>
                <a:cs typeface="DM Sans"/>
                <a:sym typeface="DM Sans"/>
              </a:rPr>
              <a:t>This suggests that for every 1 million USD increase in 2019 imports, the 2023 imports increase by 1.16 million USD and 2023 imports start 75.6 million USD ahead of 2019. </a:t>
            </a:r>
          </a:p>
          <a:p>
            <a:pPr algn="l">
              <a:lnSpc>
                <a:spcPts val="4756"/>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E9D3"/>
        </a:solidFill>
      </p:bgPr>
    </p:bg>
    <p:spTree>
      <p:nvGrpSpPr>
        <p:cNvPr id="1" name=""/>
        <p:cNvGrpSpPr/>
        <p:nvPr/>
      </p:nvGrpSpPr>
      <p:grpSpPr>
        <a:xfrm>
          <a:off x="0" y="0"/>
          <a:ext cx="0" cy="0"/>
          <a:chOff x="0" y="0"/>
          <a:chExt cx="0" cy="0"/>
        </a:xfrm>
      </p:grpSpPr>
      <p:grpSp>
        <p:nvGrpSpPr>
          <p:cNvPr name="Group 2" id="2"/>
          <p:cNvGrpSpPr/>
          <p:nvPr/>
        </p:nvGrpSpPr>
        <p:grpSpPr>
          <a:xfrm rot="0">
            <a:off x="306948" y="266600"/>
            <a:ext cx="17674104" cy="9753801"/>
            <a:chOff x="0" y="0"/>
            <a:chExt cx="4654908" cy="2568902"/>
          </a:xfrm>
        </p:grpSpPr>
        <p:sp>
          <p:nvSpPr>
            <p:cNvPr name="Freeform 3" id="3"/>
            <p:cNvSpPr/>
            <p:nvPr/>
          </p:nvSpPr>
          <p:spPr>
            <a:xfrm flipH="false" flipV="false" rot="0">
              <a:off x="0" y="0"/>
              <a:ext cx="4654908" cy="2568902"/>
            </a:xfrm>
            <a:custGeom>
              <a:avLst/>
              <a:gdLst/>
              <a:ahLst/>
              <a:cxnLst/>
              <a:rect r="r" b="b" t="t" l="l"/>
              <a:pathLst>
                <a:path h="2568902" w="4654908">
                  <a:moveTo>
                    <a:pt x="0" y="0"/>
                  </a:moveTo>
                  <a:lnTo>
                    <a:pt x="4654908" y="0"/>
                  </a:lnTo>
                  <a:lnTo>
                    <a:pt x="4654908" y="2568902"/>
                  </a:lnTo>
                  <a:lnTo>
                    <a:pt x="0" y="2568902"/>
                  </a:lnTo>
                  <a:close/>
                </a:path>
              </a:pathLst>
            </a:custGeom>
            <a:solidFill>
              <a:srgbClr val="DDA880"/>
            </a:solidFill>
          </p:spPr>
        </p:sp>
        <p:sp>
          <p:nvSpPr>
            <p:cNvPr name="TextBox 4" id="4"/>
            <p:cNvSpPr txBox="true"/>
            <p:nvPr/>
          </p:nvSpPr>
          <p:spPr>
            <a:xfrm>
              <a:off x="0" y="-28575"/>
              <a:ext cx="4654908" cy="259747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8215470" y="8590177"/>
            <a:ext cx="692409" cy="966714"/>
          </a:xfrm>
          <a:custGeom>
            <a:avLst/>
            <a:gdLst/>
            <a:ahLst/>
            <a:cxnLst/>
            <a:rect r="r" b="b" t="t" l="l"/>
            <a:pathLst>
              <a:path h="966714" w="692409">
                <a:moveTo>
                  <a:pt x="0" y="0"/>
                </a:moveTo>
                <a:lnTo>
                  <a:pt x="692409" y="0"/>
                </a:lnTo>
                <a:lnTo>
                  <a:pt x="692409" y="966714"/>
                </a:lnTo>
                <a:lnTo>
                  <a:pt x="0" y="9667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156124" y="8160704"/>
            <a:ext cx="916406" cy="1396186"/>
          </a:xfrm>
          <a:custGeom>
            <a:avLst/>
            <a:gdLst/>
            <a:ahLst/>
            <a:cxnLst/>
            <a:rect r="r" b="b" t="t" l="l"/>
            <a:pathLst>
              <a:path h="1396186" w="916406">
                <a:moveTo>
                  <a:pt x="0" y="0"/>
                </a:moveTo>
                <a:lnTo>
                  <a:pt x="916406" y="0"/>
                </a:lnTo>
                <a:lnTo>
                  <a:pt x="916406" y="1396187"/>
                </a:lnTo>
                <a:lnTo>
                  <a:pt x="0" y="13961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202327" y="1435100"/>
            <a:ext cx="11883346" cy="2362072"/>
          </a:xfrm>
          <a:prstGeom prst="rect">
            <a:avLst/>
          </a:prstGeom>
        </p:spPr>
        <p:txBody>
          <a:bodyPr anchor="t" rtlCol="false" tIns="0" lIns="0" bIns="0" rIns="0">
            <a:spAutoFit/>
          </a:bodyPr>
          <a:lstStyle/>
          <a:p>
            <a:pPr algn="ctr">
              <a:lnSpc>
                <a:spcPts val="4756"/>
              </a:lnSpc>
            </a:pPr>
            <a:r>
              <a:rPr lang="en-US" sz="2900">
                <a:solidFill>
                  <a:srgbClr val="4B1B0E"/>
                </a:solidFill>
                <a:latin typeface="DM Sans"/>
                <a:ea typeface="DM Sans"/>
                <a:cs typeface="DM Sans"/>
                <a:sym typeface="DM Sans"/>
              </a:rPr>
              <a:t>Using the information from the previous slide, the null hypothesis is rejected. Therefore, there is not sufficient evidence to state that the means from years 2019 and 2023 are the same. This suggests that COVID may have had an impact on coffee imports into the U.S.</a:t>
            </a:r>
          </a:p>
        </p:txBody>
      </p:sp>
      <p:sp>
        <p:nvSpPr>
          <p:cNvPr name="TextBox 8" id="8"/>
          <p:cNvSpPr txBox="true"/>
          <p:nvPr/>
        </p:nvSpPr>
        <p:spPr>
          <a:xfrm rot="0">
            <a:off x="5110137" y="355600"/>
            <a:ext cx="8067725" cy="1203325"/>
          </a:xfrm>
          <a:prstGeom prst="rect">
            <a:avLst/>
          </a:prstGeom>
        </p:spPr>
        <p:txBody>
          <a:bodyPr anchor="t" rtlCol="false" tIns="0" lIns="0" bIns="0" rIns="0">
            <a:spAutoFit/>
          </a:bodyPr>
          <a:lstStyle/>
          <a:p>
            <a:pPr algn="ctr">
              <a:lnSpc>
                <a:spcPts val="9799"/>
              </a:lnSpc>
              <a:spcBef>
                <a:spcPct val="0"/>
              </a:spcBef>
            </a:pPr>
            <a:r>
              <a:rPr lang="en-US" sz="6999">
                <a:solidFill>
                  <a:srgbClr val="4B1B0E"/>
                </a:solidFill>
                <a:latin typeface="Forum"/>
                <a:ea typeface="Forum"/>
                <a:cs typeface="Forum"/>
                <a:sym typeface="Forum"/>
              </a:rPr>
              <a:t>CONCLUSION</a:t>
            </a:r>
          </a:p>
        </p:txBody>
      </p:sp>
      <p:sp>
        <p:nvSpPr>
          <p:cNvPr name="TextBox 9" id="9"/>
          <p:cNvSpPr txBox="true"/>
          <p:nvPr/>
        </p:nvSpPr>
        <p:spPr>
          <a:xfrm rot="-5400000">
            <a:off x="-1842973"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FINAL PRESENTATION</a:t>
            </a:r>
          </a:p>
        </p:txBody>
      </p:sp>
      <p:sp>
        <p:nvSpPr>
          <p:cNvPr name="TextBox 10" id="10"/>
          <p:cNvSpPr txBox="true"/>
          <p:nvPr/>
        </p:nvSpPr>
        <p:spPr>
          <a:xfrm rot="5400000">
            <a:off x="15138877"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STAT 7100</a:t>
            </a:r>
          </a:p>
        </p:txBody>
      </p:sp>
      <p:sp>
        <p:nvSpPr>
          <p:cNvPr name="TextBox 11" id="11"/>
          <p:cNvSpPr txBox="true"/>
          <p:nvPr/>
        </p:nvSpPr>
        <p:spPr>
          <a:xfrm rot="0">
            <a:off x="1997239" y="4064805"/>
            <a:ext cx="14293522" cy="1203325"/>
          </a:xfrm>
          <a:prstGeom prst="rect">
            <a:avLst/>
          </a:prstGeom>
        </p:spPr>
        <p:txBody>
          <a:bodyPr anchor="t" rtlCol="false" tIns="0" lIns="0" bIns="0" rIns="0">
            <a:spAutoFit/>
          </a:bodyPr>
          <a:lstStyle/>
          <a:p>
            <a:pPr algn="ctr">
              <a:lnSpc>
                <a:spcPts val="9799"/>
              </a:lnSpc>
              <a:spcBef>
                <a:spcPct val="0"/>
              </a:spcBef>
            </a:pPr>
            <a:r>
              <a:rPr lang="en-US" sz="6999">
                <a:solidFill>
                  <a:srgbClr val="4B1B0E"/>
                </a:solidFill>
                <a:latin typeface="Forum"/>
                <a:ea typeface="Forum"/>
                <a:cs typeface="Forum"/>
                <a:sym typeface="Forum"/>
              </a:rPr>
              <a:t>LIMITATIONS &amp; FURTHER RESEARCH</a:t>
            </a:r>
          </a:p>
        </p:txBody>
      </p:sp>
      <p:sp>
        <p:nvSpPr>
          <p:cNvPr name="TextBox 12" id="12"/>
          <p:cNvSpPr txBox="true"/>
          <p:nvPr/>
        </p:nvSpPr>
        <p:spPr>
          <a:xfrm rot="0">
            <a:off x="3202327" y="5172880"/>
            <a:ext cx="11883346" cy="2962147"/>
          </a:xfrm>
          <a:prstGeom prst="rect">
            <a:avLst/>
          </a:prstGeom>
        </p:spPr>
        <p:txBody>
          <a:bodyPr anchor="t" rtlCol="false" tIns="0" lIns="0" bIns="0" rIns="0">
            <a:spAutoFit/>
          </a:bodyPr>
          <a:lstStyle/>
          <a:p>
            <a:pPr algn="ctr">
              <a:lnSpc>
                <a:spcPts val="4756"/>
              </a:lnSpc>
            </a:pPr>
            <a:r>
              <a:rPr lang="en-US" sz="2900">
                <a:solidFill>
                  <a:srgbClr val="4B1B0E"/>
                </a:solidFill>
                <a:latin typeface="DM Sans"/>
                <a:ea typeface="DM Sans"/>
                <a:cs typeface="DM Sans"/>
                <a:sym typeface="DM Sans"/>
              </a:rPr>
              <a:t>This research was conducted using a limited data set. Inflation was not considered during this analysis. Going forward, a similar analysis could be conducted, but adjusting the 2019 values to take inflation into account would give a more accurate picture of COVIDs effects on the coffee industry.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DA880"/>
        </a:solidFill>
      </p:bgPr>
    </p:bg>
    <p:spTree>
      <p:nvGrpSpPr>
        <p:cNvPr id="1" name=""/>
        <p:cNvGrpSpPr/>
        <p:nvPr/>
      </p:nvGrpSpPr>
      <p:grpSpPr>
        <a:xfrm>
          <a:off x="0" y="0"/>
          <a:ext cx="0" cy="0"/>
          <a:chOff x="0" y="0"/>
          <a:chExt cx="0" cy="0"/>
        </a:xfrm>
      </p:grpSpPr>
      <p:grpSp>
        <p:nvGrpSpPr>
          <p:cNvPr name="Group 2" id="2"/>
          <p:cNvGrpSpPr/>
          <p:nvPr/>
        </p:nvGrpSpPr>
        <p:grpSpPr>
          <a:xfrm rot="0">
            <a:off x="306948" y="266600"/>
            <a:ext cx="17674104" cy="9753801"/>
            <a:chOff x="0" y="0"/>
            <a:chExt cx="4654908" cy="2568902"/>
          </a:xfrm>
        </p:grpSpPr>
        <p:sp>
          <p:nvSpPr>
            <p:cNvPr name="Freeform 3" id="3"/>
            <p:cNvSpPr/>
            <p:nvPr/>
          </p:nvSpPr>
          <p:spPr>
            <a:xfrm flipH="false" flipV="false" rot="0">
              <a:off x="0" y="0"/>
              <a:ext cx="4654908" cy="2568902"/>
            </a:xfrm>
            <a:custGeom>
              <a:avLst/>
              <a:gdLst/>
              <a:ahLst/>
              <a:cxnLst/>
              <a:rect r="r" b="b" t="t" l="l"/>
              <a:pathLst>
                <a:path h="2568902" w="4654908">
                  <a:moveTo>
                    <a:pt x="0" y="0"/>
                  </a:moveTo>
                  <a:lnTo>
                    <a:pt x="4654908" y="0"/>
                  </a:lnTo>
                  <a:lnTo>
                    <a:pt x="4654908" y="2568902"/>
                  </a:lnTo>
                  <a:lnTo>
                    <a:pt x="0" y="2568902"/>
                  </a:lnTo>
                  <a:close/>
                </a:path>
              </a:pathLst>
            </a:custGeom>
            <a:solidFill>
              <a:srgbClr val="F4E9D3"/>
            </a:solidFill>
          </p:spPr>
        </p:sp>
        <p:sp>
          <p:nvSpPr>
            <p:cNvPr name="TextBox 4" id="4"/>
            <p:cNvSpPr txBox="true"/>
            <p:nvPr/>
          </p:nvSpPr>
          <p:spPr>
            <a:xfrm>
              <a:off x="0" y="-28575"/>
              <a:ext cx="4654908" cy="259747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563282" y="3028314"/>
            <a:ext cx="11161436" cy="1714012"/>
          </a:xfrm>
          <a:prstGeom prst="rect">
            <a:avLst/>
          </a:prstGeom>
        </p:spPr>
        <p:txBody>
          <a:bodyPr anchor="t" rtlCol="false" tIns="0" lIns="0" bIns="0" rIns="0">
            <a:spAutoFit/>
          </a:bodyPr>
          <a:lstStyle/>
          <a:p>
            <a:pPr algn="ctr">
              <a:lnSpc>
                <a:spcPts val="13908"/>
              </a:lnSpc>
              <a:spcBef>
                <a:spcPct val="0"/>
              </a:spcBef>
            </a:pPr>
            <a:r>
              <a:rPr lang="en-US" sz="9934">
                <a:solidFill>
                  <a:srgbClr val="4B1B0E"/>
                </a:solidFill>
                <a:latin typeface="Forum"/>
                <a:ea typeface="Forum"/>
                <a:cs typeface="Forum"/>
                <a:sym typeface="Forum"/>
              </a:rPr>
              <a:t>THANK YOU</a:t>
            </a:r>
          </a:p>
        </p:txBody>
      </p:sp>
      <p:sp>
        <p:nvSpPr>
          <p:cNvPr name="Freeform 6" id="6"/>
          <p:cNvSpPr/>
          <p:nvPr/>
        </p:nvSpPr>
        <p:spPr>
          <a:xfrm flipH="false" flipV="false" rot="-941088">
            <a:off x="7854578" y="5126867"/>
            <a:ext cx="3099932" cy="1852209"/>
          </a:xfrm>
          <a:custGeom>
            <a:avLst/>
            <a:gdLst/>
            <a:ahLst/>
            <a:cxnLst/>
            <a:rect r="r" b="b" t="t" l="l"/>
            <a:pathLst>
              <a:path h="1852209" w="3099932">
                <a:moveTo>
                  <a:pt x="0" y="0"/>
                </a:moveTo>
                <a:lnTo>
                  <a:pt x="3099932" y="0"/>
                </a:lnTo>
                <a:lnTo>
                  <a:pt x="3099932" y="1852209"/>
                </a:lnTo>
                <a:lnTo>
                  <a:pt x="0" y="18522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5400000">
            <a:off x="-1842973"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FINAL PRESENTATION</a:t>
            </a:r>
          </a:p>
        </p:txBody>
      </p:sp>
      <p:sp>
        <p:nvSpPr>
          <p:cNvPr name="TextBox 8" id="8"/>
          <p:cNvSpPr txBox="true"/>
          <p:nvPr/>
        </p:nvSpPr>
        <p:spPr>
          <a:xfrm rot="5400000">
            <a:off x="15138877" y="4679949"/>
            <a:ext cx="5030929" cy="323215"/>
          </a:xfrm>
          <a:prstGeom prst="rect">
            <a:avLst/>
          </a:prstGeom>
        </p:spPr>
        <p:txBody>
          <a:bodyPr anchor="t" rtlCol="false" tIns="0" lIns="0" bIns="0" rIns="0">
            <a:spAutoFit/>
          </a:bodyPr>
          <a:lstStyle/>
          <a:p>
            <a:pPr algn="ctr">
              <a:lnSpc>
                <a:spcPts val="2659"/>
              </a:lnSpc>
            </a:pPr>
            <a:r>
              <a:rPr lang="en-US" sz="1899" spc="617">
                <a:solidFill>
                  <a:srgbClr val="4B1B0E"/>
                </a:solidFill>
                <a:latin typeface="DM Sans"/>
                <a:ea typeface="DM Sans"/>
                <a:cs typeface="DM Sans"/>
                <a:sym typeface="DM Sans"/>
              </a:rPr>
              <a:t>STAT 7100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DAGWdMQdE-c</dc:identifier>
  <dcterms:modified xsi:type="dcterms:W3CDTF">2011-08-01T06:04:30Z</dcterms:modified>
  <cp:revision>1</cp:revision>
  <dc:title>Doyle, Sam Final Project</dc:title>
</cp:coreProperties>
</file>