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Cooper Hewitt Bold" charset="1" panose="00000000000000000000"/>
      <p:regular r:id="rId16"/>
    </p:embeddedFont>
    <p:embeddedFont>
      <p:font typeface="Cooper Hewitt" charset="1" panose="00000000000000000000"/>
      <p:regular r:id="rId17"/>
    </p:embeddedFont>
    <p:embeddedFont>
      <p:font typeface="DM Sans" charset="1" panose="00000000000000000000"/>
      <p:regular r:id="rId18"/>
    </p:embeddedFont>
    <p:embeddedFont>
      <p:font typeface="DM Sans Bold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5.png" Type="http://schemas.openxmlformats.org/officeDocument/2006/relationships/image"/><Relationship Id="rId11" Target="../media/image46.svg" Type="http://schemas.openxmlformats.org/officeDocument/2006/relationships/image"/><Relationship Id="rId12" Target="../media/image3.png" Type="http://schemas.openxmlformats.org/officeDocument/2006/relationships/image"/><Relationship Id="rId13" Target="../media/image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41.png" Type="http://schemas.openxmlformats.org/officeDocument/2006/relationships/image"/><Relationship Id="rId7" Target="../media/image42.svg" Type="http://schemas.openxmlformats.org/officeDocument/2006/relationships/image"/><Relationship Id="rId8" Target="../media/image43.png" Type="http://schemas.openxmlformats.org/officeDocument/2006/relationships/image"/><Relationship Id="rId9" Target="../media/image4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37.png" Type="http://schemas.openxmlformats.org/officeDocument/2006/relationships/image"/><Relationship Id="rId9" Target="../media/image3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22887" y="-4247682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5075" y="1028700"/>
            <a:ext cx="604457" cy="608886"/>
          </a:xfrm>
          <a:custGeom>
            <a:avLst/>
            <a:gdLst/>
            <a:ahLst/>
            <a:cxnLst/>
            <a:rect r="r" b="b" t="t" l="l"/>
            <a:pathLst>
              <a:path h="608886" w="604457">
                <a:moveTo>
                  <a:pt x="0" y="0"/>
                </a:moveTo>
                <a:lnTo>
                  <a:pt x="604457" y="0"/>
                </a:lnTo>
                <a:lnTo>
                  <a:pt x="604457" y="608886"/>
                </a:lnTo>
                <a:lnTo>
                  <a:pt x="0" y="608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218332" y="2731879"/>
            <a:ext cx="3701593" cy="4723610"/>
          </a:xfrm>
          <a:custGeom>
            <a:avLst/>
            <a:gdLst/>
            <a:ahLst/>
            <a:cxnLst/>
            <a:rect r="r" b="b" t="t" l="l"/>
            <a:pathLst>
              <a:path h="4723610" w="3701593">
                <a:moveTo>
                  <a:pt x="0" y="0"/>
                </a:moveTo>
                <a:lnTo>
                  <a:pt x="3701593" y="0"/>
                </a:lnTo>
                <a:lnTo>
                  <a:pt x="3701593" y="4723610"/>
                </a:lnTo>
                <a:lnTo>
                  <a:pt x="0" y="47236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456031" y="5686468"/>
            <a:ext cx="3718302" cy="2393234"/>
          </a:xfrm>
          <a:custGeom>
            <a:avLst/>
            <a:gdLst/>
            <a:ahLst/>
            <a:cxnLst/>
            <a:rect r="r" b="b" t="t" l="l"/>
            <a:pathLst>
              <a:path h="2393234" w="3718302">
                <a:moveTo>
                  <a:pt x="0" y="0"/>
                </a:moveTo>
                <a:lnTo>
                  <a:pt x="3718301" y="0"/>
                </a:lnTo>
                <a:lnTo>
                  <a:pt x="3718301" y="2393234"/>
                </a:lnTo>
                <a:lnTo>
                  <a:pt x="0" y="23932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377104" y="3974852"/>
            <a:ext cx="2882196" cy="3943304"/>
          </a:xfrm>
          <a:custGeom>
            <a:avLst/>
            <a:gdLst/>
            <a:ahLst/>
            <a:cxnLst/>
            <a:rect r="r" b="b" t="t" l="l"/>
            <a:pathLst>
              <a:path h="3943304" w="2882196">
                <a:moveTo>
                  <a:pt x="0" y="0"/>
                </a:moveTo>
                <a:lnTo>
                  <a:pt x="2882196" y="0"/>
                </a:lnTo>
                <a:lnTo>
                  <a:pt x="2882196" y="3943304"/>
                </a:lnTo>
                <a:lnTo>
                  <a:pt x="0" y="39433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3454418"/>
            <a:ext cx="11445761" cy="1390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07"/>
              </a:lnSpc>
            </a:pPr>
            <a:r>
              <a:rPr lang="en-US" sz="6933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PRINCIPLE AND DESIGN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773222"/>
            <a:ext cx="8740515" cy="1424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88"/>
              </a:lnSpc>
            </a:pPr>
            <a:r>
              <a:rPr lang="en-US" sz="7134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PIPELINE PROCESSOR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47320" y="1255724"/>
            <a:ext cx="1160704" cy="243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2"/>
              </a:lnSpc>
            </a:pPr>
            <a:r>
              <a:rPr lang="en-US" sz="1804" spc="-11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范權榮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19860" y="111162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424041" y="111162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SERVICE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528628" y="1111629"/>
            <a:ext cx="110573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923945" y="1111629"/>
            <a:ext cx="133535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111210557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55075" y="6654646"/>
            <a:ext cx="779306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39"/>
              </a:lnSpc>
            </a:pPr>
            <a:r>
              <a:rPr lang="en-US" sz="20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111210557 范權榮 | 資訊工程學系二年級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3198" y="-550896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33983" y="3448087"/>
            <a:ext cx="16420035" cy="387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08"/>
              </a:lnSpc>
            </a:pPr>
            <a:r>
              <a:rPr lang="en-US" b="true" sz="19362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354446">
            <a:off x="15843106" y="2606653"/>
            <a:ext cx="1497033" cy="2339114"/>
          </a:xfrm>
          <a:custGeom>
            <a:avLst/>
            <a:gdLst/>
            <a:ahLst/>
            <a:cxnLst/>
            <a:rect r="r" b="b" t="t" l="l"/>
            <a:pathLst>
              <a:path h="2339114" w="1497033">
                <a:moveTo>
                  <a:pt x="0" y="0"/>
                </a:moveTo>
                <a:lnTo>
                  <a:pt x="1497033" y="0"/>
                </a:lnTo>
                <a:lnTo>
                  <a:pt x="1497033" y="2339115"/>
                </a:lnTo>
                <a:lnTo>
                  <a:pt x="0" y="23391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885027">
            <a:off x="5092713" y="2195823"/>
            <a:ext cx="2206219" cy="1740908"/>
          </a:xfrm>
          <a:custGeom>
            <a:avLst/>
            <a:gdLst/>
            <a:ahLst/>
            <a:cxnLst/>
            <a:rect r="r" b="b" t="t" l="l"/>
            <a:pathLst>
              <a:path h="1740908" w="2206219">
                <a:moveTo>
                  <a:pt x="0" y="0"/>
                </a:moveTo>
                <a:lnTo>
                  <a:pt x="2206220" y="0"/>
                </a:lnTo>
                <a:lnTo>
                  <a:pt x="2206220" y="1740908"/>
                </a:lnTo>
                <a:lnTo>
                  <a:pt x="0" y="17409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839" y="8205407"/>
            <a:ext cx="4202073" cy="2521244"/>
          </a:xfrm>
          <a:custGeom>
            <a:avLst/>
            <a:gdLst/>
            <a:ahLst/>
            <a:cxnLst/>
            <a:rect r="r" b="b" t="t" l="l"/>
            <a:pathLst>
              <a:path h="2521244" w="4202073">
                <a:moveTo>
                  <a:pt x="0" y="0"/>
                </a:moveTo>
                <a:lnTo>
                  <a:pt x="4202074" y="0"/>
                </a:lnTo>
                <a:lnTo>
                  <a:pt x="4202074" y="2521245"/>
                </a:lnTo>
                <a:lnTo>
                  <a:pt x="0" y="25212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839221">
            <a:off x="9785300" y="7617346"/>
            <a:ext cx="1170380" cy="2030628"/>
          </a:xfrm>
          <a:custGeom>
            <a:avLst/>
            <a:gdLst/>
            <a:ahLst/>
            <a:cxnLst/>
            <a:rect r="r" b="b" t="t" l="l"/>
            <a:pathLst>
              <a:path h="2030628" w="1170380">
                <a:moveTo>
                  <a:pt x="0" y="0"/>
                </a:moveTo>
                <a:lnTo>
                  <a:pt x="1170381" y="0"/>
                </a:lnTo>
                <a:lnTo>
                  <a:pt x="1170381" y="2030628"/>
                </a:lnTo>
                <a:lnTo>
                  <a:pt x="0" y="20306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10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55075" y="1028700"/>
            <a:ext cx="604457" cy="608886"/>
          </a:xfrm>
          <a:custGeom>
            <a:avLst/>
            <a:gdLst/>
            <a:ahLst/>
            <a:cxnLst/>
            <a:rect r="r" b="b" t="t" l="l"/>
            <a:pathLst>
              <a:path h="608886" w="604457">
                <a:moveTo>
                  <a:pt x="0" y="0"/>
                </a:moveTo>
                <a:lnTo>
                  <a:pt x="604457" y="0"/>
                </a:lnTo>
                <a:lnTo>
                  <a:pt x="604457" y="608886"/>
                </a:lnTo>
                <a:lnTo>
                  <a:pt x="0" y="6088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47320" y="1255724"/>
            <a:ext cx="1160704" cy="243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2"/>
              </a:lnSpc>
            </a:pPr>
            <a:r>
              <a:rPr lang="en-US" sz="1804" spc="-11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范權榮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19860" y="111162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424041" y="111162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SERVICE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528628" y="1111629"/>
            <a:ext cx="110573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923945" y="1111629"/>
            <a:ext cx="133535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111210557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71027" y="2710779"/>
            <a:ext cx="5610468" cy="6246472"/>
          </a:xfrm>
          <a:custGeom>
            <a:avLst/>
            <a:gdLst/>
            <a:ahLst/>
            <a:cxnLst/>
            <a:rect r="r" b="b" t="t" l="l"/>
            <a:pathLst>
              <a:path h="6246472" w="5610468">
                <a:moveTo>
                  <a:pt x="0" y="0"/>
                </a:moveTo>
                <a:lnTo>
                  <a:pt x="5610468" y="0"/>
                </a:lnTo>
                <a:lnTo>
                  <a:pt x="5610468" y="6246472"/>
                </a:lnTo>
                <a:lnTo>
                  <a:pt x="0" y="62464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289454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626880"/>
            <a:ext cx="7850113" cy="3989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67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What is a Pipeline Processor?</a:t>
            </a:r>
          </a:p>
          <a:p>
            <a:pPr algn="just" marL="993135" indent="-331045" lvl="2">
              <a:lnSpc>
                <a:spcPts val="3219"/>
              </a:lnSpc>
              <a:buFont typeface="Arial"/>
              <a:buChar char="⚬"/>
            </a:pPr>
            <a:r>
              <a:rPr lang="en-US" sz="22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 technique used in CPU design to improve instruction throughput.</a:t>
            </a:r>
          </a:p>
          <a:p>
            <a:pPr algn="just" marL="993135" indent="-331045" lvl="2">
              <a:lnSpc>
                <a:spcPts val="3219"/>
              </a:lnSpc>
              <a:buFont typeface="Arial"/>
              <a:buChar char="⚬"/>
            </a:pPr>
            <a:r>
              <a:rPr lang="en-US" sz="22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Instructions are divided into stages, allowing parallel execution.</a:t>
            </a:r>
          </a:p>
          <a:p>
            <a:pPr algn="just" marL="496567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Why Pipeline Processing?</a:t>
            </a:r>
          </a:p>
          <a:p>
            <a:pPr algn="just" marL="993135" indent="-331045" lvl="2">
              <a:lnSpc>
                <a:spcPts val="3219"/>
              </a:lnSpc>
              <a:buFont typeface="Arial"/>
              <a:buChar char="⚬"/>
            </a:pPr>
            <a:r>
              <a:rPr lang="en-US" sz="22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Enhances performance by overlapping instruction execution.</a:t>
            </a:r>
          </a:p>
          <a:p>
            <a:pPr algn="just" marL="993135" indent="-331045" lvl="2">
              <a:lnSpc>
                <a:spcPts val="3219"/>
              </a:lnSpc>
              <a:buFont typeface="Arial"/>
              <a:buChar char="⚬"/>
            </a:pPr>
            <a:r>
              <a:rPr lang="en-US" sz="22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Maximizes resource utilization in CPUs.</a:t>
            </a:r>
          </a:p>
          <a:p>
            <a:pPr algn="just">
              <a:lnSpc>
                <a:spcPts val="321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02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55075" y="1028700"/>
            <a:ext cx="604457" cy="608886"/>
          </a:xfrm>
          <a:custGeom>
            <a:avLst/>
            <a:gdLst/>
            <a:ahLst/>
            <a:cxnLst/>
            <a:rect r="r" b="b" t="t" l="l"/>
            <a:pathLst>
              <a:path h="608886" w="604457">
                <a:moveTo>
                  <a:pt x="0" y="0"/>
                </a:moveTo>
                <a:lnTo>
                  <a:pt x="604457" y="0"/>
                </a:lnTo>
                <a:lnTo>
                  <a:pt x="604457" y="608886"/>
                </a:lnTo>
                <a:lnTo>
                  <a:pt x="0" y="6088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47320" y="1255724"/>
            <a:ext cx="1160704" cy="243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2"/>
              </a:lnSpc>
            </a:pPr>
            <a:r>
              <a:rPr lang="en-US" sz="1804" spc="-11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范權榮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19860" y="111162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424041" y="111162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SERVICE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528628" y="1111629"/>
            <a:ext cx="110573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923945" y="1111629"/>
            <a:ext cx="133535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111210557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350689" y="2012464"/>
            <a:ext cx="4355876" cy="6337915"/>
          </a:xfrm>
          <a:custGeom>
            <a:avLst/>
            <a:gdLst/>
            <a:ahLst/>
            <a:cxnLst/>
            <a:rect r="r" b="b" t="t" l="l"/>
            <a:pathLst>
              <a:path h="6337915" w="4355876">
                <a:moveTo>
                  <a:pt x="0" y="0"/>
                </a:moveTo>
                <a:lnTo>
                  <a:pt x="4355877" y="0"/>
                </a:lnTo>
                <a:lnTo>
                  <a:pt x="4355877" y="6337915"/>
                </a:lnTo>
                <a:lnTo>
                  <a:pt x="0" y="63379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025473" y="4143204"/>
            <a:ext cx="3291197" cy="3859613"/>
          </a:xfrm>
          <a:custGeom>
            <a:avLst/>
            <a:gdLst/>
            <a:ahLst/>
            <a:cxnLst/>
            <a:rect r="r" b="b" t="t" l="l"/>
            <a:pathLst>
              <a:path h="3859613" w="3291197">
                <a:moveTo>
                  <a:pt x="0" y="0"/>
                </a:moveTo>
                <a:lnTo>
                  <a:pt x="3291197" y="0"/>
                </a:lnTo>
                <a:lnTo>
                  <a:pt x="3291197" y="3859614"/>
                </a:lnTo>
                <a:lnTo>
                  <a:pt x="0" y="38596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127548">
            <a:off x="10710799" y="7296706"/>
            <a:ext cx="4912946" cy="2233157"/>
          </a:xfrm>
          <a:custGeom>
            <a:avLst/>
            <a:gdLst/>
            <a:ahLst/>
            <a:cxnLst/>
            <a:rect r="r" b="b" t="t" l="l"/>
            <a:pathLst>
              <a:path h="2233157" w="4912946">
                <a:moveTo>
                  <a:pt x="4912946" y="0"/>
                </a:moveTo>
                <a:lnTo>
                  <a:pt x="0" y="0"/>
                </a:lnTo>
                <a:lnTo>
                  <a:pt x="0" y="2233157"/>
                </a:lnTo>
                <a:lnTo>
                  <a:pt x="4912946" y="2233157"/>
                </a:lnTo>
                <a:lnTo>
                  <a:pt x="491294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028700" y="2403571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KEY CONCEPTS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57304" y="4067004"/>
            <a:ext cx="7191153" cy="4784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47770" indent="-223885" lvl="1">
              <a:lnSpc>
                <a:spcPts val="3214"/>
              </a:lnSpc>
              <a:buFont typeface="Arial"/>
              <a:buChar char="•"/>
            </a:pPr>
            <a:r>
              <a:rPr lang="en-US" sz="2073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Pipeline Stages:</a:t>
            </a:r>
          </a:p>
          <a:p>
            <a:pPr algn="just" marL="895539" indent="-298513" lvl="2">
              <a:lnSpc>
                <a:spcPts val="3214"/>
              </a:lnSpc>
              <a:buAutoNum type="alphaLcPeriod" startAt="1"/>
            </a:pPr>
            <a:r>
              <a:rPr lang="en-US" sz="2073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Fetch (IF)</a:t>
            </a:r>
          </a:p>
          <a:p>
            <a:pPr algn="just" marL="895539" indent="-298513" lvl="2">
              <a:lnSpc>
                <a:spcPts val="3214"/>
              </a:lnSpc>
              <a:buAutoNum type="alphaLcPeriod" startAt="1"/>
            </a:pPr>
            <a:r>
              <a:rPr lang="en-US" sz="2073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Decode (ID)</a:t>
            </a:r>
          </a:p>
          <a:p>
            <a:pPr algn="just" marL="895539" indent="-298513" lvl="2">
              <a:lnSpc>
                <a:spcPts val="3214"/>
              </a:lnSpc>
              <a:buAutoNum type="alphaLcPeriod" startAt="1"/>
            </a:pPr>
            <a:r>
              <a:rPr lang="en-US" sz="2073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Execute (EX)</a:t>
            </a:r>
          </a:p>
          <a:p>
            <a:pPr algn="just" marL="895539" indent="-298513" lvl="2">
              <a:lnSpc>
                <a:spcPts val="3214"/>
              </a:lnSpc>
              <a:buAutoNum type="alphaLcPeriod" startAt="1"/>
            </a:pPr>
            <a:r>
              <a:rPr lang="en-US" sz="2073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Memory Access (MEM)</a:t>
            </a:r>
          </a:p>
          <a:p>
            <a:pPr algn="just" marL="895539" indent="-298513" lvl="2">
              <a:lnSpc>
                <a:spcPts val="3214"/>
              </a:lnSpc>
              <a:buAutoNum type="alphaLcPeriod" startAt="1"/>
            </a:pPr>
            <a:r>
              <a:rPr lang="en-US" sz="2073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Write Back (WB)</a:t>
            </a:r>
          </a:p>
          <a:p>
            <a:pPr algn="just" marL="447770" indent="-223885" lvl="1">
              <a:lnSpc>
                <a:spcPts val="3214"/>
              </a:lnSpc>
              <a:buFont typeface="Arial"/>
              <a:buChar char="•"/>
            </a:pPr>
            <a:r>
              <a:rPr lang="en-US" sz="2073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Throughput:</a:t>
            </a:r>
          </a:p>
          <a:p>
            <a:pPr algn="just" marL="895539" indent="-298513" lvl="2">
              <a:lnSpc>
                <a:spcPts val="3214"/>
              </a:lnSpc>
              <a:buFont typeface="Arial"/>
              <a:buChar char="⚬"/>
            </a:pPr>
            <a:r>
              <a:rPr lang="en-US" sz="2073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Number of instructions completed per unit time.</a:t>
            </a:r>
          </a:p>
          <a:p>
            <a:pPr algn="just" marL="447770" indent="-223885" lvl="1">
              <a:lnSpc>
                <a:spcPts val="3214"/>
              </a:lnSpc>
              <a:buFont typeface="Arial"/>
              <a:buChar char="•"/>
            </a:pPr>
            <a:r>
              <a:rPr lang="en-US" sz="2073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Latency:</a:t>
            </a:r>
          </a:p>
          <a:p>
            <a:pPr algn="just" marL="895539" indent="-298513" lvl="2">
              <a:lnSpc>
                <a:spcPts val="3214"/>
              </a:lnSpc>
              <a:buFont typeface="Arial"/>
              <a:buChar char="⚬"/>
            </a:pPr>
            <a:r>
              <a:rPr lang="en-US" sz="2073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Time taken for a single instruction to pass through all stages.</a:t>
            </a:r>
          </a:p>
          <a:p>
            <a:pPr algn="just">
              <a:lnSpc>
                <a:spcPts val="3214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03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55075" y="1028700"/>
            <a:ext cx="604457" cy="608886"/>
          </a:xfrm>
          <a:custGeom>
            <a:avLst/>
            <a:gdLst/>
            <a:ahLst/>
            <a:cxnLst/>
            <a:rect r="r" b="b" t="t" l="l"/>
            <a:pathLst>
              <a:path h="608886" w="604457">
                <a:moveTo>
                  <a:pt x="0" y="0"/>
                </a:moveTo>
                <a:lnTo>
                  <a:pt x="604457" y="0"/>
                </a:lnTo>
                <a:lnTo>
                  <a:pt x="604457" y="608886"/>
                </a:lnTo>
                <a:lnTo>
                  <a:pt x="0" y="6088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47320" y="1255724"/>
            <a:ext cx="1160704" cy="243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2"/>
              </a:lnSpc>
            </a:pPr>
            <a:r>
              <a:rPr lang="en-US" sz="1804" spc="-11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范權榮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19860" y="111162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424041" y="111162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SERVICE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528628" y="1111629"/>
            <a:ext cx="110573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923945" y="1111629"/>
            <a:ext cx="133535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111210557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623534" y="1865419"/>
            <a:ext cx="4132897" cy="6143495"/>
          </a:xfrm>
          <a:custGeom>
            <a:avLst/>
            <a:gdLst/>
            <a:ahLst/>
            <a:cxnLst/>
            <a:rect r="r" b="b" t="t" l="l"/>
            <a:pathLst>
              <a:path h="6143495" w="4132897">
                <a:moveTo>
                  <a:pt x="0" y="0"/>
                </a:moveTo>
                <a:lnTo>
                  <a:pt x="4132897" y="0"/>
                </a:lnTo>
                <a:lnTo>
                  <a:pt x="4132897" y="6143495"/>
                </a:lnTo>
                <a:lnTo>
                  <a:pt x="0" y="61434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640708" y="3004304"/>
            <a:ext cx="3102858" cy="5004610"/>
          </a:xfrm>
          <a:custGeom>
            <a:avLst/>
            <a:gdLst/>
            <a:ahLst/>
            <a:cxnLst/>
            <a:rect r="r" b="b" t="t" l="l"/>
            <a:pathLst>
              <a:path h="5004610" w="3102858">
                <a:moveTo>
                  <a:pt x="0" y="0"/>
                </a:moveTo>
                <a:lnTo>
                  <a:pt x="3102858" y="0"/>
                </a:lnTo>
                <a:lnTo>
                  <a:pt x="3102858" y="5004610"/>
                </a:lnTo>
                <a:lnTo>
                  <a:pt x="0" y="50046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338090"/>
            <a:ext cx="8927222" cy="2276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CHARACTERISTICS OF PIPELINE STAGES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701701"/>
            <a:ext cx="8115300" cy="382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0464" indent="-265232" lvl="1">
              <a:lnSpc>
                <a:spcPts val="3439"/>
              </a:lnSpc>
              <a:buFont typeface="Arial"/>
              <a:buChar char="•"/>
            </a:pPr>
            <a:r>
              <a:rPr lang="en-US" sz="245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Each stage in the pipeline handles a specific aspect of instruction execution.</a:t>
            </a:r>
          </a:p>
          <a:p>
            <a:pPr algn="just" marL="530464" indent="-265232" lvl="1">
              <a:lnSpc>
                <a:spcPts val="3439"/>
              </a:lnSpc>
              <a:buFont typeface="Arial"/>
              <a:buChar char="•"/>
            </a:pPr>
            <a:r>
              <a:rPr lang="en-US" sz="245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Example stages:</a:t>
            </a:r>
          </a:p>
          <a:p>
            <a:pPr algn="just" marL="1060927" indent="-353642" lvl="2">
              <a:lnSpc>
                <a:spcPts val="3439"/>
              </a:lnSpc>
              <a:buAutoNum type="alphaLcPeriod" startAt="1"/>
            </a:pPr>
            <a:r>
              <a:rPr lang="en-US" sz="245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Fetches instructions from memory.</a:t>
            </a:r>
          </a:p>
          <a:p>
            <a:pPr algn="just" marL="1060927" indent="-353642" lvl="2">
              <a:lnSpc>
                <a:spcPts val="3439"/>
              </a:lnSpc>
              <a:buAutoNum type="alphaLcPeriod" startAt="1"/>
            </a:pPr>
            <a:r>
              <a:rPr lang="en-US" sz="245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Decodes instructions to understand operations.</a:t>
            </a:r>
          </a:p>
          <a:p>
            <a:pPr algn="just" marL="1060927" indent="-353642" lvl="2">
              <a:lnSpc>
                <a:spcPts val="3439"/>
              </a:lnSpc>
              <a:buAutoNum type="alphaLcPeriod" startAt="1"/>
            </a:pPr>
            <a:r>
              <a:rPr lang="en-US" sz="245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Executes operations using ALU or other units.</a:t>
            </a:r>
          </a:p>
          <a:p>
            <a:pPr algn="just" marL="1060927" indent="-353642" lvl="2">
              <a:lnSpc>
                <a:spcPts val="3439"/>
              </a:lnSpc>
              <a:buAutoNum type="alphaLcPeriod" startAt="1"/>
            </a:pPr>
            <a:r>
              <a:rPr lang="en-US" sz="245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Accesses memory for data if required.</a:t>
            </a:r>
          </a:p>
          <a:p>
            <a:pPr algn="just" marL="1060927" indent="-353642" lvl="2">
              <a:lnSpc>
                <a:spcPts val="3439"/>
              </a:lnSpc>
              <a:buAutoNum type="alphaLcPeriod" startAt="1"/>
            </a:pPr>
            <a:r>
              <a:rPr lang="en-US" sz="245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Writes results back to registers.</a:t>
            </a:r>
          </a:p>
          <a:p>
            <a:pPr algn="just">
              <a:lnSpc>
                <a:spcPts val="343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04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55075" y="1028700"/>
            <a:ext cx="604457" cy="608886"/>
          </a:xfrm>
          <a:custGeom>
            <a:avLst/>
            <a:gdLst/>
            <a:ahLst/>
            <a:cxnLst/>
            <a:rect r="r" b="b" t="t" l="l"/>
            <a:pathLst>
              <a:path h="608886" w="604457">
                <a:moveTo>
                  <a:pt x="0" y="0"/>
                </a:moveTo>
                <a:lnTo>
                  <a:pt x="604457" y="0"/>
                </a:lnTo>
                <a:lnTo>
                  <a:pt x="604457" y="608886"/>
                </a:lnTo>
                <a:lnTo>
                  <a:pt x="0" y="6088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47320" y="1255724"/>
            <a:ext cx="1160704" cy="243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2"/>
              </a:lnSpc>
            </a:pPr>
            <a:r>
              <a:rPr lang="en-US" sz="1804" spc="-11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范權榮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19860" y="111162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424041" y="111162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SERVICE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528628" y="1111629"/>
            <a:ext cx="110573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923945" y="1111629"/>
            <a:ext cx="133535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111210557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601508" y="1912631"/>
            <a:ext cx="4652055" cy="6106516"/>
          </a:xfrm>
          <a:custGeom>
            <a:avLst/>
            <a:gdLst/>
            <a:ahLst/>
            <a:cxnLst/>
            <a:rect r="r" b="b" t="t" l="l"/>
            <a:pathLst>
              <a:path h="6106516" w="4652055">
                <a:moveTo>
                  <a:pt x="0" y="0"/>
                </a:moveTo>
                <a:lnTo>
                  <a:pt x="4652055" y="0"/>
                </a:lnTo>
                <a:lnTo>
                  <a:pt x="4652055" y="6106516"/>
                </a:lnTo>
                <a:lnTo>
                  <a:pt x="0" y="61065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722613" y="3588656"/>
            <a:ext cx="2597247" cy="4793577"/>
          </a:xfrm>
          <a:custGeom>
            <a:avLst/>
            <a:gdLst/>
            <a:ahLst/>
            <a:cxnLst/>
            <a:rect r="r" b="b" t="t" l="l"/>
            <a:pathLst>
              <a:path h="4793577" w="2597247">
                <a:moveTo>
                  <a:pt x="0" y="0"/>
                </a:moveTo>
                <a:lnTo>
                  <a:pt x="2597247" y="0"/>
                </a:lnTo>
                <a:lnTo>
                  <a:pt x="2597247" y="4793577"/>
                </a:lnTo>
                <a:lnTo>
                  <a:pt x="0" y="47935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403571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PIPELINE HAZARDS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62017" y="4075125"/>
            <a:ext cx="8081983" cy="4582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9384" indent="-259692" lvl="1">
              <a:lnSpc>
                <a:spcPts val="3367"/>
              </a:lnSpc>
              <a:buFont typeface="Arial"/>
              <a:buChar char="•"/>
            </a:pPr>
            <a:r>
              <a:rPr lang="en-US" sz="240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Definition:</a:t>
            </a:r>
          </a:p>
          <a:p>
            <a:pPr algn="just" marL="1038768" indent="-346256" lvl="2">
              <a:lnSpc>
                <a:spcPts val="3367"/>
              </a:lnSpc>
              <a:buFont typeface="Arial"/>
              <a:buChar char="⚬"/>
            </a:pPr>
            <a:r>
              <a:rPr lang="en-US" sz="240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Situations that prevent the next instruction in the pipeline from executing in its designated clock cycle.</a:t>
            </a:r>
          </a:p>
          <a:p>
            <a:pPr algn="just" marL="519384" indent="-259692" lvl="1">
              <a:lnSpc>
                <a:spcPts val="3367"/>
              </a:lnSpc>
              <a:buFont typeface="Arial"/>
              <a:buChar char="•"/>
            </a:pPr>
            <a:r>
              <a:rPr lang="en-US" sz="240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Types of Hazards:</a:t>
            </a:r>
          </a:p>
          <a:p>
            <a:pPr algn="just" marL="1038768" indent="-346256" lvl="2">
              <a:lnSpc>
                <a:spcPts val="3367"/>
              </a:lnSpc>
              <a:buAutoNum type="alphaLcPeriod" startAt="1"/>
            </a:pPr>
            <a:r>
              <a:rPr lang="en-US" sz="240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Structural Hazards: Resource conflicts.</a:t>
            </a:r>
          </a:p>
          <a:p>
            <a:pPr algn="just" marL="1038768" indent="-346256" lvl="2">
              <a:lnSpc>
                <a:spcPts val="3367"/>
              </a:lnSpc>
              <a:buAutoNum type="alphaLcPeriod" startAt="1"/>
            </a:pPr>
            <a:r>
              <a:rPr lang="en-US" sz="240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Data Hazards: Dependencies between instructions.</a:t>
            </a:r>
          </a:p>
          <a:p>
            <a:pPr algn="just" marL="1038768" indent="-346256" lvl="2">
              <a:lnSpc>
                <a:spcPts val="3367"/>
              </a:lnSpc>
              <a:buAutoNum type="alphaLcPeriod" startAt="1"/>
            </a:pPr>
            <a:r>
              <a:rPr lang="en-US" sz="240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Control Hazards: Branches and jumps.</a:t>
            </a:r>
          </a:p>
          <a:p>
            <a:pPr algn="just">
              <a:lnSpc>
                <a:spcPts val="3367"/>
              </a:lnSpc>
            </a:pPr>
          </a:p>
          <a:p>
            <a:pPr algn="just">
              <a:lnSpc>
                <a:spcPts val="3367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05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55075" y="1028700"/>
            <a:ext cx="604457" cy="608886"/>
          </a:xfrm>
          <a:custGeom>
            <a:avLst/>
            <a:gdLst/>
            <a:ahLst/>
            <a:cxnLst/>
            <a:rect r="r" b="b" t="t" l="l"/>
            <a:pathLst>
              <a:path h="608886" w="604457">
                <a:moveTo>
                  <a:pt x="0" y="0"/>
                </a:moveTo>
                <a:lnTo>
                  <a:pt x="604457" y="0"/>
                </a:lnTo>
                <a:lnTo>
                  <a:pt x="604457" y="608886"/>
                </a:lnTo>
                <a:lnTo>
                  <a:pt x="0" y="6088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47320" y="1255724"/>
            <a:ext cx="1160704" cy="243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2"/>
              </a:lnSpc>
            </a:pPr>
            <a:r>
              <a:rPr lang="en-US" sz="1804" spc="-11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范權榮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19860" y="111162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424041" y="111162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SERVICE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528628" y="1111629"/>
            <a:ext cx="110573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923945" y="1111629"/>
            <a:ext cx="133535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111210557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22334" y="2121652"/>
            <a:ext cx="6034097" cy="6718124"/>
          </a:xfrm>
          <a:custGeom>
            <a:avLst/>
            <a:gdLst/>
            <a:ahLst/>
            <a:cxnLst/>
            <a:rect r="r" b="b" t="t" l="l"/>
            <a:pathLst>
              <a:path h="6718124" w="6034097">
                <a:moveTo>
                  <a:pt x="0" y="0"/>
                </a:moveTo>
                <a:lnTo>
                  <a:pt x="6034097" y="0"/>
                </a:lnTo>
                <a:lnTo>
                  <a:pt x="6034097" y="6718124"/>
                </a:lnTo>
                <a:lnTo>
                  <a:pt x="0" y="6718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092353" y="1694614"/>
            <a:ext cx="4179099" cy="6080700"/>
          </a:xfrm>
          <a:custGeom>
            <a:avLst/>
            <a:gdLst/>
            <a:ahLst/>
            <a:cxnLst/>
            <a:rect r="r" b="b" t="t" l="l"/>
            <a:pathLst>
              <a:path h="6080700" w="4179099">
                <a:moveTo>
                  <a:pt x="0" y="0"/>
                </a:moveTo>
                <a:lnTo>
                  <a:pt x="4179100" y="0"/>
                </a:lnTo>
                <a:lnTo>
                  <a:pt x="4179100" y="6080700"/>
                </a:lnTo>
                <a:lnTo>
                  <a:pt x="0" y="60807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403571"/>
            <a:ext cx="8588916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ADVANCED CONCEPTS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59532" y="4045173"/>
            <a:ext cx="9037278" cy="2832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06886" indent="-253443" lvl="1">
              <a:lnSpc>
                <a:spcPts val="3286"/>
              </a:lnSpc>
              <a:buFont typeface="Arial"/>
              <a:buChar char="•"/>
            </a:pPr>
            <a:r>
              <a:rPr lang="en-US" sz="234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Superscalar Pipelines:</a:t>
            </a:r>
          </a:p>
          <a:p>
            <a:pPr algn="just" marL="1013771" indent="-337924" lvl="2">
              <a:lnSpc>
                <a:spcPts val="3286"/>
              </a:lnSpc>
              <a:buFont typeface="Arial"/>
              <a:buChar char="⚬"/>
            </a:pPr>
            <a:r>
              <a:rPr lang="en-US" sz="234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Multiple instructions per stage.</a:t>
            </a:r>
          </a:p>
          <a:p>
            <a:pPr algn="just" marL="506886" indent="-253443" lvl="1">
              <a:lnSpc>
                <a:spcPts val="3286"/>
              </a:lnSpc>
              <a:buFont typeface="Arial"/>
              <a:buChar char="•"/>
            </a:pPr>
            <a:r>
              <a:rPr lang="en-US" sz="234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Out-of-Order Execution:</a:t>
            </a:r>
          </a:p>
          <a:p>
            <a:pPr algn="just" marL="1013771" indent="-337924" lvl="2">
              <a:lnSpc>
                <a:spcPts val="3286"/>
              </a:lnSpc>
              <a:buFont typeface="Arial"/>
              <a:buChar char="⚬"/>
            </a:pPr>
            <a:r>
              <a:rPr lang="en-US" sz="234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Reordering instructions to avoid stalls.</a:t>
            </a:r>
          </a:p>
          <a:p>
            <a:pPr algn="just" marL="506886" indent="-253443" lvl="1">
              <a:lnSpc>
                <a:spcPts val="3286"/>
              </a:lnSpc>
              <a:buFont typeface="Arial"/>
              <a:buChar char="•"/>
            </a:pPr>
            <a:r>
              <a:rPr lang="en-US" sz="234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Pipeline Depth:</a:t>
            </a:r>
          </a:p>
          <a:p>
            <a:pPr algn="just" marL="1013771" indent="-337924" lvl="2">
              <a:lnSpc>
                <a:spcPts val="3286"/>
              </a:lnSpc>
              <a:buFont typeface="Arial"/>
              <a:buChar char="⚬"/>
            </a:pPr>
            <a:r>
              <a:rPr lang="en-US" sz="234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Balancing depth vs. complexity.</a:t>
            </a:r>
          </a:p>
          <a:p>
            <a:pPr algn="just">
              <a:lnSpc>
                <a:spcPts val="3286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06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55075" y="1028700"/>
            <a:ext cx="604457" cy="608886"/>
          </a:xfrm>
          <a:custGeom>
            <a:avLst/>
            <a:gdLst/>
            <a:ahLst/>
            <a:cxnLst/>
            <a:rect r="r" b="b" t="t" l="l"/>
            <a:pathLst>
              <a:path h="608886" w="604457">
                <a:moveTo>
                  <a:pt x="0" y="0"/>
                </a:moveTo>
                <a:lnTo>
                  <a:pt x="604457" y="0"/>
                </a:lnTo>
                <a:lnTo>
                  <a:pt x="604457" y="608886"/>
                </a:lnTo>
                <a:lnTo>
                  <a:pt x="0" y="6088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47320" y="1255724"/>
            <a:ext cx="1160704" cy="243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2"/>
              </a:lnSpc>
            </a:pPr>
            <a:r>
              <a:rPr lang="en-US" sz="1804" spc="-11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范權榮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19860" y="111162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424041" y="111162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SERVICE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528628" y="1111629"/>
            <a:ext cx="110573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923945" y="1111629"/>
            <a:ext cx="133535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111210557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405506" y="3868571"/>
            <a:ext cx="3848057" cy="2490742"/>
          </a:xfrm>
          <a:custGeom>
            <a:avLst/>
            <a:gdLst/>
            <a:ahLst/>
            <a:cxnLst/>
            <a:rect r="r" b="b" t="t" l="l"/>
            <a:pathLst>
              <a:path h="2490742" w="3848057">
                <a:moveTo>
                  <a:pt x="0" y="0"/>
                </a:moveTo>
                <a:lnTo>
                  <a:pt x="3848057" y="0"/>
                </a:lnTo>
                <a:lnTo>
                  <a:pt x="3848057" y="2490742"/>
                </a:lnTo>
                <a:lnTo>
                  <a:pt x="0" y="24907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537042" y="3938469"/>
            <a:ext cx="2577298" cy="2577298"/>
          </a:xfrm>
          <a:custGeom>
            <a:avLst/>
            <a:gdLst/>
            <a:ahLst/>
            <a:cxnLst/>
            <a:rect r="r" b="b" t="t" l="l"/>
            <a:pathLst>
              <a:path h="2577298" w="2577298">
                <a:moveTo>
                  <a:pt x="0" y="0"/>
                </a:moveTo>
                <a:lnTo>
                  <a:pt x="2577297" y="0"/>
                </a:lnTo>
                <a:lnTo>
                  <a:pt x="2577297" y="2577298"/>
                </a:lnTo>
                <a:lnTo>
                  <a:pt x="0" y="25772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4106301" y="1849272"/>
            <a:ext cx="10075398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REAL-WORLD APPLICATIONS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04175" y="7627017"/>
            <a:ext cx="4243031" cy="882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31"/>
              </a:lnSpc>
            </a:pPr>
            <a:r>
              <a:rPr lang="en-US" sz="2593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Intel, AMD, ARM processors.</a:t>
            </a:r>
          </a:p>
          <a:p>
            <a:pPr algn="just">
              <a:lnSpc>
                <a:spcPts val="3631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57304" y="6874282"/>
            <a:ext cx="4936774" cy="800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3"/>
              </a:lnSpc>
            </a:pPr>
            <a:r>
              <a:rPr lang="en-US" b="true" sz="233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MODERN CPUS</a:t>
            </a:r>
          </a:p>
          <a:p>
            <a:pPr algn="ctr">
              <a:lnSpc>
                <a:spcPts val="3263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55075" y="1028700"/>
            <a:ext cx="604457" cy="608886"/>
          </a:xfrm>
          <a:custGeom>
            <a:avLst/>
            <a:gdLst/>
            <a:ahLst/>
            <a:cxnLst/>
            <a:rect r="r" b="b" t="t" l="l"/>
            <a:pathLst>
              <a:path h="608886" w="604457">
                <a:moveTo>
                  <a:pt x="0" y="0"/>
                </a:moveTo>
                <a:lnTo>
                  <a:pt x="604457" y="0"/>
                </a:lnTo>
                <a:lnTo>
                  <a:pt x="604457" y="608886"/>
                </a:lnTo>
                <a:lnTo>
                  <a:pt x="0" y="6088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47320" y="1255724"/>
            <a:ext cx="1160704" cy="243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2"/>
              </a:lnSpc>
            </a:pPr>
            <a:r>
              <a:rPr lang="en-US" sz="1804" spc="-11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范權榮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19860" y="111162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424041" y="111162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SERVICE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528628" y="1111629"/>
            <a:ext cx="110573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923945" y="1111629"/>
            <a:ext cx="133535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111210557</a:t>
            </a:r>
          </a:p>
        </p:txBody>
      </p:sp>
      <p:sp>
        <p:nvSpPr>
          <p:cNvPr name="Freeform 15" id="15"/>
          <p:cNvSpPr/>
          <p:nvPr/>
        </p:nvSpPr>
        <p:spPr>
          <a:xfrm flipH="true" flipV="false" rot="127548">
            <a:off x="7027321" y="4340928"/>
            <a:ext cx="4233358" cy="1924254"/>
          </a:xfrm>
          <a:custGeom>
            <a:avLst/>
            <a:gdLst/>
            <a:ahLst/>
            <a:cxnLst/>
            <a:rect r="r" b="b" t="t" l="l"/>
            <a:pathLst>
              <a:path h="1924254" w="4233358">
                <a:moveTo>
                  <a:pt x="4233358" y="0"/>
                </a:moveTo>
                <a:lnTo>
                  <a:pt x="0" y="0"/>
                </a:lnTo>
                <a:lnTo>
                  <a:pt x="0" y="1924253"/>
                </a:lnTo>
                <a:lnTo>
                  <a:pt x="4233358" y="1924253"/>
                </a:lnTo>
                <a:lnTo>
                  <a:pt x="423335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7022485" y="7401751"/>
            <a:ext cx="4272427" cy="133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31"/>
              </a:lnSpc>
            </a:pPr>
            <a:r>
              <a:rPr lang="en-US" sz="2593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Use highly parallel pipelines for computation.</a:t>
            </a:r>
          </a:p>
          <a:p>
            <a:pPr algn="just">
              <a:lnSpc>
                <a:spcPts val="3631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6675613" y="6837823"/>
            <a:ext cx="4936774" cy="800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3"/>
              </a:lnSpc>
            </a:pPr>
            <a:r>
              <a:rPr lang="en-US" b="true" sz="233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GPUS</a:t>
            </a:r>
          </a:p>
          <a:p>
            <a:pPr algn="ctr">
              <a:lnSpc>
                <a:spcPts val="3263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2407112" y="7438210"/>
            <a:ext cx="4272427" cy="133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31"/>
              </a:lnSpc>
            </a:pPr>
            <a:r>
              <a:rPr lang="en-US" sz="2593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Optimized pipelines for low power and size.</a:t>
            </a:r>
          </a:p>
          <a:p>
            <a:pPr algn="just">
              <a:lnSpc>
                <a:spcPts val="3631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2060241" y="6874282"/>
            <a:ext cx="4936774" cy="800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3"/>
              </a:lnSpc>
            </a:pPr>
            <a:r>
              <a:rPr lang="en-US" b="true" sz="233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EMBEDDED SYSTEMS</a:t>
            </a:r>
          </a:p>
          <a:p>
            <a:pPr algn="ctr">
              <a:lnSpc>
                <a:spcPts val="3263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350689" y="2012464"/>
            <a:ext cx="4355876" cy="6337915"/>
          </a:xfrm>
          <a:custGeom>
            <a:avLst/>
            <a:gdLst/>
            <a:ahLst/>
            <a:cxnLst/>
            <a:rect r="r" b="b" t="t" l="l"/>
            <a:pathLst>
              <a:path h="6337915" w="4355876">
                <a:moveTo>
                  <a:pt x="0" y="0"/>
                </a:moveTo>
                <a:lnTo>
                  <a:pt x="4355877" y="0"/>
                </a:lnTo>
                <a:lnTo>
                  <a:pt x="4355877" y="6337915"/>
                </a:lnTo>
                <a:lnTo>
                  <a:pt x="0" y="63379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025473" y="4143204"/>
            <a:ext cx="3291197" cy="3859613"/>
          </a:xfrm>
          <a:custGeom>
            <a:avLst/>
            <a:gdLst/>
            <a:ahLst/>
            <a:cxnLst/>
            <a:rect r="r" b="b" t="t" l="l"/>
            <a:pathLst>
              <a:path h="3859613" w="3291197">
                <a:moveTo>
                  <a:pt x="0" y="0"/>
                </a:moveTo>
                <a:lnTo>
                  <a:pt x="3291197" y="0"/>
                </a:lnTo>
                <a:lnTo>
                  <a:pt x="3291197" y="3859614"/>
                </a:lnTo>
                <a:lnTo>
                  <a:pt x="0" y="38596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127548">
            <a:off x="10710799" y="7296706"/>
            <a:ext cx="4912946" cy="2233157"/>
          </a:xfrm>
          <a:custGeom>
            <a:avLst/>
            <a:gdLst/>
            <a:ahLst/>
            <a:cxnLst/>
            <a:rect r="r" b="b" t="t" l="l"/>
            <a:pathLst>
              <a:path h="2233157" w="4912946">
                <a:moveTo>
                  <a:pt x="4912946" y="0"/>
                </a:moveTo>
                <a:lnTo>
                  <a:pt x="0" y="0"/>
                </a:lnTo>
                <a:lnTo>
                  <a:pt x="0" y="2233157"/>
                </a:lnTo>
                <a:lnTo>
                  <a:pt x="4912946" y="2233157"/>
                </a:lnTo>
                <a:lnTo>
                  <a:pt x="491294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028700" y="2403571"/>
            <a:ext cx="7519757" cy="2276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CHALLENGES IN PIPELINE DESIGN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57304" y="4936858"/>
            <a:ext cx="7938896" cy="306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4329" indent="-247165" lvl="1">
              <a:lnSpc>
                <a:spcPts val="3548"/>
              </a:lnSpc>
              <a:buFont typeface="Arial"/>
              <a:buChar char="•"/>
            </a:pPr>
            <a:r>
              <a:rPr lang="en-US" sz="228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Trade-offs:</a:t>
            </a:r>
          </a:p>
          <a:p>
            <a:pPr algn="just" marL="494329" indent="-247165" lvl="1">
              <a:lnSpc>
                <a:spcPts val="3548"/>
              </a:lnSpc>
              <a:buFont typeface="Arial"/>
              <a:buChar char="•"/>
            </a:pPr>
            <a:r>
              <a:rPr lang="en-US" sz="228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Complexity vs. performance.</a:t>
            </a:r>
          </a:p>
          <a:p>
            <a:pPr algn="just" marL="494329" indent="-247165" lvl="1">
              <a:lnSpc>
                <a:spcPts val="3548"/>
              </a:lnSpc>
              <a:buFont typeface="Arial"/>
              <a:buChar char="•"/>
            </a:pPr>
            <a:r>
              <a:rPr lang="en-US" sz="228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Power Consumption:</a:t>
            </a:r>
          </a:p>
          <a:p>
            <a:pPr algn="just" marL="494329" indent="-247165" lvl="1">
              <a:lnSpc>
                <a:spcPts val="3548"/>
              </a:lnSpc>
              <a:buFont typeface="Arial"/>
              <a:buChar char="•"/>
            </a:pPr>
            <a:r>
              <a:rPr lang="en-US" sz="228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Balancing efficiency.</a:t>
            </a:r>
          </a:p>
          <a:p>
            <a:pPr algn="just" marL="494329" indent="-247165" lvl="1">
              <a:lnSpc>
                <a:spcPts val="3548"/>
              </a:lnSpc>
              <a:buFont typeface="Arial"/>
              <a:buChar char="•"/>
            </a:pPr>
            <a:r>
              <a:rPr lang="en-US" sz="228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Scalability:</a:t>
            </a:r>
          </a:p>
          <a:p>
            <a:pPr algn="just" marL="494329" indent="-247165" lvl="1">
              <a:lnSpc>
                <a:spcPts val="3548"/>
              </a:lnSpc>
              <a:buFont typeface="Arial"/>
              <a:buChar char="•"/>
            </a:pPr>
            <a:r>
              <a:rPr lang="en-US" sz="228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Ensuring performance with more stages or cores.</a:t>
            </a:r>
          </a:p>
          <a:p>
            <a:pPr algn="just">
              <a:lnSpc>
                <a:spcPts val="3548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08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55075" y="1028700"/>
            <a:ext cx="604457" cy="608886"/>
          </a:xfrm>
          <a:custGeom>
            <a:avLst/>
            <a:gdLst/>
            <a:ahLst/>
            <a:cxnLst/>
            <a:rect r="r" b="b" t="t" l="l"/>
            <a:pathLst>
              <a:path h="608886" w="604457">
                <a:moveTo>
                  <a:pt x="0" y="0"/>
                </a:moveTo>
                <a:lnTo>
                  <a:pt x="604457" y="0"/>
                </a:lnTo>
                <a:lnTo>
                  <a:pt x="604457" y="608886"/>
                </a:lnTo>
                <a:lnTo>
                  <a:pt x="0" y="6088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47320" y="1255724"/>
            <a:ext cx="1160704" cy="243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2"/>
              </a:lnSpc>
            </a:pPr>
            <a:r>
              <a:rPr lang="en-US" sz="1804" spc="-11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范權榮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19860" y="111162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424041" y="111162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SERVICE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528628" y="1111629"/>
            <a:ext cx="110573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923945" y="1111629"/>
            <a:ext cx="133535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111210557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440699">
            <a:off x="11206959" y="2235663"/>
            <a:ext cx="3059086" cy="1941129"/>
          </a:xfrm>
          <a:custGeom>
            <a:avLst/>
            <a:gdLst/>
            <a:ahLst/>
            <a:cxnLst/>
            <a:rect r="r" b="b" t="t" l="l"/>
            <a:pathLst>
              <a:path h="1941129" w="3059086">
                <a:moveTo>
                  <a:pt x="0" y="0"/>
                </a:moveTo>
                <a:lnTo>
                  <a:pt x="3059087" y="0"/>
                </a:lnTo>
                <a:lnTo>
                  <a:pt x="3059087" y="1941130"/>
                </a:lnTo>
                <a:lnTo>
                  <a:pt x="0" y="1941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506387">
            <a:off x="8384546" y="3988972"/>
            <a:ext cx="3160926" cy="3408842"/>
          </a:xfrm>
          <a:custGeom>
            <a:avLst/>
            <a:gdLst/>
            <a:ahLst/>
            <a:cxnLst/>
            <a:rect r="r" b="b" t="t" l="l"/>
            <a:pathLst>
              <a:path h="3408842" w="3160926">
                <a:moveTo>
                  <a:pt x="0" y="0"/>
                </a:moveTo>
                <a:lnTo>
                  <a:pt x="3160926" y="0"/>
                </a:lnTo>
                <a:lnTo>
                  <a:pt x="3160926" y="3408842"/>
                </a:lnTo>
                <a:lnTo>
                  <a:pt x="0" y="34088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1175061">
            <a:off x="13167272" y="4228100"/>
            <a:ext cx="1593550" cy="4114800"/>
          </a:xfrm>
          <a:custGeom>
            <a:avLst/>
            <a:gdLst/>
            <a:ahLst/>
            <a:cxnLst/>
            <a:rect r="r" b="b" t="t" l="l"/>
            <a:pathLst>
              <a:path h="4114800" w="1593550">
                <a:moveTo>
                  <a:pt x="0" y="0"/>
                </a:moveTo>
                <a:lnTo>
                  <a:pt x="1593550" y="0"/>
                </a:lnTo>
                <a:lnTo>
                  <a:pt x="15935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028700" y="2403571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59526" y="4041948"/>
            <a:ext cx="6210987" cy="4069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08492" indent="-254246" lvl="1">
              <a:lnSpc>
                <a:spcPts val="3297"/>
              </a:lnSpc>
              <a:buFont typeface="Arial"/>
              <a:buChar char="•"/>
            </a:pPr>
            <a:r>
              <a:rPr lang="en-US" sz="235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Summary:</a:t>
            </a:r>
          </a:p>
          <a:p>
            <a:pPr algn="just" marL="1016985" indent="-338995" lvl="2">
              <a:lnSpc>
                <a:spcPts val="3297"/>
              </a:lnSpc>
              <a:buFont typeface="Arial"/>
              <a:buChar char="⚬"/>
            </a:pPr>
            <a:r>
              <a:rPr lang="en-US" sz="235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Pipeline</a:t>
            </a:r>
            <a:r>
              <a:rPr lang="en-US" sz="235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processors enhance performance by parallelizing instruction execution.</a:t>
            </a:r>
          </a:p>
          <a:p>
            <a:pPr algn="just" marL="1016985" indent="-338995" lvl="2">
              <a:lnSpc>
                <a:spcPts val="3297"/>
              </a:lnSpc>
              <a:buFont typeface="Arial"/>
              <a:buChar char="⚬"/>
            </a:pPr>
            <a:r>
              <a:rPr lang="en-US" sz="235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Design involves balancing speed, efficiency, and complexity.</a:t>
            </a:r>
          </a:p>
          <a:p>
            <a:pPr algn="just" marL="508492" indent="-254246" lvl="1">
              <a:lnSpc>
                <a:spcPts val="3297"/>
              </a:lnSpc>
              <a:buFont typeface="Arial"/>
              <a:buChar char="•"/>
            </a:pPr>
            <a:r>
              <a:rPr lang="en-US" sz="235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Future Trends:</a:t>
            </a:r>
          </a:p>
          <a:p>
            <a:pPr algn="just" marL="1016985" indent="-338995" lvl="2">
              <a:lnSpc>
                <a:spcPts val="3297"/>
              </a:lnSpc>
              <a:buFont typeface="Arial"/>
              <a:buChar char="⚬"/>
            </a:pPr>
            <a:r>
              <a:rPr lang="en-US" sz="235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AI accelerators and quantum computing may redefine pipelines.</a:t>
            </a:r>
          </a:p>
          <a:p>
            <a:pPr algn="just">
              <a:lnSpc>
                <a:spcPts val="3297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09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55075" y="1028700"/>
            <a:ext cx="604457" cy="608886"/>
          </a:xfrm>
          <a:custGeom>
            <a:avLst/>
            <a:gdLst/>
            <a:ahLst/>
            <a:cxnLst/>
            <a:rect r="r" b="b" t="t" l="l"/>
            <a:pathLst>
              <a:path h="608886" w="604457">
                <a:moveTo>
                  <a:pt x="0" y="0"/>
                </a:moveTo>
                <a:lnTo>
                  <a:pt x="604457" y="0"/>
                </a:lnTo>
                <a:lnTo>
                  <a:pt x="604457" y="608886"/>
                </a:lnTo>
                <a:lnTo>
                  <a:pt x="0" y="6088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47320" y="1255724"/>
            <a:ext cx="1160704" cy="243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2"/>
              </a:lnSpc>
            </a:pPr>
            <a:r>
              <a:rPr lang="en-US" sz="1804" spc="-11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范權榮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19860" y="111162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424041" y="111162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SERVICE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528628" y="1111629"/>
            <a:ext cx="110573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923945" y="1111629"/>
            <a:ext cx="133535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111210557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DAGaAENNeok</dc:identifier>
  <dcterms:modified xsi:type="dcterms:W3CDTF">2011-08-01T06:04:30Z</dcterms:modified>
  <cp:revision>1</cp:revision>
  <dc:title>Pipeline Processor</dc:title>
</cp:coreProperties>
</file>