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60" r:id="rId3"/>
    <p:sldId id="461" r:id="rId4"/>
    <p:sldId id="463" r:id="rId5"/>
    <p:sldId id="462" r:id="rId6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학구" initials="김학" lastIdx="2" clrIdx="0">
    <p:extLst>
      <p:ext uri="{19B8F6BF-5375-455C-9EA6-DF929625EA0E}">
        <p15:presenceInfo xmlns:p15="http://schemas.microsoft.com/office/powerpoint/2012/main" userId="67281c3c448d45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CCFF"/>
    <a:srgbClr val="C80150"/>
    <a:srgbClr val="CBE3BB"/>
    <a:srgbClr val="9FB7E1"/>
    <a:srgbClr val="FF6C0F"/>
    <a:srgbClr val="0D0D0D"/>
    <a:srgbClr val="1A1A1A"/>
    <a:srgbClr val="191919"/>
    <a:srgbClr val="FF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69704" autoAdjust="0"/>
  </p:normalViewPr>
  <p:slideViewPr>
    <p:cSldViewPr snapToGrid="0">
      <p:cViewPr varScale="1">
        <p:scale>
          <a:sx n="87" d="100"/>
          <a:sy n="87" d="100"/>
        </p:scale>
        <p:origin x="533" y="67"/>
      </p:cViewPr>
      <p:guideLst/>
    </p:cSldViewPr>
  </p:slideViewPr>
  <p:outlineViewPr>
    <p:cViewPr>
      <p:scale>
        <a:sx n="33" d="100"/>
        <a:sy n="33" d="100"/>
      </p:scale>
      <p:origin x="0" y="-1486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54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C5CD298-79DF-4C32-A519-39CBBE1F04CF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D40A238-0447-419F-9296-2C84365B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4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B2E520-2261-4DCE-A410-41E78F5373EF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E42E5D-5B0A-4EEE-A979-94716FF7A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2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42E5D-5B0A-4EEE-A979-94716FF7A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alibri" panose="020F0502020204030204" pitchFamily="34" charset="0"/>
                <a:ea typeface="나눔바른고딕" panose="020B0603020101020101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libri" panose="020F0502020204030204" pitchFamily="34" charset="0"/>
                <a:ea typeface="나눔바른고딕" panose="020B0603020101020101" pitchFamily="50" charset="-127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96584F6-CA8C-4EC3-BAAF-D210A7DDD8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https://www.epfl.ch/campus/services/communication/wp-content/uploads/2019/03/EPFL-Corp-ID-New-Visual-Identity-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9" t="40500" r="28041" b="42000"/>
          <a:stretch/>
        </p:blipFill>
        <p:spPr bwMode="auto">
          <a:xfrm>
            <a:off x="0" y="6498000"/>
            <a:ext cx="12068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32000" y="6498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27612"/>
            <a:ext cx="12192000" cy="5614388"/>
          </a:xfrm>
        </p:spPr>
        <p:txBody>
          <a:bodyPr lIns="360000" tIns="180000" rIns="180000" bIns="180000"/>
          <a:lstStyle>
            <a:lvl1pPr marL="228600" indent="-396000">
              <a:buFont typeface="Wingdings" panose="05000000000000000000" pitchFamily="2" charset="2"/>
              <a:buChar char="v"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42000"/>
            <a:ext cx="10944000" cy="21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972001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0000">
                <a:srgbClr val="727272"/>
              </a:gs>
              <a:gs pos="100000">
                <a:srgbClr val="FFB3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68000" y="6641999"/>
            <a:ext cx="1224000" cy="216001"/>
          </a:xfrm>
          <a:prstGeom prst="rect">
            <a:avLst/>
          </a:prstGeom>
          <a:solidFill>
            <a:srgbClr val="FFB300"/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defRPr>
            </a:lvl1pPr>
          </a:lstStyle>
          <a:p>
            <a:fld id="{396584F6-CA8C-4EC3-BAAF-D210A7DDD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 vert="horz" lIns="360000" tIns="36000" rIns="91440" bIns="36000" rtlCol="0" anchor="ctr" anchorCtr="0">
            <a:normAutofit/>
          </a:bodyPr>
          <a:lstStyle>
            <a:lvl1pPr>
              <a:lnSpc>
                <a:spcPct val="90000"/>
              </a:lnSpc>
              <a:defRPr lang="ko-KR" altLang="en-US" sz="4000" b="1" dirty="0"/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9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84F6-CA8C-4EC3-BAAF-D210A7DD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kgu.kim@epfl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4.comp.polyu.edu.hk/~csajaykr/fvdatabase.htm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idiap.ch/dataset/vera-fingerve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hyperlink" Target="http://drfendi.com/fv_usm_databa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903288"/>
            <a:ext cx="12192000" cy="2268000"/>
          </a:xfrm>
          <a:solidFill>
            <a:srgbClr val="002060"/>
          </a:solidFill>
          <a:ln>
            <a:noFill/>
          </a:ln>
        </p:spPr>
        <p:txBody>
          <a:bodyPr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GAN-based Finger </a:t>
            </a:r>
            <a: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Vein (FV) </a:t>
            </a: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</a:t>
            </a:r>
            <a: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Augmentation</a:t>
            </a:r>
            <a:b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Biometric Authentication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71288"/>
            <a:ext cx="9144000" cy="3686713"/>
          </a:xfrm>
        </p:spPr>
        <p:txBody>
          <a:bodyPr>
            <a:noAutofit/>
          </a:bodyPr>
          <a:lstStyle/>
          <a:p>
            <a:endParaRPr lang="en-US" altLang="ko-KR" sz="1600" b="1" dirty="0" smtClean="0"/>
          </a:p>
          <a:p>
            <a:r>
              <a:rPr lang="en-US" altLang="ko-KR" sz="2000" b="1" dirty="0" smtClean="0"/>
              <a:t>Hak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Gu Kim</a:t>
            </a:r>
          </a:p>
          <a:p>
            <a:r>
              <a:rPr lang="en-US" altLang="ko-KR" sz="2000" b="1" dirty="0" smtClean="0">
                <a:solidFill>
                  <a:srgbClr val="00B0F0"/>
                </a:solidFill>
                <a:hlinkClick r:id="rId3"/>
              </a:rPr>
              <a:t>hakgu.kim@epfl.ch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endParaRPr lang="en-US" altLang="ko-KR" sz="1600" b="1" dirty="0" smtClean="0"/>
          </a:p>
          <a:p>
            <a:r>
              <a:rPr lang="en-US" altLang="ko-KR" sz="2000" b="1" dirty="0" smtClean="0"/>
              <a:t>Image and Visual Representation Lab. (IVRL)</a:t>
            </a:r>
          </a:p>
          <a:p>
            <a:r>
              <a:rPr lang="en-US" altLang="ko-KR" b="1" dirty="0"/>
              <a:t>School of Computer and Communication </a:t>
            </a:r>
            <a:r>
              <a:rPr lang="en-US" altLang="ko-KR" b="1" dirty="0" smtClean="0"/>
              <a:t>Sciences (IC)</a:t>
            </a:r>
            <a:endParaRPr lang="en-US" altLang="ko-KR" sz="2000" b="1" dirty="0" smtClean="0"/>
          </a:p>
          <a:p>
            <a:r>
              <a:rPr lang="fr-FR" altLang="ko-KR" sz="2000" b="1" dirty="0"/>
              <a:t>École </a:t>
            </a:r>
            <a:r>
              <a:rPr lang="fr-FR" altLang="ko-KR" sz="2000" b="1" dirty="0" smtClean="0"/>
              <a:t>Polytechnique </a:t>
            </a:r>
            <a:r>
              <a:rPr lang="fr-FR" altLang="ko-KR" b="1" dirty="0" smtClean="0"/>
              <a:t>F</a:t>
            </a:r>
            <a:r>
              <a:rPr lang="fr-FR" altLang="ko-KR" sz="2000" b="1" dirty="0" smtClean="0"/>
              <a:t>édérale </a:t>
            </a:r>
            <a:r>
              <a:rPr lang="fr-FR" altLang="ko-KR" sz="2000" b="1" dirty="0"/>
              <a:t>de </a:t>
            </a:r>
            <a:r>
              <a:rPr lang="fr-FR" altLang="ko-KR" sz="2000" b="1" dirty="0" smtClean="0"/>
              <a:t>Lausanne (EPFL)</a:t>
            </a:r>
          </a:p>
          <a:p>
            <a:endParaRPr lang="fr-FR" altLang="ko-KR" sz="1600" b="1" dirty="0"/>
          </a:p>
          <a:p>
            <a:r>
              <a:rPr lang="en-US" altLang="ko-KR" b="1" dirty="0" smtClean="0"/>
              <a:t>24</a:t>
            </a:r>
            <a:r>
              <a:rPr lang="fr-FR" altLang="ko-KR" sz="2000" b="1" dirty="0" smtClean="0"/>
              <a:t>. </a:t>
            </a:r>
            <a:r>
              <a:rPr lang="en-US" altLang="ko-KR" b="1" dirty="0" smtClean="0"/>
              <a:t>Sept.</a:t>
            </a:r>
            <a:r>
              <a:rPr lang="fr-FR" altLang="ko-KR" sz="2000" b="1" dirty="0" smtClean="0"/>
              <a:t>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0150" y="254118"/>
            <a:ext cx="199170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6666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HY헤드라인M" panose="02030600000101010101" pitchFamily="18" charset="-127"/>
                <a:cs typeface="Calibri" panose="020F0502020204030204" pitchFamily="34" charset="0"/>
              </a:rPr>
              <a:t>Semester Project</a:t>
            </a:r>
            <a:endParaRPr lang="ko-KR" altLang="en-US" sz="2000" b="1" dirty="0">
              <a:solidFill>
                <a:srgbClr val="66665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HY헤드라인M" panose="0203060000010101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99">
        <p:fade/>
      </p:transition>
    </mc:Choice>
    <mc:Fallback xmlns="">
      <p:transition spd="med" advTm="17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175846" y="4064396"/>
            <a:ext cx="11844000" cy="2232000"/>
          </a:xfrm>
          <a:prstGeom prst="rect">
            <a:avLst/>
          </a:prstGeom>
          <a:solidFill>
            <a:schemeClr val="accent4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75846" y="1312524"/>
            <a:ext cx="11844000" cy="2340000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6584F6-CA8C-4EC3-BAAF-D210A7DDD88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Introduction: FV biometric authentication </a:t>
            </a:r>
            <a:r>
              <a:rPr lang="en-US" altLang="ko-KR" dirty="0" smtClean="0"/>
              <a:t>system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9510"/>
          <a:stretch/>
        </p:blipFill>
        <p:spPr>
          <a:xfrm>
            <a:off x="2787040" y="1738212"/>
            <a:ext cx="1421664" cy="1332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09617" y="1144509"/>
            <a:ext cx="1960685" cy="37807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Enrollment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순서도: 자기 디스크 10"/>
          <p:cNvSpPr/>
          <p:nvPr/>
        </p:nvSpPr>
        <p:spPr>
          <a:xfrm>
            <a:off x="9191052" y="2080212"/>
            <a:ext cx="1512000" cy="6480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521985" y="1411758"/>
            <a:ext cx="656418" cy="683567"/>
            <a:chOff x="7651109" y="2324959"/>
            <a:chExt cx="1095493" cy="114080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3" name="타원 22"/>
            <p:cNvSpPr>
              <a:spLocks noChangeAspect="1"/>
            </p:cNvSpPr>
            <p:nvPr/>
          </p:nvSpPr>
          <p:spPr>
            <a:xfrm>
              <a:off x="7651109" y="23249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>
              <a:spLocks noChangeAspect="1"/>
            </p:cNvSpPr>
            <p:nvPr/>
          </p:nvSpPr>
          <p:spPr>
            <a:xfrm>
              <a:off x="7651109" y="2769360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>
              <a:spLocks noChangeAspect="1"/>
            </p:cNvSpPr>
            <p:nvPr/>
          </p:nvSpPr>
          <p:spPr>
            <a:xfrm>
              <a:off x="7651109" y="3213760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>
              <a:spLocks noChangeAspect="1"/>
            </p:cNvSpPr>
            <p:nvPr/>
          </p:nvSpPr>
          <p:spPr>
            <a:xfrm>
              <a:off x="8072855" y="25471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>
            <a:xfrm>
              <a:off x="8072855" y="29915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8494602" y="27693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3" idx="6"/>
              <a:endCxn id="27" idx="2"/>
            </p:cNvCxnSpPr>
            <p:nvPr/>
          </p:nvCxnSpPr>
          <p:spPr>
            <a:xfrm>
              <a:off x="7903109" y="2450959"/>
              <a:ext cx="169746" cy="2222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/>
            <p:cNvCxnSpPr>
              <a:stCxn id="25" idx="6"/>
              <a:endCxn id="27" idx="2"/>
            </p:cNvCxnSpPr>
            <p:nvPr/>
          </p:nvCxnSpPr>
          <p:spPr>
            <a:xfrm flipV="1">
              <a:off x="7903109" y="2673159"/>
              <a:ext cx="169746" cy="22220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>
              <a:stCxn id="26" idx="6"/>
              <a:endCxn id="28" idx="2"/>
            </p:cNvCxnSpPr>
            <p:nvPr/>
          </p:nvCxnSpPr>
          <p:spPr>
            <a:xfrm flipV="1">
              <a:off x="7903109" y="3117559"/>
              <a:ext cx="169746" cy="22220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>
              <a:stCxn id="25" idx="6"/>
              <a:endCxn id="28" idx="2"/>
            </p:cNvCxnSpPr>
            <p:nvPr/>
          </p:nvCxnSpPr>
          <p:spPr>
            <a:xfrm>
              <a:off x="7903109" y="2895360"/>
              <a:ext cx="169746" cy="222199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직선 연결선 42"/>
            <p:cNvCxnSpPr>
              <a:stCxn id="26" idx="6"/>
              <a:endCxn id="27" idx="2"/>
            </p:cNvCxnSpPr>
            <p:nvPr/>
          </p:nvCxnSpPr>
          <p:spPr>
            <a:xfrm flipV="1">
              <a:off x="7903109" y="2673159"/>
              <a:ext cx="169746" cy="66660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직선 연결선 45"/>
            <p:cNvCxnSpPr>
              <a:stCxn id="23" idx="6"/>
              <a:endCxn id="28" idx="2"/>
            </p:cNvCxnSpPr>
            <p:nvPr/>
          </p:nvCxnSpPr>
          <p:spPr>
            <a:xfrm>
              <a:off x="7903109" y="2450959"/>
              <a:ext cx="169746" cy="6666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직선 연결선 48"/>
            <p:cNvCxnSpPr>
              <a:stCxn id="27" idx="6"/>
              <a:endCxn id="29" idx="2"/>
            </p:cNvCxnSpPr>
            <p:nvPr/>
          </p:nvCxnSpPr>
          <p:spPr>
            <a:xfrm>
              <a:off x="8324855" y="2673159"/>
              <a:ext cx="169747" cy="2222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직선 연결선 51"/>
            <p:cNvCxnSpPr>
              <a:stCxn id="28" idx="6"/>
              <a:endCxn id="29" idx="2"/>
            </p:cNvCxnSpPr>
            <p:nvPr/>
          </p:nvCxnSpPr>
          <p:spPr>
            <a:xfrm flipV="1">
              <a:off x="8324855" y="2895359"/>
              <a:ext cx="169747" cy="2222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12955" y="3308747"/>
            <a:ext cx="1969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FV Image Acquisition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09946" y="3308747"/>
            <a:ext cx="2071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FV Image 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Each User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521985" y="2506831"/>
            <a:ext cx="656418" cy="683567"/>
            <a:chOff x="7651109" y="2324959"/>
            <a:chExt cx="1095493" cy="114080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1" name="타원 60"/>
            <p:cNvSpPr>
              <a:spLocks noChangeAspect="1"/>
            </p:cNvSpPr>
            <p:nvPr/>
          </p:nvSpPr>
          <p:spPr>
            <a:xfrm>
              <a:off x="7651109" y="23249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>
              <a:spLocks noChangeAspect="1"/>
            </p:cNvSpPr>
            <p:nvPr/>
          </p:nvSpPr>
          <p:spPr>
            <a:xfrm>
              <a:off x="7651109" y="2769360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>
              <a:spLocks noChangeAspect="1"/>
            </p:cNvSpPr>
            <p:nvPr/>
          </p:nvSpPr>
          <p:spPr>
            <a:xfrm>
              <a:off x="7651109" y="3213760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>
              <a:spLocks noChangeAspect="1"/>
            </p:cNvSpPr>
            <p:nvPr/>
          </p:nvSpPr>
          <p:spPr>
            <a:xfrm>
              <a:off x="8072855" y="25471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>
              <a:spLocks noChangeAspect="1"/>
            </p:cNvSpPr>
            <p:nvPr/>
          </p:nvSpPr>
          <p:spPr>
            <a:xfrm>
              <a:off x="8072855" y="29915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>
              <a:spLocks noChangeAspect="1"/>
            </p:cNvSpPr>
            <p:nvPr/>
          </p:nvSpPr>
          <p:spPr>
            <a:xfrm>
              <a:off x="8494602" y="27693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stCxn id="61" idx="6"/>
              <a:endCxn id="64" idx="2"/>
            </p:cNvCxnSpPr>
            <p:nvPr/>
          </p:nvCxnSpPr>
          <p:spPr>
            <a:xfrm>
              <a:off x="7903109" y="2450959"/>
              <a:ext cx="169746" cy="2222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직선 연결선 67"/>
            <p:cNvCxnSpPr>
              <a:stCxn id="62" idx="6"/>
              <a:endCxn id="64" idx="2"/>
            </p:cNvCxnSpPr>
            <p:nvPr/>
          </p:nvCxnSpPr>
          <p:spPr>
            <a:xfrm flipV="1">
              <a:off x="7903109" y="2673159"/>
              <a:ext cx="169746" cy="22220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직선 연결선 68"/>
            <p:cNvCxnSpPr>
              <a:stCxn id="63" idx="6"/>
              <a:endCxn id="65" idx="2"/>
            </p:cNvCxnSpPr>
            <p:nvPr/>
          </p:nvCxnSpPr>
          <p:spPr>
            <a:xfrm flipV="1">
              <a:off x="7903109" y="3117559"/>
              <a:ext cx="169746" cy="22220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>
              <a:stCxn id="62" idx="6"/>
              <a:endCxn id="65" idx="2"/>
            </p:cNvCxnSpPr>
            <p:nvPr/>
          </p:nvCxnSpPr>
          <p:spPr>
            <a:xfrm>
              <a:off x="7903109" y="2895360"/>
              <a:ext cx="169746" cy="222199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직선 연결선 70"/>
            <p:cNvCxnSpPr>
              <a:stCxn id="63" idx="6"/>
              <a:endCxn id="64" idx="2"/>
            </p:cNvCxnSpPr>
            <p:nvPr/>
          </p:nvCxnSpPr>
          <p:spPr>
            <a:xfrm flipV="1">
              <a:off x="7903109" y="2673159"/>
              <a:ext cx="169746" cy="66660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직선 연결선 71"/>
            <p:cNvCxnSpPr>
              <a:stCxn id="61" idx="6"/>
              <a:endCxn id="65" idx="2"/>
            </p:cNvCxnSpPr>
            <p:nvPr/>
          </p:nvCxnSpPr>
          <p:spPr>
            <a:xfrm>
              <a:off x="7903109" y="2450959"/>
              <a:ext cx="169746" cy="6666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직선 연결선 72"/>
            <p:cNvCxnSpPr>
              <a:stCxn id="64" idx="6"/>
              <a:endCxn id="66" idx="2"/>
            </p:cNvCxnSpPr>
            <p:nvPr/>
          </p:nvCxnSpPr>
          <p:spPr>
            <a:xfrm>
              <a:off x="8324855" y="2673159"/>
              <a:ext cx="169747" cy="2222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직선 연결선 73"/>
            <p:cNvCxnSpPr>
              <a:stCxn id="65" idx="6"/>
              <a:endCxn id="66" idx="2"/>
            </p:cNvCxnSpPr>
            <p:nvPr/>
          </p:nvCxnSpPr>
          <p:spPr>
            <a:xfrm flipV="1">
              <a:off x="8324855" y="2895359"/>
              <a:ext cx="169747" cy="2222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529422" y="1654375"/>
            <a:ext cx="1521074" cy="1499674"/>
            <a:chOff x="626564" y="2139753"/>
            <a:chExt cx="1521074" cy="1499674"/>
          </a:xfrm>
        </p:grpSpPr>
        <p:pic>
          <p:nvPicPr>
            <p:cNvPr id="14" name="그림 13" descr="mesh - Three.js - technique for turning a transparent PNG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638" y="2139753"/>
              <a:ext cx="720000" cy="720000"/>
            </a:xfrm>
            <a:prstGeom prst="rect">
              <a:avLst/>
            </a:prstGeom>
          </p:spPr>
        </p:pic>
        <p:pic>
          <p:nvPicPr>
            <p:cNvPr id="57" name="그림 56" descr="File:User icon 3.svg - Wikimedia Commons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3846" r="14915" b="11154"/>
            <a:stretch/>
          </p:blipFill>
          <p:spPr>
            <a:xfrm>
              <a:off x="631413" y="2919427"/>
              <a:ext cx="596199" cy="720000"/>
            </a:xfrm>
            <a:prstGeom prst="rect">
              <a:avLst/>
            </a:prstGeom>
          </p:spPr>
        </p:pic>
        <p:pic>
          <p:nvPicPr>
            <p:cNvPr id="79" name="그림 78" descr="File:User icon 1.svg - Wikimedia Commons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231" r="15043" b="12564"/>
            <a:stretch/>
          </p:blipFill>
          <p:spPr>
            <a:xfrm>
              <a:off x="1483663" y="2919427"/>
              <a:ext cx="607951" cy="720000"/>
            </a:xfrm>
            <a:prstGeom prst="rect">
              <a:avLst/>
            </a:prstGeom>
          </p:spPr>
        </p:pic>
        <p:pic>
          <p:nvPicPr>
            <p:cNvPr id="80" name="그림 79" descr="File:Emblem-person-orange.svg - Wikimedia Commons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54" t="6539" r="16068" b="12564"/>
            <a:stretch/>
          </p:blipFill>
          <p:spPr>
            <a:xfrm>
              <a:off x="626564" y="2139753"/>
              <a:ext cx="605896" cy="720000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5197017" y="1684705"/>
            <a:ext cx="1500298" cy="1439015"/>
            <a:chOff x="5595390" y="2233970"/>
            <a:chExt cx="1500298" cy="143901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7"/>
            <a:srcRect l="5396"/>
            <a:stretch/>
          </p:blipFill>
          <p:spPr>
            <a:xfrm>
              <a:off x="6019577" y="2233970"/>
              <a:ext cx="905926" cy="36000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pic>
          <p:nvPicPr>
            <p:cNvPr id="1028" name="Picture 4" descr="full/bf/029-m/029_R_2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/>
            <a:stretch/>
          </p:blipFill>
          <p:spPr bwMode="auto">
            <a:xfrm>
              <a:off x="6019772" y="3097568"/>
              <a:ext cx="905731" cy="35832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08311" y="2749456"/>
                  <a:ext cx="2051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311" y="2749456"/>
                  <a:ext cx="20518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588" r="-23529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왼쪽 대괄호 18"/>
            <p:cNvSpPr/>
            <p:nvPr/>
          </p:nvSpPr>
          <p:spPr>
            <a:xfrm>
              <a:off x="5595390" y="2285698"/>
              <a:ext cx="72000" cy="1260000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7023688" y="2285698"/>
              <a:ext cx="72000" cy="1260000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7"/>
            <a:srcRect l="5396"/>
            <a:stretch/>
          </p:blipFill>
          <p:spPr>
            <a:xfrm>
              <a:off x="5797258" y="2384674"/>
              <a:ext cx="905926" cy="36000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7"/>
            <a:srcRect l="5396"/>
            <a:stretch/>
          </p:blipFill>
          <p:spPr>
            <a:xfrm>
              <a:off x="5737229" y="2449387"/>
              <a:ext cx="905926" cy="36000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pic>
          <p:nvPicPr>
            <p:cNvPr id="77" name="Picture 4" descr="full/bf/029-m/029_R_2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/>
            <a:stretch/>
          </p:blipFill>
          <p:spPr bwMode="auto">
            <a:xfrm>
              <a:off x="5797258" y="3249951"/>
              <a:ext cx="905731" cy="35832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full/bf/029-m/029_R_2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"/>
            <a:stretch/>
          </p:blipFill>
          <p:spPr bwMode="auto">
            <a:xfrm>
              <a:off x="5737229" y="3314664"/>
              <a:ext cx="905731" cy="35832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 rot="19864274">
              <a:off x="6603450" y="2447796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19864274">
              <a:off x="6603450" y="3308108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29959" y="4856396"/>
            <a:ext cx="720000" cy="720000"/>
            <a:chOff x="1351736" y="5401286"/>
            <a:chExt cx="720000" cy="720000"/>
          </a:xfrm>
        </p:grpSpPr>
        <p:pic>
          <p:nvPicPr>
            <p:cNvPr id="86" name="그림 85" descr="mesh - Three.js - technique for turning a transparent PNG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736" y="5401286"/>
              <a:ext cx="720000" cy="720000"/>
            </a:xfrm>
            <a:prstGeom prst="rect">
              <a:avLst/>
            </a:prstGeom>
          </p:spPr>
        </p:pic>
        <p:pic>
          <p:nvPicPr>
            <p:cNvPr id="7" name="그림 6" descr="SVG &gt; 时尚 色调 黑暗 时尚 - 免费的SVG图像和图标。 | SVG Silh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81" b="11596"/>
            <a:stretch/>
          </p:blipFill>
          <p:spPr>
            <a:xfrm>
              <a:off x="1530352" y="5592651"/>
              <a:ext cx="327600" cy="1260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345580" y="4928688"/>
            <a:ext cx="1203173" cy="575417"/>
            <a:chOff x="6099340" y="2386370"/>
            <a:chExt cx="1203173" cy="575417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7"/>
            <a:srcRect l="5396"/>
            <a:stretch/>
          </p:blipFill>
          <p:spPr>
            <a:xfrm>
              <a:off x="6381688" y="2386370"/>
              <a:ext cx="905926" cy="360000"/>
            </a:xfrm>
            <a:prstGeom prst="rect">
              <a:avLst/>
            </a:prstGeom>
            <a:ln w="19050">
              <a:solidFill>
                <a:schemeClr val="accent5"/>
              </a:solidFill>
            </a:ln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7"/>
            <a:srcRect l="5396"/>
            <a:stretch/>
          </p:blipFill>
          <p:spPr>
            <a:xfrm>
              <a:off x="6159369" y="2537074"/>
              <a:ext cx="905926" cy="360000"/>
            </a:xfrm>
            <a:prstGeom prst="rect">
              <a:avLst/>
            </a:prstGeom>
            <a:ln w="19050">
              <a:solidFill>
                <a:schemeClr val="accent5"/>
              </a:solidFill>
            </a:ln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7"/>
            <a:srcRect l="5396"/>
            <a:stretch/>
          </p:blipFill>
          <p:spPr>
            <a:xfrm>
              <a:off x="6099340" y="2601787"/>
              <a:ext cx="905926" cy="360000"/>
            </a:xfrm>
            <a:prstGeom prst="rect">
              <a:avLst/>
            </a:prstGeom>
            <a:ln w="19050">
              <a:solidFill>
                <a:schemeClr val="accent5"/>
              </a:solidFill>
            </a:ln>
          </p:spPr>
        </p:pic>
        <p:sp>
          <p:nvSpPr>
            <p:cNvPr id="92" name="TextBox 91"/>
            <p:cNvSpPr txBox="1"/>
            <p:nvPr/>
          </p:nvSpPr>
          <p:spPr>
            <a:xfrm rot="19864274">
              <a:off x="6965561" y="2600196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521985" y="4874613"/>
            <a:ext cx="656418" cy="683567"/>
            <a:chOff x="7651109" y="2324959"/>
            <a:chExt cx="1095493" cy="114080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4" name="타원 93"/>
            <p:cNvSpPr>
              <a:spLocks noChangeAspect="1"/>
            </p:cNvSpPr>
            <p:nvPr/>
          </p:nvSpPr>
          <p:spPr>
            <a:xfrm>
              <a:off x="7651109" y="23249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>
              <a:spLocks noChangeAspect="1"/>
            </p:cNvSpPr>
            <p:nvPr/>
          </p:nvSpPr>
          <p:spPr>
            <a:xfrm>
              <a:off x="7651109" y="2769360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>
              <a:spLocks noChangeAspect="1"/>
            </p:cNvSpPr>
            <p:nvPr/>
          </p:nvSpPr>
          <p:spPr>
            <a:xfrm>
              <a:off x="7651109" y="3213760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>
              <a:spLocks noChangeAspect="1"/>
            </p:cNvSpPr>
            <p:nvPr/>
          </p:nvSpPr>
          <p:spPr>
            <a:xfrm>
              <a:off x="8072855" y="25471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>
              <a:spLocks noChangeAspect="1"/>
            </p:cNvSpPr>
            <p:nvPr/>
          </p:nvSpPr>
          <p:spPr>
            <a:xfrm>
              <a:off x="8072855" y="29915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>
              <a:spLocks noChangeAspect="1"/>
            </p:cNvSpPr>
            <p:nvPr/>
          </p:nvSpPr>
          <p:spPr>
            <a:xfrm>
              <a:off x="8494602" y="2769359"/>
              <a:ext cx="252000" cy="252000"/>
            </a:xfrm>
            <a:prstGeom prst="ellips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stCxn id="94" idx="6"/>
              <a:endCxn id="97" idx="2"/>
            </p:cNvCxnSpPr>
            <p:nvPr/>
          </p:nvCxnSpPr>
          <p:spPr>
            <a:xfrm>
              <a:off x="7903109" y="2450959"/>
              <a:ext cx="169746" cy="2222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직선 연결선 100"/>
            <p:cNvCxnSpPr>
              <a:stCxn id="95" idx="6"/>
              <a:endCxn id="97" idx="2"/>
            </p:cNvCxnSpPr>
            <p:nvPr/>
          </p:nvCxnSpPr>
          <p:spPr>
            <a:xfrm flipV="1">
              <a:off x="7903109" y="2673159"/>
              <a:ext cx="169746" cy="22220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직선 연결선 101"/>
            <p:cNvCxnSpPr>
              <a:stCxn id="96" idx="6"/>
              <a:endCxn id="98" idx="2"/>
            </p:cNvCxnSpPr>
            <p:nvPr/>
          </p:nvCxnSpPr>
          <p:spPr>
            <a:xfrm flipV="1">
              <a:off x="7903109" y="3117559"/>
              <a:ext cx="169746" cy="22220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직선 연결선 102"/>
            <p:cNvCxnSpPr>
              <a:stCxn id="95" idx="6"/>
              <a:endCxn id="98" idx="2"/>
            </p:cNvCxnSpPr>
            <p:nvPr/>
          </p:nvCxnSpPr>
          <p:spPr>
            <a:xfrm>
              <a:off x="7903109" y="2895360"/>
              <a:ext cx="169746" cy="222199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직선 연결선 103"/>
            <p:cNvCxnSpPr>
              <a:stCxn id="96" idx="6"/>
              <a:endCxn id="97" idx="2"/>
            </p:cNvCxnSpPr>
            <p:nvPr/>
          </p:nvCxnSpPr>
          <p:spPr>
            <a:xfrm flipV="1">
              <a:off x="7903109" y="2673159"/>
              <a:ext cx="169746" cy="66660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직선 연결선 104"/>
            <p:cNvCxnSpPr>
              <a:stCxn id="94" idx="6"/>
              <a:endCxn id="98" idx="2"/>
            </p:cNvCxnSpPr>
            <p:nvPr/>
          </p:nvCxnSpPr>
          <p:spPr>
            <a:xfrm>
              <a:off x="7903109" y="2450959"/>
              <a:ext cx="169746" cy="6666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직선 연결선 105"/>
            <p:cNvCxnSpPr>
              <a:stCxn id="97" idx="6"/>
              <a:endCxn id="99" idx="2"/>
            </p:cNvCxnSpPr>
            <p:nvPr/>
          </p:nvCxnSpPr>
          <p:spPr>
            <a:xfrm>
              <a:off x="8324855" y="2673159"/>
              <a:ext cx="169747" cy="2222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직선 연결선 106"/>
            <p:cNvCxnSpPr>
              <a:stCxn id="98" idx="6"/>
              <a:endCxn id="99" idx="2"/>
            </p:cNvCxnSpPr>
            <p:nvPr/>
          </p:nvCxnSpPr>
          <p:spPr>
            <a:xfrm flipV="1">
              <a:off x="8324855" y="2895359"/>
              <a:ext cx="169747" cy="222200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8519269" y="4837148"/>
            <a:ext cx="108000" cy="75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8519269" y="1374293"/>
            <a:ext cx="108000" cy="756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8519269" y="2469366"/>
            <a:ext cx="108000" cy="756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9" idx="6"/>
            <a:endCxn id="108" idx="1"/>
          </p:cNvCxnSpPr>
          <p:nvPr/>
        </p:nvCxnSpPr>
        <p:spPr>
          <a:xfrm flipV="1">
            <a:off x="8178403" y="1752293"/>
            <a:ext cx="340866" cy="1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66" idx="6"/>
            <a:endCxn id="109" idx="1"/>
          </p:cNvCxnSpPr>
          <p:nvPr/>
        </p:nvCxnSpPr>
        <p:spPr>
          <a:xfrm flipV="1">
            <a:off x="8178403" y="2847366"/>
            <a:ext cx="340866" cy="1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9" idx="6"/>
            <a:endCxn id="15" idx="1"/>
          </p:cNvCxnSpPr>
          <p:nvPr/>
        </p:nvCxnSpPr>
        <p:spPr>
          <a:xfrm flipV="1">
            <a:off x="8178403" y="5215148"/>
            <a:ext cx="340866" cy="1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7966039" y="2116412"/>
                <a:ext cx="2051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039" y="2116412"/>
                <a:ext cx="205184" cy="369332"/>
              </a:xfrm>
              <a:prstGeom prst="rect">
                <a:avLst/>
              </a:prstGeom>
              <a:blipFill>
                <a:blip r:embed="rId11"/>
                <a:stretch>
                  <a:fillRect l="-24242" r="-2424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9191052" y="4892396"/>
            <a:ext cx="1512000" cy="64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Matching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19076" y="3308747"/>
            <a:ext cx="1917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FV Feature Encoding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91127" y="3308747"/>
            <a:ext cx="656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61985" y="5956889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user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2"/>
          <a:srcRect r="49510"/>
          <a:stretch/>
        </p:blipFill>
        <p:spPr>
          <a:xfrm>
            <a:off x="2720588" y="4550396"/>
            <a:ext cx="1421664" cy="133200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446503" y="5956889"/>
            <a:ext cx="1969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FV Image Acquisition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038603" y="5956889"/>
            <a:ext cx="177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FV Image 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19076" y="5956889"/>
            <a:ext cx="1917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FV Feature Encoding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0" name="직선 화살표 연결선 119"/>
          <p:cNvCxnSpPr>
            <a:stCxn id="11" idx="3"/>
            <a:endCxn id="37" idx="0"/>
          </p:cNvCxnSpPr>
          <p:nvPr/>
        </p:nvCxnSpPr>
        <p:spPr>
          <a:xfrm>
            <a:off x="9947052" y="2728212"/>
            <a:ext cx="0" cy="21641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09617" y="3895587"/>
            <a:ext cx="1960685" cy="37807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3" name="직선 화살표 연결선 122"/>
          <p:cNvCxnSpPr>
            <a:stCxn id="15" idx="3"/>
            <a:endCxn id="37" idx="1"/>
          </p:cNvCxnSpPr>
          <p:nvPr/>
        </p:nvCxnSpPr>
        <p:spPr>
          <a:xfrm>
            <a:off x="8627269" y="5215148"/>
            <a:ext cx="563783" cy="1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08" idx="3"/>
            <a:endCxn id="11" idx="2"/>
          </p:cNvCxnSpPr>
          <p:nvPr/>
        </p:nvCxnSpPr>
        <p:spPr>
          <a:xfrm>
            <a:off x="8627269" y="1752293"/>
            <a:ext cx="563783" cy="6519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109" idx="3"/>
          </p:cNvCxnSpPr>
          <p:nvPr/>
        </p:nvCxnSpPr>
        <p:spPr>
          <a:xfrm flipV="1">
            <a:off x="8627269" y="2469366"/>
            <a:ext cx="565199" cy="3780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5" idx="1"/>
          </p:cNvCxnSpPr>
          <p:nvPr/>
        </p:nvCxnSpPr>
        <p:spPr>
          <a:xfrm>
            <a:off x="2050496" y="2404212"/>
            <a:ext cx="73654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4208704" y="2374375"/>
            <a:ext cx="90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endCxn id="116" idx="1"/>
          </p:cNvCxnSpPr>
          <p:nvPr/>
        </p:nvCxnSpPr>
        <p:spPr>
          <a:xfrm>
            <a:off x="1994472" y="5216396"/>
            <a:ext cx="7261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6" idx="3"/>
          </p:cNvCxnSpPr>
          <p:nvPr/>
        </p:nvCxnSpPr>
        <p:spPr>
          <a:xfrm>
            <a:off x="4142251" y="5216396"/>
            <a:ext cx="90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6732638" y="2404212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6732638" y="5216396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1211632" y="5047119"/>
            <a:ext cx="712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직선 화살표 연결선 155"/>
          <p:cNvCxnSpPr>
            <a:stCxn id="37" idx="3"/>
            <a:endCxn id="155" idx="1"/>
          </p:cNvCxnSpPr>
          <p:nvPr/>
        </p:nvCxnSpPr>
        <p:spPr>
          <a:xfrm>
            <a:off x="10703052" y="5216396"/>
            <a:ext cx="5085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Importance of Diverse Training Dataset in DL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Biometric Authentication</a:t>
            </a:r>
          </a:p>
          <a:p>
            <a:pPr lvl="1"/>
            <a:r>
              <a:rPr lang="en-US" altLang="ko-KR" dirty="0" smtClean="0"/>
              <a:t>While deep learning </a:t>
            </a:r>
            <a:r>
              <a:rPr lang="en-US" altLang="ko-KR" dirty="0"/>
              <a:t>(DL) methods demonstrate state-of-the-art </a:t>
            </a:r>
            <a:r>
              <a:rPr lang="en-US" altLang="ko-KR" dirty="0" smtClean="0"/>
              <a:t>results for biometric authentication, their performance </a:t>
            </a:r>
            <a:r>
              <a:rPr lang="en-US" altLang="ko-KR" dirty="0" smtClean="0"/>
              <a:t>and robustness depend upon the availability of a diverse </a:t>
            </a:r>
            <a:r>
              <a:rPr lang="en-US" altLang="ko-KR" dirty="0"/>
              <a:t>training dataset to learn the uniqueness of each person such as appearance and shape characteristics in various environments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Difficulty</a:t>
            </a:r>
            <a:r>
              <a:rPr lang="ko-KR" altLang="en-US" dirty="0" smtClean="0"/>
              <a:t> </a:t>
            </a:r>
            <a:r>
              <a:rPr lang="en-US" altLang="ko-KR" dirty="0" smtClean="0"/>
              <a:t>of</a:t>
            </a:r>
            <a:r>
              <a:rPr lang="ko-KR" altLang="en-US" dirty="0" smtClean="0"/>
              <a:t> </a:t>
            </a:r>
            <a:r>
              <a:rPr lang="en-US" altLang="ko-KR" dirty="0" smtClean="0"/>
              <a:t>Large Scale Data Collection for Biometric Authentication</a:t>
            </a:r>
          </a:p>
          <a:p>
            <a:pPr lvl="1"/>
            <a:r>
              <a:rPr lang="en-US" altLang="ko-KR" dirty="0" smtClean="0"/>
              <a:t>However, large scale dataset collection for biometric authentication requires several biometric patterns from each person in various conditions, which is time consuming and labor intensive.</a:t>
            </a:r>
          </a:p>
          <a:p>
            <a:r>
              <a:rPr lang="en-US" altLang="ko-KR" dirty="0" smtClean="0"/>
              <a:t>The Necessity of Data Augmentation in FV Authentication</a:t>
            </a:r>
          </a:p>
          <a:p>
            <a:pPr lvl="1"/>
            <a:r>
              <a:rPr lang="en-US" altLang="ko-KR" dirty="0" smtClean="0"/>
              <a:t>The problem is particularly acute for finger </a:t>
            </a:r>
            <a:r>
              <a:rPr lang="en-US" altLang="ko-KR" dirty="0"/>
              <a:t>vein </a:t>
            </a:r>
            <a:r>
              <a:rPr lang="en-US" altLang="ko-KR" dirty="0" smtClean="0"/>
              <a:t>images since there are uncontrollable factors affecting the finger vein image acquisition such as </a:t>
            </a:r>
            <a:r>
              <a:rPr lang="en-US" altLang="ko-KR" dirty="0"/>
              <a:t>environmental </a:t>
            </a:r>
            <a:r>
              <a:rPr lang="en-US" altLang="ko-KR" dirty="0" smtClean="0"/>
              <a:t>illumination, </a:t>
            </a:r>
            <a:r>
              <a:rPr lang="en-US" altLang="ko-KR" dirty="0"/>
              <a:t>ambient </a:t>
            </a:r>
            <a:r>
              <a:rPr lang="en-US" altLang="ko-KR" dirty="0" smtClean="0"/>
              <a:t>temperature, and light </a:t>
            </a:r>
            <a:r>
              <a:rPr lang="en-US" altLang="ko-KR" dirty="0"/>
              <a:t>scattering in imaging </a:t>
            </a:r>
            <a:r>
              <a:rPr lang="en-US" altLang="ko-KR" dirty="0" smtClean="0"/>
              <a:t>finger tissues, </a:t>
            </a:r>
            <a:r>
              <a:rPr lang="en-US" altLang="ko-KR" dirty="0"/>
              <a:t>necessitating data augmentation.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6584F6-CA8C-4EC3-BAAF-D210A7DDD88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Motivation: FV Image Augmentation for Authentication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2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7109318" y="5031568"/>
            <a:ext cx="3465422" cy="1600690"/>
          </a:xfrm>
          <a:prstGeom prst="roundRect">
            <a:avLst>
              <a:gd name="adj" fmla="val 9289"/>
            </a:avLst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109318" y="2838334"/>
            <a:ext cx="3465422" cy="2131077"/>
          </a:xfrm>
          <a:prstGeom prst="roundRect">
            <a:avLst>
              <a:gd name="adj" fmla="val 928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112346" y="1107831"/>
            <a:ext cx="3465422" cy="1668346"/>
          </a:xfrm>
          <a:prstGeom prst="roundRect">
            <a:avLst>
              <a:gd name="adj" fmla="val 928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6584F6-CA8C-4EC3-BAAF-D210A7DDD88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Brainstorming: Baseline of FV Image Augmentation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396"/>
          <a:stretch/>
        </p:blipFill>
        <p:spPr>
          <a:xfrm>
            <a:off x="300866" y="1452815"/>
            <a:ext cx="1177705" cy="46800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8" name="직선 화살표 연결선 17"/>
          <p:cNvCxnSpPr>
            <a:stCxn id="5" idx="3"/>
            <a:endCxn id="21" idx="1"/>
          </p:cNvCxnSpPr>
          <p:nvPr/>
        </p:nvCxnSpPr>
        <p:spPr>
          <a:xfrm>
            <a:off x="1478571" y="1686815"/>
            <a:ext cx="500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775885" y="1146815"/>
            <a:ext cx="1128349" cy="1080000"/>
            <a:chOff x="3456103" y="2130453"/>
            <a:chExt cx="1128349" cy="1080000"/>
          </a:xfrm>
        </p:grpSpPr>
        <p:sp>
          <p:nvSpPr>
            <p:cNvPr id="19" name="양쪽 모서리가 잘린 사각형 18"/>
            <p:cNvSpPr/>
            <p:nvPr/>
          </p:nvSpPr>
          <p:spPr>
            <a:xfrm rot="5400000">
              <a:off x="3186103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양쪽 모서리가 잘린 사각형 19"/>
            <p:cNvSpPr/>
            <p:nvPr/>
          </p:nvSpPr>
          <p:spPr>
            <a:xfrm rot="16200000" flipH="1">
              <a:off x="3774452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직선 화살표 연결선 22"/>
          <p:cNvCxnSpPr>
            <a:stCxn id="21" idx="3"/>
            <a:endCxn id="19" idx="1"/>
          </p:cNvCxnSpPr>
          <p:nvPr/>
        </p:nvCxnSpPr>
        <p:spPr>
          <a:xfrm>
            <a:off x="3275228" y="1686815"/>
            <a:ext cx="500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4" descr="full/bf/029-m/029_R_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/>
          <a:stretch/>
        </p:blipFill>
        <p:spPr bwMode="auto">
          <a:xfrm>
            <a:off x="5404891" y="1452815"/>
            <a:ext cx="1182969" cy="46800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/>
          <p:cNvCxnSpPr>
            <a:stCxn id="20" idx="1"/>
            <a:endCxn id="26" idx="1"/>
          </p:cNvCxnSpPr>
          <p:nvPr/>
        </p:nvCxnSpPr>
        <p:spPr>
          <a:xfrm>
            <a:off x="4904234" y="1686815"/>
            <a:ext cx="500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79228" y="1434815"/>
            <a:ext cx="1296000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Spatial Transformers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56291" y="3161360"/>
            <a:ext cx="1548000" cy="2277208"/>
            <a:chOff x="1879380" y="3820781"/>
            <a:chExt cx="1548000" cy="2277208"/>
          </a:xfrm>
        </p:grpSpPr>
        <p:sp>
          <p:nvSpPr>
            <p:cNvPr id="32" name="직사각형 31"/>
            <p:cNvSpPr/>
            <p:nvPr/>
          </p:nvSpPr>
          <p:spPr>
            <a:xfrm>
              <a:off x="2005380" y="4582790"/>
              <a:ext cx="1296000" cy="50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Temperature Transformers</a:t>
              </a:r>
              <a:endPara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05380" y="3962970"/>
              <a:ext cx="1296000" cy="50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Illumination Transformers</a:t>
              </a:r>
              <a:endPara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879380" y="3820781"/>
              <a:ext cx="1548000" cy="2277208"/>
            </a:xfrm>
            <a:prstGeom prst="roundRect">
              <a:avLst>
                <a:gd name="adj" fmla="val 8908"/>
              </a:avLst>
            </a:prstGeom>
            <a:noFill/>
            <a:ln w="2540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005380" y="5202610"/>
              <a:ext cx="1296000" cy="50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Lightening Transformers</a:t>
              </a:r>
              <a:endPara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568421" y="5751832"/>
                  <a:ext cx="1699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b="1" i="0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2000" b="1" dirty="0">
                    <a:latin typeface="Arial Black" panose="020B0A040201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21" y="5751832"/>
                  <a:ext cx="16991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1429" b="-39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위쪽 화살표 36"/>
          <p:cNvSpPr/>
          <p:nvPr/>
        </p:nvSpPr>
        <p:spPr>
          <a:xfrm>
            <a:off x="2404291" y="2010082"/>
            <a:ext cx="252000" cy="111600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51489" y="2360424"/>
            <a:ext cx="11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Replacement</a:t>
            </a:r>
          </a:p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/Integration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061" y="1928927"/>
            <a:ext cx="1103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image,</a:t>
            </a:r>
          </a:p>
          <a:p>
            <a:pPr algn="ctr"/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ko-KR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5489" y="1928927"/>
            <a:ext cx="148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Generated image,</a:t>
            </a:r>
          </a:p>
          <a:p>
            <a:pPr algn="ctr"/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y=G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392061" y="1146815"/>
            <a:ext cx="1128349" cy="1080000"/>
            <a:chOff x="3456103" y="2130453"/>
            <a:chExt cx="1128349" cy="1080000"/>
          </a:xfrm>
          <a:solidFill>
            <a:schemeClr val="accent5">
              <a:lumMod val="50000"/>
            </a:schemeClr>
          </a:solidFill>
        </p:grpSpPr>
        <p:sp>
          <p:nvSpPr>
            <p:cNvPr id="44" name="양쪽 모서리가 잘린 사각형 43"/>
            <p:cNvSpPr/>
            <p:nvPr/>
          </p:nvSpPr>
          <p:spPr>
            <a:xfrm rot="5400000">
              <a:off x="3186103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양쪽 모서리가 잘린 사각형 44"/>
            <p:cNvSpPr/>
            <p:nvPr/>
          </p:nvSpPr>
          <p:spPr>
            <a:xfrm rot="16200000" flipH="1">
              <a:off x="3774452" y="2400453"/>
              <a:ext cx="1080000" cy="540000"/>
            </a:xfrm>
            <a:prstGeom prst="snip2SameRect">
              <a:avLst>
                <a:gd name="adj1" fmla="val 383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815717" y="2216927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Mapping1</a:t>
            </a:r>
          </a:p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08649" y="2236704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Mapping2</a:t>
            </a:r>
          </a:p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직선 화살표 연결선 47"/>
          <p:cNvCxnSpPr>
            <a:stCxn id="26" idx="3"/>
            <a:endCxn id="44" idx="1"/>
          </p:cNvCxnSpPr>
          <p:nvPr/>
        </p:nvCxnSpPr>
        <p:spPr>
          <a:xfrm>
            <a:off x="6587860" y="1686815"/>
            <a:ext cx="80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rcRect l="5396"/>
          <a:stretch/>
        </p:blipFill>
        <p:spPr>
          <a:xfrm>
            <a:off x="9025254" y="1452815"/>
            <a:ext cx="1177705" cy="46800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8650445" y="1928927"/>
            <a:ext cx="1927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Remapped input image,</a:t>
            </a:r>
          </a:p>
          <a:p>
            <a:pPr algn="ctr"/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'=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직선 화살표 연결선 52"/>
          <p:cNvCxnSpPr>
            <a:stCxn id="45" idx="1"/>
            <a:endCxn id="51" idx="1"/>
          </p:cNvCxnSpPr>
          <p:nvPr/>
        </p:nvCxnSpPr>
        <p:spPr>
          <a:xfrm>
            <a:off x="8520410" y="1686815"/>
            <a:ext cx="504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양쪽 모서리가 잘린 사각형 55"/>
          <p:cNvSpPr/>
          <p:nvPr/>
        </p:nvSpPr>
        <p:spPr>
          <a:xfrm rot="5400000">
            <a:off x="7125950" y="3168813"/>
            <a:ext cx="1080000" cy="540000"/>
          </a:xfrm>
          <a:prstGeom prst="snip2SameRect">
            <a:avLst>
              <a:gd name="adj1" fmla="val 38371"/>
              <a:gd name="adj2" fmla="val 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구부러진 연결선 57"/>
          <p:cNvCxnSpPr>
            <a:stCxn id="26" idx="3"/>
            <a:endCxn id="56" idx="1"/>
          </p:cNvCxnSpPr>
          <p:nvPr/>
        </p:nvCxnSpPr>
        <p:spPr>
          <a:xfrm>
            <a:off x="6587860" y="1686815"/>
            <a:ext cx="808090" cy="1751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6" idx="3"/>
            <a:endCxn id="63" idx="1"/>
          </p:cNvCxnSpPr>
          <p:nvPr/>
        </p:nvCxnSpPr>
        <p:spPr>
          <a:xfrm>
            <a:off x="7935950" y="3438813"/>
            <a:ext cx="40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343177" y="3060813"/>
            <a:ext cx="108000" cy="75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자기 디스크 63"/>
          <p:cNvSpPr/>
          <p:nvPr/>
        </p:nvSpPr>
        <p:spPr>
          <a:xfrm>
            <a:off x="8858106" y="4284888"/>
            <a:ext cx="1512000" cy="6480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Enrolled database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858106" y="3168813"/>
            <a:ext cx="1512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Matching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직선 화살표 연결선 71"/>
          <p:cNvCxnSpPr>
            <a:stCxn id="63" idx="3"/>
            <a:endCxn id="65" idx="1"/>
          </p:cNvCxnSpPr>
          <p:nvPr/>
        </p:nvCxnSpPr>
        <p:spPr>
          <a:xfrm>
            <a:off x="8451177" y="3438813"/>
            <a:ext cx="40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4" idx="1"/>
            <a:endCxn id="65" idx="2"/>
          </p:cNvCxnSpPr>
          <p:nvPr/>
        </p:nvCxnSpPr>
        <p:spPr>
          <a:xfrm flipV="1">
            <a:off x="9614106" y="3708813"/>
            <a:ext cx="0" cy="57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5" idx="3"/>
            <a:endCxn id="81" idx="2"/>
          </p:cNvCxnSpPr>
          <p:nvPr/>
        </p:nvCxnSpPr>
        <p:spPr>
          <a:xfrm>
            <a:off x="10370106" y="3438813"/>
            <a:ext cx="409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타원 80"/>
          <p:cNvSpPr>
            <a:spLocks noChangeAspect="1"/>
          </p:cNvSpPr>
          <p:nvPr/>
        </p:nvSpPr>
        <p:spPr>
          <a:xfrm>
            <a:off x="10779372" y="3330813"/>
            <a:ext cx="216000" cy="21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236973" y="3707136"/>
            <a:ext cx="130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86133" y="3978813"/>
            <a:ext cx="1151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 (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89225" y="5416415"/>
            <a:ext cx="3176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altLang="ko-KR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1600" b="1" i="1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cyc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Cycle-consistency loss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1600" b="1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FVA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FV Authentication loss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1600" b="1" i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FVR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FV Region classification loss</a:t>
            </a:r>
            <a:endParaRPr lang="ko-KR" altLang="en-US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양쪽 모서리가 잘린 사각형 86"/>
          <p:cNvSpPr/>
          <p:nvPr/>
        </p:nvSpPr>
        <p:spPr>
          <a:xfrm rot="5400000">
            <a:off x="7125950" y="5329869"/>
            <a:ext cx="1080000" cy="540000"/>
          </a:xfrm>
          <a:prstGeom prst="snip2SameRect">
            <a:avLst>
              <a:gd name="adj1" fmla="val 38371"/>
              <a:gd name="adj2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1" name="그림 90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399272" y="3204813"/>
            <a:ext cx="1184400" cy="46800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92" name="구부러진 연결선 91"/>
          <p:cNvCxnSpPr>
            <a:stCxn id="20" idx="1"/>
            <a:endCxn id="91" idx="1"/>
          </p:cNvCxnSpPr>
          <p:nvPr/>
        </p:nvCxnSpPr>
        <p:spPr>
          <a:xfrm>
            <a:off x="4904234" y="1686815"/>
            <a:ext cx="495038" cy="1751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91" idx="3"/>
            <a:endCxn id="87" idx="1"/>
          </p:cNvCxnSpPr>
          <p:nvPr/>
        </p:nvCxnSpPr>
        <p:spPr>
          <a:xfrm>
            <a:off x="6583672" y="3438813"/>
            <a:ext cx="812278" cy="21610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1" idx="3"/>
            <a:endCxn id="56" idx="1"/>
          </p:cNvCxnSpPr>
          <p:nvPr/>
        </p:nvCxnSpPr>
        <p:spPr>
          <a:xfrm>
            <a:off x="6583672" y="3438813"/>
            <a:ext cx="812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0636" y="3680924"/>
            <a:ext cx="153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Segmented image,</a:t>
            </a:r>
          </a:p>
          <a:p>
            <a:pPr algn="ctr"/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s=G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51038" y="6092258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</a:p>
          <a:p>
            <a:pPr algn="ctr"/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Classifier (</a:t>
            </a:r>
            <a:r>
              <a:rPr lang="en-US" altLang="ko-KR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4" name="직선 화살표 연결선 103"/>
          <p:cNvCxnSpPr>
            <a:stCxn id="87" idx="3"/>
            <a:endCxn id="105" idx="2"/>
          </p:cNvCxnSpPr>
          <p:nvPr/>
        </p:nvCxnSpPr>
        <p:spPr>
          <a:xfrm flipV="1">
            <a:off x="7935950" y="5595514"/>
            <a:ext cx="1570156" cy="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타원 104"/>
          <p:cNvSpPr>
            <a:spLocks noChangeAspect="1"/>
          </p:cNvSpPr>
          <p:nvPr/>
        </p:nvSpPr>
        <p:spPr>
          <a:xfrm>
            <a:off x="9506106" y="5487514"/>
            <a:ext cx="216000" cy="21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032601" y="5846253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083900" y="5031568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smtClean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1600" b="1" i="1" baseline="-25000" dirty="0" smtClean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FVR</a:t>
            </a:r>
            <a:endParaRPr lang="ko-KR" altLang="en-US" sz="1600" b="1" i="1" baseline="-25000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084285" y="2838334"/>
            <a:ext cx="49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1600" b="1" i="1" baseline="-25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FVA</a:t>
            </a:r>
            <a:endParaRPr lang="ko-KR" altLang="en-US" sz="1600" b="1" i="1" baseline="-25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130209" y="1107831"/>
            <a:ext cx="44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1600" b="1" i="1" baseline="-250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</a:t>
            </a:r>
            <a:endParaRPr lang="ko-KR" altLang="en-US" sz="1600" b="1" i="1" baseline="-25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2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VERA </a:t>
            </a:r>
            <a:r>
              <a:rPr lang="en-US" altLang="ko-KR" dirty="0" smtClean="0"/>
              <a:t>Finger Vein (FV) </a:t>
            </a:r>
            <a:r>
              <a:rPr lang="en-US" altLang="ko-KR" dirty="0"/>
              <a:t>Database for </a:t>
            </a:r>
            <a:r>
              <a:rPr lang="en-US" altLang="ko-KR" dirty="0" smtClean="0"/>
              <a:t>FV </a:t>
            </a:r>
            <a:r>
              <a:rPr lang="en-US" altLang="ko-KR" dirty="0" smtClean="0"/>
              <a:t>recognition [Global ID]</a:t>
            </a:r>
          </a:p>
          <a:p>
            <a:pPr lvl="1"/>
            <a:r>
              <a:rPr lang="en-US" altLang="ko-KR" dirty="0" smtClean="0"/>
              <a:t>440 FV images acquired from </a:t>
            </a:r>
            <a:r>
              <a:rPr lang="en-US" altLang="ko-KR" dirty="0"/>
              <a:t>110 </a:t>
            </a:r>
            <a:r>
              <a:rPr lang="en-US" altLang="ko-KR" dirty="0" smtClean="0"/>
              <a:t>subjects (4 images for each subject)</a:t>
            </a:r>
          </a:p>
          <a:p>
            <a:pPr lvl="2"/>
            <a:r>
              <a:rPr lang="en-US" altLang="ko-KR" dirty="0" smtClean="0"/>
              <a:t>N/A (250x665 pixels)</a:t>
            </a:r>
          </a:p>
          <a:p>
            <a:pPr lvl="2"/>
            <a:r>
              <a:rPr lang="en-US" altLang="ko-KR" dirty="0">
                <a:hlinkClick r:id="rId2"/>
              </a:rPr>
              <a:t>https://www.idiap.ch/dataset/vera-fingervein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Hong Kong Polytechnic University Finger Image </a:t>
            </a:r>
            <a:r>
              <a:rPr lang="en-US" altLang="ko-KR" dirty="0" smtClean="0"/>
              <a:t>Database [R1]</a:t>
            </a:r>
          </a:p>
          <a:p>
            <a:pPr lvl="1"/>
            <a:r>
              <a:rPr lang="en-US" altLang="ko-KR" dirty="0" smtClean="0"/>
              <a:t>6,264 FV images acquired </a:t>
            </a:r>
            <a:r>
              <a:rPr lang="en-US" altLang="ko-KR" dirty="0"/>
              <a:t>from 156 </a:t>
            </a:r>
            <a:r>
              <a:rPr lang="en-US" altLang="ko-KR" dirty="0" smtClean="0"/>
              <a:t>subjects</a:t>
            </a:r>
          </a:p>
          <a:p>
            <a:pPr lvl="2"/>
            <a:r>
              <a:rPr lang="en-US" altLang="ko-KR" dirty="0" smtClean="0"/>
              <a:t>Index fingers and middle fingers (N/A pixels)</a:t>
            </a:r>
          </a:p>
          <a:p>
            <a:pPr lvl="2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://www4.comp.polyu.edu.hk/~csajaykr/fvdatabase.htm</a:t>
            </a:r>
            <a:endParaRPr lang="en-US" altLang="ko-KR" dirty="0"/>
          </a:p>
          <a:p>
            <a:r>
              <a:rPr lang="en-US" altLang="ko-KR" dirty="0" smtClean="0"/>
              <a:t>The Finger Vein USM database [R2]</a:t>
            </a:r>
          </a:p>
          <a:p>
            <a:pPr lvl="1"/>
            <a:r>
              <a:rPr lang="en-US" altLang="ko-KR" dirty="0" smtClean="0"/>
              <a:t>5,904 FV images acquired from 123 subjects (48 images for each subject)</a:t>
            </a:r>
          </a:p>
          <a:p>
            <a:pPr lvl="2"/>
            <a:r>
              <a:rPr lang="en-US" altLang="ko-KR" dirty="0" smtClean="0"/>
              <a:t>Index fingers and middle fingers from two hands (640x480 pixels)</a:t>
            </a:r>
          </a:p>
          <a:p>
            <a:pPr lvl="2"/>
            <a:r>
              <a:rPr lang="en-US" altLang="ko-KR" dirty="0">
                <a:hlinkClick r:id="rId4"/>
              </a:rPr>
              <a:t>http://drfendi.com/fv_usm_database/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6584F6-CA8C-4EC3-BAAF-D210A7DDD88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986" y="4705246"/>
            <a:ext cx="1296000" cy="9687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986" y="2544940"/>
            <a:ext cx="1296000" cy="642978"/>
          </a:xfrm>
          <a:prstGeom prst="rect">
            <a:avLst/>
          </a:prstGeom>
        </p:spPr>
      </p:pic>
      <p:pic>
        <p:nvPicPr>
          <p:cNvPr id="1026" name="Picture 2" descr="full/bf/029-m/029_L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986" y="1155833"/>
            <a:ext cx="1296000" cy="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42502"/>
            <a:ext cx="106602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[R1] A. Kumar and Y. Zhou, “Human identification using finger images,” IEEE Trans. Image Process., 2012.</a:t>
            </a:r>
          </a:p>
          <a:p>
            <a:r>
              <a:rPr lang="en-US" altLang="ko-KR" sz="105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[R2</a:t>
            </a:r>
            <a:r>
              <a:rPr lang="en-US" altLang="ko-K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M. S. M. </a:t>
            </a:r>
            <a:r>
              <a:rPr lang="en-US" altLang="ko-KR" sz="105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Asaari</a:t>
            </a:r>
            <a:r>
              <a:rPr lang="en-US" altLang="ko-K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S. A. </a:t>
            </a:r>
            <a:r>
              <a:rPr lang="en-US" altLang="ko-KR" sz="105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Suandi</a:t>
            </a:r>
            <a:r>
              <a:rPr lang="en-US" altLang="ko-K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B. A. </a:t>
            </a:r>
            <a:r>
              <a:rPr lang="en-US" altLang="ko-KR" sz="105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Rosdi</a:t>
            </a:r>
            <a:r>
              <a:rPr lang="en-US" altLang="ko-K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“Fusion of band </a:t>
            </a:r>
            <a:r>
              <a:rPr lang="en-US" altLang="ko-KR" sz="105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 phase </a:t>
            </a:r>
            <a:r>
              <a:rPr lang="en-US" altLang="ko-K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correlation and width centroid contour distance for </a:t>
            </a:r>
            <a:r>
              <a:rPr lang="en-US" altLang="ko-KR" sz="105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finger based </a:t>
            </a:r>
            <a:r>
              <a:rPr lang="en-US" altLang="ko-K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biometrics,” Expert Syst. Appl</a:t>
            </a:r>
            <a:r>
              <a:rPr lang="en-US" altLang="ko-KR" sz="105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2014.</a:t>
            </a:r>
            <a:endParaRPr lang="ko-KR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0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B300"/>
      </a:hlink>
      <a:folHlink>
        <a:srgbClr val="66665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48914</TotalTime>
  <Words>513</Words>
  <Application>Microsoft Office PowerPoint</Application>
  <PresentationFormat>와이드스크린</PresentationFormat>
  <Paragraphs>91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HY헤드라인M</vt:lpstr>
      <vt:lpstr>나눔바른고딕</vt:lpstr>
      <vt:lpstr>맑은 고딕</vt:lpstr>
      <vt:lpstr>Arial</vt:lpstr>
      <vt:lpstr>Arial Black</vt:lpstr>
      <vt:lpstr>Calibri</vt:lpstr>
      <vt:lpstr>Cambria Math</vt:lpstr>
      <vt:lpstr>Wingdings</vt:lpstr>
      <vt:lpstr>Office 테마</vt:lpstr>
      <vt:lpstr>GAN-based Finger Vein (FV) Image Augmentation for Biometric Authentication</vt:lpstr>
      <vt:lpstr>Introduction: FV biometric authentication system</vt:lpstr>
      <vt:lpstr>Motivation: FV Image Augmentation for Authentication</vt:lpstr>
      <vt:lpstr>Brainstorming: Baseline of FV Image Augmentation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학구</dc:creator>
  <cp:lastModifiedBy>김 학구</cp:lastModifiedBy>
  <cp:revision>1933</cp:revision>
  <cp:lastPrinted>2020-07-01T17:56:15Z</cp:lastPrinted>
  <dcterms:created xsi:type="dcterms:W3CDTF">2019-09-27T08:29:08Z</dcterms:created>
  <dcterms:modified xsi:type="dcterms:W3CDTF">2020-09-24T11:25:15Z</dcterms:modified>
</cp:coreProperties>
</file>