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64" r:id="rId3"/>
    <p:sldId id="466" r:id="rId4"/>
    <p:sldId id="467" r:id="rId5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학구" initials="김학" lastIdx="2" clrIdx="0">
    <p:extLst>
      <p:ext uri="{19B8F6BF-5375-455C-9EA6-DF929625EA0E}">
        <p15:presenceInfo xmlns:p15="http://schemas.microsoft.com/office/powerpoint/2012/main" userId="67281c3c448d45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CCFF"/>
    <a:srgbClr val="C80150"/>
    <a:srgbClr val="CBE3BB"/>
    <a:srgbClr val="9FB7E1"/>
    <a:srgbClr val="FF6C0F"/>
    <a:srgbClr val="0D0D0D"/>
    <a:srgbClr val="1A1A1A"/>
    <a:srgbClr val="191919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69704" autoAdjust="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-148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54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C5CD298-79DF-4C32-A519-39CBBE1F04C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40A238-0447-419F-9296-2C84365B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4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B2E520-2261-4DCE-A410-41E78F5373E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E42E5D-5B0A-4EEE-A979-94716FF7A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42E5D-5B0A-4EEE-A979-94716FF7A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alibri" panose="020F0502020204030204" pitchFamily="34" charset="0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libri" panose="020F0502020204030204" pitchFamily="34" charset="0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96584F6-CA8C-4EC3-BAAF-D210A7DDD8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https://www.epfl.ch/campus/services/communication/wp-content/uploads/2019/03/EPFL-Corp-ID-New-Visual-Identity-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9" t="40500" r="28041" b="42000"/>
          <a:stretch/>
        </p:blipFill>
        <p:spPr bwMode="auto">
          <a:xfrm>
            <a:off x="0" y="6498000"/>
            <a:ext cx="12068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32000" y="6498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27612"/>
            <a:ext cx="12192000" cy="5614388"/>
          </a:xfrm>
        </p:spPr>
        <p:txBody>
          <a:bodyPr lIns="360000" tIns="180000" rIns="180000" bIns="180000"/>
          <a:lstStyle>
            <a:lvl1pPr marL="228600" indent="-396000">
              <a:buFont typeface="Wingdings" panose="05000000000000000000" pitchFamily="2" charset="2"/>
              <a:buChar char="v"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42000"/>
            <a:ext cx="10944000" cy="21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972001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0000">
                <a:srgbClr val="727272"/>
              </a:gs>
              <a:gs pos="100000">
                <a:srgbClr val="FFB3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68000" y="6641999"/>
            <a:ext cx="1224000" cy="216001"/>
          </a:xfrm>
          <a:prstGeom prst="rect">
            <a:avLst/>
          </a:prstGeom>
          <a:solidFill>
            <a:srgbClr val="FFB300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</a:lstStyle>
          <a:p>
            <a:fld id="{396584F6-CA8C-4EC3-BAAF-D210A7DDD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 vert="horz" lIns="360000" tIns="36000" rIns="91440" bIns="36000" rtlCol="0" anchor="ctr" anchorCtr="0">
            <a:normAutofit/>
          </a:bodyPr>
          <a:lstStyle>
            <a:lvl1pPr>
              <a:lnSpc>
                <a:spcPct val="90000"/>
              </a:lnSpc>
              <a:defRPr lang="ko-KR" altLang="en-US" sz="4000" b="1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9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84F6-CA8C-4EC3-BAAF-D210A7DD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kgu.kim@epfl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903288"/>
            <a:ext cx="12192000" cy="2268000"/>
          </a:xfrm>
          <a:solidFill>
            <a:srgbClr val="002060"/>
          </a:solidFill>
          <a:ln>
            <a:noFill/>
          </a:ln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GAN-based Finger </a:t>
            </a: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Vein (FV) 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Augmentation</a:t>
            </a:r>
            <a:b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 Authentication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71288"/>
            <a:ext cx="9144000" cy="3686713"/>
          </a:xfrm>
        </p:spPr>
        <p:txBody>
          <a:bodyPr>
            <a:noAutofit/>
          </a:bodyPr>
          <a:lstStyle/>
          <a:p>
            <a:endParaRPr lang="en-US" altLang="ko-KR" sz="1600" b="1" dirty="0" smtClean="0"/>
          </a:p>
          <a:p>
            <a:r>
              <a:rPr lang="en-US" altLang="ko-KR" sz="2000" b="1" dirty="0" smtClean="0"/>
              <a:t>Hak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Gu Kim</a:t>
            </a:r>
          </a:p>
          <a:p>
            <a:r>
              <a:rPr lang="en-US" altLang="ko-KR" sz="2000" b="1" dirty="0" smtClean="0">
                <a:solidFill>
                  <a:srgbClr val="00B0F0"/>
                </a:solidFill>
                <a:hlinkClick r:id="rId3"/>
              </a:rPr>
              <a:t>hakgu.kim@epfl.ch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2000" b="1" dirty="0" smtClean="0"/>
              <a:t>Image and Visual Representation Lab. (IVRL)</a:t>
            </a:r>
          </a:p>
          <a:p>
            <a:r>
              <a:rPr lang="en-US" altLang="ko-KR" b="1" dirty="0"/>
              <a:t>School of Computer and Communication </a:t>
            </a:r>
            <a:r>
              <a:rPr lang="en-US" altLang="ko-KR" b="1" dirty="0" smtClean="0"/>
              <a:t>Sciences (IC)</a:t>
            </a:r>
            <a:endParaRPr lang="en-US" altLang="ko-KR" sz="2000" b="1" dirty="0" smtClean="0"/>
          </a:p>
          <a:p>
            <a:r>
              <a:rPr lang="fr-FR" altLang="ko-KR" sz="2000" b="1" dirty="0"/>
              <a:t>École </a:t>
            </a:r>
            <a:r>
              <a:rPr lang="fr-FR" altLang="ko-KR" sz="2000" b="1" dirty="0" smtClean="0"/>
              <a:t>Polytechnique </a:t>
            </a:r>
            <a:r>
              <a:rPr lang="fr-FR" altLang="ko-KR" b="1" dirty="0" smtClean="0"/>
              <a:t>F</a:t>
            </a:r>
            <a:r>
              <a:rPr lang="fr-FR" altLang="ko-KR" sz="2000" b="1" dirty="0" smtClean="0"/>
              <a:t>édérale </a:t>
            </a:r>
            <a:r>
              <a:rPr lang="fr-FR" altLang="ko-KR" sz="2000" b="1" dirty="0"/>
              <a:t>de </a:t>
            </a:r>
            <a:r>
              <a:rPr lang="fr-FR" altLang="ko-KR" sz="2000" b="1" dirty="0" smtClean="0"/>
              <a:t>Lausanne (EPFL)</a:t>
            </a:r>
          </a:p>
          <a:p>
            <a:endParaRPr lang="fr-FR" altLang="ko-KR" sz="1600" b="1" dirty="0"/>
          </a:p>
          <a:p>
            <a:r>
              <a:rPr lang="en-US" altLang="ko-KR" b="1" dirty="0" smtClean="0"/>
              <a:t>22</a:t>
            </a:r>
            <a:r>
              <a:rPr lang="fr-FR" altLang="ko-KR" sz="2000" b="1" dirty="0" smtClean="0"/>
              <a:t>. </a:t>
            </a:r>
            <a:r>
              <a:rPr lang="en-US" altLang="ko-KR" b="1" dirty="0" smtClean="0"/>
              <a:t>Oct.</a:t>
            </a:r>
            <a:r>
              <a:rPr lang="fr-FR" altLang="ko-KR" sz="2000" b="1" dirty="0" smtClean="0"/>
              <a:t> </a:t>
            </a:r>
            <a:r>
              <a:rPr lang="fr-FR" altLang="ko-KR" sz="2000" b="1" dirty="0" smtClean="0"/>
              <a:t>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0150" y="254118"/>
            <a:ext cx="199170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6666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Y헤드라인M" panose="02030600000101010101" pitchFamily="18" charset="-127"/>
                <a:cs typeface="Calibri" panose="020F0502020204030204" pitchFamily="34" charset="0"/>
              </a:rPr>
              <a:t>Semester Project</a:t>
            </a:r>
            <a:endParaRPr lang="ko-KR" altLang="en-US" sz="2000" b="1" dirty="0">
              <a:solidFill>
                <a:srgbClr val="6666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HY헤드라인M" panose="0203060000010101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99">
        <p:fade/>
      </p:transition>
    </mc:Choice>
    <mc:Fallback xmlns="">
      <p:transition spd="med" advTm="17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모서리가 둥근 직사각형 112"/>
          <p:cNvSpPr/>
          <p:nvPr/>
        </p:nvSpPr>
        <p:spPr>
          <a:xfrm>
            <a:off x="5262934" y="1089625"/>
            <a:ext cx="3465422" cy="2131077"/>
          </a:xfrm>
          <a:prstGeom prst="roundRect">
            <a:avLst>
              <a:gd name="adj" fmla="val 92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Brainstorming: Baseline of FV Image </a:t>
            </a:r>
            <a:r>
              <a:rPr lang="en-US" altLang="ko-KR" dirty="0" smtClean="0"/>
              <a:t>Augmentation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396"/>
          <a:stretch/>
        </p:blipFill>
        <p:spPr>
          <a:xfrm>
            <a:off x="300866" y="1452815"/>
            <a:ext cx="1177705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8" name="직선 화살표 연결선 17"/>
          <p:cNvCxnSpPr>
            <a:stCxn id="5" idx="3"/>
            <a:endCxn id="88" idx="1"/>
          </p:cNvCxnSpPr>
          <p:nvPr/>
        </p:nvCxnSpPr>
        <p:spPr>
          <a:xfrm flipV="1">
            <a:off x="1478571" y="1686495"/>
            <a:ext cx="472121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7" idx="3"/>
            <a:endCxn id="56" idx="1"/>
          </p:cNvCxnSpPr>
          <p:nvPr/>
        </p:nvCxnSpPr>
        <p:spPr>
          <a:xfrm flipV="1">
            <a:off x="5000997" y="1690104"/>
            <a:ext cx="548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061" y="1928927"/>
            <a:ext cx="110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양쪽 모서리가 잘린 사각형 55"/>
          <p:cNvSpPr/>
          <p:nvPr/>
        </p:nvSpPr>
        <p:spPr>
          <a:xfrm rot="5400000">
            <a:off x="5279566" y="1420104"/>
            <a:ext cx="1080000" cy="540000"/>
          </a:xfrm>
          <a:prstGeom prst="snip2SameRect">
            <a:avLst>
              <a:gd name="adj1" fmla="val 38371"/>
              <a:gd name="adj2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63" idx="1"/>
          </p:cNvCxnSpPr>
          <p:nvPr/>
        </p:nvCxnSpPr>
        <p:spPr>
          <a:xfrm>
            <a:off x="6089566" y="1690104"/>
            <a:ext cx="4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496793" y="1312104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자기 디스크 63"/>
          <p:cNvSpPr/>
          <p:nvPr/>
        </p:nvSpPr>
        <p:spPr>
          <a:xfrm>
            <a:off x="7011722" y="2536179"/>
            <a:ext cx="1512000" cy="648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Enrolled database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11722" y="1420104"/>
            <a:ext cx="1512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Matching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직선 화살표 연결선 71"/>
          <p:cNvCxnSpPr>
            <a:stCxn id="63" idx="3"/>
            <a:endCxn id="65" idx="1"/>
          </p:cNvCxnSpPr>
          <p:nvPr/>
        </p:nvCxnSpPr>
        <p:spPr>
          <a:xfrm>
            <a:off x="6604793" y="1690104"/>
            <a:ext cx="40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4" idx="1"/>
            <a:endCxn id="65" idx="2"/>
          </p:cNvCxnSpPr>
          <p:nvPr/>
        </p:nvCxnSpPr>
        <p:spPr>
          <a:xfrm flipV="1">
            <a:off x="7767722" y="1960104"/>
            <a:ext cx="0" cy="57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5" idx="3"/>
            <a:endCxn id="81" idx="2"/>
          </p:cNvCxnSpPr>
          <p:nvPr/>
        </p:nvCxnSpPr>
        <p:spPr>
          <a:xfrm>
            <a:off x="8523722" y="1690104"/>
            <a:ext cx="81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타원 80"/>
          <p:cNvSpPr>
            <a:spLocks noChangeAspect="1"/>
          </p:cNvSpPr>
          <p:nvPr/>
        </p:nvSpPr>
        <p:spPr>
          <a:xfrm>
            <a:off x="9337435" y="1582104"/>
            <a:ext cx="216000" cy="21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795036" y="1958427"/>
            <a:ext cx="130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39749" y="2230104"/>
            <a:ext cx="115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37901" y="1089625"/>
            <a:ext cx="49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</a:t>
            </a:r>
            <a:endParaRPr lang="ko-KR" altLang="en-US" sz="1600" b="1" i="1" baseline="-25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" name="그림 76"/>
          <p:cNvPicPr preferRelativeResize="0">
            <a:picLocks noChangeAspect="1"/>
          </p:cNvPicPr>
          <p:nvPr/>
        </p:nvPicPr>
        <p:blipFill rotWithShape="1">
          <a:blip r:embed="rId2"/>
          <a:srcRect l="5396" t="7080" r="18622" b="12721"/>
          <a:stretch/>
        </p:blipFill>
        <p:spPr>
          <a:xfrm>
            <a:off x="3823797" y="1455784"/>
            <a:ext cx="1177200" cy="46864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8" name="직선 화살표 연결선 77"/>
          <p:cNvCxnSpPr>
            <a:stCxn id="88" idx="3"/>
            <a:endCxn id="77" idx="1"/>
          </p:cNvCxnSpPr>
          <p:nvPr/>
        </p:nvCxnSpPr>
        <p:spPr>
          <a:xfrm>
            <a:off x="3246692" y="1686495"/>
            <a:ext cx="577105" cy="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950692" y="1344495"/>
            <a:ext cx="1296000" cy="68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72417" y="1928927"/>
            <a:ext cx="1089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Spatially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Brainstorming: Baseline of FV Image </a:t>
            </a:r>
            <a:r>
              <a:rPr lang="en-US" altLang="ko-KR" dirty="0" smtClean="0"/>
              <a:t>Augmentation 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396"/>
          <a:stretch/>
        </p:blipFill>
        <p:spPr>
          <a:xfrm>
            <a:off x="300866" y="1452815"/>
            <a:ext cx="1177705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8" name="직선 화살표 연결선 17"/>
          <p:cNvCxnSpPr>
            <a:stCxn id="5" idx="3"/>
            <a:endCxn id="21" idx="1"/>
          </p:cNvCxnSpPr>
          <p:nvPr/>
        </p:nvCxnSpPr>
        <p:spPr>
          <a:xfrm flipV="1">
            <a:off x="1478571" y="1686495"/>
            <a:ext cx="472121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7" idx="3"/>
            <a:endCxn id="91" idx="1"/>
          </p:cNvCxnSpPr>
          <p:nvPr/>
        </p:nvCxnSpPr>
        <p:spPr>
          <a:xfrm flipV="1">
            <a:off x="5000997" y="1686815"/>
            <a:ext cx="542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692" y="1344495"/>
            <a:ext cx="1296000" cy="68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061" y="1928927"/>
            <a:ext cx="110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72417" y="1928927"/>
            <a:ext cx="1089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Spatially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" name="그림 76"/>
          <p:cNvPicPr preferRelativeResize="0">
            <a:picLocks noChangeAspect="1"/>
          </p:cNvPicPr>
          <p:nvPr/>
        </p:nvPicPr>
        <p:blipFill rotWithShape="1">
          <a:blip r:embed="rId2"/>
          <a:srcRect l="5396" t="7080" r="18622" b="12721"/>
          <a:stretch/>
        </p:blipFill>
        <p:spPr>
          <a:xfrm>
            <a:off x="3823797" y="1452495"/>
            <a:ext cx="1177200" cy="46864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8" name="직선 화살표 연결선 77"/>
          <p:cNvCxnSpPr>
            <a:stCxn id="21" idx="3"/>
            <a:endCxn id="77" idx="1"/>
          </p:cNvCxnSpPr>
          <p:nvPr/>
        </p:nvCxnSpPr>
        <p:spPr>
          <a:xfrm>
            <a:off x="3246692" y="1686495"/>
            <a:ext cx="577105" cy="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5543002" y="1146815"/>
            <a:ext cx="1128349" cy="1080000"/>
            <a:chOff x="3456103" y="2130453"/>
            <a:chExt cx="1128349" cy="1080000"/>
          </a:xfrm>
          <a:solidFill>
            <a:schemeClr val="accent5">
              <a:lumMod val="50000"/>
            </a:schemeClr>
          </a:solidFill>
        </p:grpSpPr>
        <p:sp>
          <p:nvSpPr>
            <p:cNvPr id="91" name="양쪽 모서리가 잘린 사각형 90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양쪽 모서리가 잘린 사각형 91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4" name="직선 화살표 연결선 93"/>
          <p:cNvCxnSpPr/>
          <p:nvPr/>
        </p:nvCxnSpPr>
        <p:spPr>
          <a:xfrm flipV="1">
            <a:off x="6671351" y="1686495"/>
            <a:ext cx="550825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297076" y="1146815"/>
            <a:ext cx="1543160" cy="3312000"/>
            <a:chOff x="7211351" y="1146815"/>
            <a:chExt cx="1543160" cy="3312000"/>
          </a:xfrm>
        </p:grpSpPr>
        <p:grpSp>
          <p:nvGrpSpPr>
            <p:cNvPr id="43" name="그룹 42"/>
            <p:cNvGrpSpPr/>
            <p:nvPr/>
          </p:nvGrpSpPr>
          <p:grpSpPr>
            <a:xfrm>
              <a:off x="7394331" y="1191380"/>
              <a:ext cx="1177200" cy="3222871"/>
              <a:chOff x="7394331" y="1172285"/>
              <a:chExt cx="1177200" cy="3222871"/>
            </a:xfrm>
          </p:grpSpPr>
          <p:pic>
            <p:nvPicPr>
              <p:cNvPr id="95" name="그림 94"/>
              <p:cNvPicPr preferRelativeResize="0"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1172285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6" name="그림 95"/>
              <p:cNvPicPr preferRelativeResize="0"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1860843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7" name="그림 96"/>
              <p:cNvPicPr preferRelativeResize="0">
                <a:picLocks noChangeAspect="1"/>
              </p:cNvPicPr>
              <p:nvPr/>
            </p:nvPicPr>
            <p:blipFill rotWithShape="1">
              <a:blip r:embed="rId6"/>
              <a:srcRect l="5396" t="7080" r="18622" b="12721"/>
              <a:stretch/>
            </p:blipFill>
            <p:spPr>
              <a:xfrm>
                <a:off x="7394331" y="2549401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8" name="그림 97"/>
              <p:cNvPicPr preferRelativeResize="0"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3237959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9" name="그림 98"/>
              <p:cNvPicPr preferRelativeResize="0"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3926515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  <p:sp>
          <p:nvSpPr>
            <p:cNvPr id="42" name="왼쪽 대괄호 41"/>
            <p:cNvSpPr/>
            <p:nvPr/>
          </p:nvSpPr>
          <p:spPr>
            <a:xfrm>
              <a:off x="7211351" y="1146815"/>
              <a:ext cx="72000" cy="3312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왼쪽 대괄호 99"/>
            <p:cNvSpPr/>
            <p:nvPr/>
          </p:nvSpPr>
          <p:spPr>
            <a:xfrm flipH="1">
              <a:off x="8682511" y="1146815"/>
              <a:ext cx="72000" cy="3312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368497" y="1146815"/>
            <a:ext cx="1128349" cy="1080000"/>
            <a:chOff x="3456103" y="2130453"/>
            <a:chExt cx="1128349" cy="1080000"/>
          </a:xfrm>
          <a:solidFill>
            <a:schemeClr val="accent5">
              <a:lumMod val="50000"/>
            </a:schemeClr>
          </a:solidFill>
        </p:grpSpPr>
        <p:sp>
          <p:nvSpPr>
            <p:cNvPr id="102" name="양쪽 모서리가 잘린 사각형 101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양쪽 모서리가 잘린 사각형 102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4" name="직선 화살표 연결선 103"/>
          <p:cNvCxnSpPr>
            <a:endCxn id="102" idx="1"/>
          </p:cNvCxnSpPr>
          <p:nvPr/>
        </p:nvCxnSpPr>
        <p:spPr>
          <a:xfrm>
            <a:off x="8878337" y="1686815"/>
            <a:ext cx="4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872254" y="1928927"/>
            <a:ext cx="123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Reconstructed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6" name="그림 105"/>
          <p:cNvPicPr preferRelativeResize="0">
            <a:picLocks noChangeAspect="1"/>
          </p:cNvPicPr>
          <p:nvPr/>
        </p:nvPicPr>
        <p:blipFill rotWithShape="1">
          <a:blip r:embed="rId2"/>
          <a:srcRect l="5396" t="7080" r="18622" b="12721"/>
          <a:stretch/>
        </p:blipFill>
        <p:spPr>
          <a:xfrm>
            <a:off x="10897662" y="1452495"/>
            <a:ext cx="1177200" cy="46864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7" name="직선 화살표 연결선 106"/>
          <p:cNvCxnSpPr>
            <a:stCxn id="103" idx="1"/>
            <a:endCxn id="106" idx="1"/>
          </p:cNvCxnSpPr>
          <p:nvPr/>
        </p:nvCxnSpPr>
        <p:spPr>
          <a:xfrm>
            <a:off x="10496846" y="1686815"/>
            <a:ext cx="400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92558" y="4458815"/>
            <a:ext cx="2199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+Illumination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’=G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00155" y="222681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G: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-&gt;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68736" y="2226814"/>
            <a:ext cx="97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F: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-&gt;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231423" y="1043169"/>
            <a:ext cx="6960577" cy="3974034"/>
          </a:xfrm>
          <a:prstGeom prst="roundRect">
            <a:avLst>
              <a:gd name="adj" fmla="val 427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693156" y="4427531"/>
            <a:ext cx="250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CycleGAN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synthesizing</a:t>
            </a:r>
          </a:p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illumination variant images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2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Brainstorming: Baseline of FV </a:t>
            </a:r>
            <a:r>
              <a:rPr lang="en-US" altLang="ko-KR" smtClean="0"/>
              <a:t>Image </a:t>
            </a:r>
            <a:r>
              <a:rPr lang="en-US" altLang="ko-KR" smtClean="0"/>
              <a:t>Augmentation 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396"/>
          <a:stretch/>
        </p:blipFill>
        <p:spPr>
          <a:xfrm>
            <a:off x="300866" y="1452815"/>
            <a:ext cx="1177705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8" name="직선 화살표 연결선 17"/>
          <p:cNvCxnSpPr>
            <a:stCxn id="5" idx="3"/>
            <a:endCxn id="21" idx="1"/>
          </p:cNvCxnSpPr>
          <p:nvPr/>
        </p:nvCxnSpPr>
        <p:spPr>
          <a:xfrm flipV="1">
            <a:off x="1478571" y="1686495"/>
            <a:ext cx="472121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7" idx="3"/>
            <a:endCxn id="91" idx="1"/>
          </p:cNvCxnSpPr>
          <p:nvPr/>
        </p:nvCxnSpPr>
        <p:spPr>
          <a:xfrm flipV="1">
            <a:off x="5000997" y="1686815"/>
            <a:ext cx="542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692" y="1344495"/>
            <a:ext cx="1296000" cy="68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061" y="1928927"/>
            <a:ext cx="110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72417" y="1928927"/>
            <a:ext cx="1089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Spatially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" name="그림 76"/>
          <p:cNvPicPr preferRelativeResize="0">
            <a:picLocks noChangeAspect="1"/>
          </p:cNvPicPr>
          <p:nvPr/>
        </p:nvPicPr>
        <p:blipFill rotWithShape="1">
          <a:blip r:embed="rId2"/>
          <a:srcRect l="5396" t="7080" r="18622" b="12721"/>
          <a:stretch/>
        </p:blipFill>
        <p:spPr>
          <a:xfrm>
            <a:off x="3823797" y="1452495"/>
            <a:ext cx="1177200" cy="46864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8" name="직선 화살표 연결선 77"/>
          <p:cNvCxnSpPr>
            <a:stCxn id="21" idx="3"/>
            <a:endCxn id="77" idx="1"/>
          </p:cNvCxnSpPr>
          <p:nvPr/>
        </p:nvCxnSpPr>
        <p:spPr>
          <a:xfrm>
            <a:off x="3246692" y="1686495"/>
            <a:ext cx="577105" cy="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5543002" y="1146815"/>
            <a:ext cx="1128349" cy="1080000"/>
            <a:chOff x="3456103" y="2130453"/>
            <a:chExt cx="1128349" cy="1080000"/>
          </a:xfrm>
          <a:solidFill>
            <a:schemeClr val="accent5">
              <a:lumMod val="50000"/>
            </a:schemeClr>
          </a:solidFill>
        </p:grpSpPr>
        <p:sp>
          <p:nvSpPr>
            <p:cNvPr id="91" name="양쪽 모서리가 잘린 사각형 90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양쪽 모서리가 잘린 사각형 91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4" name="직선 화살표 연결선 93"/>
          <p:cNvCxnSpPr/>
          <p:nvPr/>
        </p:nvCxnSpPr>
        <p:spPr>
          <a:xfrm flipV="1">
            <a:off x="6671351" y="1686495"/>
            <a:ext cx="550825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297076" y="1146815"/>
            <a:ext cx="1543160" cy="3312000"/>
            <a:chOff x="7211351" y="1146815"/>
            <a:chExt cx="1543160" cy="3312000"/>
          </a:xfrm>
        </p:grpSpPr>
        <p:grpSp>
          <p:nvGrpSpPr>
            <p:cNvPr id="43" name="그룹 42"/>
            <p:cNvGrpSpPr/>
            <p:nvPr/>
          </p:nvGrpSpPr>
          <p:grpSpPr>
            <a:xfrm>
              <a:off x="7394331" y="1191380"/>
              <a:ext cx="1177200" cy="3222871"/>
              <a:chOff x="7394331" y="1172285"/>
              <a:chExt cx="1177200" cy="3222871"/>
            </a:xfrm>
          </p:grpSpPr>
          <p:pic>
            <p:nvPicPr>
              <p:cNvPr id="95" name="그림 94"/>
              <p:cNvPicPr preferRelativeResize="0"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1172285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6" name="그림 95"/>
              <p:cNvPicPr preferRelativeResize="0"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1860843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7" name="그림 96"/>
              <p:cNvPicPr preferRelativeResize="0">
                <a:picLocks noChangeAspect="1"/>
              </p:cNvPicPr>
              <p:nvPr/>
            </p:nvPicPr>
            <p:blipFill rotWithShape="1">
              <a:blip r:embed="rId6"/>
              <a:srcRect l="5396" t="7080" r="18622" b="12721"/>
              <a:stretch/>
            </p:blipFill>
            <p:spPr>
              <a:xfrm>
                <a:off x="7394331" y="2549401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8" name="그림 97"/>
              <p:cNvPicPr preferRelativeResize="0"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3237959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99" name="그림 98"/>
              <p:cNvPicPr preferRelativeResize="0"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5396" t="7080" r="18622" b="12721"/>
              <a:stretch/>
            </p:blipFill>
            <p:spPr>
              <a:xfrm>
                <a:off x="7394331" y="3926515"/>
                <a:ext cx="1177200" cy="468641"/>
              </a:xfrm>
              <a:prstGeom prst="rect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  <p:sp>
          <p:nvSpPr>
            <p:cNvPr id="42" name="왼쪽 대괄호 41"/>
            <p:cNvSpPr/>
            <p:nvPr/>
          </p:nvSpPr>
          <p:spPr>
            <a:xfrm>
              <a:off x="7211351" y="1146815"/>
              <a:ext cx="72000" cy="3312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왼쪽 대괄호 99"/>
            <p:cNvSpPr/>
            <p:nvPr/>
          </p:nvSpPr>
          <p:spPr>
            <a:xfrm flipH="1">
              <a:off x="8682511" y="1146815"/>
              <a:ext cx="72000" cy="3312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368497" y="1146815"/>
            <a:ext cx="1128349" cy="1080000"/>
            <a:chOff x="3456103" y="2130453"/>
            <a:chExt cx="1128349" cy="1080000"/>
          </a:xfrm>
          <a:solidFill>
            <a:schemeClr val="accent5">
              <a:lumMod val="50000"/>
            </a:schemeClr>
          </a:solidFill>
        </p:grpSpPr>
        <p:sp>
          <p:nvSpPr>
            <p:cNvPr id="102" name="양쪽 모서리가 잘린 사각형 101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양쪽 모서리가 잘린 사각형 102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4" name="직선 화살표 연결선 103"/>
          <p:cNvCxnSpPr>
            <a:endCxn id="102" idx="1"/>
          </p:cNvCxnSpPr>
          <p:nvPr/>
        </p:nvCxnSpPr>
        <p:spPr>
          <a:xfrm>
            <a:off x="8878337" y="1686815"/>
            <a:ext cx="4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872254" y="1928927"/>
            <a:ext cx="123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Reconstructed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6" name="그림 105"/>
          <p:cNvPicPr preferRelativeResize="0">
            <a:picLocks noChangeAspect="1"/>
          </p:cNvPicPr>
          <p:nvPr/>
        </p:nvPicPr>
        <p:blipFill rotWithShape="1">
          <a:blip r:embed="rId2"/>
          <a:srcRect l="5396" t="7080" r="18622" b="12721"/>
          <a:stretch/>
        </p:blipFill>
        <p:spPr>
          <a:xfrm>
            <a:off x="10897662" y="1452495"/>
            <a:ext cx="1177200" cy="46864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7" name="직선 화살표 연결선 106"/>
          <p:cNvCxnSpPr>
            <a:stCxn id="103" idx="1"/>
            <a:endCxn id="106" idx="1"/>
          </p:cNvCxnSpPr>
          <p:nvPr/>
        </p:nvCxnSpPr>
        <p:spPr>
          <a:xfrm>
            <a:off x="10496846" y="1686815"/>
            <a:ext cx="400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92558" y="4458815"/>
            <a:ext cx="2199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+Illumination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image,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’=G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00155" y="222681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G: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-&gt;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68736" y="2226814"/>
            <a:ext cx="97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F: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-&gt; 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979604" y="4298818"/>
            <a:ext cx="3465422" cy="2131077"/>
          </a:xfrm>
          <a:prstGeom prst="roundRect">
            <a:avLst>
              <a:gd name="adj" fmla="val 92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양쪽 모서리가 잘린 사각형 113"/>
          <p:cNvSpPr/>
          <p:nvPr/>
        </p:nvSpPr>
        <p:spPr>
          <a:xfrm rot="5400000">
            <a:off x="1996236" y="4629297"/>
            <a:ext cx="1080000" cy="540000"/>
          </a:xfrm>
          <a:prstGeom prst="snip2SameRect">
            <a:avLst>
              <a:gd name="adj1" fmla="val 38371"/>
              <a:gd name="adj2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직선 화살표 연결선 114"/>
          <p:cNvCxnSpPr>
            <a:stCxn id="114" idx="3"/>
            <a:endCxn id="116" idx="1"/>
          </p:cNvCxnSpPr>
          <p:nvPr/>
        </p:nvCxnSpPr>
        <p:spPr>
          <a:xfrm>
            <a:off x="2806236" y="4899297"/>
            <a:ext cx="4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213463" y="4521297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자기 디스크 116"/>
          <p:cNvSpPr/>
          <p:nvPr/>
        </p:nvSpPr>
        <p:spPr>
          <a:xfrm>
            <a:off x="3728392" y="5745372"/>
            <a:ext cx="1512000" cy="648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Enrolled database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28392" y="4629297"/>
            <a:ext cx="1512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Matching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/>
          <p:cNvCxnSpPr>
            <a:stCxn id="116" idx="3"/>
            <a:endCxn id="118" idx="1"/>
          </p:cNvCxnSpPr>
          <p:nvPr/>
        </p:nvCxnSpPr>
        <p:spPr>
          <a:xfrm>
            <a:off x="3321463" y="4899297"/>
            <a:ext cx="40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7" idx="1"/>
            <a:endCxn id="118" idx="2"/>
          </p:cNvCxnSpPr>
          <p:nvPr/>
        </p:nvCxnSpPr>
        <p:spPr>
          <a:xfrm flipV="1">
            <a:off x="4484392" y="5169297"/>
            <a:ext cx="0" cy="57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8" idx="3"/>
            <a:endCxn id="122" idx="2"/>
          </p:cNvCxnSpPr>
          <p:nvPr/>
        </p:nvCxnSpPr>
        <p:spPr>
          <a:xfrm>
            <a:off x="5240392" y="4899297"/>
            <a:ext cx="81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>
            <a:spLocks noChangeAspect="1"/>
          </p:cNvSpPr>
          <p:nvPr/>
        </p:nvSpPr>
        <p:spPr>
          <a:xfrm>
            <a:off x="6054105" y="4791297"/>
            <a:ext cx="216000" cy="21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11706" y="5167620"/>
            <a:ext cx="130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6419" y="5439297"/>
            <a:ext cx="115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54571" y="4298818"/>
            <a:ext cx="49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</a:t>
            </a:r>
            <a:endParaRPr lang="ko-KR" altLang="en-US" sz="1600" b="1" i="1" baseline="-25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04772" y="1043169"/>
            <a:ext cx="2187684" cy="3974034"/>
          </a:xfrm>
          <a:prstGeom prst="roundRect">
            <a:avLst>
              <a:gd name="adj" fmla="val 427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8" idx="1"/>
            <a:endCxn id="114" idx="1"/>
          </p:cNvCxnSpPr>
          <p:nvPr/>
        </p:nvCxnSpPr>
        <p:spPr>
          <a:xfrm rot="10800000" flipV="1">
            <a:off x="2266236" y="3030185"/>
            <a:ext cx="4738536" cy="1869111"/>
          </a:xfrm>
          <a:prstGeom prst="bentConnector3">
            <a:avLst>
              <a:gd name="adj1" fmla="val 110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B300"/>
      </a:hlink>
      <a:folHlink>
        <a:srgbClr val="66665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53365</TotalTime>
  <Words>211</Words>
  <Application>Microsoft Office PowerPoint</Application>
  <PresentationFormat>와이드스크린</PresentationFormat>
  <Paragraphs>65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나눔바른고딕</vt:lpstr>
      <vt:lpstr>맑은 고딕</vt:lpstr>
      <vt:lpstr>Arial</vt:lpstr>
      <vt:lpstr>Calibri</vt:lpstr>
      <vt:lpstr>Wingdings</vt:lpstr>
      <vt:lpstr>Office 테마</vt:lpstr>
      <vt:lpstr>GAN-based Finger Vein (FV) Image Augmentation for Biometric Authentication</vt:lpstr>
      <vt:lpstr>Brainstorming: Baseline of FV Image Augmentation 1</vt:lpstr>
      <vt:lpstr>Brainstorming: Baseline of FV Image Augmentation 2</vt:lpstr>
      <vt:lpstr>Brainstorming: Baseline of FV Image Augmentation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학구</dc:creator>
  <cp:lastModifiedBy>김 학구</cp:lastModifiedBy>
  <cp:revision>1946</cp:revision>
  <cp:lastPrinted>2020-07-01T17:56:15Z</cp:lastPrinted>
  <dcterms:created xsi:type="dcterms:W3CDTF">2019-09-27T08:29:08Z</dcterms:created>
  <dcterms:modified xsi:type="dcterms:W3CDTF">2020-10-22T13:03:00Z</dcterms:modified>
</cp:coreProperties>
</file>