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74" r:id="rId8"/>
    <p:sldId id="263" r:id="rId9"/>
    <p:sldId id="264" r:id="rId10"/>
    <p:sldId id="265" r:id="rId11"/>
    <p:sldId id="272" r:id="rId12"/>
    <p:sldId id="273" r:id="rId13"/>
    <p:sldId id="266" r:id="rId14"/>
    <p:sldId id="267" r:id="rId15"/>
    <p:sldId id="268" r:id="rId16"/>
    <p:sldId id="269" r:id="rId17"/>
    <p:sldId id="270" r:id="rId18"/>
    <p:sldId id="271" r:id="rId19"/>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325" autoAdjust="0"/>
    <p:restoredTop sz="95033" autoAdjust="0"/>
  </p:normalViewPr>
  <p:slideViewPr>
    <p:cSldViewPr>
      <p:cViewPr varScale="1">
        <p:scale>
          <a:sx n="94" d="100"/>
          <a:sy n="94" d="100"/>
        </p:scale>
        <p:origin x="21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58389" y="1323543"/>
            <a:ext cx="4427220" cy="84899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00" b="0" i="0">
                <a:solidFill>
                  <a:srgbClr val="29225C"/>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00" b="0" i="0">
                <a:solidFill>
                  <a:srgbClr val="29225C"/>
                </a:solidFill>
                <a:latin typeface="Trebuchet MS"/>
                <a:cs typeface="Trebuchet MS"/>
              </a:defRPr>
            </a:lvl1pPr>
          </a:lstStyle>
          <a:p>
            <a:endParaRPr/>
          </a:p>
        </p:txBody>
      </p:sp>
      <p:sp>
        <p:nvSpPr>
          <p:cNvPr id="3" name="Holder 3"/>
          <p:cNvSpPr>
            <a:spLocks noGrp="1"/>
          </p:cNvSpPr>
          <p:nvPr>
            <p:ph sz="half" idx="2"/>
          </p:nvPr>
        </p:nvSpPr>
        <p:spPr>
          <a:xfrm>
            <a:off x="1031544" y="1222019"/>
            <a:ext cx="3559175" cy="3519170"/>
          </a:xfrm>
          <a:prstGeom prst="rect">
            <a:avLst/>
          </a:prstGeom>
        </p:spPr>
        <p:txBody>
          <a:bodyPr wrap="square" lIns="0" tIns="0" rIns="0" bIns="0">
            <a:spAutoFit/>
          </a:bodyPr>
          <a:lstStyle>
            <a:lvl1pPr>
              <a:defRPr sz="1600" b="0" i="0">
                <a:solidFill>
                  <a:srgbClr val="29225C"/>
                </a:solidFill>
                <a:latin typeface="Tahoma"/>
                <a:cs typeface="Tahoma"/>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00" b="0" i="0">
                <a:solidFill>
                  <a:srgbClr val="29225C"/>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12/24/2023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12/24/2023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DFDEFB">
              <a:alpha val="75685"/>
            </a:srgbClr>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7264907" y="0"/>
            <a:ext cx="1879092" cy="1018032"/>
          </a:xfrm>
          <a:prstGeom prst="rect">
            <a:avLst/>
          </a:prstGeom>
        </p:spPr>
      </p:pic>
      <p:pic>
        <p:nvPicPr>
          <p:cNvPr id="18" name="bg object 18"/>
          <p:cNvPicPr/>
          <p:nvPr/>
        </p:nvPicPr>
        <p:blipFill>
          <a:blip r:embed="rId8" cstate="print"/>
          <a:stretch>
            <a:fillRect/>
          </a:stretch>
        </p:blipFill>
        <p:spPr>
          <a:xfrm>
            <a:off x="7741919" y="4037075"/>
            <a:ext cx="1402079" cy="1106423"/>
          </a:xfrm>
          <a:prstGeom prst="rect">
            <a:avLst/>
          </a:prstGeom>
        </p:spPr>
      </p:pic>
      <p:sp>
        <p:nvSpPr>
          <p:cNvPr id="19" name="bg object 19"/>
          <p:cNvSpPr/>
          <p:nvPr/>
        </p:nvSpPr>
        <p:spPr>
          <a:xfrm>
            <a:off x="8291079" y="3373942"/>
            <a:ext cx="853440" cy="1503045"/>
          </a:xfrm>
          <a:custGeom>
            <a:avLst/>
            <a:gdLst/>
            <a:ahLst/>
            <a:cxnLst/>
            <a:rect l="l" t="t" r="r" b="b"/>
            <a:pathLst>
              <a:path w="853440" h="1503045">
                <a:moveTo>
                  <a:pt x="852919" y="1262608"/>
                </a:moveTo>
                <a:lnTo>
                  <a:pt x="807868" y="1295783"/>
                </a:lnTo>
                <a:lnTo>
                  <a:pt x="762419" y="1326962"/>
                </a:lnTo>
                <a:lnTo>
                  <a:pt x="717135" y="1355770"/>
                </a:lnTo>
                <a:lnTo>
                  <a:pt x="672137" y="1382157"/>
                </a:lnTo>
                <a:lnTo>
                  <a:pt x="627547" y="1406075"/>
                </a:lnTo>
                <a:lnTo>
                  <a:pt x="583485" y="1427474"/>
                </a:lnTo>
                <a:lnTo>
                  <a:pt x="540071" y="1446305"/>
                </a:lnTo>
                <a:lnTo>
                  <a:pt x="497426" y="1462519"/>
                </a:lnTo>
                <a:lnTo>
                  <a:pt x="455672" y="1476067"/>
                </a:lnTo>
                <a:lnTo>
                  <a:pt x="414928" y="1486899"/>
                </a:lnTo>
                <a:lnTo>
                  <a:pt x="375316" y="1494967"/>
                </a:lnTo>
                <a:lnTo>
                  <a:pt x="336956" y="1500220"/>
                </a:lnTo>
                <a:lnTo>
                  <a:pt x="299969" y="1502611"/>
                </a:lnTo>
                <a:lnTo>
                  <a:pt x="264476" y="1502090"/>
                </a:lnTo>
                <a:lnTo>
                  <a:pt x="198455" y="1492113"/>
                </a:lnTo>
                <a:lnTo>
                  <a:pt x="139857" y="1469898"/>
                </a:lnTo>
                <a:lnTo>
                  <a:pt x="89649" y="1435051"/>
                </a:lnTo>
                <a:lnTo>
                  <a:pt x="49947" y="1388616"/>
                </a:lnTo>
                <a:lnTo>
                  <a:pt x="21967" y="1332561"/>
                </a:lnTo>
                <a:lnTo>
                  <a:pt x="5416" y="1267886"/>
                </a:lnTo>
                <a:lnTo>
                  <a:pt x="0" y="1195593"/>
                </a:lnTo>
                <a:lnTo>
                  <a:pt x="1375" y="1156902"/>
                </a:lnTo>
                <a:lnTo>
                  <a:pt x="5424" y="1116682"/>
                </a:lnTo>
                <a:lnTo>
                  <a:pt x="12110" y="1075057"/>
                </a:lnTo>
                <a:lnTo>
                  <a:pt x="21396" y="1032153"/>
                </a:lnTo>
                <a:lnTo>
                  <a:pt x="33245" y="988095"/>
                </a:lnTo>
                <a:lnTo>
                  <a:pt x="47622" y="943008"/>
                </a:lnTo>
                <a:lnTo>
                  <a:pt x="64488" y="897017"/>
                </a:lnTo>
                <a:lnTo>
                  <a:pt x="83807" y="850247"/>
                </a:lnTo>
                <a:lnTo>
                  <a:pt x="105543" y="802823"/>
                </a:lnTo>
                <a:lnTo>
                  <a:pt x="129658" y="754870"/>
                </a:lnTo>
                <a:lnTo>
                  <a:pt x="156117" y="706514"/>
                </a:lnTo>
                <a:lnTo>
                  <a:pt x="184881" y="657879"/>
                </a:lnTo>
                <a:lnTo>
                  <a:pt x="215916" y="609090"/>
                </a:lnTo>
                <a:lnTo>
                  <a:pt x="249183" y="560273"/>
                </a:lnTo>
                <a:lnTo>
                  <a:pt x="284647" y="511553"/>
                </a:lnTo>
                <a:lnTo>
                  <a:pt x="322270" y="463054"/>
                </a:lnTo>
                <a:lnTo>
                  <a:pt x="362016" y="414902"/>
                </a:lnTo>
                <a:lnTo>
                  <a:pt x="403847" y="367223"/>
                </a:lnTo>
                <a:lnTo>
                  <a:pt x="447075" y="320829"/>
                </a:lnTo>
                <a:lnTo>
                  <a:pt x="490983" y="276461"/>
                </a:lnTo>
                <a:lnTo>
                  <a:pt x="535449" y="234169"/>
                </a:lnTo>
                <a:lnTo>
                  <a:pt x="580353" y="194002"/>
                </a:lnTo>
                <a:lnTo>
                  <a:pt x="625575" y="156009"/>
                </a:lnTo>
                <a:lnTo>
                  <a:pt x="670994" y="120239"/>
                </a:lnTo>
                <a:lnTo>
                  <a:pt x="716488" y="86742"/>
                </a:lnTo>
                <a:lnTo>
                  <a:pt x="761937" y="55566"/>
                </a:lnTo>
                <a:lnTo>
                  <a:pt x="807221" y="26761"/>
                </a:lnTo>
                <a:lnTo>
                  <a:pt x="852218" y="375"/>
                </a:lnTo>
                <a:lnTo>
                  <a:pt x="852919" y="0"/>
                </a:lnTo>
              </a:path>
            </a:pathLst>
          </a:custGeom>
          <a:ln w="19050">
            <a:solidFill>
              <a:srgbClr val="29225C"/>
            </a:solidFill>
          </a:ln>
        </p:spPr>
        <p:txBody>
          <a:bodyPr wrap="square" lIns="0" tIns="0" rIns="0" bIns="0" rtlCol="0"/>
          <a:lstStyle/>
          <a:p>
            <a:endParaRPr/>
          </a:p>
        </p:txBody>
      </p:sp>
      <p:sp>
        <p:nvSpPr>
          <p:cNvPr id="20" name="bg object 20"/>
          <p:cNvSpPr/>
          <p:nvPr/>
        </p:nvSpPr>
        <p:spPr>
          <a:xfrm>
            <a:off x="8495676" y="3700675"/>
            <a:ext cx="648335" cy="1364615"/>
          </a:xfrm>
          <a:custGeom>
            <a:avLst/>
            <a:gdLst/>
            <a:ahLst/>
            <a:cxnLst/>
            <a:rect l="l" t="t" r="r" b="b"/>
            <a:pathLst>
              <a:path w="648334" h="1364614">
                <a:moveTo>
                  <a:pt x="648322" y="1256798"/>
                </a:moveTo>
                <a:lnTo>
                  <a:pt x="583390" y="1289390"/>
                </a:lnTo>
                <a:lnTo>
                  <a:pt x="539975" y="1308222"/>
                </a:lnTo>
                <a:lnTo>
                  <a:pt x="497331" y="1324436"/>
                </a:lnTo>
                <a:lnTo>
                  <a:pt x="455579" y="1337985"/>
                </a:lnTo>
                <a:lnTo>
                  <a:pt x="414838" y="1348817"/>
                </a:lnTo>
                <a:lnTo>
                  <a:pt x="375230" y="1356886"/>
                </a:lnTo>
                <a:lnTo>
                  <a:pt x="336875" y="1362140"/>
                </a:lnTo>
                <a:lnTo>
                  <a:pt x="299894" y="1364531"/>
                </a:lnTo>
                <a:lnTo>
                  <a:pt x="264409" y="1364011"/>
                </a:lnTo>
                <a:lnTo>
                  <a:pt x="198405" y="1354036"/>
                </a:lnTo>
                <a:lnTo>
                  <a:pt x="139830" y="1331823"/>
                </a:lnTo>
                <a:lnTo>
                  <a:pt x="89649" y="1296977"/>
                </a:lnTo>
                <a:lnTo>
                  <a:pt x="49947" y="1250540"/>
                </a:lnTo>
                <a:lnTo>
                  <a:pt x="21967" y="1194483"/>
                </a:lnTo>
                <a:lnTo>
                  <a:pt x="5416" y="1129807"/>
                </a:lnTo>
                <a:lnTo>
                  <a:pt x="0" y="1057514"/>
                </a:lnTo>
                <a:lnTo>
                  <a:pt x="1375" y="1018824"/>
                </a:lnTo>
                <a:lnTo>
                  <a:pt x="5424" y="978604"/>
                </a:lnTo>
                <a:lnTo>
                  <a:pt x="12110" y="936980"/>
                </a:lnTo>
                <a:lnTo>
                  <a:pt x="21396" y="894077"/>
                </a:lnTo>
                <a:lnTo>
                  <a:pt x="33245" y="850020"/>
                </a:lnTo>
                <a:lnTo>
                  <a:pt x="47622" y="804934"/>
                </a:lnTo>
                <a:lnTo>
                  <a:pt x="64488" y="758944"/>
                </a:lnTo>
                <a:lnTo>
                  <a:pt x="83807" y="712175"/>
                </a:lnTo>
                <a:lnTo>
                  <a:pt x="105543" y="664753"/>
                </a:lnTo>
                <a:lnTo>
                  <a:pt x="129658" y="616802"/>
                </a:lnTo>
                <a:lnTo>
                  <a:pt x="156117" y="568448"/>
                </a:lnTo>
                <a:lnTo>
                  <a:pt x="184881" y="519815"/>
                </a:lnTo>
                <a:lnTo>
                  <a:pt x="215916" y="471028"/>
                </a:lnTo>
                <a:lnTo>
                  <a:pt x="249183" y="422214"/>
                </a:lnTo>
                <a:lnTo>
                  <a:pt x="284647" y="373496"/>
                </a:lnTo>
                <a:lnTo>
                  <a:pt x="322270" y="325000"/>
                </a:lnTo>
                <a:lnTo>
                  <a:pt x="362016" y="276851"/>
                </a:lnTo>
                <a:lnTo>
                  <a:pt x="403847" y="229174"/>
                </a:lnTo>
                <a:lnTo>
                  <a:pt x="447075" y="182770"/>
                </a:lnTo>
                <a:lnTo>
                  <a:pt x="490983" y="138394"/>
                </a:lnTo>
                <a:lnTo>
                  <a:pt x="535449" y="96093"/>
                </a:lnTo>
                <a:lnTo>
                  <a:pt x="580353" y="55919"/>
                </a:lnTo>
                <a:lnTo>
                  <a:pt x="625574" y="17919"/>
                </a:lnTo>
                <a:lnTo>
                  <a:pt x="648322" y="0"/>
                </a:lnTo>
              </a:path>
            </a:pathLst>
          </a:custGeom>
          <a:ln w="19050">
            <a:solidFill>
              <a:srgbClr val="29225C"/>
            </a:solidFill>
            <a:prstDash val="dot"/>
          </a:ln>
        </p:spPr>
        <p:txBody>
          <a:bodyPr wrap="square" lIns="0" tIns="0" rIns="0" bIns="0" rtlCol="0"/>
          <a:lstStyle/>
          <a:p>
            <a:endParaRPr/>
          </a:p>
        </p:txBody>
      </p:sp>
      <p:sp>
        <p:nvSpPr>
          <p:cNvPr id="2" name="Holder 2"/>
          <p:cNvSpPr>
            <a:spLocks noGrp="1"/>
          </p:cNvSpPr>
          <p:nvPr>
            <p:ph type="title"/>
          </p:nvPr>
        </p:nvSpPr>
        <p:spPr>
          <a:xfrm>
            <a:off x="800099" y="451815"/>
            <a:ext cx="7543800" cy="497840"/>
          </a:xfrm>
          <a:prstGeom prst="rect">
            <a:avLst/>
          </a:prstGeom>
        </p:spPr>
        <p:txBody>
          <a:bodyPr wrap="square" lIns="0" tIns="0" rIns="0" bIns="0">
            <a:spAutoFit/>
          </a:bodyPr>
          <a:lstStyle>
            <a:lvl1pPr>
              <a:defRPr sz="3100" b="0" i="0">
                <a:solidFill>
                  <a:srgbClr val="29225C"/>
                </a:solidFill>
                <a:latin typeface="Trebuchet MS"/>
                <a:cs typeface="Trebuchet MS"/>
              </a:defRPr>
            </a:lvl1pPr>
          </a:lstStyle>
          <a:p>
            <a:endParaRPr/>
          </a:p>
        </p:txBody>
      </p:sp>
      <p:sp>
        <p:nvSpPr>
          <p:cNvPr id="3" name="Holder 3"/>
          <p:cNvSpPr>
            <a:spLocks noGrp="1"/>
          </p:cNvSpPr>
          <p:nvPr>
            <p:ph type="body" idx="1"/>
          </p:nvPr>
        </p:nvSpPr>
        <p:spPr>
          <a:xfrm>
            <a:off x="824725" y="1308100"/>
            <a:ext cx="7264400" cy="343154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12/24/2023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DFDEFB">
              <a:alpha val="75685"/>
            </a:srgbClr>
          </a:solidFill>
        </p:spPr>
        <p:txBody>
          <a:bodyPr wrap="square" lIns="0" tIns="0" rIns="0" bIns="0" rtlCol="0"/>
          <a:lstStyle/>
          <a:p>
            <a:endParaRPr/>
          </a:p>
        </p:txBody>
      </p:sp>
      <p:sp>
        <p:nvSpPr>
          <p:cNvPr id="4" name="object 4"/>
          <p:cNvSpPr txBox="1">
            <a:spLocks noGrp="1"/>
          </p:cNvSpPr>
          <p:nvPr>
            <p:ph type="title"/>
          </p:nvPr>
        </p:nvSpPr>
        <p:spPr>
          <a:xfrm>
            <a:off x="615797" y="1008380"/>
            <a:ext cx="7862570" cy="966290"/>
          </a:xfrm>
          <a:prstGeom prst="rect">
            <a:avLst/>
          </a:prstGeom>
        </p:spPr>
        <p:txBody>
          <a:bodyPr vert="horz" wrap="square" lIns="0" tIns="67945" rIns="0" bIns="0" rtlCol="0">
            <a:spAutoFit/>
          </a:bodyPr>
          <a:lstStyle/>
          <a:p>
            <a:pPr marL="821690" marR="5080" indent="-809625">
              <a:lnSpc>
                <a:spcPts val="3460"/>
              </a:lnSpc>
              <a:spcBef>
                <a:spcPts val="535"/>
              </a:spcBef>
            </a:pPr>
            <a:r>
              <a:rPr sz="3200" spc="-25" dirty="0"/>
              <a:t>“</a:t>
            </a:r>
            <a:r>
              <a:rPr sz="2000" spc="-25" dirty="0">
                <a:latin typeface="Calibri"/>
                <a:cs typeface="Calibri"/>
              </a:rPr>
              <a:t>DMR–based</a:t>
            </a:r>
            <a:r>
              <a:rPr sz="2000" spc="-15" dirty="0">
                <a:latin typeface="Calibri"/>
                <a:cs typeface="Calibri"/>
              </a:rPr>
              <a:t> </a:t>
            </a:r>
            <a:r>
              <a:rPr sz="2000" spc="-5" dirty="0">
                <a:latin typeface="Calibri"/>
                <a:cs typeface="Calibri"/>
              </a:rPr>
              <a:t>optimization</a:t>
            </a:r>
            <a:r>
              <a:rPr sz="2000" spc="5" dirty="0">
                <a:latin typeface="Calibri"/>
                <a:cs typeface="Calibri"/>
              </a:rPr>
              <a:t> </a:t>
            </a:r>
            <a:r>
              <a:rPr sz="2000" spc="-5" dirty="0">
                <a:latin typeface="Calibri"/>
                <a:cs typeface="Calibri"/>
              </a:rPr>
              <a:t>of</a:t>
            </a:r>
            <a:r>
              <a:rPr sz="2000" dirty="0">
                <a:latin typeface="Calibri"/>
                <a:cs typeface="Calibri"/>
              </a:rPr>
              <a:t> </a:t>
            </a:r>
            <a:r>
              <a:rPr sz="2000" spc="-5" dirty="0">
                <a:latin typeface="Calibri"/>
                <a:cs typeface="Calibri"/>
              </a:rPr>
              <a:t>LNG </a:t>
            </a:r>
            <a:r>
              <a:rPr sz="2000" dirty="0">
                <a:latin typeface="Calibri"/>
                <a:cs typeface="Calibri"/>
              </a:rPr>
              <a:t>Liquefaction</a:t>
            </a:r>
            <a:r>
              <a:rPr sz="2000" spc="5" dirty="0">
                <a:latin typeface="Calibri"/>
                <a:cs typeface="Calibri"/>
              </a:rPr>
              <a:t> </a:t>
            </a:r>
            <a:r>
              <a:rPr sz="2000" spc="-5" dirty="0">
                <a:latin typeface="Calibri"/>
                <a:cs typeface="Calibri"/>
              </a:rPr>
              <a:t>via</a:t>
            </a:r>
            <a:r>
              <a:rPr sz="2000" spc="5" dirty="0">
                <a:latin typeface="Calibri"/>
                <a:cs typeface="Calibri"/>
              </a:rPr>
              <a:t> </a:t>
            </a:r>
            <a:r>
              <a:rPr sz="2000" dirty="0">
                <a:latin typeface="Calibri"/>
                <a:cs typeface="Calibri"/>
              </a:rPr>
              <a:t>MCHE</a:t>
            </a:r>
            <a:r>
              <a:rPr sz="2000" spc="-5" dirty="0">
                <a:latin typeface="Calibri"/>
                <a:cs typeface="Calibri"/>
              </a:rPr>
              <a:t> Parameters</a:t>
            </a:r>
            <a:r>
              <a:rPr sz="2000" spc="35" dirty="0">
                <a:latin typeface="Calibri"/>
                <a:cs typeface="Calibri"/>
              </a:rPr>
              <a:t> </a:t>
            </a:r>
            <a:r>
              <a:rPr sz="2000" dirty="0">
                <a:latin typeface="Calibri"/>
                <a:cs typeface="Calibri"/>
              </a:rPr>
              <a:t>&amp; MR </a:t>
            </a:r>
            <a:r>
              <a:rPr sz="2000" spc="-440" dirty="0">
                <a:latin typeface="Calibri"/>
                <a:cs typeface="Calibri"/>
              </a:rPr>
              <a:t> </a:t>
            </a:r>
            <a:r>
              <a:rPr sz="2000" spc="-5" dirty="0">
                <a:latin typeface="Calibri"/>
                <a:cs typeface="Calibri"/>
              </a:rPr>
              <a:t>Composition</a:t>
            </a:r>
            <a:r>
              <a:rPr sz="2000" spc="-10" dirty="0">
                <a:latin typeface="Calibri"/>
                <a:cs typeface="Calibri"/>
              </a:rPr>
              <a:t> </a:t>
            </a:r>
            <a:r>
              <a:rPr sz="2000" spc="-5" dirty="0">
                <a:latin typeface="Calibri"/>
                <a:cs typeface="Calibri"/>
              </a:rPr>
              <a:t>Variation</a:t>
            </a:r>
            <a:r>
              <a:rPr sz="2000" dirty="0">
                <a:latin typeface="Calibri"/>
                <a:cs typeface="Calibri"/>
              </a:rPr>
              <a:t> in</a:t>
            </a:r>
            <a:r>
              <a:rPr sz="2000" spc="5" dirty="0">
                <a:latin typeface="Calibri"/>
                <a:cs typeface="Calibri"/>
              </a:rPr>
              <a:t> </a:t>
            </a:r>
            <a:r>
              <a:rPr sz="2000" dirty="0">
                <a:latin typeface="Calibri"/>
                <a:cs typeface="Calibri"/>
              </a:rPr>
              <a:t>ASPEN</a:t>
            </a:r>
            <a:r>
              <a:rPr sz="2000" spc="-20" dirty="0">
                <a:latin typeface="Calibri"/>
                <a:cs typeface="Calibri"/>
              </a:rPr>
              <a:t> </a:t>
            </a:r>
            <a:r>
              <a:rPr sz="2000" spc="-5" dirty="0">
                <a:latin typeface="Calibri"/>
                <a:cs typeface="Calibri"/>
              </a:rPr>
              <a:t>PLUS</a:t>
            </a:r>
            <a:r>
              <a:rPr sz="2000" dirty="0">
                <a:latin typeface="Calibri"/>
                <a:cs typeface="Calibri"/>
              </a:rPr>
              <a:t> </a:t>
            </a:r>
            <a:r>
              <a:rPr sz="2000" spc="-5" dirty="0">
                <a:latin typeface="Calibri"/>
                <a:cs typeface="Calibri"/>
              </a:rPr>
              <a:t>Simulation</a:t>
            </a:r>
            <a:r>
              <a:rPr sz="2000" spc="15" dirty="0">
                <a:latin typeface="Calibri"/>
                <a:cs typeface="Calibri"/>
              </a:rPr>
              <a:t> </a:t>
            </a:r>
            <a:r>
              <a:rPr sz="2000" spc="-25" dirty="0">
                <a:latin typeface="Calibri"/>
                <a:cs typeface="Calibri"/>
              </a:rPr>
              <a:t>Software</a:t>
            </a:r>
            <a:r>
              <a:rPr sz="3200" spc="-25" dirty="0"/>
              <a:t>”</a:t>
            </a:r>
            <a:endParaRPr sz="3200" dirty="0">
              <a:latin typeface="Calibri"/>
              <a:cs typeface="Calibri"/>
            </a:endParaRPr>
          </a:p>
        </p:txBody>
      </p:sp>
      <p:sp>
        <p:nvSpPr>
          <p:cNvPr id="5" name="object 5"/>
          <p:cNvSpPr/>
          <p:nvPr/>
        </p:nvSpPr>
        <p:spPr>
          <a:xfrm>
            <a:off x="793241" y="752094"/>
            <a:ext cx="7665084" cy="15875"/>
          </a:xfrm>
          <a:custGeom>
            <a:avLst/>
            <a:gdLst/>
            <a:ahLst/>
            <a:cxnLst/>
            <a:rect l="l" t="t" r="r" b="b"/>
            <a:pathLst>
              <a:path w="7665084" h="15875">
                <a:moveTo>
                  <a:pt x="0" y="15620"/>
                </a:moveTo>
                <a:lnTo>
                  <a:pt x="7664577" y="0"/>
                </a:lnTo>
              </a:path>
            </a:pathLst>
          </a:custGeom>
          <a:ln w="19050">
            <a:solidFill>
              <a:srgbClr val="29225C"/>
            </a:solidFill>
          </a:ln>
        </p:spPr>
        <p:txBody>
          <a:bodyPr wrap="square" lIns="0" tIns="0" rIns="0" bIns="0" rtlCol="0"/>
          <a:lstStyle/>
          <a:p>
            <a:endParaRPr/>
          </a:p>
        </p:txBody>
      </p:sp>
      <p:sp>
        <p:nvSpPr>
          <p:cNvPr id="6" name="object 6"/>
          <p:cNvSpPr/>
          <p:nvPr/>
        </p:nvSpPr>
        <p:spPr>
          <a:xfrm>
            <a:off x="1565910" y="2355342"/>
            <a:ext cx="6022340" cy="0"/>
          </a:xfrm>
          <a:custGeom>
            <a:avLst/>
            <a:gdLst/>
            <a:ahLst/>
            <a:cxnLst/>
            <a:rect l="l" t="t" r="r" b="b"/>
            <a:pathLst>
              <a:path w="6022340">
                <a:moveTo>
                  <a:pt x="0" y="0"/>
                </a:moveTo>
                <a:lnTo>
                  <a:pt x="6022213" y="0"/>
                </a:lnTo>
              </a:path>
            </a:pathLst>
          </a:custGeom>
          <a:ln w="19050">
            <a:solidFill>
              <a:srgbClr val="29225C"/>
            </a:solidFill>
          </a:ln>
        </p:spPr>
        <p:txBody>
          <a:bodyPr wrap="square" lIns="0" tIns="0" rIns="0" bIns="0" rtlCol="0"/>
          <a:lstStyle/>
          <a:p>
            <a:endParaRPr/>
          </a:p>
        </p:txBody>
      </p:sp>
      <p:sp>
        <p:nvSpPr>
          <p:cNvPr id="7" name="object 7"/>
          <p:cNvSpPr txBox="1"/>
          <p:nvPr/>
        </p:nvSpPr>
        <p:spPr>
          <a:xfrm>
            <a:off x="765454" y="2943859"/>
            <a:ext cx="2569210" cy="815975"/>
          </a:xfrm>
          <a:prstGeom prst="rect">
            <a:avLst/>
          </a:prstGeom>
        </p:spPr>
        <p:txBody>
          <a:bodyPr vert="horz" wrap="square" lIns="0" tIns="12065" rIns="0" bIns="0" rtlCol="0">
            <a:spAutoFit/>
          </a:bodyPr>
          <a:lstStyle/>
          <a:p>
            <a:pPr marL="12700">
              <a:lnSpc>
                <a:spcPts val="1789"/>
              </a:lnSpc>
              <a:spcBef>
                <a:spcPts val="95"/>
              </a:spcBef>
            </a:pPr>
            <a:r>
              <a:rPr sz="1600" b="1" spc="120" dirty="0">
                <a:solidFill>
                  <a:srgbClr val="29225C"/>
                </a:solidFill>
                <a:latin typeface="Trebuchet MS"/>
                <a:cs typeface="Trebuchet MS"/>
              </a:rPr>
              <a:t>Under</a:t>
            </a:r>
            <a:r>
              <a:rPr sz="1600" b="1" spc="-10" dirty="0">
                <a:solidFill>
                  <a:srgbClr val="29225C"/>
                </a:solidFill>
                <a:latin typeface="Trebuchet MS"/>
                <a:cs typeface="Trebuchet MS"/>
              </a:rPr>
              <a:t> </a:t>
            </a:r>
            <a:r>
              <a:rPr sz="1600" b="1" spc="90" dirty="0">
                <a:solidFill>
                  <a:srgbClr val="29225C"/>
                </a:solidFill>
                <a:latin typeface="Trebuchet MS"/>
                <a:cs typeface="Trebuchet MS"/>
              </a:rPr>
              <a:t>the</a:t>
            </a:r>
            <a:r>
              <a:rPr sz="1600" b="1" spc="-25" dirty="0">
                <a:solidFill>
                  <a:srgbClr val="29225C"/>
                </a:solidFill>
                <a:latin typeface="Trebuchet MS"/>
                <a:cs typeface="Trebuchet MS"/>
              </a:rPr>
              <a:t> </a:t>
            </a:r>
            <a:r>
              <a:rPr sz="1600" b="1" spc="110" dirty="0">
                <a:solidFill>
                  <a:srgbClr val="29225C"/>
                </a:solidFill>
                <a:latin typeface="Trebuchet MS"/>
                <a:cs typeface="Trebuchet MS"/>
              </a:rPr>
              <a:t>guidance</a:t>
            </a:r>
            <a:r>
              <a:rPr sz="1600" b="1" spc="5" dirty="0">
                <a:solidFill>
                  <a:srgbClr val="29225C"/>
                </a:solidFill>
                <a:latin typeface="Trebuchet MS"/>
                <a:cs typeface="Trebuchet MS"/>
              </a:rPr>
              <a:t> </a:t>
            </a:r>
            <a:r>
              <a:rPr sz="1600" b="1" spc="135" dirty="0">
                <a:solidFill>
                  <a:srgbClr val="29225C"/>
                </a:solidFill>
                <a:latin typeface="Trebuchet MS"/>
                <a:cs typeface="Trebuchet MS"/>
              </a:rPr>
              <a:t>of</a:t>
            </a:r>
            <a:endParaRPr sz="1600" b="1" dirty="0">
              <a:latin typeface="Trebuchet MS"/>
              <a:cs typeface="Trebuchet MS"/>
            </a:endParaRPr>
          </a:p>
          <a:p>
            <a:pPr marL="12700">
              <a:lnSpc>
                <a:spcPts val="2150"/>
              </a:lnSpc>
            </a:pPr>
            <a:r>
              <a:rPr sz="2000" spc="-5" dirty="0">
                <a:solidFill>
                  <a:srgbClr val="29225C"/>
                </a:solidFill>
                <a:latin typeface="Calibri"/>
                <a:cs typeface="Calibri"/>
              </a:rPr>
              <a:t>Dr.</a:t>
            </a:r>
            <a:r>
              <a:rPr sz="2000" spc="-35" dirty="0">
                <a:solidFill>
                  <a:srgbClr val="29225C"/>
                </a:solidFill>
                <a:latin typeface="Calibri"/>
                <a:cs typeface="Calibri"/>
              </a:rPr>
              <a:t> </a:t>
            </a:r>
            <a:r>
              <a:rPr sz="2000" dirty="0">
                <a:solidFill>
                  <a:srgbClr val="29225C"/>
                </a:solidFill>
                <a:latin typeface="Calibri"/>
                <a:cs typeface="Calibri"/>
              </a:rPr>
              <a:t>Shraddha</a:t>
            </a:r>
            <a:r>
              <a:rPr sz="2000" spc="-35" dirty="0">
                <a:solidFill>
                  <a:srgbClr val="29225C"/>
                </a:solidFill>
                <a:latin typeface="Calibri"/>
                <a:cs typeface="Calibri"/>
              </a:rPr>
              <a:t> </a:t>
            </a:r>
            <a:r>
              <a:rPr sz="2000" dirty="0">
                <a:solidFill>
                  <a:srgbClr val="29225C"/>
                </a:solidFill>
                <a:latin typeface="Calibri"/>
                <a:cs typeface="Calibri"/>
              </a:rPr>
              <a:t>Rani</a:t>
            </a:r>
            <a:r>
              <a:rPr sz="2000" spc="-25" dirty="0">
                <a:solidFill>
                  <a:srgbClr val="29225C"/>
                </a:solidFill>
                <a:latin typeface="Calibri"/>
                <a:cs typeface="Calibri"/>
              </a:rPr>
              <a:t> </a:t>
            </a:r>
            <a:r>
              <a:rPr sz="2000" dirty="0">
                <a:solidFill>
                  <a:srgbClr val="29225C"/>
                </a:solidFill>
                <a:latin typeface="Calibri"/>
                <a:cs typeface="Calibri"/>
              </a:rPr>
              <a:t>Singh,</a:t>
            </a:r>
            <a:endParaRPr sz="2000" dirty="0">
              <a:latin typeface="Calibri"/>
              <a:cs typeface="Calibri"/>
            </a:endParaRPr>
          </a:p>
          <a:p>
            <a:pPr marL="12700">
              <a:lnSpc>
                <a:spcPts val="2280"/>
              </a:lnSpc>
            </a:pPr>
            <a:r>
              <a:rPr sz="2000" dirty="0">
                <a:solidFill>
                  <a:srgbClr val="29225C"/>
                </a:solidFill>
                <a:latin typeface="Calibri"/>
                <a:cs typeface="Calibri"/>
              </a:rPr>
              <a:t>HOD</a:t>
            </a:r>
            <a:r>
              <a:rPr sz="2000" spc="-35" dirty="0">
                <a:solidFill>
                  <a:srgbClr val="29225C"/>
                </a:solidFill>
                <a:latin typeface="Calibri"/>
                <a:cs typeface="Calibri"/>
              </a:rPr>
              <a:t> </a:t>
            </a:r>
            <a:r>
              <a:rPr sz="2000" spc="-5" dirty="0">
                <a:solidFill>
                  <a:srgbClr val="29225C"/>
                </a:solidFill>
                <a:latin typeface="Calibri"/>
                <a:cs typeface="Calibri"/>
              </a:rPr>
              <a:t>(Chemical Dept.)</a:t>
            </a:r>
            <a:endParaRPr sz="2000" dirty="0">
              <a:latin typeface="Calibri"/>
              <a:cs typeface="Calibri"/>
            </a:endParaRPr>
          </a:p>
        </p:txBody>
      </p:sp>
      <p:sp>
        <p:nvSpPr>
          <p:cNvPr id="8" name="object 8"/>
          <p:cNvSpPr txBox="1"/>
          <p:nvPr/>
        </p:nvSpPr>
        <p:spPr>
          <a:xfrm>
            <a:off x="5638800" y="2962733"/>
            <a:ext cx="3022854" cy="1692130"/>
          </a:xfrm>
          <a:prstGeom prst="rect">
            <a:avLst/>
          </a:prstGeom>
        </p:spPr>
        <p:txBody>
          <a:bodyPr vert="horz" wrap="square" lIns="0" tIns="12065" rIns="0" bIns="0" rtlCol="0">
            <a:spAutoFit/>
          </a:bodyPr>
          <a:lstStyle/>
          <a:p>
            <a:pPr marL="12700">
              <a:lnSpc>
                <a:spcPts val="1795"/>
              </a:lnSpc>
              <a:spcBef>
                <a:spcPts val="95"/>
              </a:spcBef>
            </a:pPr>
            <a:r>
              <a:rPr sz="1600" b="1" spc="95" dirty="0">
                <a:solidFill>
                  <a:srgbClr val="29225C"/>
                </a:solidFill>
                <a:latin typeface="Trebuchet MS"/>
                <a:cs typeface="Trebuchet MS"/>
              </a:rPr>
              <a:t>Team</a:t>
            </a:r>
            <a:r>
              <a:rPr sz="1600" b="1" spc="-35" dirty="0">
                <a:solidFill>
                  <a:srgbClr val="29225C"/>
                </a:solidFill>
                <a:latin typeface="Trebuchet MS"/>
                <a:cs typeface="Trebuchet MS"/>
              </a:rPr>
              <a:t> </a:t>
            </a:r>
            <a:r>
              <a:rPr sz="1600" b="1" spc="155" dirty="0">
                <a:solidFill>
                  <a:srgbClr val="29225C"/>
                </a:solidFill>
                <a:latin typeface="Trebuchet MS"/>
                <a:cs typeface="Trebuchet MS"/>
              </a:rPr>
              <a:t>Members</a:t>
            </a:r>
            <a:endParaRPr sz="1600" b="1" dirty="0">
              <a:latin typeface="Trebuchet MS"/>
              <a:cs typeface="Trebuchet MS"/>
            </a:endParaRPr>
          </a:p>
          <a:p>
            <a:pPr marL="469900" marR="585470" indent="-457200">
              <a:lnSpc>
                <a:spcPts val="2160"/>
              </a:lnSpc>
              <a:spcBef>
                <a:spcPts val="145"/>
              </a:spcBef>
              <a:buFont typeface="+mj-lt"/>
              <a:buAutoNum type="arabicPeriod"/>
            </a:pPr>
            <a:r>
              <a:rPr spc="-5" dirty="0">
                <a:solidFill>
                  <a:srgbClr val="29225C"/>
                </a:solidFill>
                <a:latin typeface="Calibri"/>
                <a:cs typeface="Calibri"/>
              </a:rPr>
              <a:t>Sanjit </a:t>
            </a:r>
            <a:r>
              <a:rPr dirty="0">
                <a:solidFill>
                  <a:srgbClr val="29225C"/>
                </a:solidFill>
                <a:latin typeface="Calibri"/>
                <a:cs typeface="Calibri"/>
              </a:rPr>
              <a:t>Pal</a:t>
            </a:r>
            <a:endParaRPr lang="en-US" dirty="0">
              <a:solidFill>
                <a:srgbClr val="29225C"/>
              </a:solidFill>
              <a:latin typeface="Calibri"/>
              <a:cs typeface="Calibri"/>
            </a:endParaRPr>
          </a:p>
          <a:p>
            <a:pPr marL="469900" marR="585470" indent="-457200">
              <a:lnSpc>
                <a:spcPts val="2160"/>
              </a:lnSpc>
              <a:spcBef>
                <a:spcPts val="145"/>
              </a:spcBef>
              <a:buFont typeface="+mj-lt"/>
              <a:buAutoNum type="arabicPeriod"/>
            </a:pPr>
            <a:r>
              <a:rPr dirty="0">
                <a:solidFill>
                  <a:srgbClr val="29225C"/>
                </a:solidFill>
                <a:latin typeface="Calibri"/>
                <a:cs typeface="Calibri"/>
              </a:rPr>
              <a:t>Maryam</a:t>
            </a:r>
            <a:r>
              <a:rPr spc="-85" dirty="0">
                <a:solidFill>
                  <a:srgbClr val="29225C"/>
                </a:solidFill>
                <a:latin typeface="Calibri"/>
                <a:cs typeface="Calibri"/>
              </a:rPr>
              <a:t> </a:t>
            </a:r>
            <a:r>
              <a:rPr dirty="0">
                <a:solidFill>
                  <a:srgbClr val="29225C"/>
                </a:solidFill>
                <a:latin typeface="Calibri"/>
                <a:cs typeface="Calibri"/>
              </a:rPr>
              <a:t>Banoo</a:t>
            </a:r>
            <a:endParaRPr lang="en-US" dirty="0">
              <a:solidFill>
                <a:srgbClr val="29225C"/>
              </a:solidFill>
              <a:latin typeface="Calibri"/>
              <a:cs typeface="Calibri"/>
            </a:endParaRPr>
          </a:p>
          <a:p>
            <a:pPr marL="469900" marR="585470" indent="-457200">
              <a:lnSpc>
                <a:spcPts val="2160"/>
              </a:lnSpc>
              <a:spcBef>
                <a:spcPts val="145"/>
              </a:spcBef>
              <a:buFont typeface="+mj-lt"/>
              <a:buAutoNum type="arabicPeriod"/>
            </a:pPr>
            <a:r>
              <a:rPr dirty="0">
                <a:solidFill>
                  <a:srgbClr val="29225C"/>
                </a:solidFill>
                <a:latin typeface="Calibri"/>
                <a:cs typeface="Calibri"/>
              </a:rPr>
              <a:t>Sanyam</a:t>
            </a:r>
            <a:r>
              <a:rPr spc="-30" dirty="0">
                <a:solidFill>
                  <a:srgbClr val="29225C"/>
                </a:solidFill>
                <a:latin typeface="Calibri"/>
                <a:cs typeface="Calibri"/>
              </a:rPr>
              <a:t> </a:t>
            </a:r>
            <a:r>
              <a:rPr spc="-5" dirty="0">
                <a:solidFill>
                  <a:srgbClr val="29225C"/>
                </a:solidFill>
                <a:latin typeface="Calibri"/>
                <a:cs typeface="Calibri"/>
              </a:rPr>
              <a:t>Dixit</a:t>
            </a:r>
            <a:endParaRPr lang="en-US" spc="-5" dirty="0">
              <a:latin typeface="Calibri"/>
              <a:cs typeface="Calibri"/>
            </a:endParaRPr>
          </a:p>
          <a:p>
            <a:pPr marL="469900" marR="585470" indent="-457200">
              <a:lnSpc>
                <a:spcPts val="2160"/>
              </a:lnSpc>
              <a:spcBef>
                <a:spcPts val="145"/>
              </a:spcBef>
              <a:buFont typeface="+mj-lt"/>
              <a:buAutoNum type="arabicPeriod"/>
            </a:pPr>
            <a:r>
              <a:rPr dirty="0">
                <a:solidFill>
                  <a:srgbClr val="29225C"/>
                </a:solidFill>
                <a:latin typeface="Calibri"/>
                <a:cs typeface="Calibri"/>
              </a:rPr>
              <a:t>Radhakrishna</a:t>
            </a:r>
            <a:r>
              <a:rPr lang="en-US" spc="-75" dirty="0">
                <a:solidFill>
                  <a:srgbClr val="29225C"/>
                </a:solidFill>
                <a:latin typeface="Calibri"/>
                <a:cs typeface="Calibri"/>
              </a:rPr>
              <a:t> </a:t>
            </a:r>
            <a:r>
              <a:rPr dirty="0">
                <a:solidFill>
                  <a:srgbClr val="29225C"/>
                </a:solidFill>
                <a:latin typeface="Calibri"/>
                <a:cs typeface="Calibri"/>
              </a:rPr>
              <a:t>Pathak</a:t>
            </a:r>
            <a:endParaRPr lang="en-IN" dirty="0">
              <a:solidFill>
                <a:srgbClr val="29225C"/>
              </a:solidFill>
              <a:latin typeface="Calibri"/>
              <a:cs typeface="Calibri"/>
            </a:endParaRPr>
          </a:p>
          <a:p>
            <a:pPr marL="469900" indent="-457200">
              <a:lnSpc>
                <a:spcPts val="2130"/>
              </a:lnSpc>
              <a:buFont typeface="+mj-lt"/>
              <a:buAutoNum type="arabicPeriod"/>
            </a:pPr>
            <a:r>
              <a:rPr lang="en-IN" dirty="0">
                <a:solidFill>
                  <a:srgbClr val="29225C"/>
                </a:solidFill>
                <a:latin typeface="Calibri"/>
                <a:cs typeface="Calibri"/>
              </a:rPr>
              <a:t>Tooba Parsa</a:t>
            </a:r>
            <a:endParaRPr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8982" y="451815"/>
            <a:ext cx="3163418" cy="489236"/>
          </a:xfrm>
          <a:prstGeom prst="rect">
            <a:avLst/>
          </a:prstGeom>
        </p:spPr>
        <p:txBody>
          <a:bodyPr vert="horz" wrap="square" lIns="0" tIns="12065" rIns="0" bIns="0" rtlCol="0">
            <a:spAutoFit/>
          </a:bodyPr>
          <a:lstStyle/>
          <a:p>
            <a:pPr marL="12700">
              <a:lnSpc>
                <a:spcPct val="100000"/>
              </a:lnSpc>
              <a:spcBef>
                <a:spcPts val="95"/>
              </a:spcBef>
            </a:pPr>
            <a:r>
              <a:rPr lang="en-US" spc="275" dirty="0"/>
              <a:t>Plan of Work</a:t>
            </a:r>
            <a:endParaRPr spc="300" dirty="0"/>
          </a:p>
        </p:txBody>
      </p:sp>
      <p:sp>
        <p:nvSpPr>
          <p:cNvPr id="4" name="object 4"/>
          <p:cNvSpPr/>
          <p:nvPr/>
        </p:nvSpPr>
        <p:spPr>
          <a:xfrm>
            <a:off x="726186" y="1160525"/>
            <a:ext cx="7708265" cy="0"/>
          </a:xfrm>
          <a:custGeom>
            <a:avLst/>
            <a:gdLst/>
            <a:ahLst/>
            <a:cxnLst/>
            <a:rect l="l" t="t" r="r" b="b"/>
            <a:pathLst>
              <a:path w="7708265">
                <a:moveTo>
                  <a:pt x="0" y="0"/>
                </a:moveTo>
                <a:lnTo>
                  <a:pt x="7707884" y="0"/>
                </a:lnTo>
              </a:path>
            </a:pathLst>
          </a:custGeom>
          <a:ln w="19050">
            <a:solidFill>
              <a:srgbClr val="29225C"/>
            </a:solidFill>
          </a:ln>
        </p:spPr>
        <p:txBody>
          <a:bodyPr wrap="square" lIns="0" tIns="0" rIns="0" bIns="0" rtlCol="0"/>
          <a:lstStyle/>
          <a:p>
            <a:endParaRPr/>
          </a:p>
        </p:txBody>
      </p:sp>
      <p:sp>
        <p:nvSpPr>
          <p:cNvPr id="5" name="object 5"/>
          <p:cNvSpPr txBox="1">
            <a:spLocks noGrp="1"/>
          </p:cNvSpPr>
          <p:nvPr>
            <p:ph sz="half" idx="2"/>
          </p:nvPr>
        </p:nvSpPr>
        <p:spPr>
          <a:xfrm>
            <a:off x="1031544" y="1222019"/>
            <a:ext cx="7198056" cy="3066802"/>
          </a:xfrm>
          <a:prstGeom prst="rect">
            <a:avLst/>
          </a:prstGeom>
        </p:spPr>
        <p:txBody>
          <a:bodyPr vert="horz" wrap="square" lIns="0" tIns="12700" rIns="0" bIns="0" rtlCol="0">
            <a:spAutoFit/>
          </a:bodyPr>
          <a:lstStyle/>
          <a:p>
            <a:pPr marL="299085" marR="5080" indent="-287020">
              <a:lnSpc>
                <a:spcPct val="106900"/>
              </a:lnSpc>
              <a:spcBef>
                <a:spcPts val="100"/>
              </a:spcBef>
              <a:buClr>
                <a:srgbClr val="434343"/>
              </a:buClr>
              <a:buSzPct val="75000"/>
              <a:buFont typeface="Arial MT"/>
              <a:buChar char="•"/>
              <a:tabLst>
                <a:tab pos="299085" algn="l"/>
                <a:tab pos="299720" algn="l"/>
              </a:tabLst>
            </a:pPr>
            <a:r>
              <a:rPr kern="1200" spc="5" dirty="0">
                <a:latin typeface="+mj-lt"/>
              </a:rPr>
              <a:t>Our research will follow a structured  methodology which is as follows:</a:t>
            </a:r>
          </a:p>
          <a:p>
            <a:pPr marL="435609" lvl="1" indent="-287020">
              <a:lnSpc>
                <a:spcPct val="100000"/>
              </a:lnSpc>
              <a:spcBef>
                <a:spcPts val="360"/>
              </a:spcBef>
              <a:buClr>
                <a:srgbClr val="000000"/>
              </a:buClr>
              <a:buFont typeface="Wingdings"/>
              <a:buChar char=""/>
              <a:tabLst>
                <a:tab pos="435609" algn="l"/>
                <a:tab pos="436245" algn="l"/>
              </a:tabLst>
            </a:pPr>
            <a:r>
              <a:rPr sz="1600" kern="1200" spc="5" dirty="0">
                <a:solidFill>
                  <a:srgbClr val="29225C"/>
                </a:solidFill>
                <a:latin typeface="+mj-lt"/>
                <a:cs typeface="Tahoma"/>
              </a:rPr>
              <a:t>Literature Review</a:t>
            </a:r>
          </a:p>
          <a:p>
            <a:pPr marL="435609" lvl="1" indent="-287020">
              <a:lnSpc>
                <a:spcPct val="100000"/>
              </a:lnSpc>
              <a:buClr>
                <a:srgbClr val="000000"/>
              </a:buClr>
              <a:buFont typeface="Wingdings"/>
              <a:buChar char=""/>
              <a:tabLst>
                <a:tab pos="435609" algn="l"/>
                <a:tab pos="436245" algn="l"/>
              </a:tabLst>
            </a:pPr>
            <a:r>
              <a:rPr sz="1600" kern="1200" spc="5" dirty="0">
                <a:solidFill>
                  <a:srgbClr val="29225C"/>
                </a:solidFill>
                <a:latin typeface="+mj-lt"/>
                <a:cs typeface="Tahoma"/>
              </a:rPr>
              <a:t>Data collection</a:t>
            </a:r>
          </a:p>
          <a:p>
            <a:pPr marL="435609" lvl="1" indent="-287020">
              <a:lnSpc>
                <a:spcPct val="100000"/>
              </a:lnSpc>
              <a:buClr>
                <a:srgbClr val="000000"/>
              </a:buClr>
              <a:buFont typeface="Wingdings"/>
              <a:buChar char=""/>
              <a:tabLst>
                <a:tab pos="436245" algn="l"/>
              </a:tabLst>
            </a:pPr>
            <a:r>
              <a:rPr sz="1600" kern="1200" spc="5" dirty="0">
                <a:solidFill>
                  <a:srgbClr val="29225C"/>
                </a:solidFill>
                <a:latin typeface="+mj-lt"/>
                <a:cs typeface="Tahoma"/>
              </a:rPr>
              <a:t>Modelling</a:t>
            </a:r>
          </a:p>
          <a:p>
            <a:pPr marL="435609" lvl="1" indent="-287020">
              <a:lnSpc>
                <a:spcPct val="100000"/>
              </a:lnSpc>
              <a:buClr>
                <a:srgbClr val="000000"/>
              </a:buClr>
              <a:buFont typeface="Wingdings"/>
              <a:buChar char=""/>
              <a:tabLst>
                <a:tab pos="435609" algn="l"/>
                <a:tab pos="436245" algn="l"/>
              </a:tabLst>
            </a:pPr>
            <a:r>
              <a:rPr sz="1600" kern="1200" spc="5" dirty="0">
                <a:solidFill>
                  <a:srgbClr val="29225C"/>
                </a:solidFill>
                <a:latin typeface="+mj-lt"/>
                <a:cs typeface="Tahoma"/>
              </a:rPr>
              <a:t>Defining Properties</a:t>
            </a:r>
          </a:p>
          <a:p>
            <a:pPr marL="435609" lvl="1" indent="-287020">
              <a:lnSpc>
                <a:spcPct val="100000"/>
              </a:lnSpc>
              <a:buClr>
                <a:srgbClr val="000000"/>
              </a:buClr>
              <a:buFont typeface="Wingdings"/>
              <a:buChar char=""/>
              <a:tabLst>
                <a:tab pos="435609" algn="l"/>
                <a:tab pos="436245" algn="l"/>
              </a:tabLst>
            </a:pPr>
            <a:r>
              <a:rPr sz="1600" kern="1200" spc="5" dirty="0">
                <a:solidFill>
                  <a:srgbClr val="29225C"/>
                </a:solidFill>
                <a:latin typeface="+mj-lt"/>
                <a:cs typeface="Tahoma"/>
              </a:rPr>
              <a:t>Parameter Variation</a:t>
            </a:r>
          </a:p>
          <a:p>
            <a:pPr marL="435609" lvl="1" indent="-287020">
              <a:lnSpc>
                <a:spcPct val="100000"/>
              </a:lnSpc>
              <a:buClr>
                <a:srgbClr val="000000"/>
              </a:buClr>
              <a:buFont typeface="Wingdings"/>
              <a:buChar char=""/>
              <a:tabLst>
                <a:tab pos="435609" algn="l"/>
                <a:tab pos="436245" algn="l"/>
              </a:tabLst>
            </a:pPr>
            <a:r>
              <a:rPr sz="1600" kern="1200" spc="5" dirty="0">
                <a:solidFill>
                  <a:srgbClr val="29225C"/>
                </a:solidFill>
                <a:latin typeface="+mj-lt"/>
                <a:cs typeface="Tahoma"/>
              </a:rPr>
              <a:t>Sensitivity Analysis of Efficiency Data</a:t>
            </a:r>
          </a:p>
          <a:p>
            <a:pPr marL="435609" lvl="1" indent="-287020">
              <a:lnSpc>
                <a:spcPct val="100000"/>
              </a:lnSpc>
              <a:buClr>
                <a:srgbClr val="000000"/>
              </a:buClr>
              <a:buFont typeface="Wingdings"/>
              <a:buChar char=""/>
              <a:tabLst>
                <a:tab pos="436245" algn="l"/>
              </a:tabLst>
            </a:pPr>
            <a:r>
              <a:rPr sz="1600" kern="1200" spc="5" dirty="0">
                <a:solidFill>
                  <a:srgbClr val="29225C"/>
                </a:solidFill>
                <a:latin typeface="+mj-lt"/>
                <a:cs typeface="Tahoma"/>
              </a:rPr>
              <a:t>Optimization Cycle</a:t>
            </a:r>
          </a:p>
          <a:p>
            <a:pPr marL="435609" lvl="1" indent="-287020">
              <a:lnSpc>
                <a:spcPct val="100000"/>
              </a:lnSpc>
              <a:spcBef>
                <a:spcPts val="5"/>
              </a:spcBef>
              <a:buClr>
                <a:srgbClr val="000000"/>
              </a:buClr>
              <a:buFont typeface="Wingdings"/>
              <a:buChar char=""/>
              <a:tabLst>
                <a:tab pos="435609" algn="l"/>
                <a:tab pos="436245" algn="l"/>
              </a:tabLst>
            </a:pPr>
            <a:r>
              <a:rPr sz="1600" kern="1200" spc="5" dirty="0">
                <a:solidFill>
                  <a:srgbClr val="29225C"/>
                </a:solidFill>
                <a:latin typeface="+mj-lt"/>
                <a:cs typeface="Tahoma"/>
              </a:rPr>
              <a:t>Conclusion</a:t>
            </a:r>
          </a:p>
          <a:p>
            <a:pPr marL="435609" lvl="1" indent="-287020">
              <a:lnSpc>
                <a:spcPct val="100000"/>
              </a:lnSpc>
              <a:buClr>
                <a:srgbClr val="000000"/>
              </a:buClr>
              <a:buFont typeface="Wingdings"/>
              <a:buChar char=""/>
              <a:tabLst>
                <a:tab pos="435609" algn="l"/>
                <a:tab pos="436245" algn="l"/>
              </a:tabLst>
            </a:pPr>
            <a:r>
              <a:rPr sz="1600" kern="1200" spc="5" dirty="0">
                <a:solidFill>
                  <a:srgbClr val="29225C"/>
                </a:solidFill>
                <a:latin typeface="+mj-lt"/>
                <a:cs typeface="Tahoma"/>
              </a:rPr>
              <a:t>Recommendation(s)</a:t>
            </a:r>
          </a:p>
          <a:p>
            <a:pPr marL="435609" lvl="1" indent="-287020">
              <a:lnSpc>
                <a:spcPct val="100000"/>
              </a:lnSpc>
              <a:buClr>
                <a:srgbClr val="000000"/>
              </a:buClr>
              <a:buFont typeface="Wingdings"/>
              <a:buChar char=""/>
              <a:tabLst>
                <a:tab pos="435609" algn="l"/>
                <a:tab pos="436245" algn="l"/>
              </a:tabLst>
            </a:pPr>
            <a:r>
              <a:rPr sz="1600" kern="1200" spc="5" dirty="0">
                <a:solidFill>
                  <a:srgbClr val="29225C"/>
                </a:solidFill>
                <a:latin typeface="+mj-lt"/>
                <a:cs typeface="Tahoma"/>
              </a:rPr>
              <a:t>Paper Writing</a:t>
            </a:r>
          </a:p>
          <a:p>
            <a:pPr marL="435609" lvl="1" indent="-287020">
              <a:lnSpc>
                <a:spcPct val="100000"/>
              </a:lnSpc>
              <a:buClr>
                <a:srgbClr val="000000"/>
              </a:buClr>
              <a:buFont typeface="Wingdings"/>
              <a:buChar char=""/>
              <a:tabLst>
                <a:tab pos="435609" algn="l"/>
                <a:tab pos="436245" algn="l"/>
              </a:tabLst>
            </a:pPr>
            <a:r>
              <a:rPr sz="1600" kern="1200" spc="5" dirty="0">
                <a:solidFill>
                  <a:srgbClr val="29225C"/>
                </a:solidFill>
                <a:latin typeface="+mj-lt"/>
                <a:cs typeface="Tahoma"/>
              </a:rPr>
              <a:t>Submission of Paper to a reputable</a:t>
            </a:r>
            <a:r>
              <a:rPr lang="en-US" sz="1600" kern="1200" spc="5" dirty="0">
                <a:solidFill>
                  <a:srgbClr val="29225C"/>
                </a:solidFill>
                <a:latin typeface="+mj-lt"/>
                <a:cs typeface="Tahoma"/>
              </a:rPr>
              <a:t> </a:t>
            </a:r>
            <a:r>
              <a:rPr sz="1600" kern="1200" spc="5" dirty="0">
                <a:solidFill>
                  <a:srgbClr val="29225C"/>
                </a:solidFill>
                <a:latin typeface="+mj-lt"/>
                <a:cs typeface="Tahoma"/>
              </a:rPr>
              <a:t>journal in the field of Chemical Engg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8982" y="451815"/>
            <a:ext cx="3163418" cy="489236"/>
          </a:xfrm>
          <a:prstGeom prst="rect">
            <a:avLst/>
          </a:prstGeom>
        </p:spPr>
        <p:txBody>
          <a:bodyPr vert="horz" wrap="square" lIns="0" tIns="12065" rIns="0" bIns="0" rtlCol="0">
            <a:spAutoFit/>
          </a:bodyPr>
          <a:lstStyle/>
          <a:p>
            <a:pPr marL="12700">
              <a:lnSpc>
                <a:spcPct val="100000"/>
              </a:lnSpc>
              <a:spcBef>
                <a:spcPts val="95"/>
              </a:spcBef>
            </a:pPr>
            <a:r>
              <a:rPr lang="en-US" spc="275" dirty="0"/>
              <a:t>Methodology</a:t>
            </a:r>
            <a:endParaRPr spc="300" dirty="0"/>
          </a:p>
        </p:txBody>
      </p:sp>
      <p:sp>
        <p:nvSpPr>
          <p:cNvPr id="3" name="object 3"/>
          <p:cNvSpPr txBox="1"/>
          <p:nvPr/>
        </p:nvSpPr>
        <p:spPr>
          <a:xfrm>
            <a:off x="726186" y="1416830"/>
            <a:ext cx="7517612" cy="2937151"/>
          </a:xfrm>
          <a:prstGeom prst="rect">
            <a:avLst/>
          </a:prstGeom>
        </p:spPr>
        <p:txBody>
          <a:bodyPr vert="horz" wrap="square" lIns="0" tIns="12065" rIns="0" bIns="0" rtlCol="0">
            <a:spAutoFit/>
          </a:bodyPr>
          <a:lstStyle/>
          <a:p>
            <a:pPr marL="342900" lvl="0" indent="-342900" algn="just">
              <a:lnSpc>
                <a:spcPct val="107000"/>
              </a:lnSpc>
              <a:buFont typeface="Arial" panose="020B0604020202020204" pitchFamily="34" charset="0"/>
              <a:buChar char="•"/>
            </a:pPr>
            <a:r>
              <a:rPr lang="en-US" sz="1275" b="1" spc="5" dirty="0">
                <a:solidFill>
                  <a:srgbClr val="29225C"/>
                </a:solidFill>
                <a:latin typeface="+mj-lt"/>
                <a:cs typeface="Tahoma"/>
              </a:rPr>
              <a:t>Acquiring knowledge and information about MCHE: </a:t>
            </a:r>
            <a:r>
              <a:rPr lang="en-US" sz="1275" spc="5" dirty="0">
                <a:solidFill>
                  <a:srgbClr val="29225C"/>
                </a:solidFill>
                <a:latin typeface="+mj-lt"/>
                <a:cs typeface="Tahoma"/>
              </a:rPr>
              <a:t>Information such as the geometrical properties of MCHE, correlations for heat transfer calculation, and phase equilibrium will be identified. Other than that, the method for simulating the MCHE will be determined.</a:t>
            </a:r>
            <a:br>
              <a:rPr lang="en-US" sz="1275" spc="5" dirty="0">
                <a:solidFill>
                  <a:srgbClr val="29225C"/>
                </a:solidFill>
                <a:latin typeface="+mj-lt"/>
                <a:cs typeface="Tahoma"/>
              </a:rPr>
            </a:br>
            <a:endParaRPr lang="en-US" sz="1275" spc="5" dirty="0">
              <a:solidFill>
                <a:srgbClr val="29225C"/>
              </a:solidFill>
              <a:latin typeface="+mj-lt"/>
              <a:cs typeface="Tahoma"/>
            </a:endParaRPr>
          </a:p>
          <a:p>
            <a:pPr marL="342900" lvl="0" indent="-342900" algn="just">
              <a:lnSpc>
                <a:spcPct val="107000"/>
              </a:lnSpc>
              <a:spcAft>
                <a:spcPts val="800"/>
              </a:spcAft>
              <a:buFont typeface="Arial" panose="020B0604020202020204" pitchFamily="34" charset="0"/>
              <a:buChar char="•"/>
            </a:pPr>
            <a:r>
              <a:rPr lang="en-US" sz="1275" b="1" spc="5" dirty="0">
                <a:solidFill>
                  <a:srgbClr val="29225C"/>
                </a:solidFill>
                <a:latin typeface="+mj-lt"/>
                <a:cs typeface="Tahoma"/>
              </a:rPr>
              <a:t>Simulating and verifying the proposed MCHE by using Aspen Plus Simulation Software: </a:t>
            </a:r>
            <a:r>
              <a:rPr lang="en-US" sz="1275" spc="5" dirty="0">
                <a:solidFill>
                  <a:srgbClr val="29225C"/>
                </a:solidFill>
                <a:latin typeface="+mj-lt"/>
                <a:cs typeface="Tahoma"/>
              </a:rPr>
              <a:t>Once all the criteria for developing the simulation are confirmed, the activity for developing the simulation can be validated using Aspen Plus. The simulation’s results will be verified against the experimental result.</a:t>
            </a:r>
            <a:br>
              <a:rPr lang="en-US" sz="1275" spc="5" dirty="0">
                <a:solidFill>
                  <a:srgbClr val="29225C"/>
                </a:solidFill>
                <a:latin typeface="+mj-lt"/>
                <a:cs typeface="Tahoma"/>
              </a:rPr>
            </a:br>
            <a:endParaRPr lang="en-US" sz="1275" spc="5" dirty="0">
              <a:solidFill>
                <a:srgbClr val="29225C"/>
              </a:solidFill>
              <a:latin typeface="+mj-lt"/>
              <a:cs typeface="Tahoma"/>
            </a:endParaRPr>
          </a:p>
          <a:p>
            <a:pPr marL="342900" lvl="0" indent="-342900" algn="just">
              <a:lnSpc>
                <a:spcPct val="107000"/>
              </a:lnSpc>
              <a:spcAft>
                <a:spcPts val="800"/>
              </a:spcAft>
              <a:buFont typeface="Arial" panose="020B0604020202020204" pitchFamily="34" charset="0"/>
              <a:buChar char="•"/>
            </a:pPr>
            <a:r>
              <a:rPr lang="en-US" sz="1275" b="1" spc="5" dirty="0">
                <a:solidFill>
                  <a:srgbClr val="29225C"/>
                </a:solidFill>
                <a:latin typeface="+mj-lt"/>
                <a:cs typeface="Tahoma"/>
              </a:rPr>
              <a:t>Collecting and analyzing data from the field: </a:t>
            </a:r>
            <a:r>
              <a:rPr lang="en-US" sz="1275" spc="5" dirty="0">
                <a:solidFill>
                  <a:srgbClr val="29225C"/>
                </a:solidFill>
                <a:latin typeface="+mj-lt"/>
                <a:cs typeface="Tahoma"/>
              </a:rPr>
              <a:t>The operating data from the field will be collected and it will be analyzed in terms of its reliability and suitability for the study.</a:t>
            </a:r>
            <a:br>
              <a:rPr lang="en-US" sz="1275" spc="5" dirty="0">
                <a:solidFill>
                  <a:srgbClr val="29225C"/>
                </a:solidFill>
                <a:latin typeface="+mj-lt"/>
                <a:cs typeface="Tahoma"/>
              </a:rPr>
            </a:br>
            <a:endParaRPr lang="en-US" sz="1275" spc="5" dirty="0">
              <a:solidFill>
                <a:srgbClr val="29225C"/>
              </a:solidFill>
              <a:latin typeface="+mj-lt"/>
              <a:cs typeface="Tahoma"/>
            </a:endParaRPr>
          </a:p>
          <a:p>
            <a:pPr marL="342900" lvl="0" indent="-342900" algn="just">
              <a:lnSpc>
                <a:spcPct val="107000"/>
              </a:lnSpc>
              <a:buFont typeface="Arial" panose="020B0604020202020204" pitchFamily="34" charset="0"/>
              <a:buChar char="•"/>
            </a:pPr>
            <a:r>
              <a:rPr lang="en-US" sz="1275" b="1" spc="5" dirty="0">
                <a:solidFill>
                  <a:srgbClr val="29225C"/>
                </a:solidFill>
                <a:latin typeface="+mj-lt"/>
                <a:cs typeface="Tahoma"/>
              </a:rPr>
              <a:t>Scaling up the simulation and implementing the data: </a:t>
            </a:r>
            <a:r>
              <a:rPr lang="en-US" sz="1275" spc="5" dirty="0">
                <a:solidFill>
                  <a:srgbClr val="29225C"/>
                </a:solidFill>
                <a:latin typeface="+mj-lt"/>
                <a:cs typeface="Tahoma"/>
              </a:rPr>
              <a:t>The simulation built earlier will be scaled up to the actual process. Once it is ready, the collected data will be implemented in the completed simulation.</a:t>
            </a:r>
          </a:p>
        </p:txBody>
      </p:sp>
      <p:sp>
        <p:nvSpPr>
          <p:cNvPr id="4" name="object 4"/>
          <p:cNvSpPr/>
          <p:nvPr/>
        </p:nvSpPr>
        <p:spPr>
          <a:xfrm>
            <a:off x="726186" y="1160525"/>
            <a:ext cx="7708265" cy="0"/>
          </a:xfrm>
          <a:custGeom>
            <a:avLst/>
            <a:gdLst/>
            <a:ahLst/>
            <a:cxnLst/>
            <a:rect l="l" t="t" r="r" b="b"/>
            <a:pathLst>
              <a:path w="7708265">
                <a:moveTo>
                  <a:pt x="0" y="0"/>
                </a:moveTo>
                <a:lnTo>
                  <a:pt x="7707884" y="0"/>
                </a:lnTo>
              </a:path>
            </a:pathLst>
          </a:custGeom>
          <a:ln w="19050">
            <a:solidFill>
              <a:srgbClr val="29225C"/>
            </a:solidFill>
          </a:ln>
        </p:spPr>
        <p:txBody>
          <a:bodyPr wrap="square" lIns="0" tIns="0" rIns="0" bIns="0" rtlCol="0"/>
          <a:lstStyle/>
          <a:p>
            <a:endParaRPr/>
          </a:p>
        </p:txBody>
      </p:sp>
    </p:spTree>
    <p:extLst>
      <p:ext uri="{BB962C8B-B14F-4D97-AF65-F5344CB8AC3E}">
        <p14:creationId xmlns:p14="http://schemas.microsoft.com/office/powerpoint/2010/main" val="3414537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8982" y="451815"/>
            <a:ext cx="3163418" cy="489236"/>
          </a:xfrm>
          <a:prstGeom prst="rect">
            <a:avLst/>
          </a:prstGeom>
        </p:spPr>
        <p:txBody>
          <a:bodyPr vert="horz" wrap="square" lIns="0" tIns="12065" rIns="0" bIns="0" rtlCol="0">
            <a:spAutoFit/>
          </a:bodyPr>
          <a:lstStyle/>
          <a:p>
            <a:pPr marL="12700">
              <a:lnSpc>
                <a:spcPct val="100000"/>
              </a:lnSpc>
              <a:spcBef>
                <a:spcPts val="95"/>
              </a:spcBef>
            </a:pPr>
            <a:r>
              <a:rPr lang="en-US" spc="275" dirty="0"/>
              <a:t>Methodology</a:t>
            </a:r>
            <a:endParaRPr spc="300" dirty="0"/>
          </a:p>
        </p:txBody>
      </p:sp>
      <p:sp>
        <p:nvSpPr>
          <p:cNvPr id="3" name="object 3"/>
          <p:cNvSpPr txBox="1"/>
          <p:nvPr/>
        </p:nvSpPr>
        <p:spPr>
          <a:xfrm>
            <a:off x="763422" y="1380000"/>
            <a:ext cx="7517612" cy="2998641"/>
          </a:xfrm>
          <a:prstGeom prst="rect">
            <a:avLst/>
          </a:prstGeom>
        </p:spPr>
        <p:txBody>
          <a:bodyPr vert="horz" wrap="square" lIns="0" tIns="12065" rIns="0" bIns="0" rtlCol="0">
            <a:spAutoFit/>
          </a:bodyPr>
          <a:lstStyle/>
          <a:p>
            <a:pPr marL="342900" lvl="0" indent="-342900" algn="just">
              <a:lnSpc>
                <a:spcPct val="107000"/>
              </a:lnSpc>
              <a:buFont typeface="Arial" panose="020B0604020202020204" pitchFamily="34" charset="0"/>
              <a:buChar char="•"/>
            </a:pPr>
            <a:r>
              <a:rPr lang="en-US" sz="1400" b="1" spc="5" dirty="0">
                <a:solidFill>
                  <a:srgbClr val="29225C"/>
                </a:solidFill>
                <a:latin typeface="+mj-lt"/>
                <a:cs typeface="Tahoma"/>
              </a:rPr>
              <a:t>Verifying and analyzing the result</a:t>
            </a:r>
            <a:r>
              <a:rPr lang="en-US" sz="1400" spc="5" dirty="0">
                <a:solidFill>
                  <a:srgbClr val="29225C"/>
                </a:solidFill>
                <a:latin typeface="+mj-lt"/>
                <a:cs typeface="Tahoma"/>
              </a:rPr>
              <a:t>: The simulation’s result will be verified against the expected result obtained from the study or the actual process condition. Then, it will be analyzed especially for the relationship between refrigerant composition and heat integration performance.</a:t>
            </a:r>
          </a:p>
          <a:p>
            <a:pPr lvl="0" algn="just">
              <a:lnSpc>
                <a:spcPct val="107000"/>
              </a:lnSpc>
            </a:pPr>
            <a:endParaRPr lang="en-US" sz="1400" spc="5" dirty="0">
              <a:solidFill>
                <a:srgbClr val="29225C"/>
              </a:solidFill>
              <a:latin typeface="+mj-lt"/>
              <a:cs typeface="Tahoma"/>
            </a:endParaRPr>
          </a:p>
          <a:p>
            <a:pPr marL="342900" lvl="0" indent="-342900" algn="just">
              <a:lnSpc>
                <a:spcPct val="107000"/>
              </a:lnSpc>
              <a:buFont typeface="Arial" panose="020B0604020202020204" pitchFamily="34" charset="0"/>
              <a:buChar char="•"/>
            </a:pPr>
            <a:r>
              <a:rPr lang="en-US" sz="1400" b="1" spc="5" dirty="0">
                <a:solidFill>
                  <a:srgbClr val="29225C"/>
                </a:solidFill>
                <a:latin typeface="+mj-lt"/>
                <a:cs typeface="Tahoma"/>
              </a:rPr>
              <a:t>Implementing and evaluating the proposed solution for improving the MCHE</a:t>
            </a:r>
            <a:r>
              <a:rPr lang="en-US" sz="1400" spc="5" dirty="0">
                <a:solidFill>
                  <a:srgbClr val="29225C"/>
                </a:solidFill>
                <a:latin typeface="+mj-lt"/>
                <a:cs typeface="Tahoma"/>
              </a:rPr>
              <a:t>: Based on the analysis, a suitable solution will be proposed for improving the MCHE. It will be then implemented in the simulation to investigate its impact on the overall liquefaction process. The feasibility of the proposed solution will be evaluated technically and economically.</a:t>
            </a:r>
          </a:p>
          <a:p>
            <a:pPr marL="342900" lvl="0" indent="-342900" algn="just">
              <a:lnSpc>
                <a:spcPct val="107000"/>
              </a:lnSpc>
              <a:buFont typeface="Arial" panose="020B0604020202020204" pitchFamily="34" charset="0"/>
              <a:buChar char="•"/>
            </a:pPr>
            <a:endParaRPr lang="en-US" sz="1400" spc="5" dirty="0">
              <a:solidFill>
                <a:srgbClr val="29225C"/>
              </a:solidFill>
              <a:latin typeface="+mj-lt"/>
              <a:cs typeface="Tahoma"/>
            </a:endParaRPr>
          </a:p>
          <a:p>
            <a:pPr marL="342900" lvl="0" indent="-342900" algn="just">
              <a:lnSpc>
                <a:spcPct val="107000"/>
              </a:lnSpc>
              <a:spcAft>
                <a:spcPts val="800"/>
              </a:spcAft>
              <a:buFont typeface="Arial" panose="020B0604020202020204" pitchFamily="34" charset="0"/>
              <a:buChar char="•"/>
            </a:pPr>
            <a:r>
              <a:rPr lang="en-US" sz="1400" b="1" spc="5" dirty="0">
                <a:solidFill>
                  <a:srgbClr val="29225C"/>
                </a:solidFill>
                <a:latin typeface="+mj-lt"/>
                <a:cs typeface="Tahoma"/>
              </a:rPr>
              <a:t>Simulating the proposed solution of MCHE for examining the different compositions of MR: </a:t>
            </a:r>
            <a:r>
              <a:rPr lang="en-US" sz="1400" spc="5" dirty="0">
                <a:solidFill>
                  <a:srgbClr val="29225C"/>
                </a:solidFill>
                <a:latin typeface="+mj-lt"/>
                <a:cs typeface="Tahoma"/>
              </a:rPr>
              <a:t>Based on the efficient parameters combination for MCHE parameters, a suitable combination of Mixed Refrigerants will be proposed for improving the process efficiency for minimizing energy consumption.</a:t>
            </a:r>
          </a:p>
        </p:txBody>
      </p:sp>
      <p:sp>
        <p:nvSpPr>
          <p:cNvPr id="4" name="object 4"/>
          <p:cNvSpPr/>
          <p:nvPr/>
        </p:nvSpPr>
        <p:spPr>
          <a:xfrm>
            <a:off x="726186" y="1160525"/>
            <a:ext cx="7708265" cy="0"/>
          </a:xfrm>
          <a:custGeom>
            <a:avLst/>
            <a:gdLst/>
            <a:ahLst/>
            <a:cxnLst/>
            <a:rect l="l" t="t" r="r" b="b"/>
            <a:pathLst>
              <a:path w="7708265">
                <a:moveTo>
                  <a:pt x="0" y="0"/>
                </a:moveTo>
                <a:lnTo>
                  <a:pt x="7707884" y="0"/>
                </a:lnTo>
              </a:path>
            </a:pathLst>
          </a:custGeom>
          <a:ln w="19050">
            <a:solidFill>
              <a:srgbClr val="29225C"/>
            </a:solidFill>
          </a:ln>
        </p:spPr>
        <p:txBody>
          <a:bodyPr wrap="square" lIns="0" tIns="0" rIns="0" bIns="0" rtlCol="0"/>
          <a:lstStyle/>
          <a:p>
            <a:endParaRPr/>
          </a:p>
        </p:txBody>
      </p:sp>
    </p:spTree>
    <p:extLst>
      <p:ext uri="{BB962C8B-B14F-4D97-AF65-F5344CB8AC3E}">
        <p14:creationId xmlns:p14="http://schemas.microsoft.com/office/powerpoint/2010/main" val="2941325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DFDEFB">
              <a:alpha val="75685"/>
            </a:srgbClr>
          </a:solidFill>
        </p:spPr>
        <p:txBody>
          <a:bodyPr wrap="square" lIns="0" tIns="0" rIns="0" bIns="0" rtlCol="0"/>
          <a:lstStyle/>
          <a:p>
            <a:endParaRPr/>
          </a:p>
        </p:txBody>
      </p:sp>
      <p:pic>
        <p:nvPicPr>
          <p:cNvPr id="3" name="object 3"/>
          <p:cNvPicPr/>
          <p:nvPr/>
        </p:nvPicPr>
        <p:blipFill>
          <a:blip r:embed="rId2" cstate="print"/>
          <a:stretch>
            <a:fillRect/>
          </a:stretch>
        </p:blipFill>
        <p:spPr>
          <a:xfrm>
            <a:off x="7088123" y="0"/>
            <a:ext cx="2055876" cy="1181100"/>
          </a:xfrm>
          <a:prstGeom prst="rect">
            <a:avLst/>
          </a:prstGeom>
        </p:spPr>
      </p:pic>
      <p:grpSp>
        <p:nvGrpSpPr>
          <p:cNvPr id="4" name="object 4"/>
          <p:cNvGrpSpPr/>
          <p:nvPr/>
        </p:nvGrpSpPr>
        <p:grpSpPr>
          <a:xfrm>
            <a:off x="8207023" y="4195104"/>
            <a:ext cx="946785" cy="958215"/>
            <a:chOff x="8207023" y="4195104"/>
            <a:chExt cx="946785" cy="958215"/>
          </a:xfrm>
        </p:grpSpPr>
        <p:sp>
          <p:nvSpPr>
            <p:cNvPr id="5" name="object 5"/>
            <p:cNvSpPr/>
            <p:nvPr/>
          </p:nvSpPr>
          <p:spPr>
            <a:xfrm>
              <a:off x="8334023" y="4204629"/>
              <a:ext cx="810260" cy="939165"/>
            </a:xfrm>
            <a:custGeom>
              <a:avLst/>
              <a:gdLst/>
              <a:ahLst/>
              <a:cxnLst/>
              <a:rect l="l" t="t" r="r" b="b"/>
              <a:pathLst>
                <a:path w="810259" h="939164">
                  <a:moveTo>
                    <a:pt x="564612" y="903540"/>
                  </a:moveTo>
                  <a:lnTo>
                    <a:pt x="510055" y="871508"/>
                  </a:lnTo>
                  <a:lnTo>
                    <a:pt x="457671" y="838188"/>
                  </a:lnTo>
                  <a:lnTo>
                    <a:pt x="407564" y="803731"/>
                  </a:lnTo>
                  <a:lnTo>
                    <a:pt x="359838" y="768286"/>
                  </a:lnTo>
                  <a:lnTo>
                    <a:pt x="314597" y="732001"/>
                  </a:lnTo>
                  <a:lnTo>
                    <a:pt x="271946" y="695027"/>
                  </a:lnTo>
                  <a:lnTo>
                    <a:pt x="231988" y="657512"/>
                  </a:lnTo>
                  <a:lnTo>
                    <a:pt x="194828" y="619606"/>
                  </a:lnTo>
                  <a:lnTo>
                    <a:pt x="160569" y="581458"/>
                  </a:lnTo>
                  <a:lnTo>
                    <a:pt x="129316" y="543217"/>
                  </a:lnTo>
                  <a:lnTo>
                    <a:pt x="101173" y="505033"/>
                  </a:lnTo>
                  <a:lnTo>
                    <a:pt x="76245" y="467056"/>
                  </a:lnTo>
                  <a:lnTo>
                    <a:pt x="54634" y="429433"/>
                  </a:lnTo>
                  <a:lnTo>
                    <a:pt x="36446" y="392315"/>
                  </a:lnTo>
                  <a:lnTo>
                    <a:pt x="21784" y="355851"/>
                  </a:lnTo>
                  <a:lnTo>
                    <a:pt x="3457" y="285483"/>
                  </a:lnTo>
                  <a:lnTo>
                    <a:pt x="0" y="251876"/>
                  </a:lnTo>
                  <a:lnTo>
                    <a:pt x="485" y="219521"/>
                  </a:lnTo>
                  <a:lnTo>
                    <a:pt x="13701" y="159161"/>
                  </a:lnTo>
                  <a:lnTo>
                    <a:pt x="43631" y="106032"/>
                  </a:lnTo>
                  <a:lnTo>
                    <a:pt x="88407" y="63452"/>
                  </a:lnTo>
                  <a:lnTo>
                    <a:pt x="146363" y="31817"/>
                  </a:lnTo>
                  <a:lnTo>
                    <a:pt x="216045" y="11033"/>
                  </a:lnTo>
                  <a:lnTo>
                    <a:pt x="254830" y="4681"/>
                  </a:lnTo>
                  <a:lnTo>
                    <a:pt x="296002" y="1007"/>
                  </a:lnTo>
                  <a:lnTo>
                    <a:pt x="339379" y="0"/>
                  </a:lnTo>
                  <a:lnTo>
                    <a:pt x="384780" y="1647"/>
                  </a:lnTo>
                  <a:lnTo>
                    <a:pt x="432023" y="5937"/>
                  </a:lnTo>
                  <a:lnTo>
                    <a:pt x="480926" y="12858"/>
                  </a:lnTo>
                  <a:lnTo>
                    <a:pt x="531308" y="22399"/>
                  </a:lnTo>
                  <a:lnTo>
                    <a:pt x="582988" y="34548"/>
                  </a:lnTo>
                  <a:lnTo>
                    <a:pt x="635782" y="49294"/>
                  </a:lnTo>
                  <a:lnTo>
                    <a:pt x="689511" y="66624"/>
                  </a:lnTo>
                  <a:lnTo>
                    <a:pt x="743992" y="86528"/>
                  </a:lnTo>
                  <a:lnTo>
                    <a:pt x="799043" y="108993"/>
                  </a:lnTo>
                  <a:lnTo>
                    <a:pt x="809976" y="113926"/>
                  </a:lnTo>
                </a:path>
                <a:path w="810259" h="939164">
                  <a:moveTo>
                    <a:pt x="630890" y="938870"/>
                  </a:moveTo>
                  <a:lnTo>
                    <a:pt x="620286" y="933619"/>
                  </a:lnTo>
                  <a:lnTo>
                    <a:pt x="564612" y="903540"/>
                  </a:lnTo>
                </a:path>
              </a:pathLst>
            </a:custGeom>
            <a:ln w="19050">
              <a:solidFill>
                <a:srgbClr val="29225C"/>
              </a:solidFill>
            </a:ln>
          </p:spPr>
          <p:txBody>
            <a:bodyPr wrap="square" lIns="0" tIns="0" rIns="0" bIns="0" rtlCol="0"/>
            <a:lstStyle/>
            <a:p>
              <a:endParaRPr/>
            </a:p>
          </p:txBody>
        </p:sp>
        <p:sp>
          <p:nvSpPr>
            <p:cNvPr id="6" name="object 6"/>
            <p:cNvSpPr/>
            <p:nvPr/>
          </p:nvSpPr>
          <p:spPr>
            <a:xfrm>
              <a:off x="8216548" y="4408498"/>
              <a:ext cx="927735" cy="735330"/>
            </a:xfrm>
            <a:custGeom>
              <a:avLst/>
              <a:gdLst/>
              <a:ahLst/>
              <a:cxnLst/>
              <a:rect l="l" t="t" r="r" b="b"/>
              <a:pathLst>
                <a:path w="927734" h="735329">
                  <a:moveTo>
                    <a:pt x="318395" y="735001"/>
                  </a:moveTo>
                  <a:lnTo>
                    <a:pt x="271994" y="695028"/>
                  </a:lnTo>
                  <a:lnTo>
                    <a:pt x="232027" y="657513"/>
                  </a:lnTo>
                  <a:lnTo>
                    <a:pt x="194860" y="619607"/>
                  </a:lnTo>
                  <a:lnTo>
                    <a:pt x="160594" y="581459"/>
                  </a:lnTo>
                  <a:lnTo>
                    <a:pt x="129336" y="543219"/>
                  </a:lnTo>
                  <a:lnTo>
                    <a:pt x="101189" y="505035"/>
                  </a:lnTo>
                  <a:lnTo>
                    <a:pt x="76256" y="467058"/>
                  </a:lnTo>
                  <a:lnTo>
                    <a:pt x="54642" y="429436"/>
                  </a:lnTo>
                  <a:lnTo>
                    <a:pt x="36451" y="392318"/>
                  </a:lnTo>
                  <a:lnTo>
                    <a:pt x="21788" y="355854"/>
                  </a:lnTo>
                  <a:lnTo>
                    <a:pt x="3458" y="285486"/>
                  </a:lnTo>
                  <a:lnTo>
                    <a:pt x="0" y="251880"/>
                  </a:lnTo>
                  <a:lnTo>
                    <a:pt x="485" y="219525"/>
                  </a:lnTo>
                  <a:lnTo>
                    <a:pt x="13700" y="159165"/>
                  </a:lnTo>
                  <a:lnTo>
                    <a:pt x="43631" y="106036"/>
                  </a:lnTo>
                  <a:lnTo>
                    <a:pt x="88406" y="63455"/>
                  </a:lnTo>
                  <a:lnTo>
                    <a:pt x="146362" y="31819"/>
                  </a:lnTo>
                  <a:lnTo>
                    <a:pt x="216045" y="11034"/>
                  </a:lnTo>
                  <a:lnTo>
                    <a:pt x="254830" y="4682"/>
                  </a:lnTo>
                  <a:lnTo>
                    <a:pt x="296002" y="1008"/>
                  </a:lnTo>
                  <a:lnTo>
                    <a:pt x="339379" y="0"/>
                  </a:lnTo>
                  <a:lnTo>
                    <a:pt x="384780" y="1646"/>
                  </a:lnTo>
                  <a:lnTo>
                    <a:pt x="432022" y="5936"/>
                  </a:lnTo>
                  <a:lnTo>
                    <a:pt x="480926" y="12857"/>
                  </a:lnTo>
                  <a:lnTo>
                    <a:pt x="531308" y="22398"/>
                  </a:lnTo>
                  <a:lnTo>
                    <a:pt x="582987" y="34547"/>
                  </a:lnTo>
                  <a:lnTo>
                    <a:pt x="635782" y="49293"/>
                  </a:lnTo>
                  <a:lnTo>
                    <a:pt x="689510" y="66623"/>
                  </a:lnTo>
                  <a:lnTo>
                    <a:pt x="743991" y="86527"/>
                  </a:lnTo>
                  <a:lnTo>
                    <a:pt x="799042" y="108993"/>
                  </a:lnTo>
                  <a:lnTo>
                    <a:pt x="854483" y="134009"/>
                  </a:lnTo>
                  <a:lnTo>
                    <a:pt x="910131" y="161563"/>
                  </a:lnTo>
                  <a:lnTo>
                    <a:pt x="927451" y="170921"/>
                  </a:lnTo>
                </a:path>
              </a:pathLst>
            </a:custGeom>
            <a:ln w="19050">
              <a:solidFill>
                <a:srgbClr val="29225C"/>
              </a:solidFill>
              <a:prstDash val="dot"/>
            </a:ln>
          </p:spPr>
          <p:txBody>
            <a:bodyPr wrap="square" lIns="0" tIns="0" rIns="0" bIns="0" rtlCol="0"/>
            <a:lstStyle/>
            <a:p>
              <a:endParaRPr/>
            </a:p>
          </p:txBody>
        </p:sp>
      </p:grpSp>
      <p:sp>
        <p:nvSpPr>
          <p:cNvPr id="7" name="object 7"/>
          <p:cNvSpPr txBox="1">
            <a:spLocks noGrp="1"/>
          </p:cNvSpPr>
          <p:nvPr>
            <p:ph type="title"/>
          </p:nvPr>
        </p:nvSpPr>
        <p:spPr>
          <a:xfrm>
            <a:off x="798982" y="451815"/>
            <a:ext cx="6703695" cy="497840"/>
          </a:xfrm>
          <a:prstGeom prst="rect">
            <a:avLst/>
          </a:prstGeom>
        </p:spPr>
        <p:txBody>
          <a:bodyPr vert="horz" wrap="square" lIns="0" tIns="12065" rIns="0" bIns="0" rtlCol="0">
            <a:spAutoFit/>
          </a:bodyPr>
          <a:lstStyle/>
          <a:p>
            <a:pPr marL="12700">
              <a:lnSpc>
                <a:spcPct val="100000"/>
              </a:lnSpc>
              <a:spcBef>
                <a:spcPts val="95"/>
              </a:spcBef>
            </a:pPr>
            <a:r>
              <a:rPr spc="215" dirty="0"/>
              <a:t>Characteristics</a:t>
            </a:r>
            <a:r>
              <a:rPr spc="-45" dirty="0"/>
              <a:t> </a:t>
            </a:r>
            <a:r>
              <a:rPr spc="265" dirty="0"/>
              <a:t>of</a:t>
            </a:r>
            <a:r>
              <a:rPr spc="-5" dirty="0"/>
              <a:t> </a:t>
            </a:r>
            <a:r>
              <a:rPr spc="200" dirty="0"/>
              <a:t>optimal</a:t>
            </a:r>
            <a:r>
              <a:rPr spc="-45" dirty="0"/>
              <a:t> </a:t>
            </a:r>
            <a:r>
              <a:rPr spc="275" dirty="0"/>
              <a:t>design</a:t>
            </a:r>
          </a:p>
        </p:txBody>
      </p:sp>
      <p:sp>
        <p:nvSpPr>
          <p:cNvPr id="8" name="object 8"/>
          <p:cNvSpPr/>
          <p:nvPr/>
        </p:nvSpPr>
        <p:spPr>
          <a:xfrm>
            <a:off x="831341" y="1117853"/>
            <a:ext cx="7244715" cy="0"/>
          </a:xfrm>
          <a:custGeom>
            <a:avLst/>
            <a:gdLst/>
            <a:ahLst/>
            <a:cxnLst/>
            <a:rect l="l" t="t" r="r" b="b"/>
            <a:pathLst>
              <a:path w="7244715">
                <a:moveTo>
                  <a:pt x="0" y="0"/>
                </a:moveTo>
                <a:lnTo>
                  <a:pt x="7244714" y="0"/>
                </a:lnTo>
              </a:path>
            </a:pathLst>
          </a:custGeom>
          <a:ln w="19050">
            <a:solidFill>
              <a:srgbClr val="29225C"/>
            </a:solidFill>
          </a:ln>
        </p:spPr>
        <p:txBody>
          <a:bodyPr wrap="square" lIns="0" tIns="0" rIns="0" bIns="0" rtlCol="0"/>
          <a:lstStyle/>
          <a:p>
            <a:endParaRPr/>
          </a:p>
        </p:txBody>
      </p:sp>
      <p:graphicFrame>
        <p:nvGraphicFramePr>
          <p:cNvPr id="9" name="object 9"/>
          <p:cNvGraphicFramePr>
            <a:graphicFrameLocks noGrp="1"/>
          </p:cNvGraphicFramePr>
          <p:nvPr/>
        </p:nvGraphicFramePr>
        <p:xfrm>
          <a:off x="824725" y="1308100"/>
          <a:ext cx="7244080" cy="3418507"/>
        </p:xfrm>
        <a:graphic>
          <a:graphicData uri="http://schemas.openxmlformats.org/drawingml/2006/table">
            <a:tbl>
              <a:tblPr firstRow="1" bandRow="1">
                <a:tableStyleId>{2D5ABB26-0587-4C30-8999-92F81FD0307C}</a:tableStyleId>
              </a:tblPr>
              <a:tblGrid>
                <a:gridCol w="3622040">
                  <a:extLst>
                    <a:ext uri="{9D8B030D-6E8A-4147-A177-3AD203B41FA5}">
                      <a16:colId xmlns:a16="http://schemas.microsoft.com/office/drawing/2014/main" val="20000"/>
                    </a:ext>
                  </a:extLst>
                </a:gridCol>
                <a:gridCol w="3622040">
                  <a:extLst>
                    <a:ext uri="{9D8B030D-6E8A-4147-A177-3AD203B41FA5}">
                      <a16:colId xmlns:a16="http://schemas.microsoft.com/office/drawing/2014/main" val="20001"/>
                    </a:ext>
                  </a:extLst>
                </a:gridCol>
              </a:tblGrid>
              <a:tr h="195707">
                <a:tc>
                  <a:txBody>
                    <a:bodyPr/>
                    <a:lstStyle/>
                    <a:p>
                      <a:pPr algn="ctr">
                        <a:lnSpc>
                          <a:spcPts val="1335"/>
                        </a:lnSpc>
                      </a:pPr>
                      <a:r>
                        <a:rPr sz="1200" spc="-45" dirty="0">
                          <a:solidFill>
                            <a:srgbClr val="29225C"/>
                          </a:solidFill>
                          <a:latin typeface="Tahoma"/>
                          <a:cs typeface="Tahoma"/>
                        </a:rPr>
                        <a:t>Characteristic</a:t>
                      </a:r>
                      <a:endParaRPr sz="1200">
                        <a:latin typeface="Tahoma"/>
                        <a:cs typeface="Tahoma"/>
                      </a:endParaRPr>
                    </a:p>
                  </a:txBody>
                  <a:tcPr marL="0" marR="0" marT="0" marB="0">
                    <a:lnL w="12700">
                      <a:solidFill>
                        <a:srgbClr val="181818"/>
                      </a:solidFill>
                      <a:prstDash val="solid"/>
                    </a:lnL>
                    <a:lnR w="12700">
                      <a:solidFill>
                        <a:srgbClr val="181818"/>
                      </a:solidFill>
                      <a:prstDash val="solid"/>
                    </a:lnR>
                    <a:lnT w="12700">
                      <a:solidFill>
                        <a:srgbClr val="181818"/>
                      </a:solidFill>
                      <a:prstDash val="solid"/>
                    </a:lnT>
                    <a:lnB w="12700">
                      <a:solidFill>
                        <a:srgbClr val="181818"/>
                      </a:solidFill>
                      <a:prstDash val="solid"/>
                    </a:lnB>
                    <a:solidFill>
                      <a:srgbClr val="E6E6FB"/>
                    </a:solidFill>
                  </a:tcPr>
                </a:tc>
                <a:tc>
                  <a:txBody>
                    <a:bodyPr/>
                    <a:lstStyle/>
                    <a:p>
                      <a:pPr marL="635" algn="ctr">
                        <a:lnSpc>
                          <a:spcPts val="1335"/>
                        </a:lnSpc>
                      </a:pPr>
                      <a:r>
                        <a:rPr sz="1200" spc="-65" dirty="0">
                          <a:solidFill>
                            <a:srgbClr val="29225C"/>
                          </a:solidFill>
                          <a:latin typeface="Tahoma"/>
                          <a:cs typeface="Tahoma"/>
                        </a:rPr>
                        <a:t>Variable(s)</a:t>
                      </a:r>
                      <a:endParaRPr sz="1200">
                        <a:latin typeface="Tahoma"/>
                        <a:cs typeface="Tahoma"/>
                      </a:endParaRPr>
                    </a:p>
                  </a:txBody>
                  <a:tcPr marL="0" marR="0" marT="0" marB="0">
                    <a:lnL w="12700">
                      <a:solidFill>
                        <a:srgbClr val="181818"/>
                      </a:solidFill>
                      <a:prstDash val="solid"/>
                    </a:lnL>
                    <a:lnR w="12700">
                      <a:solidFill>
                        <a:srgbClr val="181818"/>
                      </a:solidFill>
                      <a:prstDash val="solid"/>
                    </a:lnR>
                    <a:lnT w="12700">
                      <a:solidFill>
                        <a:srgbClr val="181818"/>
                      </a:solidFill>
                      <a:prstDash val="solid"/>
                    </a:lnT>
                    <a:lnB w="12700">
                      <a:solidFill>
                        <a:srgbClr val="181818"/>
                      </a:solidFill>
                      <a:prstDash val="solid"/>
                    </a:lnB>
                    <a:solidFill>
                      <a:srgbClr val="E6E6FB"/>
                    </a:solidFill>
                  </a:tcPr>
                </a:tc>
                <a:extLst>
                  <a:ext uri="{0D108BD9-81ED-4DB2-BD59-A6C34878D82A}">
                    <a16:rowId xmlns:a16="http://schemas.microsoft.com/office/drawing/2014/main" val="10000"/>
                  </a:ext>
                </a:extLst>
              </a:tr>
              <a:tr h="1823465">
                <a:tc>
                  <a:txBody>
                    <a:bodyPr/>
                    <a:lstStyle/>
                    <a:p>
                      <a:pPr marL="403860" indent="-343535">
                        <a:lnSpc>
                          <a:spcPts val="1335"/>
                        </a:lnSpc>
                        <a:buClr>
                          <a:srgbClr val="000000"/>
                        </a:buClr>
                        <a:buAutoNum type="arabicPeriod"/>
                        <a:tabLst>
                          <a:tab pos="403860" algn="l"/>
                          <a:tab pos="404495" algn="l"/>
                        </a:tabLst>
                      </a:pPr>
                      <a:r>
                        <a:rPr sz="1200" spc="-45" dirty="0">
                          <a:solidFill>
                            <a:srgbClr val="29225C"/>
                          </a:solidFill>
                          <a:latin typeface="Tahoma"/>
                          <a:cs typeface="Tahoma"/>
                        </a:rPr>
                        <a:t>High</a:t>
                      </a:r>
                      <a:r>
                        <a:rPr sz="1200" spc="-110" dirty="0">
                          <a:solidFill>
                            <a:srgbClr val="29225C"/>
                          </a:solidFill>
                          <a:latin typeface="Tahoma"/>
                          <a:cs typeface="Tahoma"/>
                        </a:rPr>
                        <a:t> </a:t>
                      </a:r>
                      <a:r>
                        <a:rPr sz="1200" spc="-45" dirty="0">
                          <a:solidFill>
                            <a:srgbClr val="29225C"/>
                          </a:solidFill>
                          <a:latin typeface="Tahoma"/>
                          <a:cs typeface="Tahoma"/>
                        </a:rPr>
                        <a:t>Heat</a:t>
                      </a:r>
                      <a:r>
                        <a:rPr sz="1200" spc="-100" dirty="0">
                          <a:solidFill>
                            <a:srgbClr val="29225C"/>
                          </a:solidFill>
                          <a:latin typeface="Tahoma"/>
                          <a:cs typeface="Tahoma"/>
                        </a:rPr>
                        <a:t> </a:t>
                      </a:r>
                      <a:r>
                        <a:rPr sz="1200" spc="-55" dirty="0">
                          <a:solidFill>
                            <a:srgbClr val="29225C"/>
                          </a:solidFill>
                          <a:latin typeface="Tahoma"/>
                          <a:cs typeface="Tahoma"/>
                        </a:rPr>
                        <a:t>Transfer</a:t>
                      </a:r>
                      <a:r>
                        <a:rPr sz="1200" spc="-95" dirty="0">
                          <a:solidFill>
                            <a:srgbClr val="29225C"/>
                          </a:solidFill>
                          <a:latin typeface="Tahoma"/>
                          <a:cs typeface="Tahoma"/>
                        </a:rPr>
                        <a:t> </a:t>
                      </a:r>
                      <a:r>
                        <a:rPr sz="1200" spc="-35" dirty="0">
                          <a:solidFill>
                            <a:srgbClr val="29225C"/>
                          </a:solidFill>
                          <a:latin typeface="Tahoma"/>
                          <a:cs typeface="Tahoma"/>
                        </a:rPr>
                        <a:t>Coefficient</a:t>
                      </a:r>
                      <a:endParaRPr sz="1200">
                        <a:latin typeface="Tahoma"/>
                        <a:cs typeface="Tahoma"/>
                      </a:endParaRPr>
                    </a:p>
                    <a:p>
                      <a:pPr marL="403860" indent="-343535">
                        <a:lnSpc>
                          <a:spcPct val="100000"/>
                        </a:lnSpc>
                        <a:spcBef>
                          <a:spcPts val="95"/>
                        </a:spcBef>
                        <a:buClr>
                          <a:srgbClr val="000000"/>
                        </a:buClr>
                        <a:buAutoNum type="arabicPeriod"/>
                        <a:tabLst>
                          <a:tab pos="403860" algn="l"/>
                          <a:tab pos="404495" algn="l"/>
                        </a:tabLst>
                      </a:pPr>
                      <a:r>
                        <a:rPr sz="1200" spc="-5" dirty="0">
                          <a:solidFill>
                            <a:srgbClr val="29225C"/>
                          </a:solidFill>
                          <a:latin typeface="Tahoma"/>
                          <a:cs typeface="Tahoma"/>
                        </a:rPr>
                        <a:t>Lo</a:t>
                      </a:r>
                      <a:r>
                        <a:rPr sz="1200" dirty="0">
                          <a:solidFill>
                            <a:srgbClr val="29225C"/>
                          </a:solidFill>
                          <a:latin typeface="Tahoma"/>
                          <a:cs typeface="Tahoma"/>
                        </a:rPr>
                        <a:t>w</a:t>
                      </a:r>
                      <a:r>
                        <a:rPr sz="1200" spc="-105" dirty="0">
                          <a:solidFill>
                            <a:srgbClr val="29225C"/>
                          </a:solidFill>
                          <a:latin typeface="Tahoma"/>
                          <a:cs typeface="Tahoma"/>
                        </a:rPr>
                        <a:t> </a:t>
                      </a:r>
                      <a:r>
                        <a:rPr sz="1200" dirty="0">
                          <a:solidFill>
                            <a:srgbClr val="29225C"/>
                          </a:solidFill>
                          <a:latin typeface="Tahoma"/>
                          <a:cs typeface="Tahoma"/>
                        </a:rPr>
                        <a:t>Pre</a:t>
                      </a:r>
                      <a:r>
                        <a:rPr sz="1200" spc="-5" dirty="0">
                          <a:solidFill>
                            <a:srgbClr val="29225C"/>
                          </a:solidFill>
                          <a:latin typeface="Tahoma"/>
                          <a:cs typeface="Tahoma"/>
                        </a:rPr>
                        <a:t>ss</a:t>
                      </a:r>
                      <a:r>
                        <a:rPr sz="1200" dirty="0">
                          <a:solidFill>
                            <a:srgbClr val="29225C"/>
                          </a:solidFill>
                          <a:latin typeface="Tahoma"/>
                          <a:cs typeface="Tahoma"/>
                        </a:rPr>
                        <a:t>u</a:t>
                      </a:r>
                      <a:r>
                        <a:rPr sz="1200" spc="-5" dirty="0">
                          <a:solidFill>
                            <a:srgbClr val="29225C"/>
                          </a:solidFill>
                          <a:latin typeface="Tahoma"/>
                          <a:cs typeface="Tahoma"/>
                        </a:rPr>
                        <a:t>r</a:t>
                      </a:r>
                      <a:r>
                        <a:rPr sz="1200" dirty="0">
                          <a:solidFill>
                            <a:srgbClr val="29225C"/>
                          </a:solidFill>
                          <a:latin typeface="Tahoma"/>
                          <a:cs typeface="Tahoma"/>
                        </a:rPr>
                        <a:t>e</a:t>
                      </a:r>
                      <a:r>
                        <a:rPr sz="1200" spc="-95" dirty="0">
                          <a:solidFill>
                            <a:srgbClr val="29225C"/>
                          </a:solidFill>
                          <a:latin typeface="Tahoma"/>
                          <a:cs typeface="Tahoma"/>
                        </a:rPr>
                        <a:t> </a:t>
                      </a:r>
                      <a:r>
                        <a:rPr sz="1200" spc="-5" dirty="0">
                          <a:solidFill>
                            <a:srgbClr val="29225C"/>
                          </a:solidFill>
                          <a:latin typeface="Tahoma"/>
                          <a:cs typeface="Tahoma"/>
                        </a:rPr>
                        <a:t>dr</a:t>
                      </a:r>
                      <a:r>
                        <a:rPr sz="1200" dirty="0">
                          <a:solidFill>
                            <a:srgbClr val="29225C"/>
                          </a:solidFill>
                          <a:latin typeface="Tahoma"/>
                          <a:cs typeface="Tahoma"/>
                        </a:rPr>
                        <a:t>op</a:t>
                      </a:r>
                      <a:endParaRPr sz="1200">
                        <a:latin typeface="Tahoma"/>
                        <a:cs typeface="Tahoma"/>
                      </a:endParaRPr>
                    </a:p>
                    <a:p>
                      <a:pPr marL="403860" indent="-343535">
                        <a:lnSpc>
                          <a:spcPct val="100000"/>
                        </a:lnSpc>
                        <a:spcBef>
                          <a:spcPts val="110"/>
                        </a:spcBef>
                        <a:buClr>
                          <a:srgbClr val="000000"/>
                        </a:buClr>
                        <a:buAutoNum type="arabicPeriod"/>
                        <a:tabLst>
                          <a:tab pos="403860" algn="l"/>
                          <a:tab pos="404495" algn="l"/>
                        </a:tabLst>
                      </a:pPr>
                      <a:r>
                        <a:rPr sz="1200" dirty="0">
                          <a:solidFill>
                            <a:srgbClr val="29225C"/>
                          </a:solidFill>
                          <a:latin typeface="Tahoma"/>
                          <a:cs typeface="Tahoma"/>
                        </a:rPr>
                        <a:t>Small</a:t>
                      </a:r>
                      <a:r>
                        <a:rPr sz="1200" spc="-105" dirty="0">
                          <a:solidFill>
                            <a:srgbClr val="29225C"/>
                          </a:solidFill>
                          <a:latin typeface="Tahoma"/>
                          <a:cs typeface="Tahoma"/>
                        </a:rPr>
                        <a:t> </a:t>
                      </a:r>
                      <a:r>
                        <a:rPr sz="1200" dirty="0">
                          <a:solidFill>
                            <a:srgbClr val="29225C"/>
                          </a:solidFill>
                          <a:latin typeface="Tahoma"/>
                          <a:cs typeface="Tahoma"/>
                        </a:rPr>
                        <a:t>Space</a:t>
                      </a:r>
                      <a:r>
                        <a:rPr sz="1200" spc="-95" dirty="0">
                          <a:solidFill>
                            <a:srgbClr val="29225C"/>
                          </a:solidFill>
                          <a:latin typeface="Tahoma"/>
                          <a:cs typeface="Tahoma"/>
                        </a:rPr>
                        <a:t> </a:t>
                      </a:r>
                      <a:r>
                        <a:rPr sz="1200" dirty="0">
                          <a:solidFill>
                            <a:srgbClr val="29225C"/>
                          </a:solidFill>
                          <a:latin typeface="Tahoma"/>
                          <a:cs typeface="Tahoma"/>
                        </a:rPr>
                        <a:t>or</a:t>
                      </a:r>
                      <a:r>
                        <a:rPr sz="1200" spc="-105" dirty="0">
                          <a:solidFill>
                            <a:srgbClr val="29225C"/>
                          </a:solidFill>
                          <a:latin typeface="Tahoma"/>
                          <a:cs typeface="Tahoma"/>
                        </a:rPr>
                        <a:t> </a:t>
                      </a:r>
                      <a:r>
                        <a:rPr sz="1200" dirty="0">
                          <a:solidFill>
                            <a:srgbClr val="29225C"/>
                          </a:solidFill>
                          <a:latin typeface="Tahoma"/>
                          <a:cs typeface="Tahoma"/>
                        </a:rPr>
                        <a:t>a</a:t>
                      </a:r>
                      <a:r>
                        <a:rPr sz="1200" spc="-5" dirty="0">
                          <a:solidFill>
                            <a:srgbClr val="29225C"/>
                          </a:solidFill>
                          <a:latin typeface="Tahoma"/>
                          <a:cs typeface="Tahoma"/>
                        </a:rPr>
                        <a:t>r</a:t>
                      </a:r>
                      <a:r>
                        <a:rPr sz="1200" dirty="0">
                          <a:solidFill>
                            <a:srgbClr val="29225C"/>
                          </a:solidFill>
                          <a:latin typeface="Tahoma"/>
                          <a:cs typeface="Tahoma"/>
                        </a:rPr>
                        <a:t>ea</a:t>
                      </a:r>
                      <a:endParaRPr sz="1200">
                        <a:latin typeface="Tahoma"/>
                        <a:cs typeface="Tahoma"/>
                      </a:endParaRPr>
                    </a:p>
                  </a:txBody>
                  <a:tcPr marL="0" marR="0" marT="0" marB="0">
                    <a:lnL w="12700">
                      <a:solidFill>
                        <a:srgbClr val="181818"/>
                      </a:solidFill>
                      <a:prstDash val="solid"/>
                    </a:lnL>
                    <a:lnR w="12700">
                      <a:solidFill>
                        <a:srgbClr val="181818"/>
                      </a:solidFill>
                      <a:prstDash val="solid"/>
                    </a:lnR>
                    <a:lnT w="12700">
                      <a:solidFill>
                        <a:srgbClr val="181818"/>
                      </a:solidFill>
                      <a:prstDash val="solid"/>
                    </a:lnT>
                    <a:lnB w="12700">
                      <a:solidFill>
                        <a:srgbClr val="181818"/>
                      </a:solidFill>
                      <a:prstDash val="solid"/>
                    </a:lnB>
                    <a:solidFill>
                      <a:srgbClr val="E6E6FB"/>
                    </a:solidFill>
                  </a:tcPr>
                </a:tc>
                <a:tc>
                  <a:txBody>
                    <a:bodyPr/>
                    <a:lstStyle/>
                    <a:p>
                      <a:pPr marL="404495" indent="-343535">
                        <a:lnSpc>
                          <a:spcPts val="1335"/>
                        </a:lnSpc>
                        <a:buClr>
                          <a:srgbClr val="000000"/>
                        </a:buClr>
                        <a:buFont typeface="Symbol"/>
                        <a:buChar char=""/>
                        <a:tabLst>
                          <a:tab pos="404495" algn="l"/>
                          <a:tab pos="405130" algn="l"/>
                        </a:tabLst>
                      </a:pPr>
                      <a:r>
                        <a:rPr sz="1200" dirty="0">
                          <a:solidFill>
                            <a:srgbClr val="29225C"/>
                          </a:solidFill>
                          <a:latin typeface="Tahoma"/>
                          <a:cs typeface="Tahoma"/>
                        </a:rPr>
                        <a:t>St</a:t>
                      </a:r>
                      <a:r>
                        <a:rPr sz="1200" spc="-5" dirty="0">
                          <a:solidFill>
                            <a:srgbClr val="29225C"/>
                          </a:solidFill>
                          <a:latin typeface="Tahoma"/>
                          <a:cs typeface="Tahoma"/>
                        </a:rPr>
                        <a:t>re</a:t>
                      </a:r>
                      <a:r>
                        <a:rPr sz="1200" spc="5" dirty="0">
                          <a:solidFill>
                            <a:srgbClr val="29225C"/>
                          </a:solidFill>
                          <a:latin typeface="Tahoma"/>
                          <a:cs typeface="Tahoma"/>
                        </a:rPr>
                        <a:t>a</a:t>
                      </a:r>
                      <a:r>
                        <a:rPr sz="1200" dirty="0">
                          <a:solidFill>
                            <a:srgbClr val="29225C"/>
                          </a:solidFill>
                          <a:latin typeface="Tahoma"/>
                          <a:cs typeface="Tahoma"/>
                        </a:rPr>
                        <a:t>m</a:t>
                      </a:r>
                      <a:r>
                        <a:rPr sz="1200" spc="-95" dirty="0">
                          <a:solidFill>
                            <a:srgbClr val="29225C"/>
                          </a:solidFill>
                          <a:latin typeface="Tahoma"/>
                          <a:cs typeface="Tahoma"/>
                        </a:rPr>
                        <a:t> </a:t>
                      </a:r>
                      <a:r>
                        <a:rPr sz="1200" dirty="0">
                          <a:solidFill>
                            <a:srgbClr val="29225C"/>
                          </a:solidFill>
                          <a:latin typeface="Tahoma"/>
                          <a:cs typeface="Tahoma"/>
                        </a:rPr>
                        <a:t>T</a:t>
                      </a:r>
                      <a:r>
                        <a:rPr sz="1200" spc="5" dirty="0">
                          <a:solidFill>
                            <a:srgbClr val="29225C"/>
                          </a:solidFill>
                          <a:latin typeface="Tahoma"/>
                          <a:cs typeface="Tahoma"/>
                        </a:rPr>
                        <a:t>e</a:t>
                      </a:r>
                      <a:r>
                        <a:rPr sz="1200" dirty="0">
                          <a:solidFill>
                            <a:srgbClr val="29225C"/>
                          </a:solidFill>
                          <a:latin typeface="Tahoma"/>
                          <a:cs typeface="Tahoma"/>
                        </a:rPr>
                        <a:t>mp</a:t>
                      </a:r>
                      <a:r>
                        <a:rPr sz="1200" spc="5" dirty="0">
                          <a:solidFill>
                            <a:srgbClr val="29225C"/>
                          </a:solidFill>
                          <a:latin typeface="Tahoma"/>
                          <a:cs typeface="Tahoma"/>
                        </a:rPr>
                        <a:t>e</a:t>
                      </a:r>
                      <a:r>
                        <a:rPr sz="1200" spc="-5" dirty="0">
                          <a:solidFill>
                            <a:srgbClr val="29225C"/>
                          </a:solidFill>
                          <a:latin typeface="Tahoma"/>
                          <a:cs typeface="Tahoma"/>
                        </a:rPr>
                        <a:t>r</a:t>
                      </a:r>
                      <a:r>
                        <a:rPr sz="1200" spc="5" dirty="0">
                          <a:solidFill>
                            <a:srgbClr val="29225C"/>
                          </a:solidFill>
                          <a:latin typeface="Tahoma"/>
                          <a:cs typeface="Tahoma"/>
                        </a:rPr>
                        <a:t>a</a:t>
                      </a:r>
                      <a:r>
                        <a:rPr sz="1200" spc="-5" dirty="0">
                          <a:solidFill>
                            <a:srgbClr val="29225C"/>
                          </a:solidFill>
                          <a:latin typeface="Tahoma"/>
                          <a:cs typeface="Tahoma"/>
                        </a:rPr>
                        <a:t>t</a:t>
                      </a:r>
                      <a:r>
                        <a:rPr sz="1200" spc="5" dirty="0">
                          <a:solidFill>
                            <a:srgbClr val="29225C"/>
                          </a:solidFill>
                          <a:latin typeface="Tahoma"/>
                          <a:cs typeface="Tahoma"/>
                        </a:rPr>
                        <a:t>u</a:t>
                      </a:r>
                      <a:r>
                        <a:rPr sz="1200" spc="-5" dirty="0">
                          <a:solidFill>
                            <a:srgbClr val="29225C"/>
                          </a:solidFill>
                          <a:latin typeface="Tahoma"/>
                          <a:cs typeface="Tahoma"/>
                        </a:rPr>
                        <a:t>r</a:t>
                      </a:r>
                      <a:r>
                        <a:rPr sz="1200" dirty="0">
                          <a:solidFill>
                            <a:srgbClr val="29225C"/>
                          </a:solidFill>
                          <a:latin typeface="Tahoma"/>
                          <a:cs typeface="Tahoma"/>
                        </a:rPr>
                        <a:t>es</a:t>
                      </a:r>
                      <a:endParaRPr sz="1200">
                        <a:latin typeface="Tahoma"/>
                        <a:cs typeface="Tahoma"/>
                      </a:endParaRPr>
                    </a:p>
                    <a:p>
                      <a:pPr marL="404495" indent="-343535">
                        <a:lnSpc>
                          <a:spcPct val="100000"/>
                        </a:lnSpc>
                        <a:spcBef>
                          <a:spcPts val="95"/>
                        </a:spcBef>
                        <a:buClr>
                          <a:srgbClr val="000000"/>
                        </a:buClr>
                        <a:buFont typeface="Symbol"/>
                        <a:buChar char=""/>
                        <a:tabLst>
                          <a:tab pos="404495" algn="l"/>
                          <a:tab pos="405130" algn="l"/>
                        </a:tabLst>
                      </a:pPr>
                      <a:r>
                        <a:rPr sz="1200" spc="-5" dirty="0">
                          <a:solidFill>
                            <a:srgbClr val="29225C"/>
                          </a:solidFill>
                          <a:latin typeface="Tahoma"/>
                          <a:cs typeface="Tahoma"/>
                        </a:rPr>
                        <a:t>F</a:t>
                      </a:r>
                      <a:r>
                        <a:rPr sz="1200" dirty="0">
                          <a:solidFill>
                            <a:srgbClr val="29225C"/>
                          </a:solidFill>
                          <a:latin typeface="Tahoma"/>
                          <a:cs typeface="Tahoma"/>
                        </a:rPr>
                        <a:t>low</a:t>
                      </a:r>
                      <a:r>
                        <a:rPr sz="1200" spc="-105" dirty="0">
                          <a:solidFill>
                            <a:srgbClr val="29225C"/>
                          </a:solidFill>
                          <a:latin typeface="Tahoma"/>
                          <a:cs typeface="Tahoma"/>
                        </a:rPr>
                        <a:t> </a:t>
                      </a:r>
                      <a:r>
                        <a:rPr sz="1200" spc="-5" dirty="0">
                          <a:solidFill>
                            <a:srgbClr val="29225C"/>
                          </a:solidFill>
                          <a:latin typeface="Tahoma"/>
                          <a:cs typeface="Tahoma"/>
                        </a:rPr>
                        <a:t>r</a:t>
                      </a:r>
                      <a:r>
                        <a:rPr sz="1200" dirty="0">
                          <a:solidFill>
                            <a:srgbClr val="29225C"/>
                          </a:solidFill>
                          <a:latin typeface="Tahoma"/>
                          <a:cs typeface="Tahoma"/>
                        </a:rPr>
                        <a:t>a</a:t>
                      </a:r>
                      <a:r>
                        <a:rPr sz="1200" spc="-5" dirty="0">
                          <a:solidFill>
                            <a:srgbClr val="29225C"/>
                          </a:solidFill>
                          <a:latin typeface="Tahoma"/>
                          <a:cs typeface="Tahoma"/>
                        </a:rPr>
                        <a:t>t</a:t>
                      </a:r>
                      <a:r>
                        <a:rPr sz="1200" dirty="0">
                          <a:solidFill>
                            <a:srgbClr val="29225C"/>
                          </a:solidFill>
                          <a:latin typeface="Tahoma"/>
                          <a:cs typeface="Tahoma"/>
                        </a:rPr>
                        <a:t>es</a:t>
                      </a:r>
                      <a:r>
                        <a:rPr sz="1200" spc="-95" dirty="0">
                          <a:solidFill>
                            <a:srgbClr val="29225C"/>
                          </a:solidFill>
                          <a:latin typeface="Tahoma"/>
                          <a:cs typeface="Tahoma"/>
                        </a:rPr>
                        <a:t> </a:t>
                      </a:r>
                      <a:r>
                        <a:rPr sz="1200" dirty="0">
                          <a:solidFill>
                            <a:srgbClr val="29225C"/>
                          </a:solidFill>
                          <a:latin typeface="Tahoma"/>
                          <a:cs typeface="Tahoma"/>
                        </a:rPr>
                        <a:t>of</a:t>
                      </a:r>
                      <a:r>
                        <a:rPr sz="1200" spc="-105" dirty="0">
                          <a:solidFill>
                            <a:srgbClr val="29225C"/>
                          </a:solidFill>
                          <a:latin typeface="Tahoma"/>
                          <a:cs typeface="Tahoma"/>
                        </a:rPr>
                        <a:t> </a:t>
                      </a:r>
                      <a:r>
                        <a:rPr sz="1200" dirty="0">
                          <a:solidFill>
                            <a:srgbClr val="29225C"/>
                          </a:solidFill>
                          <a:latin typeface="Tahoma"/>
                          <a:cs typeface="Tahoma"/>
                        </a:rPr>
                        <a:t>St</a:t>
                      </a:r>
                      <a:r>
                        <a:rPr sz="1200" spc="-5" dirty="0">
                          <a:solidFill>
                            <a:srgbClr val="29225C"/>
                          </a:solidFill>
                          <a:latin typeface="Tahoma"/>
                          <a:cs typeface="Tahoma"/>
                        </a:rPr>
                        <a:t>re</a:t>
                      </a:r>
                      <a:r>
                        <a:rPr sz="1200" spc="5" dirty="0">
                          <a:solidFill>
                            <a:srgbClr val="29225C"/>
                          </a:solidFill>
                          <a:latin typeface="Tahoma"/>
                          <a:cs typeface="Tahoma"/>
                        </a:rPr>
                        <a:t>a</a:t>
                      </a:r>
                      <a:r>
                        <a:rPr sz="1200" dirty="0">
                          <a:solidFill>
                            <a:srgbClr val="29225C"/>
                          </a:solidFill>
                          <a:latin typeface="Tahoma"/>
                          <a:cs typeface="Tahoma"/>
                        </a:rPr>
                        <a:t>ms</a:t>
                      </a:r>
                      <a:endParaRPr sz="1200">
                        <a:latin typeface="Tahoma"/>
                        <a:cs typeface="Tahoma"/>
                      </a:endParaRPr>
                    </a:p>
                    <a:p>
                      <a:pPr marL="404495" indent="-343535">
                        <a:lnSpc>
                          <a:spcPct val="100000"/>
                        </a:lnSpc>
                        <a:spcBef>
                          <a:spcPts val="110"/>
                        </a:spcBef>
                        <a:buClr>
                          <a:srgbClr val="000000"/>
                        </a:buClr>
                        <a:buFont typeface="Symbol"/>
                        <a:buChar char=""/>
                        <a:tabLst>
                          <a:tab pos="404495" algn="l"/>
                          <a:tab pos="405130" algn="l"/>
                        </a:tabLst>
                      </a:pPr>
                      <a:r>
                        <a:rPr sz="1200" spc="-10" dirty="0">
                          <a:solidFill>
                            <a:srgbClr val="29225C"/>
                          </a:solidFill>
                          <a:latin typeface="Tahoma"/>
                          <a:cs typeface="Tahoma"/>
                        </a:rPr>
                        <a:t>F</a:t>
                      </a:r>
                      <a:r>
                        <a:rPr sz="1200" spc="-5" dirty="0">
                          <a:solidFill>
                            <a:srgbClr val="29225C"/>
                          </a:solidFill>
                          <a:latin typeface="Tahoma"/>
                          <a:cs typeface="Tahoma"/>
                        </a:rPr>
                        <a:t>ou</a:t>
                      </a:r>
                      <a:r>
                        <a:rPr sz="1200" spc="5" dirty="0">
                          <a:solidFill>
                            <a:srgbClr val="29225C"/>
                          </a:solidFill>
                          <a:latin typeface="Tahoma"/>
                          <a:cs typeface="Tahoma"/>
                        </a:rPr>
                        <a:t>l</a:t>
                      </a:r>
                      <a:r>
                        <a:rPr sz="1200" dirty="0">
                          <a:solidFill>
                            <a:srgbClr val="29225C"/>
                          </a:solidFill>
                          <a:latin typeface="Tahoma"/>
                          <a:cs typeface="Tahoma"/>
                        </a:rPr>
                        <a:t>ing</a:t>
                      </a:r>
                      <a:r>
                        <a:rPr sz="1200" spc="-100" dirty="0">
                          <a:solidFill>
                            <a:srgbClr val="29225C"/>
                          </a:solidFill>
                          <a:latin typeface="Tahoma"/>
                          <a:cs typeface="Tahoma"/>
                        </a:rPr>
                        <a:t> </a:t>
                      </a:r>
                      <a:r>
                        <a:rPr sz="1200" spc="-5" dirty="0">
                          <a:solidFill>
                            <a:srgbClr val="29225C"/>
                          </a:solidFill>
                          <a:latin typeface="Tahoma"/>
                          <a:cs typeface="Tahoma"/>
                        </a:rPr>
                        <a:t>F</a:t>
                      </a:r>
                      <a:r>
                        <a:rPr sz="1200" dirty="0">
                          <a:solidFill>
                            <a:srgbClr val="29225C"/>
                          </a:solidFill>
                          <a:latin typeface="Tahoma"/>
                          <a:cs typeface="Tahoma"/>
                        </a:rPr>
                        <a:t>a</a:t>
                      </a:r>
                      <a:r>
                        <a:rPr sz="1200" spc="5" dirty="0">
                          <a:solidFill>
                            <a:srgbClr val="29225C"/>
                          </a:solidFill>
                          <a:latin typeface="Tahoma"/>
                          <a:cs typeface="Tahoma"/>
                        </a:rPr>
                        <a:t>c</a:t>
                      </a:r>
                      <a:r>
                        <a:rPr sz="1200" spc="-5" dirty="0">
                          <a:solidFill>
                            <a:srgbClr val="29225C"/>
                          </a:solidFill>
                          <a:latin typeface="Tahoma"/>
                          <a:cs typeface="Tahoma"/>
                        </a:rPr>
                        <a:t>t</a:t>
                      </a:r>
                      <a:r>
                        <a:rPr sz="1200" dirty="0">
                          <a:solidFill>
                            <a:srgbClr val="29225C"/>
                          </a:solidFill>
                          <a:latin typeface="Tahoma"/>
                          <a:cs typeface="Tahoma"/>
                        </a:rPr>
                        <a:t>or</a:t>
                      </a:r>
                      <a:endParaRPr sz="1200">
                        <a:latin typeface="Tahoma"/>
                        <a:cs typeface="Tahoma"/>
                      </a:endParaRPr>
                    </a:p>
                    <a:p>
                      <a:pPr marL="404495" marR="52069" indent="-342900">
                        <a:lnSpc>
                          <a:spcPts val="1550"/>
                        </a:lnSpc>
                        <a:spcBef>
                          <a:spcPts val="55"/>
                        </a:spcBef>
                        <a:buClr>
                          <a:srgbClr val="000000"/>
                        </a:buClr>
                        <a:buFont typeface="Symbol"/>
                        <a:buChar char=""/>
                        <a:tabLst>
                          <a:tab pos="404495" algn="l"/>
                          <a:tab pos="405130" algn="l"/>
                        </a:tabLst>
                      </a:pPr>
                      <a:r>
                        <a:rPr sz="1200" spc="-40" dirty="0">
                          <a:solidFill>
                            <a:srgbClr val="29225C"/>
                          </a:solidFill>
                          <a:latin typeface="Tahoma"/>
                          <a:cs typeface="Tahoma"/>
                        </a:rPr>
                        <a:t>Fluid</a:t>
                      </a:r>
                      <a:r>
                        <a:rPr sz="1200" spc="70" dirty="0">
                          <a:solidFill>
                            <a:srgbClr val="29225C"/>
                          </a:solidFill>
                          <a:latin typeface="Tahoma"/>
                          <a:cs typeface="Tahoma"/>
                        </a:rPr>
                        <a:t> </a:t>
                      </a:r>
                      <a:r>
                        <a:rPr sz="1200" spc="-35" dirty="0">
                          <a:solidFill>
                            <a:srgbClr val="29225C"/>
                          </a:solidFill>
                          <a:latin typeface="Tahoma"/>
                          <a:cs typeface="Tahoma"/>
                        </a:rPr>
                        <a:t>Properties</a:t>
                      </a:r>
                      <a:r>
                        <a:rPr sz="1200" spc="65" dirty="0">
                          <a:solidFill>
                            <a:srgbClr val="29225C"/>
                          </a:solidFill>
                          <a:latin typeface="Tahoma"/>
                          <a:cs typeface="Tahoma"/>
                        </a:rPr>
                        <a:t> </a:t>
                      </a:r>
                      <a:r>
                        <a:rPr sz="1200" spc="-50" dirty="0">
                          <a:solidFill>
                            <a:srgbClr val="29225C"/>
                          </a:solidFill>
                          <a:latin typeface="Tahoma"/>
                          <a:cs typeface="Tahoma"/>
                        </a:rPr>
                        <a:t>(Density,</a:t>
                      </a:r>
                      <a:r>
                        <a:rPr sz="1200" spc="70" dirty="0">
                          <a:solidFill>
                            <a:srgbClr val="29225C"/>
                          </a:solidFill>
                          <a:latin typeface="Tahoma"/>
                          <a:cs typeface="Tahoma"/>
                        </a:rPr>
                        <a:t> </a:t>
                      </a:r>
                      <a:r>
                        <a:rPr sz="1200" spc="-30" dirty="0">
                          <a:solidFill>
                            <a:srgbClr val="29225C"/>
                          </a:solidFill>
                          <a:latin typeface="Tahoma"/>
                          <a:cs typeface="Tahoma"/>
                        </a:rPr>
                        <a:t>Specific</a:t>
                      </a:r>
                      <a:r>
                        <a:rPr sz="1200" spc="60" dirty="0">
                          <a:solidFill>
                            <a:srgbClr val="29225C"/>
                          </a:solidFill>
                          <a:latin typeface="Tahoma"/>
                          <a:cs typeface="Tahoma"/>
                        </a:rPr>
                        <a:t> </a:t>
                      </a:r>
                      <a:r>
                        <a:rPr sz="1200" spc="-50" dirty="0">
                          <a:solidFill>
                            <a:srgbClr val="29225C"/>
                          </a:solidFill>
                          <a:latin typeface="Tahoma"/>
                          <a:cs typeface="Tahoma"/>
                        </a:rPr>
                        <a:t>Heat,</a:t>
                      </a:r>
                      <a:r>
                        <a:rPr sz="1200" spc="70" dirty="0">
                          <a:solidFill>
                            <a:srgbClr val="29225C"/>
                          </a:solidFill>
                          <a:latin typeface="Tahoma"/>
                          <a:cs typeface="Tahoma"/>
                        </a:rPr>
                        <a:t> </a:t>
                      </a:r>
                      <a:r>
                        <a:rPr sz="1200" spc="-35" dirty="0">
                          <a:solidFill>
                            <a:srgbClr val="29225C"/>
                          </a:solidFill>
                          <a:latin typeface="Tahoma"/>
                          <a:cs typeface="Tahoma"/>
                        </a:rPr>
                        <a:t>Viscosity, </a:t>
                      </a:r>
                      <a:r>
                        <a:rPr sz="1200" spc="-360" dirty="0">
                          <a:solidFill>
                            <a:srgbClr val="29225C"/>
                          </a:solidFill>
                          <a:latin typeface="Tahoma"/>
                          <a:cs typeface="Tahoma"/>
                        </a:rPr>
                        <a:t> </a:t>
                      </a:r>
                      <a:r>
                        <a:rPr sz="1200" spc="-60" dirty="0">
                          <a:solidFill>
                            <a:srgbClr val="29225C"/>
                          </a:solidFill>
                          <a:latin typeface="Tahoma"/>
                          <a:cs typeface="Tahoma"/>
                        </a:rPr>
                        <a:t>Thermal</a:t>
                      </a:r>
                      <a:r>
                        <a:rPr sz="1200" spc="-105" dirty="0">
                          <a:solidFill>
                            <a:srgbClr val="29225C"/>
                          </a:solidFill>
                          <a:latin typeface="Tahoma"/>
                          <a:cs typeface="Tahoma"/>
                        </a:rPr>
                        <a:t> </a:t>
                      </a:r>
                      <a:r>
                        <a:rPr sz="1200" spc="-45" dirty="0">
                          <a:solidFill>
                            <a:srgbClr val="29225C"/>
                          </a:solidFill>
                          <a:latin typeface="Tahoma"/>
                          <a:cs typeface="Tahoma"/>
                        </a:rPr>
                        <a:t>Conductivity,</a:t>
                      </a:r>
                      <a:r>
                        <a:rPr sz="1200" spc="-125" dirty="0">
                          <a:solidFill>
                            <a:srgbClr val="29225C"/>
                          </a:solidFill>
                          <a:latin typeface="Tahoma"/>
                          <a:cs typeface="Tahoma"/>
                        </a:rPr>
                        <a:t> </a:t>
                      </a:r>
                      <a:r>
                        <a:rPr sz="1200" spc="-65" dirty="0">
                          <a:solidFill>
                            <a:srgbClr val="29225C"/>
                          </a:solidFill>
                          <a:latin typeface="Tahoma"/>
                          <a:cs typeface="Tahoma"/>
                        </a:rPr>
                        <a:t>etc.)</a:t>
                      </a:r>
                      <a:endParaRPr sz="1200">
                        <a:latin typeface="Tahoma"/>
                        <a:cs typeface="Tahoma"/>
                      </a:endParaRPr>
                    </a:p>
                    <a:p>
                      <a:pPr marL="404495" indent="-343535">
                        <a:lnSpc>
                          <a:spcPct val="100000"/>
                        </a:lnSpc>
                        <a:spcBef>
                          <a:spcPts val="25"/>
                        </a:spcBef>
                        <a:buClr>
                          <a:srgbClr val="000000"/>
                        </a:buClr>
                        <a:buFont typeface="Symbol"/>
                        <a:buChar char=""/>
                        <a:tabLst>
                          <a:tab pos="404495" algn="l"/>
                          <a:tab pos="405130" algn="l"/>
                        </a:tabLst>
                      </a:pPr>
                      <a:r>
                        <a:rPr sz="1200" spc="-60" dirty="0">
                          <a:solidFill>
                            <a:srgbClr val="29225C"/>
                          </a:solidFill>
                          <a:latin typeface="Tahoma"/>
                          <a:cs typeface="Tahoma"/>
                        </a:rPr>
                        <a:t>Varying</a:t>
                      </a:r>
                      <a:r>
                        <a:rPr sz="1200" spc="585" dirty="0">
                          <a:solidFill>
                            <a:srgbClr val="29225C"/>
                          </a:solidFill>
                          <a:latin typeface="Tahoma"/>
                          <a:cs typeface="Tahoma"/>
                        </a:rPr>
                        <a:t> </a:t>
                      </a:r>
                      <a:r>
                        <a:rPr sz="1200" spc="-45" dirty="0">
                          <a:solidFill>
                            <a:srgbClr val="29225C"/>
                          </a:solidFill>
                          <a:latin typeface="Tahoma"/>
                          <a:cs typeface="Tahoma"/>
                        </a:rPr>
                        <a:t>the</a:t>
                      </a:r>
                      <a:r>
                        <a:rPr sz="1200" spc="585" dirty="0">
                          <a:solidFill>
                            <a:srgbClr val="29225C"/>
                          </a:solidFill>
                          <a:latin typeface="Tahoma"/>
                          <a:cs typeface="Tahoma"/>
                        </a:rPr>
                        <a:t> </a:t>
                      </a:r>
                      <a:r>
                        <a:rPr sz="1200" spc="-35" dirty="0">
                          <a:solidFill>
                            <a:srgbClr val="29225C"/>
                          </a:solidFill>
                          <a:latin typeface="Tahoma"/>
                          <a:cs typeface="Tahoma"/>
                        </a:rPr>
                        <a:t>use</a:t>
                      </a:r>
                      <a:r>
                        <a:rPr sz="1200" spc="580" dirty="0">
                          <a:solidFill>
                            <a:srgbClr val="29225C"/>
                          </a:solidFill>
                          <a:latin typeface="Tahoma"/>
                          <a:cs typeface="Tahoma"/>
                        </a:rPr>
                        <a:t> </a:t>
                      </a:r>
                      <a:r>
                        <a:rPr sz="1200" spc="-30" dirty="0">
                          <a:solidFill>
                            <a:srgbClr val="29225C"/>
                          </a:solidFill>
                          <a:latin typeface="Tahoma"/>
                          <a:cs typeface="Tahoma"/>
                        </a:rPr>
                        <a:t>of</a:t>
                      </a:r>
                      <a:r>
                        <a:rPr sz="1200" spc="575" dirty="0">
                          <a:solidFill>
                            <a:srgbClr val="29225C"/>
                          </a:solidFill>
                          <a:latin typeface="Tahoma"/>
                          <a:cs typeface="Tahoma"/>
                        </a:rPr>
                        <a:t> </a:t>
                      </a:r>
                      <a:r>
                        <a:rPr sz="1200" spc="-40" dirty="0">
                          <a:solidFill>
                            <a:srgbClr val="29225C"/>
                          </a:solidFill>
                          <a:latin typeface="Tahoma"/>
                          <a:cs typeface="Tahoma"/>
                        </a:rPr>
                        <a:t>different</a:t>
                      </a:r>
                      <a:r>
                        <a:rPr sz="1200" spc="585" dirty="0">
                          <a:solidFill>
                            <a:srgbClr val="29225C"/>
                          </a:solidFill>
                          <a:latin typeface="Tahoma"/>
                          <a:cs typeface="Tahoma"/>
                        </a:rPr>
                        <a:t> </a:t>
                      </a:r>
                      <a:r>
                        <a:rPr sz="1200" spc="-45" dirty="0">
                          <a:solidFill>
                            <a:srgbClr val="29225C"/>
                          </a:solidFill>
                          <a:latin typeface="Tahoma"/>
                          <a:cs typeface="Tahoma"/>
                        </a:rPr>
                        <a:t>correlations</a:t>
                      </a:r>
                      <a:r>
                        <a:rPr sz="1200" spc="585" dirty="0">
                          <a:solidFill>
                            <a:srgbClr val="29225C"/>
                          </a:solidFill>
                          <a:latin typeface="Tahoma"/>
                          <a:cs typeface="Tahoma"/>
                        </a:rPr>
                        <a:t> </a:t>
                      </a:r>
                      <a:r>
                        <a:rPr sz="1200" spc="-45" dirty="0">
                          <a:solidFill>
                            <a:srgbClr val="29225C"/>
                          </a:solidFill>
                          <a:latin typeface="Tahoma"/>
                          <a:cs typeface="Tahoma"/>
                        </a:rPr>
                        <a:t>for</a:t>
                      </a:r>
                      <a:endParaRPr sz="1200">
                        <a:latin typeface="Tahoma"/>
                        <a:cs typeface="Tahoma"/>
                      </a:endParaRPr>
                    </a:p>
                    <a:p>
                      <a:pPr marL="404495">
                        <a:lnSpc>
                          <a:spcPct val="100000"/>
                        </a:lnSpc>
                        <a:spcBef>
                          <a:spcPts val="95"/>
                        </a:spcBef>
                      </a:pPr>
                      <a:r>
                        <a:rPr sz="1200" spc="-50" dirty="0">
                          <a:solidFill>
                            <a:srgbClr val="29225C"/>
                          </a:solidFill>
                          <a:latin typeface="Tahoma"/>
                          <a:cs typeface="Tahoma"/>
                        </a:rPr>
                        <a:t>calculating</a:t>
                      </a:r>
                      <a:r>
                        <a:rPr sz="1200" spc="-100" dirty="0">
                          <a:solidFill>
                            <a:srgbClr val="29225C"/>
                          </a:solidFill>
                          <a:latin typeface="Tahoma"/>
                          <a:cs typeface="Tahoma"/>
                        </a:rPr>
                        <a:t> </a:t>
                      </a:r>
                      <a:r>
                        <a:rPr sz="1200" spc="-55" dirty="0">
                          <a:solidFill>
                            <a:srgbClr val="29225C"/>
                          </a:solidFill>
                          <a:latin typeface="Tahoma"/>
                          <a:cs typeface="Tahoma"/>
                        </a:rPr>
                        <a:t>heat</a:t>
                      </a:r>
                      <a:r>
                        <a:rPr sz="1200" spc="-95" dirty="0">
                          <a:solidFill>
                            <a:srgbClr val="29225C"/>
                          </a:solidFill>
                          <a:latin typeface="Tahoma"/>
                          <a:cs typeface="Tahoma"/>
                        </a:rPr>
                        <a:t> </a:t>
                      </a:r>
                      <a:r>
                        <a:rPr sz="1200" spc="-45" dirty="0">
                          <a:solidFill>
                            <a:srgbClr val="29225C"/>
                          </a:solidFill>
                          <a:latin typeface="Tahoma"/>
                          <a:cs typeface="Tahoma"/>
                        </a:rPr>
                        <a:t>transfer</a:t>
                      </a:r>
                      <a:r>
                        <a:rPr sz="1200" spc="-95" dirty="0">
                          <a:solidFill>
                            <a:srgbClr val="29225C"/>
                          </a:solidFill>
                          <a:latin typeface="Tahoma"/>
                          <a:cs typeface="Tahoma"/>
                        </a:rPr>
                        <a:t> </a:t>
                      </a:r>
                      <a:r>
                        <a:rPr sz="1200" spc="-40" dirty="0">
                          <a:solidFill>
                            <a:srgbClr val="29225C"/>
                          </a:solidFill>
                          <a:latin typeface="Tahoma"/>
                          <a:cs typeface="Tahoma"/>
                        </a:rPr>
                        <a:t>coefficient</a:t>
                      </a:r>
                      <a:r>
                        <a:rPr sz="1200" spc="-90" dirty="0">
                          <a:solidFill>
                            <a:srgbClr val="29225C"/>
                          </a:solidFill>
                          <a:latin typeface="Tahoma"/>
                          <a:cs typeface="Tahoma"/>
                        </a:rPr>
                        <a:t> </a:t>
                      </a:r>
                      <a:r>
                        <a:rPr sz="1200" spc="-45" dirty="0">
                          <a:solidFill>
                            <a:srgbClr val="29225C"/>
                          </a:solidFill>
                          <a:latin typeface="Tahoma"/>
                          <a:cs typeface="Tahoma"/>
                        </a:rPr>
                        <a:t>in</a:t>
                      </a:r>
                      <a:r>
                        <a:rPr sz="1200" spc="-100" dirty="0">
                          <a:solidFill>
                            <a:srgbClr val="29225C"/>
                          </a:solidFill>
                          <a:latin typeface="Tahoma"/>
                          <a:cs typeface="Tahoma"/>
                        </a:rPr>
                        <a:t> </a:t>
                      </a:r>
                      <a:r>
                        <a:rPr sz="1200" spc="-30" dirty="0">
                          <a:solidFill>
                            <a:srgbClr val="29225C"/>
                          </a:solidFill>
                          <a:latin typeface="Tahoma"/>
                          <a:cs typeface="Tahoma"/>
                        </a:rPr>
                        <a:t>Aspen</a:t>
                      </a:r>
                      <a:r>
                        <a:rPr sz="1200" spc="-90" dirty="0">
                          <a:solidFill>
                            <a:srgbClr val="29225C"/>
                          </a:solidFill>
                          <a:latin typeface="Tahoma"/>
                          <a:cs typeface="Tahoma"/>
                        </a:rPr>
                        <a:t> </a:t>
                      </a:r>
                      <a:r>
                        <a:rPr sz="1200" spc="-20" dirty="0">
                          <a:solidFill>
                            <a:srgbClr val="29225C"/>
                          </a:solidFill>
                          <a:latin typeface="Tahoma"/>
                          <a:cs typeface="Tahoma"/>
                        </a:rPr>
                        <a:t>Plus</a:t>
                      </a:r>
                      <a:endParaRPr sz="1200">
                        <a:latin typeface="Tahoma"/>
                        <a:cs typeface="Tahoma"/>
                      </a:endParaRPr>
                    </a:p>
                  </a:txBody>
                  <a:tcPr marL="0" marR="0" marT="0" marB="0">
                    <a:lnL w="12700">
                      <a:solidFill>
                        <a:srgbClr val="181818"/>
                      </a:solidFill>
                      <a:prstDash val="solid"/>
                    </a:lnL>
                    <a:lnR w="12700">
                      <a:solidFill>
                        <a:srgbClr val="181818"/>
                      </a:solidFill>
                      <a:prstDash val="solid"/>
                    </a:lnR>
                    <a:lnT w="12700">
                      <a:solidFill>
                        <a:srgbClr val="181818"/>
                      </a:solidFill>
                      <a:prstDash val="solid"/>
                    </a:lnT>
                    <a:lnB w="12700">
                      <a:solidFill>
                        <a:srgbClr val="181818"/>
                      </a:solidFill>
                      <a:prstDash val="solid"/>
                    </a:lnB>
                    <a:solidFill>
                      <a:srgbClr val="E6E6FB"/>
                    </a:solidFill>
                  </a:tcPr>
                </a:tc>
                <a:extLst>
                  <a:ext uri="{0D108BD9-81ED-4DB2-BD59-A6C34878D82A}">
                    <a16:rowId xmlns:a16="http://schemas.microsoft.com/office/drawing/2014/main" val="10001"/>
                  </a:ext>
                </a:extLst>
              </a:tr>
              <a:tr h="398144">
                <a:tc>
                  <a:txBody>
                    <a:bodyPr/>
                    <a:lstStyle/>
                    <a:p>
                      <a:pPr marL="60960">
                        <a:lnSpc>
                          <a:spcPts val="1340"/>
                        </a:lnSpc>
                        <a:tabLst>
                          <a:tab pos="387350" algn="l"/>
                        </a:tabLst>
                      </a:pPr>
                      <a:r>
                        <a:rPr sz="1200" spc="-5" dirty="0">
                          <a:solidFill>
                            <a:srgbClr val="29225C"/>
                          </a:solidFill>
                          <a:latin typeface="Tahoma"/>
                          <a:cs typeface="Tahoma"/>
                        </a:rPr>
                        <a:t>4</a:t>
                      </a:r>
                      <a:r>
                        <a:rPr sz="1200" dirty="0">
                          <a:solidFill>
                            <a:srgbClr val="29225C"/>
                          </a:solidFill>
                          <a:latin typeface="Tahoma"/>
                          <a:cs typeface="Tahoma"/>
                        </a:rPr>
                        <a:t>.	</a:t>
                      </a:r>
                      <a:r>
                        <a:rPr sz="1200" spc="-5" dirty="0">
                          <a:solidFill>
                            <a:srgbClr val="29225C"/>
                          </a:solidFill>
                          <a:latin typeface="Tahoma"/>
                          <a:cs typeface="Tahoma"/>
                        </a:rPr>
                        <a:t>Lo</a:t>
                      </a:r>
                      <a:r>
                        <a:rPr sz="1200" dirty="0">
                          <a:solidFill>
                            <a:srgbClr val="29225C"/>
                          </a:solidFill>
                          <a:latin typeface="Tahoma"/>
                          <a:cs typeface="Tahoma"/>
                        </a:rPr>
                        <a:t>w</a:t>
                      </a:r>
                      <a:r>
                        <a:rPr sz="1200" spc="-114" dirty="0">
                          <a:solidFill>
                            <a:srgbClr val="29225C"/>
                          </a:solidFill>
                          <a:latin typeface="Tahoma"/>
                          <a:cs typeface="Tahoma"/>
                        </a:rPr>
                        <a:t> </a:t>
                      </a:r>
                      <a:r>
                        <a:rPr sz="1200" dirty="0">
                          <a:solidFill>
                            <a:srgbClr val="29225C"/>
                          </a:solidFill>
                          <a:latin typeface="Tahoma"/>
                          <a:cs typeface="Tahoma"/>
                        </a:rPr>
                        <a:t>T</a:t>
                      </a:r>
                      <a:r>
                        <a:rPr sz="1200" spc="5" dirty="0">
                          <a:solidFill>
                            <a:srgbClr val="29225C"/>
                          </a:solidFill>
                          <a:latin typeface="Tahoma"/>
                          <a:cs typeface="Tahoma"/>
                        </a:rPr>
                        <a:t>e</a:t>
                      </a:r>
                      <a:r>
                        <a:rPr sz="1200" dirty="0">
                          <a:solidFill>
                            <a:srgbClr val="29225C"/>
                          </a:solidFill>
                          <a:latin typeface="Tahoma"/>
                          <a:cs typeface="Tahoma"/>
                        </a:rPr>
                        <a:t>m</a:t>
                      </a:r>
                      <a:r>
                        <a:rPr sz="1200" spc="-5" dirty="0">
                          <a:solidFill>
                            <a:srgbClr val="29225C"/>
                          </a:solidFill>
                          <a:latin typeface="Tahoma"/>
                          <a:cs typeface="Tahoma"/>
                        </a:rPr>
                        <a:t>p</a:t>
                      </a:r>
                      <a:r>
                        <a:rPr sz="1200" dirty="0">
                          <a:solidFill>
                            <a:srgbClr val="29225C"/>
                          </a:solidFill>
                          <a:latin typeface="Tahoma"/>
                          <a:cs typeface="Tahoma"/>
                        </a:rPr>
                        <a:t>e</a:t>
                      </a:r>
                      <a:r>
                        <a:rPr sz="1200" spc="-5" dirty="0">
                          <a:solidFill>
                            <a:srgbClr val="29225C"/>
                          </a:solidFill>
                          <a:latin typeface="Tahoma"/>
                          <a:cs typeface="Tahoma"/>
                        </a:rPr>
                        <a:t>r</a:t>
                      </a:r>
                      <a:r>
                        <a:rPr sz="1200" dirty="0">
                          <a:solidFill>
                            <a:srgbClr val="29225C"/>
                          </a:solidFill>
                          <a:latin typeface="Tahoma"/>
                          <a:cs typeface="Tahoma"/>
                        </a:rPr>
                        <a:t>a</a:t>
                      </a:r>
                      <a:r>
                        <a:rPr sz="1200" spc="-5" dirty="0">
                          <a:solidFill>
                            <a:srgbClr val="29225C"/>
                          </a:solidFill>
                          <a:latin typeface="Tahoma"/>
                          <a:cs typeface="Tahoma"/>
                        </a:rPr>
                        <a:t>t</a:t>
                      </a:r>
                      <a:r>
                        <a:rPr sz="1200" dirty="0">
                          <a:solidFill>
                            <a:srgbClr val="29225C"/>
                          </a:solidFill>
                          <a:latin typeface="Tahoma"/>
                          <a:cs typeface="Tahoma"/>
                        </a:rPr>
                        <a:t>u</a:t>
                      </a:r>
                      <a:r>
                        <a:rPr sz="1200" spc="-5" dirty="0">
                          <a:solidFill>
                            <a:srgbClr val="29225C"/>
                          </a:solidFill>
                          <a:latin typeface="Tahoma"/>
                          <a:cs typeface="Tahoma"/>
                        </a:rPr>
                        <a:t>r</a:t>
                      </a:r>
                      <a:r>
                        <a:rPr sz="1200" dirty="0">
                          <a:solidFill>
                            <a:srgbClr val="29225C"/>
                          </a:solidFill>
                          <a:latin typeface="Tahoma"/>
                          <a:cs typeface="Tahoma"/>
                        </a:rPr>
                        <a:t>e</a:t>
                      </a:r>
                      <a:r>
                        <a:rPr sz="1200" spc="-85" dirty="0">
                          <a:solidFill>
                            <a:srgbClr val="29225C"/>
                          </a:solidFill>
                          <a:latin typeface="Tahoma"/>
                          <a:cs typeface="Tahoma"/>
                        </a:rPr>
                        <a:t> </a:t>
                      </a:r>
                      <a:r>
                        <a:rPr sz="1200" dirty="0">
                          <a:solidFill>
                            <a:srgbClr val="29225C"/>
                          </a:solidFill>
                          <a:latin typeface="Tahoma"/>
                          <a:cs typeface="Tahoma"/>
                        </a:rPr>
                        <a:t>C</a:t>
                      </a:r>
                      <a:r>
                        <a:rPr sz="1200" spc="-5" dirty="0">
                          <a:solidFill>
                            <a:srgbClr val="29225C"/>
                          </a:solidFill>
                          <a:latin typeface="Tahoma"/>
                          <a:cs typeface="Tahoma"/>
                        </a:rPr>
                        <a:t>ro</a:t>
                      </a:r>
                      <a:r>
                        <a:rPr sz="1200" dirty="0">
                          <a:solidFill>
                            <a:srgbClr val="29225C"/>
                          </a:solidFill>
                          <a:latin typeface="Tahoma"/>
                          <a:cs typeface="Tahoma"/>
                        </a:rPr>
                        <a:t>s</a:t>
                      </a:r>
                      <a:r>
                        <a:rPr sz="1200" spc="-5" dirty="0">
                          <a:solidFill>
                            <a:srgbClr val="29225C"/>
                          </a:solidFill>
                          <a:latin typeface="Tahoma"/>
                          <a:cs typeface="Tahoma"/>
                        </a:rPr>
                        <a:t>s</a:t>
                      </a:r>
                      <a:r>
                        <a:rPr sz="1200" dirty="0">
                          <a:solidFill>
                            <a:srgbClr val="29225C"/>
                          </a:solidFill>
                          <a:latin typeface="Tahoma"/>
                          <a:cs typeface="Tahoma"/>
                        </a:rPr>
                        <a:t>o</a:t>
                      </a:r>
                      <a:r>
                        <a:rPr sz="1200" spc="-5" dirty="0">
                          <a:solidFill>
                            <a:srgbClr val="29225C"/>
                          </a:solidFill>
                          <a:latin typeface="Tahoma"/>
                          <a:cs typeface="Tahoma"/>
                        </a:rPr>
                        <a:t>v</a:t>
                      </a:r>
                      <a:r>
                        <a:rPr sz="1200" dirty="0">
                          <a:solidFill>
                            <a:srgbClr val="29225C"/>
                          </a:solidFill>
                          <a:latin typeface="Tahoma"/>
                          <a:cs typeface="Tahoma"/>
                        </a:rPr>
                        <a:t>er</a:t>
                      </a:r>
                      <a:endParaRPr sz="1200">
                        <a:latin typeface="Tahoma"/>
                        <a:cs typeface="Tahoma"/>
                      </a:endParaRPr>
                    </a:p>
                  </a:txBody>
                  <a:tcPr marL="0" marR="0" marT="0" marB="0">
                    <a:lnL w="12700">
                      <a:solidFill>
                        <a:srgbClr val="181818"/>
                      </a:solidFill>
                      <a:prstDash val="solid"/>
                    </a:lnL>
                    <a:lnR w="12700">
                      <a:solidFill>
                        <a:srgbClr val="181818"/>
                      </a:solidFill>
                      <a:prstDash val="solid"/>
                    </a:lnR>
                    <a:lnT w="12700">
                      <a:solidFill>
                        <a:srgbClr val="181818"/>
                      </a:solidFill>
                      <a:prstDash val="solid"/>
                    </a:lnT>
                    <a:lnB w="12700">
                      <a:solidFill>
                        <a:srgbClr val="181818"/>
                      </a:solidFill>
                      <a:prstDash val="solid"/>
                    </a:lnB>
                    <a:solidFill>
                      <a:srgbClr val="E6E6FB"/>
                    </a:solidFill>
                  </a:tcPr>
                </a:tc>
                <a:tc>
                  <a:txBody>
                    <a:bodyPr/>
                    <a:lstStyle/>
                    <a:p>
                      <a:pPr marL="404495" indent="-343535">
                        <a:lnSpc>
                          <a:spcPts val="1340"/>
                        </a:lnSpc>
                        <a:buClr>
                          <a:srgbClr val="000000"/>
                        </a:buClr>
                        <a:buFont typeface="Symbol"/>
                        <a:buChar char=""/>
                        <a:tabLst>
                          <a:tab pos="404495" algn="l"/>
                          <a:tab pos="405130" algn="l"/>
                        </a:tabLst>
                      </a:pPr>
                      <a:r>
                        <a:rPr sz="1200" spc="-25" dirty="0">
                          <a:solidFill>
                            <a:srgbClr val="29225C"/>
                          </a:solidFill>
                          <a:latin typeface="Tahoma"/>
                          <a:cs typeface="Tahoma"/>
                        </a:rPr>
                        <a:t>Minimum</a:t>
                      </a:r>
                      <a:r>
                        <a:rPr sz="1200" spc="-125" dirty="0">
                          <a:solidFill>
                            <a:srgbClr val="29225C"/>
                          </a:solidFill>
                          <a:latin typeface="Tahoma"/>
                          <a:cs typeface="Tahoma"/>
                        </a:rPr>
                        <a:t> </a:t>
                      </a:r>
                      <a:r>
                        <a:rPr sz="1200" spc="-55" dirty="0">
                          <a:solidFill>
                            <a:srgbClr val="29225C"/>
                          </a:solidFill>
                          <a:latin typeface="Tahoma"/>
                          <a:cs typeface="Tahoma"/>
                        </a:rPr>
                        <a:t>temperature</a:t>
                      </a:r>
                      <a:r>
                        <a:rPr sz="1200" spc="-75" dirty="0">
                          <a:solidFill>
                            <a:srgbClr val="29225C"/>
                          </a:solidFill>
                          <a:latin typeface="Tahoma"/>
                          <a:cs typeface="Tahoma"/>
                        </a:rPr>
                        <a:t> </a:t>
                      </a:r>
                      <a:r>
                        <a:rPr sz="1200" spc="-65" dirty="0">
                          <a:solidFill>
                            <a:srgbClr val="29225C"/>
                          </a:solidFill>
                          <a:latin typeface="Tahoma"/>
                          <a:cs typeface="Tahoma"/>
                        </a:rPr>
                        <a:t>approach</a:t>
                      </a:r>
                      <a:r>
                        <a:rPr sz="1200" spc="-100" dirty="0">
                          <a:solidFill>
                            <a:srgbClr val="29225C"/>
                          </a:solidFill>
                          <a:latin typeface="Tahoma"/>
                          <a:cs typeface="Tahoma"/>
                        </a:rPr>
                        <a:t> </a:t>
                      </a:r>
                      <a:r>
                        <a:rPr sz="1200" spc="-170" dirty="0">
                          <a:solidFill>
                            <a:srgbClr val="29225C"/>
                          </a:solidFill>
                          <a:latin typeface="Tahoma"/>
                          <a:cs typeface="Tahoma"/>
                        </a:rPr>
                        <a:t>&gt;</a:t>
                      </a:r>
                      <a:r>
                        <a:rPr sz="1200" spc="-95" dirty="0">
                          <a:solidFill>
                            <a:srgbClr val="29225C"/>
                          </a:solidFill>
                          <a:latin typeface="Tahoma"/>
                          <a:cs typeface="Tahoma"/>
                        </a:rPr>
                        <a:t> </a:t>
                      </a:r>
                      <a:r>
                        <a:rPr sz="1200" spc="-50" dirty="0">
                          <a:solidFill>
                            <a:srgbClr val="29225C"/>
                          </a:solidFill>
                          <a:latin typeface="Tahoma"/>
                          <a:cs typeface="Tahoma"/>
                        </a:rPr>
                        <a:t>zero</a:t>
                      </a:r>
                      <a:endParaRPr sz="1200">
                        <a:latin typeface="Tahoma"/>
                        <a:cs typeface="Tahoma"/>
                      </a:endParaRPr>
                    </a:p>
                  </a:txBody>
                  <a:tcPr marL="0" marR="0" marT="0" marB="0">
                    <a:lnL w="12700">
                      <a:solidFill>
                        <a:srgbClr val="181818"/>
                      </a:solidFill>
                      <a:prstDash val="solid"/>
                    </a:lnL>
                    <a:lnR w="12700">
                      <a:solidFill>
                        <a:srgbClr val="181818"/>
                      </a:solidFill>
                      <a:prstDash val="solid"/>
                    </a:lnR>
                    <a:lnT w="12700">
                      <a:solidFill>
                        <a:srgbClr val="181818"/>
                      </a:solidFill>
                      <a:prstDash val="solid"/>
                    </a:lnT>
                    <a:lnB w="12700">
                      <a:solidFill>
                        <a:srgbClr val="181818"/>
                      </a:solidFill>
                      <a:prstDash val="solid"/>
                    </a:lnB>
                    <a:solidFill>
                      <a:srgbClr val="E6E6FB"/>
                    </a:solidFill>
                  </a:tcPr>
                </a:tc>
                <a:extLst>
                  <a:ext uri="{0D108BD9-81ED-4DB2-BD59-A6C34878D82A}">
                    <a16:rowId xmlns:a16="http://schemas.microsoft.com/office/drawing/2014/main" val="10002"/>
                  </a:ext>
                </a:extLst>
              </a:tr>
              <a:tr h="195770">
                <a:tc gridSpan="2">
                  <a:txBody>
                    <a:bodyPr/>
                    <a:lstStyle/>
                    <a:p>
                      <a:pPr marL="60960">
                        <a:lnSpc>
                          <a:spcPts val="1340"/>
                        </a:lnSpc>
                        <a:tabLst>
                          <a:tab pos="387350" algn="l"/>
                        </a:tabLst>
                      </a:pPr>
                      <a:r>
                        <a:rPr sz="1200" spc="-5" dirty="0">
                          <a:solidFill>
                            <a:srgbClr val="29225C"/>
                          </a:solidFill>
                          <a:latin typeface="Tahoma"/>
                          <a:cs typeface="Tahoma"/>
                        </a:rPr>
                        <a:t>5</a:t>
                      </a:r>
                      <a:r>
                        <a:rPr sz="1200" dirty="0">
                          <a:solidFill>
                            <a:srgbClr val="29225C"/>
                          </a:solidFill>
                          <a:latin typeface="Tahoma"/>
                          <a:cs typeface="Tahoma"/>
                        </a:rPr>
                        <a:t>.	Gas</a:t>
                      </a:r>
                      <a:r>
                        <a:rPr sz="1200" spc="-114" dirty="0">
                          <a:solidFill>
                            <a:srgbClr val="29225C"/>
                          </a:solidFill>
                          <a:latin typeface="Tahoma"/>
                          <a:cs typeface="Tahoma"/>
                        </a:rPr>
                        <a:t> </a:t>
                      </a:r>
                      <a:r>
                        <a:rPr sz="1200" spc="-5" dirty="0">
                          <a:solidFill>
                            <a:srgbClr val="29225C"/>
                          </a:solidFill>
                          <a:latin typeface="Tahoma"/>
                          <a:cs typeface="Tahoma"/>
                        </a:rPr>
                        <a:t>s</a:t>
                      </a:r>
                      <a:r>
                        <a:rPr sz="1200" dirty="0">
                          <a:solidFill>
                            <a:srgbClr val="29225C"/>
                          </a:solidFill>
                          <a:latin typeface="Tahoma"/>
                          <a:cs typeface="Tahoma"/>
                        </a:rPr>
                        <a:t>h</a:t>
                      </a:r>
                      <a:r>
                        <a:rPr sz="1200" spc="-5" dirty="0">
                          <a:solidFill>
                            <a:srgbClr val="29225C"/>
                          </a:solidFill>
                          <a:latin typeface="Tahoma"/>
                          <a:cs typeface="Tahoma"/>
                        </a:rPr>
                        <a:t>o</a:t>
                      </a:r>
                      <a:r>
                        <a:rPr sz="1200" dirty="0">
                          <a:solidFill>
                            <a:srgbClr val="29225C"/>
                          </a:solidFill>
                          <a:latin typeface="Tahoma"/>
                          <a:cs typeface="Tahoma"/>
                        </a:rPr>
                        <a:t>uld</a:t>
                      </a:r>
                      <a:r>
                        <a:rPr sz="1200" spc="-105" dirty="0">
                          <a:solidFill>
                            <a:srgbClr val="29225C"/>
                          </a:solidFill>
                          <a:latin typeface="Tahoma"/>
                          <a:cs typeface="Tahoma"/>
                        </a:rPr>
                        <a:t> </a:t>
                      </a:r>
                      <a:r>
                        <a:rPr sz="1200" dirty="0">
                          <a:solidFill>
                            <a:srgbClr val="29225C"/>
                          </a:solidFill>
                          <a:latin typeface="Tahoma"/>
                          <a:cs typeface="Tahoma"/>
                        </a:rPr>
                        <a:t>l</a:t>
                      </a:r>
                      <a:r>
                        <a:rPr sz="1200" spc="5" dirty="0">
                          <a:solidFill>
                            <a:srgbClr val="29225C"/>
                          </a:solidFill>
                          <a:latin typeface="Tahoma"/>
                          <a:cs typeface="Tahoma"/>
                        </a:rPr>
                        <a:t>i</a:t>
                      </a:r>
                      <a:r>
                        <a:rPr sz="1200" spc="-5" dirty="0">
                          <a:solidFill>
                            <a:srgbClr val="29225C"/>
                          </a:solidFill>
                          <a:latin typeface="Tahoma"/>
                          <a:cs typeface="Tahoma"/>
                        </a:rPr>
                        <a:t>q</a:t>
                      </a:r>
                      <a:r>
                        <a:rPr sz="1200" dirty="0">
                          <a:solidFill>
                            <a:srgbClr val="29225C"/>
                          </a:solidFill>
                          <a:latin typeface="Tahoma"/>
                          <a:cs typeface="Tahoma"/>
                        </a:rPr>
                        <a:t>uify</a:t>
                      </a:r>
                      <a:r>
                        <a:rPr sz="1200" spc="-100" dirty="0">
                          <a:solidFill>
                            <a:srgbClr val="29225C"/>
                          </a:solidFill>
                          <a:latin typeface="Tahoma"/>
                          <a:cs typeface="Tahoma"/>
                        </a:rPr>
                        <a:t> </a:t>
                      </a:r>
                      <a:r>
                        <a:rPr sz="1200" dirty="0">
                          <a:solidFill>
                            <a:srgbClr val="29225C"/>
                          </a:solidFill>
                          <a:latin typeface="Tahoma"/>
                          <a:cs typeface="Tahoma"/>
                        </a:rPr>
                        <a:t>c</a:t>
                      </a:r>
                      <a:r>
                        <a:rPr sz="1200" spc="-5" dirty="0">
                          <a:solidFill>
                            <a:srgbClr val="29225C"/>
                          </a:solidFill>
                          <a:latin typeface="Tahoma"/>
                          <a:cs typeface="Tahoma"/>
                        </a:rPr>
                        <a:t>o</a:t>
                      </a:r>
                      <a:r>
                        <a:rPr sz="1200" dirty="0">
                          <a:solidFill>
                            <a:srgbClr val="29225C"/>
                          </a:solidFill>
                          <a:latin typeface="Tahoma"/>
                          <a:cs typeface="Tahoma"/>
                        </a:rPr>
                        <a:t>m</a:t>
                      </a:r>
                      <a:r>
                        <a:rPr sz="1200" spc="-5" dirty="0">
                          <a:solidFill>
                            <a:srgbClr val="29225C"/>
                          </a:solidFill>
                          <a:latin typeface="Tahoma"/>
                          <a:cs typeface="Tahoma"/>
                        </a:rPr>
                        <a:t>p</a:t>
                      </a:r>
                      <a:r>
                        <a:rPr sz="1200" dirty="0">
                          <a:solidFill>
                            <a:srgbClr val="29225C"/>
                          </a:solidFill>
                          <a:latin typeface="Tahoma"/>
                          <a:cs typeface="Tahoma"/>
                        </a:rPr>
                        <a:t>le</a:t>
                      </a:r>
                      <a:r>
                        <a:rPr sz="1200" spc="5" dirty="0">
                          <a:solidFill>
                            <a:srgbClr val="29225C"/>
                          </a:solidFill>
                          <a:latin typeface="Tahoma"/>
                          <a:cs typeface="Tahoma"/>
                        </a:rPr>
                        <a:t>t</a:t>
                      </a:r>
                      <a:r>
                        <a:rPr sz="1200" dirty="0">
                          <a:solidFill>
                            <a:srgbClr val="29225C"/>
                          </a:solidFill>
                          <a:latin typeface="Tahoma"/>
                          <a:cs typeface="Tahoma"/>
                        </a:rPr>
                        <a:t>e</a:t>
                      </a:r>
                      <a:r>
                        <a:rPr sz="1200" spc="5" dirty="0">
                          <a:solidFill>
                            <a:srgbClr val="29225C"/>
                          </a:solidFill>
                          <a:latin typeface="Tahoma"/>
                          <a:cs typeface="Tahoma"/>
                        </a:rPr>
                        <a:t>l</a:t>
                      </a:r>
                      <a:r>
                        <a:rPr sz="1200" dirty="0">
                          <a:solidFill>
                            <a:srgbClr val="29225C"/>
                          </a:solidFill>
                          <a:latin typeface="Tahoma"/>
                          <a:cs typeface="Tahoma"/>
                        </a:rPr>
                        <a:t>y</a:t>
                      </a:r>
                      <a:r>
                        <a:rPr sz="1200" spc="-110" dirty="0">
                          <a:solidFill>
                            <a:srgbClr val="29225C"/>
                          </a:solidFill>
                          <a:latin typeface="Tahoma"/>
                          <a:cs typeface="Tahoma"/>
                        </a:rPr>
                        <a:t> </a:t>
                      </a:r>
                      <a:r>
                        <a:rPr sz="1200" dirty="0">
                          <a:solidFill>
                            <a:srgbClr val="29225C"/>
                          </a:solidFill>
                          <a:latin typeface="Tahoma"/>
                          <a:cs typeface="Tahoma"/>
                        </a:rPr>
                        <a:t>(no</a:t>
                      </a:r>
                      <a:r>
                        <a:rPr sz="1200" spc="-100" dirty="0">
                          <a:solidFill>
                            <a:srgbClr val="29225C"/>
                          </a:solidFill>
                          <a:latin typeface="Tahoma"/>
                          <a:cs typeface="Tahoma"/>
                        </a:rPr>
                        <a:t> </a:t>
                      </a:r>
                      <a:r>
                        <a:rPr sz="1200" spc="-5" dirty="0">
                          <a:solidFill>
                            <a:srgbClr val="29225C"/>
                          </a:solidFill>
                          <a:latin typeface="Tahoma"/>
                          <a:cs typeface="Tahoma"/>
                        </a:rPr>
                        <a:t>v</a:t>
                      </a:r>
                      <a:r>
                        <a:rPr sz="1200" dirty="0">
                          <a:solidFill>
                            <a:srgbClr val="29225C"/>
                          </a:solidFill>
                          <a:latin typeface="Tahoma"/>
                          <a:cs typeface="Tahoma"/>
                        </a:rPr>
                        <a:t>a</a:t>
                      </a:r>
                      <a:r>
                        <a:rPr sz="1200" spc="-5" dirty="0">
                          <a:solidFill>
                            <a:srgbClr val="29225C"/>
                          </a:solidFill>
                          <a:latin typeface="Tahoma"/>
                          <a:cs typeface="Tahoma"/>
                        </a:rPr>
                        <a:t>p</a:t>
                      </a:r>
                      <a:r>
                        <a:rPr sz="1200" dirty="0">
                          <a:solidFill>
                            <a:srgbClr val="29225C"/>
                          </a:solidFill>
                          <a:latin typeface="Tahoma"/>
                          <a:cs typeface="Tahoma"/>
                        </a:rPr>
                        <a:t>or</a:t>
                      </a:r>
                      <a:r>
                        <a:rPr sz="1200" spc="-110" dirty="0">
                          <a:solidFill>
                            <a:srgbClr val="29225C"/>
                          </a:solidFill>
                          <a:latin typeface="Tahoma"/>
                          <a:cs typeface="Tahoma"/>
                        </a:rPr>
                        <a:t> </a:t>
                      </a:r>
                      <a:r>
                        <a:rPr sz="1200" spc="-10" dirty="0">
                          <a:solidFill>
                            <a:srgbClr val="29225C"/>
                          </a:solidFill>
                          <a:latin typeface="Tahoma"/>
                          <a:cs typeface="Tahoma"/>
                        </a:rPr>
                        <a:t>f</a:t>
                      </a:r>
                      <a:r>
                        <a:rPr sz="1200" spc="-5" dirty="0">
                          <a:solidFill>
                            <a:srgbClr val="29225C"/>
                          </a:solidFill>
                          <a:latin typeface="Tahoma"/>
                          <a:cs typeface="Tahoma"/>
                        </a:rPr>
                        <a:t>r</a:t>
                      </a:r>
                      <a:r>
                        <a:rPr sz="1200" dirty="0">
                          <a:solidFill>
                            <a:srgbClr val="29225C"/>
                          </a:solidFill>
                          <a:latin typeface="Tahoma"/>
                          <a:cs typeface="Tahoma"/>
                        </a:rPr>
                        <a:t>ac</a:t>
                      </a:r>
                      <a:r>
                        <a:rPr sz="1200" spc="-5" dirty="0">
                          <a:solidFill>
                            <a:srgbClr val="29225C"/>
                          </a:solidFill>
                          <a:latin typeface="Tahoma"/>
                          <a:cs typeface="Tahoma"/>
                        </a:rPr>
                        <a:t>t</a:t>
                      </a:r>
                      <a:r>
                        <a:rPr sz="1200" dirty="0">
                          <a:solidFill>
                            <a:srgbClr val="29225C"/>
                          </a:solidFill>
                          <a:latin typeface="Tahoma"/>
                          <a:cs typeface="Tahoma"/>
                        </a:rPr>
                        <a:t>i</a:t>
                      </a:r>
                      <a:r>
                        <a:rPr sz="1200" spc="-5" dirty="0">
                          <a:solidFill>
                            <a:srgbClr val="29225C"/>
                          </a:solidFill>
                          <a:latin typeface="Tahoma"/>
                          <a:cs typeface="Tahoma"/>
                        </a:rPr>
                        <a:t>o</a:t>
                      </a:r>
                      <a:r>
                        <a:rPr sz="1200" dirty="0">
                          <a:solidFill>
                            <a:srgbClr val="29225C"/>
                          </a:solidFill>
                          <a:latin typeface="Tahoma"/>
                          <a:cs typeface="Tahoma"/>
                        </a:rPr>
                        <a:t>n)</a:t>
                      </a:r>
                      <a:endParaRPr sz="1200">
                        <a:latin typeface="Tahoma"/>
                        <a:cs typeface="Tahoma"/>
                      </a:endParaRPr>
                    </a:p>
                  </a:txBody>
                  <a:tcPr marL="0" marR="0" marT="0" marB="0">
                    <a:lnL w="12700">
                      <a:solidFill>
                        <a:srgbClr val="181818"/>
                      </a:solidFill>
                      <a:prstDash val="solid"/>
                    </a:lnL>
                    <a:lnR w="12700">
                      <a:solidFill>
                        <a:srgbClr val="181818"/>
                      </a:solidFill>
                      <a:prstDash val="solid"/>
                    </a:lnR>
                    <a:lnT w="12700">
                      <a:solidFill>
                        <a:srgbClr val="181818"/>
                      </a:solidFill>
                      <a:prstDash val="solid"/>
                    </a:lnT>
                    <a:lnB w="12700">
                      <a:solidFill>
                        <a:srgbClr val="181818"/>
                      </a:solidFill>
                      <a:prstDash val="solid"/>
                    </a:lnB>
                    <a:solidFill>
                      <a:srgbClr val="E6E6FB"/>
                    </a:solidFill>
                  </a:tcPr>
                </a:tc>
                <a:tc hMerge="1">
                  <a:txBody>
                    <a:bodyPr/>
                    <a:lstStyle/>
                    <a:p>
                      <a:endParaRPr/>
                    </a:p>
                  </a:txBody>
                  <a:tcPr marL="0" marR="0" marT="0" marB="0"/>
                </a:tc>
                <a:extLst>
                  <a:ext uri="{0D108BD9-81ED-4DB2-BD59-A6C34878D82A}">
                    <a16:rowId xmlns:a16="http://schemas.microsoft.com/office/drawing/2014/main" val="10003"/>
                  </a:ext>
                </a:extLst>
              </a:tr>
              <a:tr h="805421">
                <a:tc gridSpan="2">
                  <a:txBody>
                    <a:bodyPr/>
                    <a:lstStyle/>
                    <a:p>
                      <a:pPr marL="387350" indent="-327025">
                        <a:lnSpc>
                          <a:spcPts val="1340"/>
                        </a:lnSpc>
                        <a:buAutoNum type="arabicPeriod" startAt="6"/>
                        <a:tabLst>
                          <a:tab pos="387350" algn="l"/>
                          <a:tab pos="387985" algn="l"/>
                        </a:tabLst>
                      </a:pPr>
                      <a:r>
                        <a:rPr sz="1200" spc="-40" dirty="0">
                          <a:solidFill>
                            <a:srgbClr val="29225C"/>
                          </a:solidFill>
                          <a:latin typeface="Tahoma"/>
                          <a:cs typeface="Tahoma"/>
                        </a:rPr>
                        <a:t>Simulation</a:t>
                      </a:r>
                      <a:r>
                        <a:rPr sz="1200" spc="-100" dirty="0">
                          <a:solidFill>
                            <a:srgbClr val="29225C"/>
                          </a:solidFill>
                          <a:latin typeface="Tahoma"/>
                          <a:cs typeface="Tahoma"/>
                        </a:rPr>
                        <a:t> </a:t>
                      </a:r>
                      <a:r>
                        <a:rPr sz="1200" spc="-65" dirty="0">
                          <a:solidFill>
                            <a:srgbClr val="29225C"/>
                          </a:solidFill>
                          <a:latin typeface="Tahoma"/>
                          <a:cs typeface="Tahoma"/>
                        </a:rPr>
                        <a:t>can</a:t>
                      </a:r>
                      <a:r>
                        <a:rPr sz="1200" spc="-100" dirty="0">
                          <a:solidFill>
                            <a:srgbClr val="29225C"/>
                          </a:solidFill>
                          <a:latin typeface="Tahoma"/>
                          <a:cs typeface="Tahoma"/>
                        </a:rPr>
                        <a:t> </a:t>
                      </a:r>
                      <a:r>
                        <a:rPr sz="1200" spc="-45" dirty="0">
                          <a:solidFill>
                            <a:srgbClr val="29225C"/>
                          </a:solidFill>
                          <a:latin typeface="Tahoma"/>
                          <a:cs typeface="Tahoma"/>
                        </a:rPr>
                        <a:t>be</a:t>
                      </a:r>
                      <a:r>
                        <a:rPr sz="1200" spc="-90" dirty="0">
                          <a:solidFill>
                            <a:srgbClr val="29225C"/>
                          </a:solidFill>
                          <a:latin typeface="Tahoma"/>
                          <a:cs typeface="Tahoma"/>
                        </a:rPr>
                        <a:t> </a:t>
                      </a:r>
                      <a:r>
                        <a:rPr sz="1200" spc="-50" dirty="0">
                          <a:solidFill>
                            <a:srgbClr val="29225C"/>
                          </a:solidFill>
                          <a:latin typeface="Tahoma"/>
                          <a:cs typeface="Tahoma"/>
                        </a:rPr>
                        <a:t>done</a:t>
                      </a:r>
                      <a:r>
                        <a:rPr sz="1200" spc="-90" dirty="0">
                          <a:solidFill>
                            <a:srgbClr val="29225C"/>
                          </a:solidFill>
                          <a:latin typeface="Tahoma"/>
                          <a:cs typeface="Tahoma"/>
                        </a:rPr>
                        <a:t> </a:t>
                      </a:r>
                      <a:r>
                        <a:rPr sz="1200" spc="-45" dirty="0">
                          <a:solidFill>
                            <a:srgbClr val="29225C"/>
                          </a:solidFill>
                          <a:latin typeface="Tahoma"/>
                          <a:cs typeface="Tahoma"/>
                        </a:rPr>
                        <a:t>for</a:t>
                      </a:r>
                      <a:r>
                        <a:rPr sz="1200" spc="-80" dirty="0">
                          <a:solidFill>
                            <a:srgbClr val="29225C"/>
                          </a:solidFill>
                          <a:latin typeface="Tahoma"/>
                          <a:cs typeface="Tahoma"/>
                        </a:rPr>
                        <a:t> </a:t>
                      </a:r>
                      <a:r>
                        <a:rPr sz="1200" spc="-50" dirty="0">
                          <a:solidFill>
                            <a:srgbClr val="29225C"/>
                          </a:solidFill>
                          <a:latin typeface="Tahoma"/>
                          <a:cs typeface="Tahoma"/>
                        </a:rPr>
                        <a:t>various</a:t>
                      </a:r>
                      <a:r>
                        <a:rPr sz="1200" spc="-100" dirty="0">
                          <a:solidFill>
                            <a:srgbClr val="29225C"/>
                          </a:solidFill>
                          <a:latin typeface="Tahoma"/>
                          <a:cs typeface="Tahoma"/>
                        </a:rPr>
                        <a:t> </a:t>
                      </a:r>
                      <a:r>
                        <a:rPr sz="1200" spc="-55" dirty="0">
                          <a:solidFill>
                            <a:srgbClr val="29225C"/>
                          </a:solidFill>
                          <a:latin typeface="Tahoma"/>
                          <a:cs typeface="Tahoma"/>
                        </a:rPr>
                        <a:t>operating</a:t>
                      </a:r>
                      <a:r>
                        <a:rPr sz="1200" spc="-90" dirty="0">
                          <a:solidFill>
                            <a:srgbClr val="29225C"/>
                          </a:solidFill>
                          <a:latin typeface="Tahoma"/>
                          <a:cs typeface="Tahoma"/>
                        </a:rPr>
                        <a:t> </a:t>
                      </a:r>
                      <a:r>
                        <a:rPr sz="1200" spc="-45" dirty="0">
                          <a:solidFill>
                            <a:srgbClr val="29225C"/>
                          </a:solidFill>
                          <a:latin typeface="Tahoma"/>
                          <a:cs typeface="Tahoma"/>
                        </a:rPr>
                        <a:t>conditions</a:t>
                      </a:r>
                      <a:r>
                        <a:rPr sz="1200" spc="-85" dirty="0">
                          <a:solidFill>
                            <a:srgbClr val="29225C"/>
                          </a:solidFill>
                          <a:latin typeface="Tahoma"/>
                          <a:cs typeface="Tahoma"/>
                        </a:rPr>
                        <a:t> </a:t>
                      </a:r>
                      <a:r>
                        <a:rPr sz="1200" spc="-45" dirty="0">
                          <a:solidFill>
                            <a:srgbClr val="29225C"/>
                          </a:solidFill>
                          <a:latin typeface="Tahoma"/>
                          <a:cs typeface="Tahoma"/>
                        </a:rPr>
                        <a:t>such</a:t>
                      </a:r>
                      <a:r>
                        <a:rPr sz="1200" spc="-100" dirty="0">
                          <a:solidFill>
                            <a:srgbClr val="29225C"/>
                          </a:solidFill>
                          <a:latin typeface="Tahoma"/>
                          <a:cs typeface="Tahoma"/>
                        </a:rPr>
                        <a:t> </a:t>
                      </a:r>
                      <a:r>
                        <a:rPr sz="1200" spc="-70" dirty="0">
                          <a:solidFill>
                            <a:srgbClr val="29225C"/>
                          </a:solidFill>
                          <a:latin typeface="Tahoma"/>
                          <a:cs typeface="Tahoma"/>
                        </a:rPr>
                        <a:t>as:</a:t>
                      </a:r>
                      <a:endParaRPr sz="1200">
                        <a:latin typeface="Tahoma"/>
                        <a:cs typeface="Tahoma"/>
                      </a:endParaRPr>
                    </a:p>
                    <a:p>
                      <a:pPr marL="956944" lvl="1" indent="-343535">
                        <a:lnSpc>
                          <a:spcPct val="100000"/>
                        </a:lnSpc>
                        <a:spcBef>
                          <a:spcPts val="95"/>
                        </a:spcBef>
                        <a:buClr>
                          <a:srgbClr val="000000"/>
                        </a:buClr>
                        <a:buAutoNum type="alphaLcParenR"/>
                        <a:tabLst>
                          <a:tab pos="956944" algn="l"/>
                          <a:tab pos="957580" algn="l"/>
                        </a:tabLst>
                      </a:pPr>
                      <a:r>
                        <a:rPr sz="1200" dirty="0">
                          <a:solidFill>
                            <a:srgbClr val="29225C"/>
                          </a:solidFill>
                          <a:latin typeface="Tahoma"/>
                          <a:cs typeface="Tahoma"/>
                        </a:rPr>
                        <a:t>V</a:t>
                      </a:r>
                      <a:r>
                        <a:rPr sz="1200" spc="5" dirty="0">
                          <a:solidFill>
                            <a:srgbClr val="29225C"/>
                          </a:solidFill>
                          <a:latin typeface="Tahoma"/>
                          <a:cs typeface="Tahoma"/>
                        </a:rPr>
                        <a:t>a</a:t>
                      </a:r>
                      <a:r>
                        <a:rPr sz="1200" spc="-5" dirty="0">
                          <a:solidFill>
                            <a:srgbClr val="29225C"/>
                          </a:solidFill>
                          <a:latin typeface="Tahoma"/>
                          <a:cs typeface="Tahoma"/>
                        </a:rPr>
                        <a:t>ri</a:t>
                      </a:r>
                      <a:r>
                        <a:rPr sz="1200" dirty="0">
                          <a:solidFill>
                            <a:srgbClr val="29225C"/>
                          </a:solidFill>
                          <a:latin typeface="Tahoma"/>
                          <a:cs typeface="Tahoma"/>
                        </a:rPr>
                        <a:t>a</a:t>
                      </a:r>
                      <a:r>
                        <a:rPr sz="1200" spc="-5" dirty="0">
                          <a:solidFill>
                            <a:srgbClr val="29225C"/>
                          </a:solidFill>
                          <a:latin typeface="Tahoma"/>
                          <a:cs typeface="Tahoma"/>
                        </a:rPr>
                        <a:t>t</a:t>
                      </a:r>
                      <a:r>
                        <a:rPr sz="1200" dirty="0">
                          <a:solidFill>
                            <a:srgbClr val="29225C"/>
                          </a:solidFill>
                          <a:latin typeface="Tahoma"/>
                          <a:cs typeface="Tahoma"/>
                        </a:rPr>
                        <a:t>i</a:t>
                      </a:r>
                      <a:r>
                        <a:rPr sz="1200" spc="-5" dirty="0">
                          <a:solidFill>
                            <a:srgbClr val="29225C"/>
                          </a:solidFill>
                          <a:latin typeface="Tahoma"/>
                          <a:cs typeface="Tahoma"/>
                        </a:rPr>
                        <a:t>o</a:t>
                      </a:r>
                      <a:r>
                        <a:rPr sz="1200" dirty="0">
                          <a:solidFill>
                            <a:srgbClr val="29225C"/>
                          </a:solidFill>
                          <a:latin typeface="Tahoma"/>
                          <a:cs typeface="Tahoma"/>
                        </a:rPr>
                        <a:t>n</a:t>
                      </a:r>
                      <a:r>
                        <a:rPr sz="1200" spc="-105" dirty="0">
                          <a:solidFill>
                            <a:srgbClr val="29225C"/>
                          </a:solidFill>
                          <a:latin typeface="Tahoma"/>
                          <a:cs typeface="Tahoma"/>
                        </a:rPr>
                        <a:t> </a:t>
                      </a:r>
                      <a:r>
                        <a:rPr sz="1200" dirty="0">
                          <a:solidFill>
                            <a:srgbClr val="29225C"/>
                          </a:solidFill>
                          <a:latin typeface="Tahoma"/>
                          <a:cs typeface="Tahoma"/>
                        </a:rPr>
                        <a:t>in</a:t>
                      </a:r>
                      <a:r>
                        <a:rPr sz="1200" spc="-100" dirty="0">
                          <a:solidFill>
                            <a:srgbClr val="29225C"/>
                          </a:solidFill>
                          <a:latin typeface="Tahoma"/>
                          <a:cs typeface="Tahoma"/>
                        </a:rPr>
                        <a:t> </a:t>
                      </a:r>
                      <a:r>
                        <a:rPr sz="1200" spc="-10" dirty="0">
                          <a:solidFill>
                            <a:srgbClr val="29225C"/>
                          </a:solidFill>
                          <a:latin typeface="Tahoma"/>
                          <a:cs typeface="Tahoma"/>
                        </a:rPr>
                        <a:t>f</a:t>
                      </a:r>
                      <a:r>
                        <a:rPr sz="1200" dirty="0">
                          <a:solidFill>
                            <a:srgbClr val="29225C"/>
                          </a:solidFill>
                          <a:latin typeface="Tahoma"/>
                          <a:cs typeface="Tahoma"/>
                        </a:rPr>
                        <a:t>eed</a:t>
                      </a:r>
                      <a:r>
                        <a:rPr sz="1200" spc="-100" dirty="0">
                          <a:solidFill>
                            <a:srgbClr val="29225C"/>
                          </a:solidFill>
                          <a:latin typeface="Tahoma"/>
                          <a:cs typeface="Tahoma"/>
                        </a:rPr>
                        <a:t> </a:t>
                      </a:r>
                      <a:r>
                        <a:rPr sz="1200" dirty="0">
                          <a:solidFill>
                            <a:srgbClr val="29225C"/>
                          </a:solidFill>
                          <a:latin typeface="Tahoma"/>
                          <a:cs typeface="Tahoma"/>
                        </a:rPr>
                        <a:t>c</a:t>
                      </a:r>
                      <a:r>
                        <a:rPr sz="1200" spc="-5" dirty="0">
                          <a:solidFill>
                            <a:srgbClr val="29225C"/>
                          </a:solidFill>
                          <a:latin typeface="Tahoma"/>
                          <a:cs typeface="Tahoma"/>
                        </a:rPr>
                        <a:t>om</a:t>
                      </a:r>
                      <a:r>
                        <a:rPr sz="1200" dirty="0">
                          <a:solidFill>
                            <a:srgbClr val="29225C"/>
                          </a:solidFill>
                          <a:latin typeface="Tahoma"/>
                          <a:cs typeface="Tahoma"/>
                        </a:rPr>
                        <a:t>p</a:t>
                      </a:r>
                      <a:r>
                        <a:rPr sz="1200" spc="-5" dirty="0">
                          <a:solidFill>
                            <a:srgbClr val="29225C"/>
                          </a:solidFill>
                          <a:latin typeface="Tahoma"/>
                          <a:cs typeface="Tahoma"/>
                        </a:rPr>
                        <a:t>os</a:t>
                      </a:r>
                      <a:r>
                        <a:rPr sz="1200" dirty="0">
                          <a:solidFill>
                            <a:srgbClr val="29225C"/>
                          </a:solidFill>
                          <a:latin typeface="Tahoma"/>
                          <a:cs typeface="Tahoma"/>
                        </a:rPr>
                        <a:t>i</a:t>
                      </a:r>
                      <a:r>
                        <a:rPr sz="1200" spc="-5" dirty="0">
                          <a:solidFill>
                            <a:srgbClr val="29225C"/>
                          </a:solidFill>
                          <a:latin typeface="Tahoma"/>
                          <a:cs typeface="Tahoma"/>
                        </a:rPr>
                        <a:t>t</a:t>
                      </a:r>
                      <a:r>
                        <a:rPr sz="1200" dirty="0">
                          <a:solidFill>
                            <a:srgbClr val="29225C"/>
                          </a:solidFill>
                          <a:latin typeface="Tahoma"/>
                          <a:cs typeface="Tahoma"/>
                        </a:rPr>
                        <a:t>i</a:t>
                      </a:r>
                      <a:r>
                        <a:rPr sz="1200" spc="-5" dirty="0">
                          <a:solidFill>
                            <a:srgbClr val="29225C"/>
                          </a:solidFill>
                          <a:latin typeface="Tahoma"/>
                          <a:cs typeface="Tahoma"/>
                        </a:rPr>
                        <a:t>on</a:t>
                      </a:r>
                      <a:endParaRPr sz="1200">
                        <a:latin typeface="Tahoma"/>
                        <a:cs typeface="Tahoma"/>
                      </a:endParaRPr>
                    </a:p>
                    <a:p>
                      <a:pPr marL="956944" lvl="1" indent="-343535">
                        <a:lnSpc>
                          <a:spcPct val="100000"/>
                        </a:lnSpc>
                        <a:spcBef>
                          <a:spcPts val="110"/>
                        </a:spcBef>
                        <a:buClr>
                          <a:srgbClr val="000000"/>
                        </a:buClr>
                        <a:buAutoNum type="alphaLcParenR"/>
                        <a:tabLst>
                          <a:tab pos="956944" algn="l"/>
                          <a:tab pos="957580" algn="l"/>
                        </a:tabLst>
                      </a:pPr>
                      <a:r>
                        <a:rPr sz="1200" spc="-55" dirty="0">
                          <a:solidFill>
                            <a:srgbClr val="29225C"/>
                          </a:solidFill>
                          <a:latin typeface="Tahoma"/>
                          <a:cs typeface="Tahoma"/>
                        </a:rPr>
                        <a:t>Variation</a:t>
                      </a:r>
                      <a:r>
                        <a:rPr sz="1200" spc="-100" dirty="0">
                          <a:solidFill>
                            <a:srgbClr val="29225C"/>
                          </a:solidFill>
                          <a:latin typeface="Tahoma"/>
                          <a:cs typeface="Tahoma"/>
                        </a:rPr>
                        <a:t> </a:t>
                      </a:r>
                      <a:r>
                        <a:rPr sz="1200" spc="-45" dirty="0">
                          <a:solidFill>
                            <a:srgbClr val="29225C"/>
                          </a:solidFill>
                          <a:latin typeface="Tahoma"/>
                          <a:cs typeface="Tahoma"/>
                        </a:rPr>
                        <a:t>in</a:t>
                      </a:r>
                      <a:r>
                        <a:rPr sz="1200" spc="-95" dirty="0">
                          <a:solidFill>
                            <a:srgbClr val="29225C"/>
                          </a:solidFill>
                          <a:latin typeface="Tahoma"/>
                          <a:cs typeface="Tahoma"/>
                        </a:rPr>
                        <a:t> </a:t>
                      </a:r>
                      <a:r>
                        <a:rPr sz="1200" spc="-50" dirty="0">
                          <a:solidFill>
                            <a:srgbClr val="29225C"/>
                          </a:solidFill>
                          <a:latin typeface="Tahoma"/>
                          <a:cs typeface="Tahoma"/>
                        </a:rPr>
                        <a:t>ambient</a:t>
                      </a:r>
                      <a:r>
                        <a:rPr sz="1200" spc="-105" dirty="0">
                          <a:solidFill>
                            <a:srgbClr val="29225C"/>
                          </a:solidFill>
                          <a:latin typeface="Tahoma"/>
                          <a:cs typeface="Tahoma"/>
                        </a:rPr>
                        <a:t> </a:t>
                      </a:r>
                      <a:r>
                        <a:rPr sz="1200" spc="-55" dirty="0">
                          <a:solidFill>
                            <a:srgbClr val="29225C"/>
                          </a:solidFill>
                          <a:latin typeface="Tahoma"/>
                          <a:cs typeface="Tahoma"/>
                        </a:rPr>
                        <a:t>temperature</a:t>
                      </a:r>
                      <a:endParaRPr sz="1200">
                        <a:latin typeface="Tahoma"/>
                        <a:cs typeface="Tahoma"/>
                      </a:endParaRPr>
                    </a:p>
                    <a:p>
                      <a:pPr marL="956944" lvl="1" indent="-343535">
                        <a:lnSpc>
                          <a:spcPct val="100000"/>
                        </a:lnSpc>
                        <a:spcBef>
                          <a:spcPts val="95"/>
                        </a:spcBef>
                        <a:buClr>
                          <a:srgbClr val="000000"/>
                        </a:buClr>
                        <a:buAutoNum type="alphaLcParenR"/>
                        <a:tabLst>
                          <a:tab pos="956944" algn="l"/>
                          <a:tab pos="957580" algn="l"/>
                        </a:tabLst>
                      </a:pPr>
                      <a:r>
                        <a:rPr sz="1200" dirty="0">
                          <a:solidFill>
                            <a:srgbClr val="29225C"/>
                          </a:solidFill>
                          <a:latin typeface="Tahoma"/>
                          <a:cs typeface="Tahoma"/>
                        </a:rPr>
                        <a:t>Va</a:t>
                      </a:r>
                      <a:r>
                        <a:rPr sz="1200" spc="-5" dirty="0">
                          <a:solidFill>
                            <a:srgbClr val="29225C"/>
                          </a:solidFill>
                          <a:latin typeface="Tahoma"/>
                          <a:cs typeface="Tahoma"/>
                        </a:rPr>
                        <a:t>ri</a:t>
                      </a:r>
                      <a:r>
                        <a:rPr sz="1200" spc="5" dirty="0">
                          <a:solidFill>
                            <a:srgbClr val="29225C"/>
                          </a:solidFill>
                          <a:latin typeface="Tahoma"/>
                          <a:cs typeface="Tahoma"/>
                        </a:rPr>
                        <a:t>a</a:t>
                      </a:r>
                      <a:r>
                        <a:rPr sz="1200" spc="-5" dirty="0">
                          <a:solidFill>
                            <a:srgbClr val="29225C"/>
                          </a:solidFill>
                          <a:latin typeface="Tahoma"/>
                          <a:cs typeface="Tahoma"/>
                        </a:rPr>
                        <a:t>t</a:t>
                      </a:r>
                      <a:r>
                        <a:rPr sz="1200" dirty="0">
                          <a:solidFill>
                            <a:srgbClr val="29225C"/>
                          </a:solidFill>
                          <a:latin typeface="Tahoma"/>
                          <a:cs typeface="Tahoma"/>
                        </a:rPr>
                        <a:t>i</a:t>
                      </a:r>
                      <a:r>
                        <a:rPr sz="1200" spc="-5" dirty="0">
                          <a:solidFill>
                            <a:srgbClr val="29225C"/>
                          </a:solidFill>
                          <a:latin typeface="Tahoma"/>
                          <a:cs typeface="Tahoma"/>
                        </a:rPr>
                        <a:t>o</a:t>
                      </a:r>
                      <a:r>
                        <a:rPr sz="1200" dirty="0">
                          <a:solidFill>
                            <a:srgbClr val="29225C"/>
                          </a:solidFill>
                          <a:latin typeface="Tahoma"/>
                          <a:cs typeface="Tahoma"/>
                        </a:rPr>
                        <a:t>n</a:t>
                      </a:r>
                      <a:r>
                        <a:rPr sz="1200" spc="-100" dirty="0">
                          <a:solidFill>
                            <a:srgbClr val="29225C"/>
                          </a:solidFill>
                          <a:latin typeface="Tahoma"/>
                          <a:cs typeface="Tahoma"/>
                        </a:rPr>
                        <a:t> </a:t>
                      </a:r>
                      <a:r>
                        <a:rPr sz="1200" dirty="0">
                          <a:solidFill>
                            <a:srgbClr val="29225C"/>
                          </a:solidFill>
                          <a:latin typeface="Tahoma"/>
                          <a:cs typeface="Tahoma"/>
                        </a:rPr>
                        <a:t>in</a:t>
                      </a:r>
                      <a:r>
                        <a:rPr sz="1200" spc="-100" dirty="0">
                          <a:solidFill>
                            <a:srgbClr val="29225C"/>
                          </a:solidFill>
                          <a:latin typeface="Tahoma"/>
                          <a:cs typeface="Tahoma"/>
                        </a:rPr>
                        <a:t> </a:t>
                      </a:r>
                      <a:r>
                        <a:rPr sz="1200" spc="-10" dirty="0">
                          <a:solidFill>
                            <a:srgbClr val="29225C"/>
                          </a:solidFill>
                          <a:latin typeface="Tahoma"/>
                          <a:cs typeface="Tahoma"/>
                        </a:rPr>
                        <a:t>f</a:t>
                      </a:r>
                      <a:r>
                        <a:rPr sz="1200" dirty="0">
                          <a:solidFill>
                            <a:srgbClr val="29225C"/>
                          </a:solidFill>
                          <a:latin typeface="Tahoma"/>
                          <a:cs typeface="Tahoma"/>
                        </a:rPr>
                        <a:t>low</a:t>
                      </a:r>
                      <a:r>
                        <a:rPr sz="1200" spc="-105" dirty="0">
                          <a:solidFill>
                            <a:srgbClr val="29225C"/>
                          </a:solidFill>
                          <a:latin typeface="Tahoma"/>
                          <a:cs typeface="Tahoma"/>
                        </a:rPr>
                        <a:t> </a:t>
                      </a:r>
                      <a:r>
                        <a:rPr sz="1200" spc="-5" dirty="0">
                          <a:solidFill>
                            <a:srgbClr val="29225C"/>
                          </a:solidFill>
                          <a:latin typeface="Tahoma"/>
                          <a:cs typeface="Tahoma"/>
                        </a:rPr>
                        <a:t>r</a:t>
                      </a:r>
                      <a:r>
                        <a:rPr sz="1200" dirty="0">
                          <a:solidFill>
                            <a:srgbClr val="29225C"/>
                          </a:solidFill>
                          <a:latin typeface="Tahoma"/>
                          <a:cs typeface="Tahoma"/>
                        </a:rPr>
                        <a:t>a</a:t>
                      </a:r>
                      <a:r>
                        <a:rPr sz="1200" spc="-5" dirty="0">
                          <a:solidFill>
                            <a:srgbClr val="29225C"/>
                          </a:solidFill>
                          <a:latin typeface="Tahoma"/>
                          <a:cs typeface="Tahoma"/>
                        </a:rPr>
                        <a:t>t</a:t>
                      </a:r>
                      <a:r>
                        <a:rPr sz="1200" dirty="0">
                          <a:solidFill>
                            <a:srgbClr val="29225C"/>
                          </a:solidFill>
                          <a:latin typeface="Tahoma"/>
                          <a:cs typeface="Tahoma"/>
                        </a:rPr>
                        <a:t>es.</a:t>
                      </a:r>
                      <a:endParaRPr sz="1200">
                        <a:latin typeface="Tahoma"/>
                        <a:cs typeface="Tahoma"/>
                      </a:endParaRPr>
                    </a:p>
                  </a:txBody>
                  <a:tcPr marL="0" marR="0" marT="0" marB="0">
                    <a:lnL w="12700">
                      <a:solidFill>
                        <a:srgbClr val="181818"/>
                      </a:solidFill>
                      <a:prstDash val="solid"/>
                    </a:lnL>
                    <a:lnR w="12700">
                      <a:solidFill>
                        <a:srgbClr val="181818"/>
                      </a:solidFill>
                      <a:prstDash val="solid"/>
                    </a:lnR>
                    <a:lnT w="12700">
                      <a:solidFill>
                        <a:srgbClr val="181818"/>
                      </a:solidFill>
                      <a:prstDash val="solid"/>
                    </a:lnT>
                    <a:lnB w="12700">
                      <a:solidFill>
                        <a:srgbClr val="181818"/>
                      </a:solidFill>
                      <a:prstDash val="solid"/>
                    </a:lnB>
                    <a:solidFill>
                      <a:srgbClr val="E6E6FB"/>
                    </a:solidFill>
                  </a:tcPr>
                </a:tc>
                <a:tc hMerge="1">
                  <a:txBody>
                    <a:bodyPr/>
                    <a:lstStyle/>
                    <a:p>
                      <a:endParaRPr/>
                    </a:p>
                  </a:txBody>
                  <a:tcPr marL="0" marR="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8982" y="451815"/>
            <a:ext cx="3970020" cy="497840"/>
          </a:xfrm>
          <a:prstGeom prst="rect">
            <a:avLst/>
          </a:prstGeom>
        </p:spPr>
        <p:txBody>
          <a:bodyPr vert="horz" wrap="square" lIns="0" tIns="12065" rIns="0" bIns="0" rtlCol="0">
            <a:spAutoFit/>
          </a:bodyPr>
          <a:lstStyle/>
          <a:p>
            <a:pPr marL="12700">
              <a:lnSpc>
                <a:spcPct val="100000"/>
              </a:lnSpc>
              <a:spcBef>
                <a:spcPts val="95"/>
              </a:spcBef>
            </a:pPr>
            <a:r>
              <a:rPr spc="190" dirty="0"/>
              <a:t>Expected</a:t>
            </a:r>
            <a:r>
              <a:rPr spc="-80" dirty="0"/>
              <a:t> </a:t>
            </a:r>
            <a:r>
              <a:rPr spc="254" dirty="0"/>
              <a:t>Outcomes</a:t>
            </a:r>
          </a:p>
        </p:txBody>
      </p:sp>
      <p:sp>
        <p:nvSpPr>
          <p:cNvPr id="3" name="object 3"/>
          <p:cNvSpPr txBox="1"/>
          <p:nvPr/>
        </p:nvSpPr>
        <p:spPr>
          <a:xfrm>
            <a:off x="798982" y="1219819"/>
            <a:ext cx="7312659" cy="3491982"/>
          </a:xfrm>
          <a:prstGeom prst="rect">
            <a:avLst/>
          </a:prstGeom>
        </p:spPr>
        <p:txBody>
          <a:bodyPr vert="horz" wrap="square" lIns="0" tIns="143510" rIns="0" bIns="0" rtlCol="0">
            <a:spAutoFit/>
          </a:bodyPr>
          <a:lstStyle/>
          <a:p>
            <a:pPr marL="316865" indent="-304800" algn="just">
              <a:lnSpc>
                <a:spcPct val="100000"/>
              </a:lnSpc>
              <a:spcBef>
                <a:spcPts val="1130"/>
              </a:spcBef>
              <a:buClr>
                <a:srgbClr val="434343"/>
              </a:buClr>
              <a:buSzPct val="60000"/>
              <a:buAutoNum type="arabicPeriod"/>
              <a:tabLst>
                <a:tab pos="316865" algn="l"/>
                <a:tab pos="317500" algn="l"/>
              </a:tabLst>
            </a:pPr>
            <a:r>
              <a:rPr sz="2000" spc="5" dirty="0">
                <a:solidFill>
                  <a:srgbClr val="29225C"/>
                </a:solidFill>
                <a:latin typeface="+mj-lt"/>
                <a:cs typeface="Tahoma"/>
              </a:rPr>
              <a:t>A detailed Aspen Plus simulation model of an LNG liquefaction unit.</a:t>
            </a:r>
          </a:p>
          <a:p>
            <a:pPr marL="316865" indent="-304800" algn="just">
              <a:lnSpc>
                <a:spcPct val="100000"/>
              </a:lnSpc>
              <a:spcBef>
                <a:spcPts val="1100"/>
              </a:spcBef>
              <a:buClr>
                <a:srgbClr val="434343"/>
              </a:buClr>
              <a:buSzPct val="60000"/>
              <a:buAutoNum type="arabicPeriod"/>
              <a:tabLst>
                <a:tab pos="316865" algn="l"/>
                <a:tab pos="317500" algn="l"/>
              </a:tabLst>
            </a:pPr>
            <a:r>
              <a:rPr sz="2000" spc="5" dirty="0">
                <a:solidFill>
                  <a:srgbClr val="29225C"/>
                </a:solidFill>
                <a:latin typeface="+mj-lt"/>
                <a:cs typeface="Tahoma"/>
              </a:rPr>
              <a:t>Insights into the </a:t>
            </a:r>
            <a:r>
              <a:rPr sz="2000" b="1" spc="5" dirty="0">
                <a:solidFill>
                  <a:srgbClr val="29225C"/>
                </a:solidFill>
                <a:latin typeface="+mj-lt"/>
                <a:cs typeface="Tahoma"/>
              </a:rPr>
              <a:t>optimal operating conditions for MCHE </a:t>
            </a:r>
            <a:r>
              <a:rPr sz="2000" spc="5" dirty="0">
                <a:solidFill>
                  <a:srgbClr val="29225C"/>
                </a:solidFill>
                <a:latin typeface="+mj-lt"/>
                <a:cs typeface="Tahoma"/>
              </a:rPr>
              <a:t>in LNG</a:t>
            </a:r>
          </a:p>
          <a:p>
            <a:pPr marL="316865" algn="just">
              <a:lnSpc>
                <a:spcPct val="100000"/>
              </a:lnSpc>
              <a:spcBef>
                <a:spcPts val="1185"/>
              </a:spcBef>
            </a:pPr>
            <a:r>
              <a:rPr sz="2000" spc="5" dirty="0">
                <a:solidFill>
                  <a:srgbClr val="29225C"/>
                </a:solidFill>
                <a:latin typeface="+mj-lt"/>
                <a:cs typeface="Tahoma"/>
              </a:rPr>
              <a:t>liquefaction.</a:t>
            </a:r>
          </a:p>
          <a:p>
            <a:pPr marL="316865" marR="6985" indent="-304800" algn="just">
              <a:lnSpc>
                <a:spcPts val="3600"/>
              </a:lnSpc>
              <a:spcBef>
                <a:spcPts val="320"/>
              </a:spcBef>
              <a:buClr>
                <a:srgbClr val="434343"/>
              </a:buClr>
              <a:buSzPct val="60000"/>
              <a:buAutoNum type="arabicPeriod" startAt="3"/>
              <a:tabLst>
                <a:tab pos="316865" algn="l"/>
                <a:tab pos="317500" algn="l"/>
              </a:tabLst>
            </a:pPr>
            <a:r>
              <a:rPr sz="2000" spc="5" dirty="0">
                <a:solidFill>
                  <a:srgbClr val="29225C"/>
                </a:solidFill>
                <a:latin typeface="+mj-lt"/>
                <a:cs typeface="Tahoma"/>
              </a:rPr>
              <a:t>Recommendations for process optimization and energy efficiency</a:t>
            </a:r>
            <a:r>
              <a:rPr lang="en-US" sz="2000" spc="5" dirty="0">
                <a:solidFill>
                  <a:srgbClr val="29225C"/>
                </a:solidFill>
                <a:latin typeface="+mj-lt"/>
                <a:cs typeface="Tahoma"/>
              </a:rPr>
              <a:t> </a:t>
            </a:r>
            <a:r>
              <a:rPr sz="2000" spc="5" dirty="0">
                <a:solidFill>
                  <a:srgbClr val="29225C"/>
                </a:solidFill>
                <a:latin typeface="+mj-lt"/>
                <a:cs typeface="Tahoma"/>
              </a:rPr>
              <a:t>improvements.</a:t>
            </a:r>
          </a:p>
          <a:p>
            <a:pPr marL="316865" indent="-304800" algn="just">
              <a:lnSpc>
                <a:spcPct val="100000"/>
              </a:lnSpc>
              <a:spcBef>
                <a:spcPts val="780"/>
              </a:spcBef>
              <a:buClr>
                <a:srgbClr val="434343"/>
              </a:buClr>
              <a:buSzPct val="60000"/>
              <a:buAutoNum type="arabicPeriod" startAt="3"/>
              <a:tabLst>
                <a:tab pos="316865" algn="l"/>
                <a:tab pos="317500" algn="l"/>
                <a:tab pos="1299210" algn="l"/>
                <a:tab pos="2642870" algn="l"/>
                <a:tab pos="3056255" algn="l"/>
                <a:tab pos="3516629" algn="l"/>
                <a:tab pos="4104640" algn="l"/>
                <a:tab pos="5057775" algn="l"/>
              </a:tabLst>
            </a:pPr>
            <a:r>
              <a:rPr sz="2000" spc="5" dirty="0">
                <a:solidFill>
                  <a:srgbClr val="29225C"/>
                </a:solidFill>
                <a:latin typeface="+mj-lt"/>
                <a:cs typeface="Tahoma"/>
              </a:rPr>
              <a:t>Practical	implications	for	the	LNG	industry	in terms of </a:t>
            </a:r>
            <a:r>
              <a:rPr sz="2000" b="1" spc="5" dirty="0">
                <a:solidFill>
                  <a:srgbClr val="29225C"/>
                </a:solidFill>
                <a:latin typeface="+mj-lt"/>
                <a:cs typeface="Tahoma"/>
              </a:rPr>
              <a:t>reducing</a:t>
            </a:r>
          </a:p>
          <a:p>
            <a:pPr marL="316865" algn="just">
              <a:lnSpc>
                <a:spcPct val="100000"/>
              </a:lnSpc>
              <a:spcBef>
                <a:spcPts val="1080"/>
              </a:spcBef>
            </a:pPr>
            <a:r>
              <a:rPr sz="2000" b="1" spc="5" dirty="0">
                <a:solidFill>
                  <a:srgbClr val="29225C"/>
                </a:solidFill>
                <a:latin typeface="+mj-lt"/>
                <a:cs typeface="Tahoma"/>
              </a:rPr>
              <a:t>operational costs and environmental impact</a:t>
            </a:r>
            <a:r>
              <a:rPr sz="2000" spc="5" dirty="0">
                <a:solidFill>
                  <a:srgbClr val="29225C"/>
                </a:solidFill>
                <a:latin typeface="+mj-lt"/>
                <a:cs typeface="Tahoma"/>
              </a:rPr>
              <a:t>.</a:t>
            </a:r>
          </a:p>
        </p:txBody>
      </p:sp>
      <p:sp>
        <p:nvSpPr>
          <p:cNvPr id="4" name="object 4"/>
          <p:cNvSpPr/>
          <p:nvPr/>
        </p:nvSpPr>
        <p:spPr>
          <a:xfrm>
            <a:off x="726186" y="1160525"/>
            <a:ext cx="7708265" cy="0"/>
          </a:xfrm>
          <a:custGeom>
            <a:avLst/>
            <a:gdLst/>
            <a:ahLst/>
            <a:cxnLst/>
            <a:rect l="l" t="t" r="r" b="b"/>
            <a:pathLst>
              <a:path w="7708265">
                <a:moveTo>
                  <a:pt x="0" y="0"/>
                </a:moveTo>
                <a:lnTo>
                  <a:pt x="7707884" y="0"/>
                </a:lnTo>
              </a:path>
            </a:pathLst>
          </a:custGeom>
          <a:ln w="19050">
            <a:solidFill>
              <a:srgbClr val="29225C"/>
            </a:solidFill>
          </a:ln>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DFDEFB">
              <a:alpha val="75685"/>
            </a:srgbClr>
          </a:solidFill>
        </p:spPr>
        <p:txBody>
          <a:bodyPr wrap="square" lIns="0" tIns="0" rIns="0" bIns="0" rtlCol="0"/>
          <a:lstStyle/>
          <a:p>
            <a:endParaRPr/>
          </a:p>
        </p:txBody>
      </p:sp>
      <p:grpSp>
        <p:nvGrpSpPr>
          <p:cNvPr id="3" name="object 3"/>
          <p:cNvGrpSpPr/>
          <p:nvPr/>
        </p:nvGrpSpPr>
        <p:grpSpPr>
          <a:xfrm>
            <a:off x="720090" y="0"/>
            <a:ext cx="8423910" cy="1018540"/>
            <a:chOff x="720090" y="0"/>
            <a:chExt cx="8423910" cy="1018540"/>
          </a:xfrm>
        </p:grpSpPr>
        <p:pic>
          <p:nvPicPr>
            <p:cNvPr id="4" name="object 4"/>
            <p:cNvPicPr/>
            <p:nvPr/>
          </p:nvPicPr>
          <p:blipFill>
            <a:blip r:embed="rId2" cstate="print"/>
            <a:stretch>
              <a:fillRect/>
            </a:stretch>
          </p:blipFill>
          <p:spPr>
            <a:xfrm>
              <a:off x="7264908" y="0"/>
              <a:ext cx="1879092" cy="1018032"/>
            </a:xfrm>
            <a:prstGeom prst="rect">
              <a:avLst/>
            </a:prstGeom>
          </p:spPr>
        </p:pic>
        <p:sp>
          <p:nvSpPr>
            <p:cNvPr id="5" name="object 5"/>
            <p:cNvSpPr/>
            <p:nvPr/>
          </p:nvSpPr>
          <p:spPr>
            <a:xfrm>
              <a:off x="720090" y="1008125"/>
              <a:ext cx="7708265" cy="0"/>
            </a:xfrm>
            <a:custGeom>
              <a:avLst/>
              <a:gdLst/>
              <a:ahLst/>
              <a:cxnLst/>
              <a:rect l="l" t="t" r="r" b="b"/>
              <a:pathLst>
                <a:path w="7708265">
                  <a:moveTo>
                    <a:pt x="0" y="0"/>
                  </a:moveTo>
                  <a:lnTo>
                    <a:pt x="7707883" y="0"/>
                  </a:lnTo>
                </a:path>
              </a:pathLst>
            </a:custGeom>
            <a:ln w="19050">
              <a:solidFill>
                <a:srgbClr val="29225C"/>
              </a:solidFill>
            </a:ln>
          </p:spPr>
          <p:txBody>
            <a:bodyPr wrap="square" lIns="0" tIns="0" rIns="0" bIns="0" rtlCol="0"/>
            <a:lstStyle/>
            <a:p>
              <a:endParaRPr/>
            </a:p>
          </p:txBody>
        </p:sp>
      </p:grpSp>
      <p:grpSp>
        <p:nvGrpSpPr>
          <p:cNvPr id="6" name="object 6"/>
          <p:cNvGrpSpPr/>
          <p:nvPr/>
        </p:nvGrpSpPr>
        <p:grpSpPr>
          <a:xfrm>
            <a:off x="7741919" y="3364417"/>
            <a:ext cx="1411605" cy="1779270"/>
            <a:chOff x="7741919" y="3364417"/>
            <a:chExt cx="1411605" cy="1779270"/>
          </a:xfrm>
        </p:grpSpPr>
        <p:pic>
          <p:nvPicPr>
            <p:cNvPr id="7" name="object 7"/>
            <p:cNvPicPr/>
            <p:nvPr/>
          </p:nvPicPr>
          <p:blipFill>
            <a:blip r:embed="rId3" cstate="print"/>
            <a:stretch>
              <a:fillRect/>
            </a:stretch>
          </p:blipFill>
          <p:spPr>
            <a:xfrm>
              <a:off x="7741919" y="4037075"/>
              <a:ext cx="1402079" cy="1106423"/>
            </a:xfrm>
            <a:prstGeom prst="rect">
              <a:avLst/>
            </a:prstGeom>
          </p:spPr>
        </p:pic>
        <p:sp>
          <p:nvSpPr>
            <p:cNvPr id="8" name="object 8"/>
            <p:cNvSpPr/>
            <p:nvPr/>
          </p:nvSpPr>
          <p:spPr>
            <a:xfrm>
              <a:off x="8291079" y="3373942"/>
              <a:ext cx="853440" cy="1503045"/>
            </a:xfrm>
            <a:custGeom>
              <a:avLst/>
              <a:gdLst/>
              <a:ahLst/>
              <a:cxnLst/>
              <a:rect l="l" t="t" r="r" b="b"/>
              <a:pathLst>
                <a:path w="853440" h="1503045">
                  <a:moveTo>
                    <a:pt x="852919" y="1262608"/>
                  </a:moveTo>
                  <a:lnTo>
                    <a:pt x="807868" y="1295783"/>
                  </a:lnTo>
                  <a:lnTo>
                    <a:pt x="762419" y="1326962"/>
                  </a:lnTo>
                  <a:lnTo>
                    <a:pt x="717135" y="1355770"/>
                  </a:lnTo>
                  <a:lnTo>
                    <a:pt x="672137" y="1382157"/>
                  </a:lnTo>
                  <a:lnTo>
                    <a:pt x="627547" y="1406075"/>
                  </a:lnTo>
                  <a:lnTo>
                    <a:pt x="583485" y="1427474"/>
                  </a:lnTo>
                  <a:lnTo>
                    <a:pt x="540071" y="1446305"/>
                  </a:lnTo>
                  <a:lnTo>
                    <a:pt x="497426" y="1462519"/>
                  </a:lnTo>
                  <a:lnTo>
                    <a:pt x="455672" y="1476067"/>
                  </a:lnTo>
                  <a:lnTo>
                    <a:pt x="414928" y="1486899"/>
                  </a:lnTo>
                  <a:lnTo>
                    <a:pt x="375316" y="1494967"/>
                  </a:lnTo>
                  <a:lnTo>
                    <a:pt x="336956" y="1500220"/>
                  </a:lnTo>
                  <a:lnTo>
                    <a:pt x="299969" y="1502611"/>
                  </a:lnTo>
                  <a:lnTo>
                    <a:pt x="264476" y="1502090"/>
                  </a:lnTo>
                  <a:lnTo>
                    <a:pt x="198455" y="1492113"/>
                  </a:lnTo>
                  <a:lnTo>
                    <a:pt x="139857" y="1469898"/>
                  </a:lnTo>
                  <a:lnTo>
                    <a:pt x="89649" y="1435051"/>
                  </a:lnTo>
                  <a:lnTo>
                    <a:pt x="49947" y="1388616"/>
                  </a:lnTo>
                  <a:lnTo>
                    <a:pt x="21967" y="1332561"/>
                  </a:lnTo>
                  <a:lnTo>
                    <a:pt x="5416" y="1267886"/>
                  </a:lnTo>
                  <a:lnTo>
                    <a:pt x="0" y="1195593"/>
                  </a:lnTo>
                  <a:lnTo>
                    <a:pt x="1375" y="1156902"/>
                  </a:lnTo>
                  <a:lnTo>
                    <a:pt x="5424" y="1116682"/>
                  </a:lnTo>
                  <a:lnTo>
                    <a:pt x="12110" y="1075057"/>
                  </a:lnTo>
                  <a:lnTo>
                    <a:pt x="21396" y="1032153"/>
                  </a:lnTo>
                  <a:lnTo>
                    <a:pt x="33245" y="988095"/>
                  </a:lnTo>
                  <a:lnTo>
                    <a:pt x="47622" y="943008"/>
                  </a:lnTo>
                  <a:lnTo>
                    <a:pt x="64488" y="897017"/>
                  </a:lnTo>
                  <a:lnTo>
                    <a:pt x="83807" y="850247"/>
                  </a:lnTo>
                  <a:lnTo>
                    <a:pt x="105543" y="802823"/>
                  </a:lnTo>
                  <a:lnTo>
                    <a:pt x="129658" y="754870"/>
                  </a:lnTo>
                  <a:lnTo>
                    <a:pt x="156117" y="706514"/>
                  </a:lnTo>
                  <a:lnTo>
                    <a:pt x="184881" y="657879"/>
                  </a:lnTo>
                  <a:lnTo>
                    <a:pt x="215916" y="609090"/>
                  </a:lnTo>
                  <a:lnTo>
                    <a:pt x="249183" y="560273"/>
                  </a:lnTo>
                  <a:lnTo>
                    <a:pt x="284647" y="511553"/>
                  </a:lnTo>
                  <a:lnTo>
                    <a:pt x="322270" y="463054"/>
                  </a:lnTo>
                  <a:lnTo>
                    <a:pt x="362016" y="414902"/>
                  </a:lnTo>
                  <a:lnTo>
                    <a:pt x="403847" y="367223"/>
                  </a:lnTo>
                  <a:lnTo>
                    <a:pt x="447075" y="320829"/>
                  </a:lnTo>
                  <a:lnTo>
                    <a:pt x="490983" y="276461"/>
                  </a:lnTo>
                  <a:lnTo>
                    <a:pt x="535449" y="234169"/>
                  </a:lnTo>
                  <a:lnTo>
                    <a:pt x="580353" y="194002"/>
                  </a:lnTo>
                  <a:lnTo>
                    <a:pt x="625575" y="156009"/>
                  </a:lnTo>
                  <a:lnTo>
                    <a:pt x="670994" y="120239"/>
                  </a:lnTo>
                  <a:lnTo>
                    <a:pt x="716488" y="86742"/>
                  </a:lnTo>
                  <a:lnTo>
                    <a:pt x="761937" y="55566"/>
                  </a:lnTo>
                  <a:lnTo>
                    <a:pt x="807221" y="26761"/>
                  </a:lnTo>
                  <a:lnTo>
                    <a:pt x="852218" y="375"/>
                  </a:lnTo>
                  <a:lnTo>
                    <a:pt x="852919" y="0"/>
                  </a:lnTo>
                </a:path>
              </a:pathLst>
            </a:custGeom>
            <a:ln w="19050">
              <a:solidFill>
                <a:srgbClr val="29225C"/>
              </a:solidFill>
            </a:ln>
          </p:spPr>
          <p:txBody>
            <a:bodyPr wrap="square" lIns="0" tIns="0" rIns="0" bIns="0" rtlCol="0"/>
            <a:lstStyle/>
            <a:p>
              <a:endParaRPr/>
            </a:p>
          </p:txBody>
        </p:sp>
        <p:sp>
          <p:nvSpPr>
            <p:cNvPr id="9" name="object 9"/>
            <p:cNvSpPr/>
            <p:nvPr/>
          </p:nvSpPr>
          <p:spPr>
            <a:xfrm>
              <a:off x="8495676" y="3700675"/>
              <a:ext cx="648335" cy="1364615"/>
            </a:xfrm>
            <a:custGeom>
              <a:avLst/>
              <a:gdLst/>
              <a:ahLst/>
              <a:cxnLst/>
              <a:rect l="l" t="t" r="r" b="b"/>
              <a:pathLst>
                <a:path w="648334" h="1364614">
                  <a:moveTo>
                    <a:pt x="648322" y="1256798"/>
                  </a:moveTo>
                  <a:lnTo>
                    <a:pt x="583390" y="1289390"/>
                  </a:lnTo>
                  <a:lnTo>
                    <a:pt x="539975" y="1308222"/>
                  </a:lnTo>
                  <a:lnTo>
                    <a:pt x="497331" y="1324436"/>
                  </a:lnTo>
                  <a:lnTo>
                    <a:pt x="455579" y="1337985"/>
                  </a:lnTo>
                  <a:lnTo>
                    <a:pt x="414838" y="1348817"/>
                  </a:lnTo>
                  <a:lnTo>
                    <a:pt x="375230" y="1356886"/>
                  </a:lnTo>
                  <a:lnTo>
                    <a:pt x="336875" y="1362140"/>
                  </a:lnTo>
                  <a:lnTo>
                    <a:pt x="299894" y="1364531"/>
                  </a:lnTo>
                  <a:lnTo>
                    <a:pt x="264409" y="1364011"/>
                  </a:lnTo>
                  <a:lnTo>
                    <a:pt x="198405" y="1354036"/>
                  </a:lnTo>
                  <a:lnTo>
                    <a:pt x="139830" y="1331823"/>
                  </a:lnTo>
                  <a:lnTo>
                    <a:pt x="89649" y="1296977"/>
                  </a:lnTo>
                  <a:lnTo>
                    <a:pt x="49947" y="1250540"/>
                  </a:lnTo>
                  <a:lnTo>
                    <a:pt x="21967" y="1194483"/>
                  </a:lnTo>
                  <a:lnTo>
                    <a:pt x="5416" y="1129807"/>
                  </a:lnTo>
                  <a:lnTo>
                    <a:pt x="0" y="1057514"/>
                  </a:lnTo>
                  <a:lnTo>
                    <a:pt x="1375" y="1018824"/>
                  </a:lnTo>
                  <a:lnTo>
                    <a:pt x="5424" y="978604"/>
                  </a:lnTo>
                  <a:lnTo>
                    <a:pt x="12110" y="936980"/>
                  </a:lnTo>
                  <a:lnTo>
                    <a:pt x="21396" y="894077"/>
                  </a:lnTo>
                  <a:lnTo>
                    <a:pt x="33245" y="850020"/>
                  </a:lnTo>
                  <a:lnTo>
                    <a:pt x="47622" y="804934"/>
                  </a:lnTo>
                  <a:lnTo>
                    <a:pt x="64488" y="758944"/>
                  </a:lnTo>
                  <a:lnTo>
                    <a:pt x="83807" y="712175"/>
                  </a:lnTo>
                  <a:lnTo>
                    <a:pt x="105543" y="664753"/>
                  </a:lnTo>
                  <a:lnTo>
                    <a:pt x="129658" y="616802"/>
                  </a:lnTo>
                  <a:lnTo>
                    <a:pt x="156117" y="568448"/>
                  </a:lnTo>
                  <a:lnTo>
                    <a:pt x="184881" y="519815"/>
                  </a:lnTo>
                  <a:lnTo>
                    <a:pt x="215916" y="471028"/>
                  </a:lnTo>
                  <a:lnTo>
                    <a:pt x="249183" y="422214"/>
                  </a:lnTo>
                  <a:lnTo>
                    <a:pt x="284647" y="373496"/>
                  </a:lnTo>
                  <a:lnTo>
                    <a:pt x="322270" y="325000"/>
                  </a:lnTo>
                  <a:lnTo>
                    <a:pt x="362016" y="276851"/>
                  </a:lnTo>
                  <a:lnTo>
                    <a:pt x="403847" y="229174"/>
                  </a:lnTo>
                  <a:lnTo>
                    <a:pt x="447075" y="182770"/>
                  </a:lnTo>
                  <a:lnTo>
                    <a:pt x="490983" y="138394"/>
                  </a:lnTo>
                  <a:lnTo>
                    <a:pt x="535449" y="96093"/>
                  </a:lnTo>
                  <a:lnTo>
                    <a:pt x="580353" y="55919"/>
                  </a:lnTo>
                  <a:lnTo>
                    <a:pt x="625574" y="17919"/>
                  </a:lnTo>
                  <a:lnTo>
                    <a:pt x="648322" y="0"/>
                  </a:lnTo>
                </a:path>
              </a:pathLst>
            </a:custGeom>
            <a:ln w="19050">
              <a:solidFill>
                <a:srgbClr val="29225C"/>
              </a:solidFill>
              <a:prstDash val="dot"/>
            </a:ln>
          </p:spPr>
          <p:txBody>
            <a:bodyPr wrap="square" lIns="0" tIns="0" rIns="0" bIns="0" rtlCol="0"/>
            <a:lstStyle/>
            <a:p>
              <a:endParaRPr/>
            </a:p>
          </p:txBody>
        </p:sp>
      </p:grpSp>
      <p:sp>
        <p:nvSpPr>
          <p:cNvPr id="10" name="object 10"/>
          <p:cNvSpPr txBox="1">
            <a:spLocks noGrp="1"/>
          </p:cNvSpPr>
          <p:nvPr>
            <p:ph type="title"/>
          </p:nvPr>
        </p:nvSpPr>
        <p:spPr>
          <a:xfrm>
            <a:off x="798982" y="317118"/>
            <a:ext cx="4183379" cy="497840"/>
          </a:xfrm>
          <a:prstGeom prst="rect">
            <a:avLst/>
          </a:prstGeom>
        </p:spPr>
        <p:txBody>
          <a:bodyPr vert="horz" wrap="square" lIns="0" tIns="12065" rIns="0" bIns="0" rtlCol="0">
            <a:spAutoFit/>
          </a:bodyPr>
          <a:lstStyle/>
          <a:p>
            <a:pPr marL="12700">
              <a:lnSpc>
                <a:spcPct val="100000"/>
              </a:lnSpc>
              <a:spcBef>
                <a:spcPts val="95"/>
              </a:spcBef>
            </a:pPr>
            <a:r>
              <a:rPr spc="254" dirty="0"/>
              <a:t>Industrial</a:t>
            </a:r>
            <a:r>
              <a:rPr spc="-100" dirty="0"/>
              <a:t> </a:t>
            </a:r>
            <a:r>
              <a:rPr spc="220" dirty="0"/>
              <a:t>Relevance</a:t>
            </a:r>
          </a:p>
        </p:txBody>
      </p:sp>
      <p:sp>
        <p:nvSpPr>
          <p:cNvPr id="11" name="object 11"/>
          <p:cNvSpPr txBox="1"/>
          <p:nvPr/>
        </p:nvSpPr>
        <p:spPr>
          <a:xfrm>
            <a:off x="841044" y="1073866"/>
            <a:ext cx="7461884" cy="3305136"/>
          </a:xfrm>
          <a:prstGeom prst="rect">
            <a:avLst/>
          </a:prstGeom>
        </p:spPr>
        <p:txBody>
          <a:bodyPr vert="horz" wrap="square" lIns="0" tIns="196215" rIns="0" bIns="0" rtlCol="0">
            <a:spAutoFit/>
          </a:bodyPr>
          <a:lstStyle/>
          <a:p>
            <a:pPr marL="355600" indent="-342900">
              <a:lnSpc>
                <a:spcPct val="100000"/>
              </a:lnSpc>
              <a:spcBef>
                <a:spcPts val="1545"/>
              </a:spcBef>
              <a:buClr>
                <a:srgbClr val="434343"/>
              </a:buClr>
              <a:buSzPct val="50000"/>
              <a:buFont typeface="Wingdings"/>
              <a:buChar char=""/>
              <a:tabLst>
                <a:tab pos="354965" algn="l"/>
                <a:tab pos="355600" algn="l"/>
              </a:tabLst>
            </a:pPr>
            <a:r>
              <a:rPr sz="2000" spc="5" dirty="0">
                <a:solidFill>
                  <a:srgbClr val="29225C"/>
                </a:solidFill>
                <a:latin typeface="+mj-lt"/>
                <a:cs typeface="Tahoma"/>
              </a:rPr>
              <a:t>Optimizing the LNG liquefaction process by thoroughly</a:t>
            </a:r>
          </a:p>
          <a:p>
            <a:pPr marL="355600">
              <a:lnSpc>
                <a:spcPct val="100000"/>
              </a:lnSpc>
              <a:spcBef>
                <a:spcPts val="1440"/>
              </a:spcBef>
            </a:pPr>
            <a:r>
              <a:rPr sz="2000" spc="5" dirty="0">
                <a:solidFill>
                  <a:srgbClr val="29225C"/>
                </a:solidFill>
                <a:latin typeface="+mj-lt"/>
                <a:cs typeface="Tahoma"/>
              </a:rPr>
              <a:t>examining</a:t>
            </a:r>
          </a:p>
          <a:p>
            <a:pPr marL="355600" indent="-342900">
              <a:lnSpc>
                <a:spcPct val="100000"/>
              </a:lnSpc>
              <a:spcBef>
                <a:spcPts val="1440"/>
              </a:spcBef>
              <a:buClr>
                <a:srgbClr val="434343"/>
              </a:buClr>
              <a:buSzPct val="50000"/>
              <a:buFont typeface="Wingdings"/>
              <a:buChar char=""/>
              <a:tabLst>
                <a:tab pos="354965" algn="l"/>
                <a:tab pos="355600" algn="l"/>
              </a:tabLst>
            </a:pPr>
            <a:r>
              <a:rPr sz="2000" spc="5" dirty="0">
                <a:solidFill>
                  <a:srgbClr val="29225C"/>
                </a:solidFill>
                <a:latin typeface="+mj-lt"/>
                <a:cs typeface="Tahoma"/>
              </a:rPr>
              <a:t>Varying the parameters associated with the MCHE using</a:t>
            </a:r>
          </a:p>
          <a:p>
            <a:pPr marL="355600" algn="just">
              <a:lnSpc>
                <a:spcPct val="100000"/>
              </a:lnSpc>
              <a:spcBef>
                <a:spcPts val="1445"/>
              </a:spcBef>
            </a:pPr>
            <a:r>
              <a:rPr sz="2000" spc="5" dirty="0">
                <a:solidFill>
                  <a:srgbClr val="29225C"/>
                </a:solidFill>
                <a:latin typeface="+mj-lt"/>
                <a:cs typeface="Tahoma"/>
              </a:rPr>
              <a:t>Aspen Plus simulation.</a:t>
            </a:r>
          </a:p>
          <a:p>
            <a:pPr marL="355600" marR="5080" indent="-342900" algn="just">
              <a:lnSpc>
                <a:spcPct val="150000"/>
              </a:lnSpc>
              <a:buClr>
                <a:srgbClr val="434343"/>
              </a:buClr>
              <a:buSzPct val="50000"/>
              <a:buFont typeface="Wingdings"/>
              <a:buChar char=""/>
              <a:tabLst>
                <a:tab pos="355600" algn="l"/>
              </a:tabLst>
            </a:pPr>
            <a:r>
              <a:rPr sz="2000" spc="5" dirty="0">
                <a:solidFill>
                  <a:srgbClr val="29225C"/>
                </a:solidFill>
                <a:latin typeface="+mj-lt"/>
                <a:cs typeface="Tahoma"/>
              </a:rPr>
              <a:t>Other studies and projects related to LNG production and  process optimization, several factors set this project  apart, such as-Top of Form: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27493" y="479247"/>
            <a:ext cx="1217295" cy="452120"/>
          </a:xfrm>
          <a:prstGeom prst="rect">
            <a:avLst/>
          </a:prstGeom>
        </p:spPr>
        <p:txBody>
          <a:bodyPr vert="horz" wrap="square" lIns="0" tIns="12065" rIns="0" bIns="0" rtlCol="0">
            <a:spAutoFit/>
          </a:bodyPr>
          <a:lstStyle/>
          <a:p>
            <a:pPr marL="12700">
              <a:lnSpc>
                <a:spcPct val="100000"/>
              </a:lnSpc>
              <a:spcBef>
                <a:spcPts val="95"/>
              </a:spcBef>
            </a:pPr>
            <a:r>
              <a:rPr sz="2800" b="1" spc="-10" dirty="0">
                <a:latin typeface="Calibri"/>
                <a:cs typeface="Calibri"/>
              </a:rPr>
              <a:t>…</a:t>
            </a:r>
            <a:r>
              <a:rPr sz="2800" b="1" spc="-5" dirty="0">
                <a:latin typeface="Calibri"/>
                <a:cs typeface="Calibri"/>
              </a:rPr>
              <a:t>cont</a:t>
            </a:r>
            <a:r>
              <a:rPr sz="2800" b="1" spc="-20" dirty="0">
                <a:latin typeface="Calibri"/>
                <a:cs typeface="Calibri"/>
              </a:rPr>
              <a:t>d</a:t>
            </a:r>
            <a:r>
              <a:rPr sz="2800" b="1" spc="-5" dirty="0">
                <a:latin typeface="Calibri"/>
                <a:cs typeface="Calibri"/>
              </a:rPr>
              <a:t>.</a:t>
            </a:r>
            <a:endParaRPr sz="2800">
              <a:latin typeface="Calibri"/>
              <a:cs typeface="Calibri"/>
            </a:endParaRPr>
          </a:p>
        </p:txBody>
      </p:sp>
      <p:sp>
        <p:nvSpPr>
          <p:cNvPr id="3" name="object 3"/>
          <p:cNvSpPr txBox="1"/>
          <p:nvPr/>
        </p:nvSpPr>
        <p:spPr>
          <a:xfrm>
            <a:off x="993444" y="1216533"/>
            <a:ext cx="7312025" cy="3549817"/>
          </a:xfrm>
          <a:prstGeom prst="rect">
            <a:avLst/>
          </a:prstGeom>
        </p:spPr>
        <p:txBody>
          <a:bodyPr vert="horz" wrap="square" lIns="0" tIns="32384" rIns="0" bIns="0" rtlCol="0">
            <a:spAutoFit/>
          </a:bodyPr>
          <a:lstStyle/>
          <a:p>
            <a:pPr marL="316865" indent="-304800" algn="just">
              <a:lnSpc>
                <a:spcPct val="100000"/>
              </a:lnSpc>
              <a:spcBef>
                <a:spcPts val="254"/>
              </a:spcBef>
              <a:buClr>
                <a:srgbClr val="434343"/>
              </a:buClr>
              <a:buSzPct val="66666"/>
              <a:buAutoNum type="arabicPeriod"/>
              <a:tabLst>
                <a:tab pos="316865" algn="l"/>
                <a:tab pos="317500" algn="l"/>
              </a:tabLst>
            </a:pPr>
            <a:r>
              <a:rPr spc="5" dirty="0">
                <a:solidFill>
                  <a:srgbClr val="29225C"/>
                </a:solidFill>
                <a:latin typeface="+mj-lt"/>
                <a:cs typeface="Tahoma"/>
              </a:rPr>
              <a:t>Detailed MCHE Parameter Variation</a:t>
            </a:r>
          </a:p>
          <a:p>
            <a:pPr marL="316865" indent="-304800" algn="just">
              <a:lnSpc>
                <a:spcPct val="100000"/>
              </a:lnSpc>
              <a:spcBef>
                <a:spcPts val="155"/>
              </a:spcBef>
              <a:buClr>
                <a:srgbClr val="434343"/>
              </a:buClr>
              <a:buSzPct val="66666"/>
              <a:buAutoNum type="arabicPeriod"/>
              <a:tabLst>
                <a:tab pos="316865" algn="l"/>
                <a:tab pos="317500" algn="l"/>
              </a:tabLst>
            </a:pPr>
            <a:r>
              <a:rPr spc="5" dirty="0">
                <a:solidFill>
                  <a:srgbClr val="29225C"/>
                </a:solidFill>
                <a:latin typeface="+mj-lt"/>
                <a:cs typeface="Tahoma"/>
              </a:rPr>
              <a:t>Suitable MR composition</a:t>
            </a:r>
          </a:p>
          <a:p>
            <a:pPr marL="316865" indent="-304800" algn="just">
              <a:lnSpc>
                <a:spcPct val="100000"/>
              </a:lnSpc>
              <a:spcBef>
                <a:spcPts val="145"/>
              </a:spcBef>
              <a:buClr>
                <a:srgbClr val="434343"/>
              </a:buClr>
              <a:buSzPct val="66666"/>
              <a:buAutoNum type="arabicPeriod"/>
              <a:tabLst>
                <a:tab pos="316865" algn="l"/>
                <a:tab pos="317500" algn="l"/>
              </a:tabLst>
            </a:pPr>
            <a:r>
              <a:rPr spc="5" dirty="0">
                <a:solidFill>
                  <a:srgbClr val="29225C"/>
                </a:solidFill>
                <a:latin typeface="+mj-lt"/>
                <a:cs typeface="Tahoma"/>
              </a:rPr>
              <a:t>Aspen Plus Simulation.</a:t>
            </a:r>
          </a:p>
          <a:p>
            <a:pPr marL="316865" marR="5080" indent="-304800" algn="just">
              <a:lnSpc>
                <a:spcPct val="106900"/>
              </a:lnSpc>
              <a:spcBef>
                <a:spcPts val="10"/>
              </a:spcBef>
              <a:buClr>
                <a:srgbClr val="434343"/>
              </a:buClr>
              <a:buSzPct val="66666"/>
              <a:buAutoNum type="arabicPeriod"/>
              <a:tabLst>
                <a:tab pos="317500" algn="l"/>
              </a:tabLst>
            </a:pPr>
            <a:r>
              <a:rPr spc="5" dirty="0">
                <a:solidFill>
                  <a:srgbClr val="29225C"/>
                </a:solidFill>
                <a:latin typeface="+mj-lt"/>
                <a:cs typeface="Tahoma"/>
              </a:rPr>
              <a:t>Holistic Approach: We assess how changes in MCHE parameters &amp; and MR  composition affect the overall efficiency, energy consumption, and </a:t>
            </a:r>
            <a:r>
              <a:rPr lang="en-US" spc="5" dirty="0">
                <a:solidFill>
                  <a:srgbClr val="29225C"/>
                </a:solidFill>
                <a:latin typeface="+mj-lt"/>
                <a:cs typeface="Tahoma"/>
              </a:rPr>
              <a:t>cost-effectiveness</a:t>
            </a:r>
            <a:r>
              <a:rPr spc="5" dirty="0">
                <a:solidFill>
                  <a:srgbClr val="29225C"/>
                </a:solidFill>
                <a:latin typeface="+mj-lt"/>
                <a:cs typeface="Tahoma"/>
              </a:rPr>
              <a:t> of the entire process.</a:t>
            </a:r>
          </a:p>
          <a:p>
            <a:pPr marL="316865" marR="7620" indent="-304800" algn="just">
              <a:lnSpc>
                <a:spcPct val="107000"/>
              </a:lnSpc>
              <a:spcBef>
                <a:spcPts val="5"/>
              </a:spcBef>
              <a:buClr>
                <a:srgbClr val="434343"/>
              </a:buClr>
              <a:buSzPct val="66666"/>
              <a:buAutoNum type="arabicPeriod"/>
              <a:tabLst>
                <a:tab pos="317500" algn="l"/>
              </a:tabLst>
            </a:pPr>
            <a:r>
              <a:rPr spc="5" dirty="0">
                <a:solidFill>
                  <a:srgbClr val="29225C"/>
                </a:solidFill>
                <a:latin typeface="+mj-lt"/>
                <a:cs typeface="Tahoma"/>
              </a:rPr>
              <a:t>Industry Relevance: By optimizing MCHE parameters, we contribute to cost</a:t>
            </a:r>
            <a:r>
              <a:rPr lang="en-US" spc="5" dirty="0">
                <a:solidFill>
                  <a:srgbClr val="29225C"/>
                </a:solidFill>
                <a:latin typeface="+mj-lt"/>
                <a:cs typeface="Tahoma"/>
              </a:rPr>
              <a:t> </a:t>
            </a:r>
            <a:r>
              <a:rPr spc="5" dirty="0">
                <a:solidFill>
                  <a:srgbClr val="29225C"/>
                </a:solidFill>
                <a:latin typeface="+mj-lt"/>
                <a:cs typeface="Tahoma"/>
              </a:rPr>
              <a:t>savings, reduced environmental impact, and improved competitiveness in</a:t>
            </a:r>
            <a:r>
              <a:rPr lang="en-US" spc="5" dirty="0">
                <a:solidFill>
                  <a:srgbClr val="29225C"/>
                </a:solidFill>
                <a:latin typeface="+mj-lt"/>
                <a:cs typeface="Tahoma"/>
              </a:rPr>
              <a:t> </a:t>
            </a:r>
            <a:r>
              <a:rPr spc="5" dirty="0">
                <a:solidFill>
                  <a:srgbClr val="29225C"/>
                </a:solidFill>
                <a:latin typeface="+mj-lt"/>
                <a:cs typeface="Tahoma"/>
              </a:rPr>
              <a:t>the LNG sector.</a:t>
            </a:r>
          </a:p>
          <a:p>
            <a:pPr marL="316865" indent="-304800" algn="just">
              <a:lnSpc>
                <a:spcPct val="100000"/>
              </a:lnSpc>
              <a:spcBef>
                <a:spcPts val="145"/>
              </a:spcBef>
              <a:buClr>
                <a:srgbClr val="434343"/>
              </a:buClr>
              <a:buSzPct val="66666"/>
              <a:buAutoNum type="arabicPeriod"/>
              <a:tabLst>
                <a:tab pos="317500" algn="l"/>
              </a:tabLst>
            </a:pPr>
            <a:r>
              <a:rPr spc="5" dirty="0">
                <a:solidFill>
                  <a:srgbClr val="29225C"/>
                </a:solidFill>
                <a:latin typeface="+mj-lt"/>
                <a:cs typeface="Tahoma"/>
              </a:rPr>
              <a:t>Practical Recommendations: Our project not only identifies optimal</a:t>
            </a:r>
          </a:p>
          <a:p>
            <a:pPr marL="316865" algn="just">
              <a:lnSpc>
                <a:spcPct val="100000"/>
              </a:lnSpc>
              <a:spcBef>
                <a:spcPts val="155"/>
              </a:spcBef>
            </a:pPr>
            <a:r>
              <a:rPr spc="5" dirty="0">
                <a:solidFill>
                  <a:srgbClr val="29225C"/>
                </a:solidFill>
                <a:latin typeface="+mj-lt"/>
                <a:cs typeface="Tahoma"/>
              </a:rPr>
              <a:t>operating conditions but also provides practical recommendations for</a:t>
            </a:r>
            <a:r>
              <a:rPr lang="en-US" spc="5" dirty="0">
                <a:solidFill>
                  <a:srgbClr val="29225C"/>
                </a:solidFill>
                <a:latin typeface="+mj-lt"/>
                <a:cs typeface="Tahoma"/>
              </a:rPr>
              <a:t> </a:t>
            </a:r>
            <a:r>
              <a:rPr spc="5" dirty="0">
                <a:solidFill>
                  <a:srgbClr val="29225C"/>
                </a:solidFill>
                <a:latin typeface="+mj-lt"/>
                <a:cs typeface="Tahoma"/>
              </a:rPr>
              <a:t>process improvement.</a:t>
            </a:r>
          </a:p>
        </p:txBody>
      </p:sp>
      <p:sp>
        <p:nvSpPr>
          <p:cNvPr id="4" name="object 4"/>
          <p:cNvSpPr/>
          <p:nvPr/>
        </p:nvSpPr>
        <p:spPr>
          <a:xfrm>
            <a:off x="726186" y="1160525"/>
            <a:ext cx="7708265" cy="0"/>
          </a:xfrm>
          <a:custGeom>
            <a:avLst/>
            <a:gdLst/>
            <a:ahLst/>
            <a:cxnLst/>
            <a:rect l="l" t="t" r="r" b="b"/>
            <a:pathLst>
              <a:path w="7708265">
                <a:moveTo>
                  <a:pt x="0" y="0"/>
                </a:moveTo>
                <a:lnTo>
                  <a:pt x="7707884" y="0"/>
                </a:lnTo>
              </a:path>
            </a:pathLst>
          </a:custGeom>
          <a:ln w="19050">
            <a:solidFill>
              <a:srgbClr val="29225C"/>
            </a:solidFill>
          </a:ln>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8982" y="451815"/>
            <a:ext cx="2305050" cy="497840"/>
          </a:xfrm>
          <a:prstGeom prst="rect">
            <a:avLst/>
          </a:prstGeom>
        </p:spPr>
        <p:txBody>
          <a:bodyPr vert="horz" wrap="square" lIns="0" tIns="12065" rIns="0" bIns="0" rtlCol="0">
            <a:spAutoFit/>
          </a:bodyPr>
          <a:lstStyle/>
          <a:p>
            <a:pPr marL="12700">
              <a:lnSpc>
                <a:spcPct val="100000"/>
              </a:lnSpc>
              <a:spcBef>
                <a:spcPts val="95"/>
              </a:spcBef>
            </a:pPr>
            <a:r>
              <a:rPr spc="250" dirty="0"/>
              <a:t>References</a:t>
            </a:r>
          </a:p>
        </p:txBody>
      </p:sp>
      <p:sp>
        <p:nvSpPr>
          <p:cNvPr id="3" name="object 3"/>
          <p:cNvSpPr txBox="1"/>
          <p:nvPr/>
        </p:nvSpPr>
        <p:spPr>
          <a:xfrm>
            <a:off x="841044" y="1243964"/>
            <a:ext cx="3745865" cy="193675"/>
          </a:xfrm>
          <a:prstGeom prst="rect">
            <a:avLst/>
          </a:prstGeom>
        </p:spPr>
        <p:txBody>
          <a:bodyPr vert="horz" wrap="square" lIns="0" tIns="635" rIns="0" bIns="0" rtlCol="0">
            <a:spAutoFit/>
          </a:bodyPr>
          <a:lstStyle/>
          <a:p>
            <a:pPr marL="12700">
              <a:lnSpc>
                <a:spcPct val="100000"/>
              </a:lnSpc>
              <a:spcBef>
                <a:spcPts val="5"/>
              </a:spcBef>
              <a:tabLst>
                <a:tab pos="354965" algn="l"/>
              </a:tabLst>
            </a:pPr>
            <a:r>
              <a:rPr sz="1200" spc="-100" dirty="0">
                <a:solidFill>
                  <a:srgbClr val="434343"/>
                </a:solidFill>
                <a:latin typeface="Tahoma"/>
                <a:cs typeface="Tahoma"/>
              </a:rPr>
              <a:t>1)	</a:t>
            </a:r>
            <a:r>
              <a:rPr sz="1100" spc="-25" dirty="0">
                <a:solidFill>
                  <a:srgbClr val="29225C"/>
                </a:solidFill>
                <a:latin typeface="Tahoma"/>
                <a:cs typeface="Tahoma"/>
              </a:rPr>
              <a:t>A.</a:t>
            </a:r>
            <a:r>
              <a:rPr sz="1100" spc="15" dirty="0">
                <a:solidFill>
                  <a:srgbClr val="29225C"/>
                </a:solidFill>
                <a:latin typeface="Tahoma"/>
                <a:cs typeface="Tahoma"/>
              </a:rPr>
              <a:t> </a:t>
            </a:r>
            <a:r>
              <a:rPr sz="1100" spc="-35" dirty="0">
                <a:solidFill>
                  <a:srgbClr val="29225C"/>
                </a:solidFill>
                <a:latin typeface="Tahoma"/>
                <a:cs typeface="Tahoma"/>
              </a:rPr>
              <a:t>Aspelund,</a:t>
            </a:r>
            <a:r>
              <a:rPr sz="1100" spc="25" dirty="0">
                <a:solidFill>
                  <a:srgbClr val="29225C"/>
                </a:solidFill>
                <a:latin typeface="Tahoma"/>
                <a:cs typeface="Tahoma"/>
              </a:rPr>
              <a:t> </a:t>
            </a:r>
            <a:r>
              <a:rPr sz="1100" spc="-65" dirty="0">
                <a:solidFill>
                  <a:srgbClr val="29225C"/>
                </a:solidFill>
                <a:latin typeface="Tahoma"/>
                <a:cs typeface="Tahoma"/>
              </a:rPr>
              <a:t>T.</a:t>
            </a:r>
            <a:r>
              <a:rPr sz="1100" spc="20" dirty="0">
                <a:solidFill>
                  <a:srgbClr val="29225C"/>
                </a:solidFill>
                <a:latin typeface="Tahoma"/>
                <a:cs typeface="Tahoma"/>
              </a:rPr>
              <a:t> </a:t>
            </a:r>
            <a:r>
              <a:rPr sz="1100" spc="-40" dirty="0">
                <a:solidFill>
                  <a:srgbClr val="29225C"/>
                </a:solidFill>
                <a:latin typeface="Tahoma"/>
                <a:cs typeface="Tahoma"/>
              </a:rPr>
              <a:t>Gundersen,</a:t>
            </a:r>
            <a:r>
              <a:rPr sz="1100" spc="20" dirty="0">
                <a:solidFill>
                  <a:srgbClr val="29225C"/>
                </a:solidFill>
                <a:latin typeface="Tahoma"/>
                <a:cs typeface="Tahoma"/>
              </a:rPr>
              <a:t> </a:t>
            </a:r>
            <a:r>
              <a:rPr sz="1100" dirty="0">
                <a:solidFill>
                  <a:srgbClr val="29225C"/>
                </a:solidFill>
                <a:latin typeface="Tahoma"/>
                <a:cs typeface="Tahoma"/>
              </a:rPr>
              <a:t>J.</a:t>
            </a:r>
            <a:r>
              <a:rPr sz="1100" spc="20" dirty="0">
                <a:solidFill>
                  <a:srgbClr val="29225C"/>
                </a:solidFill>
                <a:latin typeface="Tahoma"/>
                <a:cs typeface="Tahoma"/>
              </a:rPr>
              <a:t> </a:t>
            </a:r>
            <a:r>
              <a:rPr sz="1100" spc="-30" dirty="0">
                <a:solidFill>
                  <a:srgbClr val="29225C"/>
                </a:solidFill>
                <a:latin typeface="Tahoma"/>
                <a:cs typeface="Tahoma"/>
              </a:rPr>
              <a:t>Myklebust,</a:t>
            </a:r>
            <a:r>
              <a:rPr sz="1100" spc="20" dirty="0">
                <a:solidFill>
                  <a:srgbClr val="29225C"/>
                </a:solidFill>
                <a:latin typeface="Tahoma"/>
                <a:cs typeface="Tahoma"/>
              </a:rPr>
              <a:t> </a:t>
            </a:r>
            <a:r>
              <a:rPr sz="1100" dirty="0">
                <a:solidFill>
                  <a:srgbClr val="29225C"/>
                </a:solidFill>
                <a:latin typeface="Tahoma"/>
                <a:cs typeface="Tahoma"/>
              </a:rPr>
              <a:t>M.P.</a:t>
            </a:r>
            <a:r>
              <a:rPr sz="1100" spc="10" dirty="0">
                <a:solidFill>
                  <a:srgbClr val="29225C"/>
                </a:solidFill>
                <a:latin typeface="Tahoma"/>
                <a:cs typeface="Tahoma"/>
              </a:rPr>
              <a:t> </a:t>
            </a:r>
            <a:r>
              <a:rPr sz="1100" spc="-45" dirty="0">
                <a:solidFill>
                  <a:srgbClr val="29225C"/>
                </a:solidFill>
                <a:latin typeface="Tahoma"/>
                <a:cs typeface="Tahoma"/>
              </a:rPr>
              <a:t>Nowak,</a:t>
            </a:r>
            <a:r>
              <a:rPr sz="1100" spc="20" dirty="0">
                <a:solidFill>
                  <a:srgbClr val="29225C"/>
                </a:solidFill>
                <a:latin typeface="Tahoma"/>
                <a:cs typeface="Tahoma"/>
              </a:rPr>
              <a:t> </a:t>
            </a:r>
            <a:r>
              <a:rPr sz="1100" spc="-25" dirty="0">
                <a:solidFill>
                  <a:srgbClr val="29225C"/>
                </a:solidFill>
                <a:latin typeface="Tahoma"/>
                <a:cs typeface="Tahoma"/>
              </a:rPr>
              <a:t>A.</a:t>
            </a:r>
            <a:endParaRPr sz="1100" dirty="0">
              <a:latin typeface="Tahoma"/>
              <a:cs typeface="Tahoma"/>
            </a:endParaRPr>
          </a:p>
        </p:txBody>
      </p:sp>
      <p:sp>
        <p:nvSpPr>
          <p:cNvPr id="4" name="object 4"/>
          <p:cNvSpPr txBox="1"/>
          <p:nvPr/>
        </p:nvSpPr>
        <p:spPr>
          <a:xfrm>
            <a:off x="1183944" y="1423796"/>
            <a:ext cx="3401695" cy="193675"/>
          </a:xfrm>
          <a:prstGeom prst="rect">
            <a:avLst/>
          </a:prstGeom>
        </p:spPr>
        <p:txBody>
          <a:bodyPr vert="horz" wrap="square" lIns="0" tIns="13335" rIns="0" bIns="0" rtlCol="0">
            <a:spAutoFit/>
          </a:bodyPr>
          <a:lstStyle/>
          <a:p>
            <a:pPr marL="12700">
              <a:lnSpc>
                <a:spcPct val="100000"/>
              </a:lnSpc>
              <a:spcBef>
                <a:spcPts val="105"/>
              </a:spcBef>
            </a:pPr>
            <a:r>
              <a:rPr sz="1100" spc="-50" dirty="0">
                <a:solidFill>
                  <a:srgbClr val="29225C"/>
                </a:solidFill>
                <a:latin typeface="Tahoma"/>
                <a:cs typeface="Tahoma"/>
              </a:rPr>
              <a:t>Tomas</a:t>
            </a:r>
            <a:r>
              <a:rPr sz="1100" spc="10" dirty="0">
                <a:solidFill>
                  <a:srgbClr val="29225C"/>
                </a:solidFill>
                <a:latin typeface="Tahoma"/>
                <a:cs typeface="Tahoma"/>
              </a:rPr>
              <a:t> </a:t>
            </a:r>
            <a:r>
              <a:rPr sz="1100" spc="-50" dirty="0">
                <a:solidFill>
                  <a:srgbClr val="29225C"/>
                </a:solidFill>
                <a:latin typeface="Tahoma"/>
                <a:cs typeface="Tahoma"/>
              </a:rPr>
              <a:t>Gard</a:t>
            </a:r>
            <a:r>
              <a:rPr sz="1100" spc="20" dirty="0">
                <a:solidFill>
                  <a:srgbClr val="29225C"/>
                </a:solidFill>
                <a:latin typeface="Tahoma"/>
                <a:cs typeface="Tahoma"/>
              </a:rPr>
              <a:t> </a:t>
            </a:r>
            <a:r>
              <a:rPr sz="1100" spc="-70" dirty="0">
                <a:solidFill>
                  <a:srgbClr val="29225C"/>
                </a:solidFill>
                <a:latin typeface="Tahoma"/>
                <a:cs typeface="Tahoma"/>
              </a:rPr>
              <a:t>(2009)</a:t>
            </a:r>
            <a:r>
              <a:rPr sz="1100" spc="15" dirty="0">
                <a:solidFill>
                  <a:srgbClr val="29225C"/>
                </a:solidFill>
                <a:latin typeface="Tahoma"/>
                <a:cs typeface="Tahoma"/>
              </a:rPr>
              <a:t> </a:t>
            </a:r>
            <a:r>
              <a:rPr sz="1100" spc="-25" dirty="0">
                <a:solidFill>
                  <a:srgbClr val="29225C"/>
                </a:solidFill>
                <a:latin typeface="Tahoma"/>
                <a:cs typeface="Tahoma"/>
              </a:rPr>
              <a:t>An</a:t>
            </a:r>
            <a:r>
              <a:rPr sz="1100" spc="20" dirty="0">
                <a:solidFill>
                  <a:srgbClr val="29225C"/>
                </a:solidFill>
                <a:latin typeface="Tahoma"/>
                <a:cs typeface="Tahoma"/>
              </a:rPr>
              <a:t> </a:t>
            </a:r>
            <a:r>
              <a:rPr sz="1100" spc="-45" dirty="0">
                <a:solidFill>
                  <a:srgbClr val="29225C"/>
                </a:solidFill>
                <a:latin typeface="Tahoma"/>
                <a:cs typeface="Tahoma"/>
              </a:rPr>
              <a:t>optimization-simulation</a:t>
            </a:r>
            <a:r>
              <a:rPr sz="1100" spc="20" dirty="0">
                <a:solidFill>
                  <a:srgbClr val="29225C"/>
                </a:solidFill>
                <a:latin typeface="Tahoma"/>
                <a:cs typeface="Tahoma"/>
              </a:rPr>
              <a:t> </a:t>
            </a:r>
            <a:r>
              <a:rPr sz="1100" spc="-35" dirty="0">
                <a:solidFill>
                  <a:srgbClr val="29225C"/>
                </a:solidFill>
                <a:latin typeface="Tahoma"/>
                <a:cs typeface="Tahoma"/>
              </a:rPr>
              <a:t>model</a:t>
            </a:r>
            <a:r>
              <a:rPr sz="1100" spc="-5" dirty="0">
                <a:solidFill>
                  <a:srgbClr val="29225C"/>
                </a:solidFill>
                <a:latin typeface="Tahoma"/>
                <a:cs typeface="Tahoma"/>
              </a:rPr>
              <a:t> </a:t>
            </a:r>
            <a:r>
              <a:rPr sz="1100" spc="-35" dirty="0">
                <a:solidFill>
                  <a:srgbClr val="29225C"/>
                </a:solidFill>
                <a:latin typeface="Tahoma"/>
                <a:cs typeface="Tahoma"/>
              </a:rPr>
              <a:t>for</a:t>
            </a:r>
            <a:r>
              <a:rPr sz="1100" spc="25" dirty="0">
                <a:solidFill>
                  <a:srgbClr val="29225C"/>
                </a:solidFill>
                <a:latin typeface="Tahoma"/>
                <a:cs typeface="Tahoma"/>
              </a:rPr>
              <a:t> </a:t>
            </a:r>
            <a:r>
              <a:rPr sz="1100" spc="-75" dirty="0">
                <a:solidFill>
                  <a:srgbClr val="29225C"/>
                </a:solidFill>
                <a:latin typeface="Tahoma"/>
                <a:cs typeface="Tahoma"/>
              </a:rPr>
              <a:t>a</a:t>
            </a:r>
            <a:endParaRPr sz="1100" dirty="0">
              <a:latin typeface="Tahoma"/>
              <a:cs typeface="Tahoma"/>
            </a:endParaRPr>
          </a:p>
        </p:txBody>
      </p:sp>
      <p:sp>
        <p:nvSpPr>
          <p:cNvPr id="5" name="object 5"/>
          <p:cNvSpPr txBox="1"/>
          <p:nvPr/>
        </p:nvSpPr>
        <p:spPr>
          <a:xfrm>
            <a:off x="1183944" y="1603628"/>
            <a:ext cx="3402329" cy="193675"/>
          </a:xfrm>
          <a:prstGeom prst="rect">
            <a:avLst/>
          </a:prstGeom>
        </p:spPr>
        <p:txBody>
          <a:bodyPr vert="horz" wrap="square" lIns="0" tIns="13335" rIns="0" bIns="0" rtlCol="0">
            <a:spAutoFit/>
          </a:bodyPr>
          <a:lstStyle/>
          <a:p>
            <a:pPr marL="12700">
              <a:lnSpc>
                <a:spcPct val="100000"/>
              </a:lnSpc>
              <a:spcBef>
                <a:spcPts val="105"/>
              </a:spcBef>
            </a:pPr>
            <a:r>
              <a:rPr sz="1100" spc="-30" dirty="0">
                <a:solidFill>
                  <a:srgbClr val="29225C"/>
                </a:solidFill>
                <a:latin typeface="Tahoma"/>
                <a:cs typeface="Tahoma"/>
              </a:rPr>
              <a:t>simple</a:t>
            </a:r>
            <a:r>
              <a:rPr sz="1100" spc="235" dirty="0">
                <a:solidFill>
                  <a:srgbClr val="29225C"/>
                </a:solidFill>
                <a:latin typeface="Tahoma"/>
                <a:cs typeface="Tahoma"/>
              </a:rPr>
              <a:t> </a:t>
            </a:r>
            <a:r>
              <a:rPr sz="1100" spc="-5" dirty="0">
                <a:solidFill>
                  <a:srgbClr val="29225C"/>
                </a:solidFill>
                <a:latin typeface="Tahoma"/>
                <a:cs typeface="Tahoma"/>
              </a:rPr>
              <a:t>LNG</a:t>
            </a:r>
            <a:r>
              <a:rPr sz="1100" spc="229" dirty="0">
                <a:solidFill>
                  <a:srgbClr val="29225C"/>
                </a:solidFill>
                <a:latin typeface="Tahoma"/>
                <a:cs typeface="Tahoma"/>
              </a:rPr>
              <a:t> </a:t>
            </a:r>
            <a:r>
              <a:rPr sz="1100" spc="-35" dirty="0">
                <a:solidFill>
                  <a:srgbClr val="29225C"/>
                </a:solidFill>
                <a:latin typeface="Tahoma"/>
                <a:cs typeface="Tahoma"/>
              </a:rPr>
              <a:t>process,</a:t>
            </a:r>
            <a:r>
              <a:rPr sz="1100" spc="220" dirty="0">
                <a:solidFill>
                  <a:srgbClr val="29225C"/>
                </a:solidFill>
                <a:latin typeface="Tahoma"/>
                <a:cs typeface="Tahoma"/>
              </a:rPr>
              <a:t> </a:t>
            </a:r>
            <a:r>
              <a:rPr sz="1100" spc="-35" dirty="0">
                <a:solidFill>
                  <a:srgbClr val="29225C"/>
                </a:solidFill>
                <a:latin typeface="Tahoma"/>
                <a:cs typeface="Tahoma"/>
              </a:rPr>
              <a:t>Elsevier,</a:t>
            </a:r>
            <a:r>
              <a:rPr sz="1100" spc="215" dirty="0">
                <a:solidFill>
                  <a:srgbClr val="29225C"/>
                </a:solidFill>
                <a:latin typeface="Tahoma"/>
                <a:cs typeface="Tahoma"/>
              </a:rPr>
              <a:t> </a:t>
            </a:r>
            <a:r>
              <a:rPr sz="1100" spc="-35" dirty="0">
                <a:solidFill>
                  <a:srgbClr val="29225C"/>
                </a:solidFill>
                <a:latin typeface="Tahoma"/>
                <a:cs typeface="Tahoma"/>
              </a:rPr>
              <a:t>Computers</a:t>
            </a:r>
            <a:r>
              <a:rPr sz="1100" spc="235" dirty="0">
                <a:solidFill>
                  <a:srgbClr val="29225C"/>
                </a:solidFill>
                <a:latin typeface="Tahoma"/>
                <a:cs typeface="Tahoma"/>
              </a:rPr>
              <a:t> </a:t>
            </a:r>
            <a:r>
              <a:rPr sz="1100" spc="-60" dirty="0">
                <a:solidFill>
                  <a:srgbClr val="29225C"/>
                </a:solidFill>
                <a:latin typeface="Tahoma"/>
                <a:cs typeface="Tahoma"/>
              </a:rPr>
              <a:t>and</a:t>
            </a:r>
            <a:r>
              <a:rPr sz="1100" spc="225" dirty="0">
                <a:solidFill>
                  <a:srgbClr val="29225C"/>
                </a:solidFill>
                <a:latin typeface="Tahoma"/>
                <a:cs typeface="Tahoma"/>
              </a:rPr>
              <a:t> </a:t>
            </a:r>
            <a:r>
              <a:rPr sz="1100" spc="-40" dirty="0">
                <a:solidFill>
                  <a:srgbClr val="29225C"/>
                </a:solidFill>
                <a:latin typeface="Tahoma"/>
                <a:cs typeface="Tahoma"/>
              </a:rPr>
              <a:t>Chemical</a:t>
            </a:r>
            <a:endParaRPr sz="1100">
              <a:latin typeface="Tahoma"/>
              <a:cs typeface="Tahoma"/>
            </a:endParaRPr>
          </a:p>
        </p:txBody>
      </p:sp>
      <p:sp>
        <p:nvSpPr>
          <p:cNvPr id="6" name="object 6"/>
          <p:cNvSpPr txBox="1"/>
          <p:nvPr/>
        </p:nvSpPr>
        <p:spPr>
          <a:xfrm>
            <a:off x="1183944" y="1781937"/>
            <a:ext cx="1905000" cy="193675"/>
          </a:xfrm>
          <a:prstGeom prst="rect">
            <a:avLst/>
          </a:prstGeom>
        </p:spPr>
        <p:txBody>
          <a:bodyPr vert="horz" wrap="square" lIns="0" tIns="13335" rIns="0" bIns="0" rtlCol="0">
            <a:spAutoFit/>
          </a:bodyPr>
          <a:lstStyle/>
          <a:p>
            <a:pPr marL="12700">
              <a:lnSpc>
                <a:spcPct val="100000"/>
              </a:lnSpc>
              <a:spcBef>
                <a:spcPts val="105"/>
              </a:spcBef>
            </a:pPr>
            <a:r>
              <a:rPr sz="1100" spc="-15" dirty="0">
                <a:solidFill>
                  <a:srgbClr val="29225C"/>
                </a:solidFill>
                <a:latin typeface="Tahoma"/>
                <a:cs typeface="Tahoma"/>
              </a:rPr>
              <a:t>E</a:t>
            </a:r>
            <a:r>
              <a:rPr sz="1100" spc="-55" dirty="0">
                <a:solidFill>
                  <a:srgbClr val="29225C"/>
                </a:solidFill>
                <a:latin typeface="Tahoma"/>
                <a:cs typeface="Tahoma"/>
              </a:rPr>
              <a:t>n</a:t>
            </a:r>
            <a:r>
              <a:rPr sz="1100" spc="-45" dirty="0">
                <a:solidFill>
                  <a:srgbClr val="29225C"/>
                </a:solidFill>
                <a:latin typeface="Tahoma"/>
                <a:cs typeface="Tahoma"/>
              </a:rPr>
              <a:t>gi</a:t>
            </a:r>
            <a:r>
              <a:rPr sz="1100" spc="-50" dirty="0">
                <a:solidFill>
                  <a:srgbClr val="29225C"/>
                </a:solidFill>
                <a:latin typeface="Tahoma"/>
                <a:cs typeface="Tahoma"/>
              </a:rPr>
              <a:t>n</a:t>
            </a:r>
            <a:r>
              <a:rPr sz="1100" spc="-35" dirty="0">
                <a:solidFill>
                  <a:srgbClr val="29225C"/>
                </a:solidFill>
                <a:latin typeface="Tahoma"/>
                <a:cs typeface="Tahoma"/>
              </a:rPr>
              <a:t>e</a:t>
            </a:r>
            <a:r>
              <a:rPr sz="1100" spc="-30" dirty="0">
                <a:solidFill>
                  <a:srgbClr val="29225C"/>
                </a:solidFill>
                <a:latin typeface="Tahoma"/>
                <a:cs typeface="Tahoma"/>
              </a:rPr>
              <a:t>e</a:t>
            </a:r>
            <a:r>
              <a:rPr sz="1100" spc="-55" dirty="0">
                <a:solidFill>
                  <a:srgbClr val="29225C"/>
                </a:solidFill>
                <a:latin typeface="Tahoma"/>
                <a:cs typeface="Tahoma"/>
              </a:rPr>
              <a:t>r</a:t>
            </a:r>
            <a:r>
              <a:rPr sz="1100" spc="-40" dirty="0">
                <a:solidFill>
                  <a:srgbClr val="29225C"/>
                </a:solidFill>
                <a:latin typeface="Tahoma"/>
                <a:cs typeface="Tahoma"/>
              </a:rPr>
              <a:t>in</a:t>
            </a:r>
            <a:r>
              <a:rPr sz="1100" spc="-50" dirty="0">
                <a:solidFill>
                  <a:srgbClr val="29225C"/>
                </a:solidFill>
                <a:latin typeface="Tahoma"/>
                <a:cs typeface="Tahoma"/>
              </a:rPr>
              <a:t>g</a:t>
            </a:r>
            <a:r>
              <a:rPr sz="1100" spc="-130" dirty="0">
                <a:solidFill>
                  <a:srgbClr val="29225C"/>
                </a:solidFill>
                <a:latin typeface="Tahoma"/>
                <a:cs typeface="Tahoma"/>
              </a:rPr>
              <a:t> </a:t>
            </a:r>
            <a:r>
              <a:rPr sz="1100" spc="-40" dirty="0">
                <a:solidFill>
                  <a:srgbClr val="29225C"/>
                </a:solidFill>
                <a:latin typeface="Tahoma"/>
                <a:cs typeface="Tahoma"/>
              </a:rPr>
              <a:t>34</a:t>
            </a:r>
            <a:r>
              <a:rPr sz="1100" spc="-95" dirty="0">
                <a:solidFill>
                  <a:srgbClr val="29225C"/>
                </a:solidFill>
                <a:latin typeface="Tahoma"/>
                <a:cs typeface="Tahoma"/>
              </a:rPr>
              <a:t> </a:t>
            </a:r>
            <a:r>
              <a:rPr sz="1100" spc="-140" dirty="0">
                <a:solidFill>
                  <a:srgbClr val="29225C"/>
                </a:solidFill>
                <a:latin typeface="Tahoma"/>
                <a:cs typeface="Tahoma"/>
              </a:rPr>
              <a:t>(</a:t>
            </a:r>
            <a:r>
              <a:rPr sz="1100" spc="-45" dirty="0">
                <a:solidFill>
                  <a:srgbClr val="29225C"/>
                </a:solidFill>
                <a:latin typeface="Tahoma"/>
                <a:cs typeface="Tahoma"/>
              </a:rPr>
              <a:t>2010</a:t>
            </a:r>
            <a:r>
              <a:rPr sz="1100" spc="-140" dirty="0">
                <a:solidFill>
                  <a:srgbClr val="29225C"/>
                </a:solidFill>
                <a:latin typeface="Tahoma"/>
                <a:cs typeface="Tahoma"/>
              </a:rPr>
              <a:t>)</a:t>
            </a:r>
            <a:r>
              <a:rPr sz="1100" spc="-105" dirty="0">
                <a:solidFill>
                  <a:srgbClr val="29225C"/>
                </a:solidFill>
                <a:latin typeface="Tahoma"/>
                <a:cs typeface="Tahoma"/>
              </a:rPr>
              <a:t> </a:t>
            </a:r>
            <a:r>
              <a:rPr sz="1100" spc="-45" dirty="0">
                <a:solidFill>
                  <a:srgbClr val="29225C"/>
                </a:solidFill>
                <a:latin typeface="Tahoma"/>
                <a:cs typeface="Tahoma"/>
              </a:rPr>
              <a:t>1606</a:t>
            </a:r>
            <a:r>
              <a:rPr sz="1100" spc="-114" dirty="0">
                <a:solidFill>
                  <a:srgbClr val="29225C"/>
                </a:solidFill>
                <a:latin typeface="Tahoma"/>
                <a:cs typeface="Tahoma"/>
              </a:rPr>
              <a:t>-</a:t>
            </a:r>
            <a:r>
              <a:rPr sz="1100" spc="-45" dirty="0">
                <a:solidFill>
                  <a:srgbClr val="29225C"/>
                </a:solidFill>
                <a:latin typeface="Tahoma"/>
                <a:cs typeface="Tahoma"/>
              </a:rPr>
              <a:t>1617</a:t>
            </a:r>
            <a:endParaRPr sz="1100">
              <a:latin typeface="Tahoma"/>
              <a:cs typeface="Tahoma"/>
            </a:endParaRPr>
          </a:p>
        </p:txBody>
      </p:sp>
      <p:sp>
        <p:nvSpPr>
          <p:cNvPr id="7" name="object 7"/>
          <p:cNvSpPr txBox="1"/>
          <p:nvPr/>
        </p:nvSpPr>
        <p:spPr>
          <a:xfrm>
            <a:off x="841044" y="1949576"/>
            <a:ext cx="142875" cy="208279"/>
          </a:xfrm>
          <a:prstGeom prst="rect">
            <a:avLst/>
          </a:prstGeom>
        </p:spPr>
        <p:txBody>
          <a:bodyPr vert="horz" wrap="square" lIns="0" tIns="12700" rIns="0" bIns="0" rtlCol="0">
            <a:spAutoFit/>
          </a:bodyPr>
          <a:lstStyle/>
          <a:p>
            <a:pPr marL="12700">
              <a:lnSpc>
                <a:spcPct val="100000"/>
              </a:lnSpc>
              <a:spcBef>
                <a:spcPts val="100"/>
              </a:spcBef>
            </a:pPr>
            <a:r>
              <a:rPr sz="1200" spc="-105" dirty="0">
                <a:solidFill>
                  <a:srgbClr val="434343"/>
                </a:solidFill>
                <a:latin typeface="Tahoma"/>
                <a:cs typeface="Tahoma"/>
              </a:rPr>
              <a:t>2)</a:t>
            </a:r>
            <a:endParaRPr sz="1200">
              <a:latin typeface="Tahoma"/>
              <a:cs typeface="Tahoma"/>
            </a:endParaRPr>
          </a:p>
        </p:txBody>
      </p:sp>
      <p:sp>
        <p:nvSpPr>
          <p:cNvPr id="8" name="object 8"/>
          <p:cNvSpPr txBox="1"/>
          <p:nvPr/>
        </p:nvSpPr>
        <p:spPr>
          <a:xfrm>
            <a:off x="1183944" y="2141296"/>
            <a:ext cx="3402965" cy="194310"/>
          </a:xfrm>
          <a:prstGeom prst="rect">
            <a:avLst/>
          </a:prstGeom>
        </p:spPr>
        <p:txBody>
          <a:bodyPr vert="horz" wrap="square" lIns="0" tIns="13335" rIns="0" bIns="0" rtlCol="0">
            <a:spAutoFit/>
          </a:bodyPr>
          <a:lstStyle/>
          <a:p>
            <a:pPr marL="12700">
              <a:lnSpc>
                <a:spcPct val="100000"/>
              </a:lnSpc>
              <a:spcBef>
                <a:spcPts val="105"/>
              </a:spcBef>
            </a:pPr>
            <a:r>
              <a:rPr sz="1100" spc="-50" dirty="0">
                <a:solidFill>
                  <a:srgbClr val="29225C"/>
                </a:solidFill>
                <a:latin typeface="Tahoma"/>
                <a:cs typeface="Tahoma"/>
              </a:rPr>
              <a:t>Technology</a:t>
            </a:r>
            <a:r>
              <a:rPr sz="1100" spc="330" dirty="0">
                <a:solidFill>
                  <a:srgbClr val="29225C"/>
                </a:solidFill>
                <a:latin typeface="Tahoma"/>
                <a:cs typeface="Tahoma"/>
              </a:rPr>
              <a:t> </a:t>
            </a:r>
            <a:r>
              <a:rPr sz="1100" spc="-40" dirty="0">
                <a:solidFill>
                  <a:srgbClr val="29225C"/>
                </a:solidFill>
                <a:latin typeface="Tahoma"/>
                <a:cs typeface="Tahoma"/>
              </a:rPr>
              <a:t>for</a:t>
            </a:r>
            <a:r>
              <a:rPr sz="1100" spc="315" dirty="0">
                <a:solidFill>
                  <a:srgbClr val="29225C"/>
                </a:solidFill>
                <a:latin typeface="Tahoma"/>
                <a:cs typeface="Tahoma"/>
              </a:rPr>
              <a:t> </a:t>
            </a:r>
            <a:r>
              <a:rPr sz="1100" spc="-45" dirty="0">
                <a:solidFill>
                  <a:srgbClr val="29225C"/>
                </a:solidFill>
                <a:latin typeface="Tahoma"/>
                <a:cs typeface="Tahoma"/>
              </a:rPr>
              <a:t>Small-Scale</a:t>
            </a:r>
            <a:r>
              <a:rPr sz="1100" spc="325" dirty="0">
                <a:solidFill>
                  <a:srgbClr val="29225C"/>
                </a:solidFill>
                <a:latin typeface="Tahoma"/>
                <a:cs typeface="Tahoma"/>
              </a:rPr>
              <a:t> </a:t>
            </a:r>
            <a:r>
              <a:rPr sz="1100" spc="-5" dirty="0">
                <a:solidFill>
                  <a:srgbClr val="29225C"/>
                </a:solidFill>
                <a:latin typeface="Tahoma"/>
                <a:cs typeface="Tahoma"/>
              </a:rPr>
              <a:t>LNG</a:t>
            </a:r>
            <a:r>
              <a:rPr sz="1100" spc="320" dirty="0">
                <a:solidFill>
                  <a:srgbClr val="29225C"/>
                </a:solidFill>
                <a:latin typeface="Tahoma"/>
                <a:cs typeface="Tahoma"/>
              </a:rPr>
              <a:t> </a:t>
            </a:r>
            <a:r>
              <a:rPr sz="1100" spc="-45" dirty="0">
                <a:solidFill>
                  <a:srgbClr val="29225C"/>
                </a:solidFill>
                <a:latin typeface="Tahoma"/>
                <a:cs typeface="Tahoma"/>
              </a:rPr>
              <a:t>IOP</a:t>
            </a:r>
            <a:r>
              <a:rPr sz="1100" spc="315" dirty="0">
                <a:solidFill>
                  <a:srgbClr val="29225C"/>
                </a:solidFill>
                <a:latin typeface="Tahoma"/>
                <a:cs typeface="Tahoma"/>
              </a:rPr>
              <a:t> </a:t>
            </a:r>
            <a:r>
              <a:rPr sz="1100" spc="-30" dirty="0">
                <a:solidFill>
                  <a:srgbClr val="29225C"/>
                </a:solidFill>
                <a:latin typeface="Tahoma"/>
                <a:cs typeface="Tahoma"/>
              </a:rPr>
              <a:t>Conf.</a:t>
            </a:r>
            <a:r>
              <a:rPr sz="1100" spc="320" dirty="0">
                <a:solidFill>
                  <a:srgbClr val="29225C"/>
                </a:solidFill>
                <a:latin typeface="Tahoma"/>
                <a:cs typeface="Tahoma"/>
              </a:rPr>
              <a:t> </a:t>
            </a:r>
            <a:r>
              <a:rPr sz="1100" spc="-55" dirty="0">
                <a:solidFill>
                  <a:srgbClr val="29225C"/>
                </a:solidFill>
                <a:latin typeface="Tahoma"/>
                <a:cs typeface="Tahoma"/>
              </a:rPr>
              <a:t>Ser.:</a:t>
            </a:r>
            <a:r>
              <a:rPr sz="1100" spc="290" dirty="0">
                <a:solidFill>
                  <a:srgbClr val="29225C"/>
                </a:solidFill>
                <a:latin typeface="Tahoma"/>
                <a:cs typeface="Tahoma"/>
              </a:rPr>
              <a:t> </a:t>
            </a:r>
            <a:r>
              <a:rPr sz="1100" spc="-50" dirty="0">
                <a:solidFill>
                  <a:srgbClr val="29225C"/>
                </a:solidFill>
                <a:latin typeface="Tahoma"/>
                <a:cs typeface="Tahoma"/>
              </a:rPr>
              <a:t>Earth</a:t>
            </a:r>
            <a:endParaRPr sz="1100">
              <a:latin typeface="Tahoma"/>
              <a:cs typeface="Tahoma"/>
            </a:endParaRPr>
          </a:p>
        </p:txBody>
      </p:sp>
      <p:sp>
        <p:nvSpPr>
          <p:cNvPr id="9" name="object 9"/>
          <p:cNvSpPr txBox="1"/>
          <p:nvPr/>
        </p:nvSpPr>
        <p:spPr>
          <a:xfrm>
            <a:off x="1183944" y="2321814"/>
            <a:ext cx="1424940" cy="193675"/>
          </a:xfrm>
          <a:prstGeom prst="rect">
            <a:avLst/>
          </a:prstGeom>
        </p:spPr>
        <p:txBody>
          <a:bodyPr vert="horz" wrap="square" lIns="0" tIns="12700" rIns="0" bIns="0" rtlCol="0">
            <a:spAutoFit/>
          </a:bodyPr>
          <a:lstStyle/>
          <a:p>
            <a:pPr marL="12700">
              <a:lnSpc>
                <a:spcPct val="100000"/>
              </a:lnSpc>
              <a:spcBef>
                <a:spcPts val="100"/>
              </a:spcBef>
            </a:pPr>
            <a:r>
              <a:rPr sz="1100" spc="-15" dirty="0">
                <a:solidFill>
                  <a:srgbClr val="29225C"/>
                </a:solidFill>
                <a:latin typeface="Tahoma"/>
                <a:cs typeface="Tahoma"/>
              </a:rPr>
              <a:t>E</a:t>
            </a:r>
            <a:r>
              <a:rPr sz="1100" spc="-55" dirty="0">
                <a:solidFill>
                  <a:srgbClr val="29225C"/>
                </a:solidFill>
                <a:latin typeface="Tahoma"/>
                <a:cs typeface="Tahoma"/>
              </a:rPr>
              <a:t>n</a:t>
            </a:r>
            <a:r>
              <a:rPr sz="1100" spc="-60" dirty="0">
                <a:solidFill>
                  <a:srgbClr val="29225C"/>
                </a:solidFill>
                <a:latin typeface="Tahoma"/>
                <a:cs typeface="Tahoma"/>
              </a:rPr>
              <a:t>v</a:t>
            </a:r>
            <a:r>
              <a:rPr sz="1100" spc="-40" dirty="0">
                <a:solidFill>
                  <a:srgbClr val="29225C"/>
                </a:solidFill>
                <a:latin typeface="Tahoma"/>
                <a:cs typeface="Tahoma"/>
              </a:rPr>
              <a:t>ir</a:t>
            </a:r>
            <a:r>
              <a:rPr sz="1100" spc="-50" dirty="0">
                <a:solidFill>
                  <a:srgbClr val="29225C"/>
                </a:solidFill>
                <a:latin typeface="Tahoma"/>
                <a:cs typeface="Tahoma"/>
              </a:rPr>
              <a:t>o</a:t>
            </a:r>
            <a:r>
              <a:rPr sz="1100" spc="-45" dirty="0">
                <a:solidFill>
                  <a:srgbClr val="29225C"/>
                </a:solidFill>
                <a:latin typeface="Tahoma"/>
                <a:cs typeface="Tahoma"/>
              </a:rPr>
              <a:t>n</a:t>
            </a:r>
            <a:r>
              <a:rPr sz="1100" spc="-55" dirty="0">
                <a:solidFill>
                  <a:srgbClr val="29225C"/>
                </a:solidFill>
                <a:latin typeface="Tahoma"/>
                <a:cs typeface="Tahoma"/>
              </a:rPr>
              <a:t>.</a:t>
            </a:r>
            <a:r>
              <a:rPr sz="1100" spc="-125" dirty="0">
                <a:solidFill>
                  <a:srgbClr val="29225C"/>
                </a:solidFill>
                <a:latin typeface="Tahoma"/>
                <a:cs typeface="Tahoma"/>
              </a:rPr>
              <a:t> </a:t>
            </a:r>
            <a:r>
              <a:rPr sz="1100" spc="-10" dirty="0">
                <a:solidFill>
                  <a:srgbClr val="29225C"/>
                </a:solidFill>
                <a:latin typeface="Tahoma"/>
                <a:cs typeface="Tahoma"/>
              </a:rPr>
              <a:t>S</a:t>
            </a:r>
            <a:r>
              <a:rPr sz="1100" spc="-40" dirty="0">
                <a:solidFill>
                  <a:srgbClr val="29225C"/>
                </a:solidFill>
                <a:latin typeface="Tahoma"/>
                <a:cs typeface="Tahoma"/>
              </a:rPr>
              <a:t>ci</a:t>
            </a:r>
            <a:r>
              <a:rPr sz="1100" spc="-55" dirty="0">
                <a:solidFill>
                  <a:srgbClr val="29225C"/>
                </a:solidFill>
                <a:latin typeface="Tahoma"/>
                <a:cs typeface="Tahoma"/>
              </a:rPr>
              <a:t>.</a:t>
            </a:r>
            <a:r>
              <a:rPr sz="1100" spc="-110" dirty="0">
                <a:solidFill>
                  <a:srgbClr val="29225C"/>
                </a:solidFill>
                <a:latin typeface="Tahoma"/>
                <a:cs typeface="Tahoma"/>
              </a:rPr>
              <a:t> </a:t>
            </a:r>
            <a:r>
              <a:rPr sz="1100" spc="-40" dirty="0">
                <a:solidFill>
                  <a:srgbClr val="29225C"/>
                </a:solidFill>
                <a:latin typeface="Tahoma"/>
                <a:cs typeface="Tahoma"/>
              </a:rPr>
              <a:t>459</a:t>
            </a:r>
            <a:r>
              <a:rPr sz="1100" spc="-110" dirty="0">
                <a:solidFill>
                  <a:srgbClr val="29225C"/>
                </a:solidFill>
                <a:latin typeface="Tahoma"/>
                <a:cs typeface="Tahoma"/>
              </a:rPr>
              <a:t> </a:t>
            </a:r>
            <a:r>
              <a:rPr sz="1100" spc="-45" dirty="0">
                <a:solidFill>
                  <a:srgbClr val="29225C"/>
                </a:solidFill>
                <a:latin typeface="Tahoma"/>
                <a:cs typeface="Tahoma"/>
              </a:rPr>
              <a:t>052094</a:t>
            </a:r>
            <a:endParaRPr sz="1100">
              <a:latin typeface="Tahoma"/>
              <a:cs typeface="Tahoma"/>
            </a:endParaRPr>
          </a:p>
        </p:txBody>
      </p:sp>
      <p:sp>
        <p:nvSpPr>
          <p:cNvPr id="10" name="object 10"/>
          <p:cNvSpPr txBox="1"/>
          <p:nvPr/>
        </p:nvSpPr>
        <p:spPr>
          <a:xfrm>
            <a:off x="841044" y="2500122"/>
            <a:ext cx="3743960" cy="193675"/>
          </a:xfrm>
          <a:prstGeom prst="rect">
            <a:avLst/>
          </a:prstGeom>
        </p:spPr>
        <p:txBody>
          <a:bodyPr vert="horz" wrap="square" lIns="0" tIns="0" rIns="0" bIns="0" rtlCol="0">
            <a:spAutoFit/>
          </a:bodyPr>
          <a:lstStyle/>
          <a:p>
            <a:pPr marL="12700">
              <a:lnSpc>
                <a:spcPct val="100000"/>
              </a:lnSpc>
              <a:tabLst>
                <a:tab pos="354965" algn="l"/>
              </a:tabLst>
            </a:pPr>
            <a:r>
              <a:rPr sz="1200" spc="-100" dirty="0">
                <a:solidFill>
                  <a:srgbClr val="434343"/>
                </a:solidFill>
                <a:latin typeface="Tahoma"/>
                <a:cs typeface="Tahoma"/>
              </a:rPr>
              <a:t>3)	</a:t>
            </a:r>
            <a:r>
              <a:rPr sz="1100" spc="20" dirty="0">
                <a:solidFill>
                  <a:srgbClr val="29225C"/>
                </a:solidFill>
                <a:latin typeface="Tahoma"/>
                <a:cs typeface="Tahoma"/>
              </a:rPr>
              <a:t>M.</a:t>
            </a:r>
            <a:r>
              <a:rPr sz="1100" spc="-40" dirty="0">
                <a:solidFill>
                  <a:srgbClr val="29225C"/>
                </a:solidFill>
                <a:latin typeface="Tahoma"/>
                <a:cs typeface="Tahoma"/>
              </a:rPr>
              <a:t> </a:t>
            </a:r>
            <a:r>
              <a:rPr sz="1100" spc="20" dirty="0">
                <a:solidFill>
                  <a:srgbClr val="29225C"/>
                </a:solidFill>
                <a:latin typeface="Tahoma"/>
                <a:cs typeface="Tahoma"/>
              </a:rPr>
              <a:t>M.</a:t>
            </a:r>
            <a:r>
              <a:rPr sz="1100" spc="-40" dirty="0">
                <a:solidFill>
                  <a:srgbClr val="29225C"/>
                </a:solidFill>
                <a:latin typeface="Tahoma"/>
                <a:cs typeface="Tahoma"/>
              </a:rPr>
              <a:t> </a:t>
            </a:r>
            <a:r>
              <a:rPr sz="1100" spc="-50" dirty="0">
                <a:solidFill>
                  <a:srgbClr val="29225C"/>
                </a:solidFill>
                <a:latin typeface="Tahoma"/>
                <a:cs typeface="Tahoma"/>
              </a:rPr>
              <a:t>Faruque</a:t>
            </a:r>
            <a:r>
              <a:rPr sz="1100" spc="-20" dirty="0">
                <a:solidFill>
                  <a:srgbClr val="29225C"/>
                </a:solidFill>
                <a:latin typeface="Tahoma"/>
                <a:cs typeface="Tahoma"/>
              </a:rPr>
              <a:t> </a:t>
            </a:r>
            <a:r>
              <a:rPr sz="1100" spc="-50" dirty="0">
                <a:solidFill>
                  <a:srgbClr val="29225C"/>
                </a:solidFill>
                <a:latin typeface="Tahoma"/>
                <a:cs typeface="Tahoma"/>
              </a:rPr>
              <a:t>Hasan</a:t>
            </a:r>
            <a:r>
              <a:rPr sz="1100" spc="-30" dirty="0">
                <a:solidFill>
                  <a:srgbClr val="29225C"/>
                </a:solidFill>
                <a:latin typeface="Tahoma"/>
                <a:cs typeface="Tahoma"/>
              </a:rPr>
              <a:t> </a:t>
            </a:r>
            <a:r>
              <a:rPr sz="1100" spc="-75" dirty="0">
                <a:solidFill>
                  <a:srgbClr val="29225C"/>
                </a:solidFill>
                <a:latin typeface="Tahoma"/>
                <a:cs typeface="Tahoma"/>
              </a:rPr>
              <a:t>(2010)</a:t>
            </a:r>
            <a:r>
              <a:rPr sz="1100" spc="-25" dirty="0">
                <a:solidFill>
                  <a:srgbClr val="29225C"/>
                </a:solidFill>
                <a:latin typeface="Tahoma"/>
                <a:cs typeface="Tahoma"/>
              </a:rPr>
              <a:t> Modelling</a:t>
            </a:r>
            <a:r>
              <a:rPr sz="1100" spc="-40" dirty="0">
                <a:solidFill>
                  <a:srgbClr val="29225C"/>
                </a:solidFill>
                <a:latin typeface="Tahoma"/>
                <a:cs typeface="Tahoma"/>
              </a:rPr>
              <a:t> </a:t>
            </a:r>
            <a:r>
              <a:rPr sz="1100" spc="-60" dirty="0">
                <a:solidFill>
                  <a:srgbClr val="29225C"/>
                </a:solidFill>
                <a:latin typeface="Tahoma"/>
                <a:cs typeface="Tahoma"/>
              </a:rPr>
              <a:t>and</a:t>
            </a:r>
            <a:r>
              <a:rPr sz="1100" spc="-25" dirty="0">
                <a:solidFill>
                  <a:srgbClr val="29225C"/>
                </a:solidFill>
                <a:latin typeface="Tahoma"/>
                <a:cs typeface="Tahoma"/>
              </a:rPr>
              <a:t> </a:t>
            </a:r>
            <a:r>
              <a:rPr sz="1100" spc="-45" dirty="0">
                <a:solidFill>
                  <a:srgbClr val="29225C"/>
                </a:solidFill>
                <a:latin typeface="Tahoma"/>
                <a:cs typeface="Tahoma"/>
              </a:rPr>
              <a:t>optimization</a:t>
            </a:r>
            <a:r>
              <a:rPr sz="1100" spc="-25" dirty="0">
                <a:solidFill>
                  <a:srgbClr val="29225C"/>
                </a:solidFill>
                <a:latin typeface="Tahoma"/>
                <a:cs typeface="Tahoma"/>
              </a:rPr>
              <a:t> </a:t>
            </a:r>
            <a:r>
              <a:rPr sz="1100" spc="-30" dirty="0">
                <a:solidFill>
                  <a:srgbClr val="29225C"/>
                </a:solidFill>
                <a:latin typeface="Tahoma"/>
                <a:cs typeface="Tahoma"/>
              </a:rPr>
              <a:t>of</a:t>
            </a:r>
            <a:endParaRPr sz="1100">
              <a:latin typeface="Tahoma"/>
              <a:cs typeface="Tahoma"/>
            </a:endParaRPr>
          </a:p>
        </p:txBody>
      </p:sp>
      <p:sp>
        <p:nvSpPr>
          <p:cNvPr id="11" name="object 11"/>
          <p:cNvSpPr txBox="1"/>
          <p:nvPr/>
        </p:nvSpPr>
        <p:spPr>
          <a:xfrm>
            <a:off x="1183944" y="2859786"/>
            <a:ext cx="3402329" cy="193675"/>
          </a:xfrm>
          <a:prstGeom prst="rect">
            <a:avLst/>
          </a:prstGeom>
        </p:spPr>
        <p:txBody>
          <a:bodyPr vert="horz" wrap="square" lIns="0" tIns="12700" rIns="0" bIns="0" rtlCol="0">
            <a:spAutoFit/>
          </a:bodyPr>
          <a:lstStyle/>
          <a:p>
            <a:pPr marL="12700">
              <a:lnSpc>
                <a:spcPct val="100000"/>
              </a:lnSpc>
              <a:spcBef>
                <a:spcPts val="100"/>
              </a:spcBef>
              <a:tabLst>
                <a:tab pos="245745" algn="l"/>
                <a:tab pos="1117600" algn="l"/>
                <a:tab pos="1966595" algn="l"/>
                <a:tab pos="2568575" algn="l"/>
                <a:tab pos="3274060" algn="l"/>
              </a:tabLst>
            </a:pPr>
            <a:r>
              <a:rPr sz="1100" spc="-10" dirty="0">
                <a:solidFill>
                  <a:srgbClr val="29225C"/>
                </a:solidFill>
                <a:latin typeface="Tahoma"/>
                <a:cs typeface="Tahoma"/>
              </a:rPr>
              <a:t>&amp;	</a:t>
            </a:r>
            <a:r>
              <a:rPr sz="1100" spc="10" dirty="0">
                <a:solidFill>
                  <a:srgbClr val="29225C"/>
                </a:solidFill>
                <a:latin typeface="Tahoma"/>
                <a:cs typeface="Tahoma"/>
              </a:rPr>
              <a:t>B</a:t>
            </a:r>
            <a:r>
              <a:rPr sz="1100" spc="-30" dirty="0">
                <a:solidFill>
                  <a:srgbClr val="29225C"/>
                </a:solidFill>
                <a:latin typeface="Tahoma"/>
                <a:cs typeface="Tahoma"/>
              </a:rPr>
              <a:t>iomol</a:t>
            </a:r>
            <a:r>
              <a:rPr sz="1100" spc="-45" dirty="0">
                <a:solidFill>
                  <a:srgbClr val="29225C"/>
                </a:solidFill>
                <a:latin typeface="Tahoma"/>
                <a:cs typeface="Tahoma"/>
              </a:rPr>
              <a:t>e</a:t>
            </a:r>
            <a:r>
              <a:rPr sz="1100" spc="-50" dirty="0">
                <a:solidFill>
                  <a:srgbClr val="29225C"/>
                </a:solidFill>
                <a:latin typeface="Tahoma"/>
                <a:cs typeface="Tahoma"/>
              </a:rPr>
              <a:t>cul</a:t>
            </a:r>
            <a:r>
              <a:rPr sz="1100" spc="-70" dirty="0">
                <a:solidFill>
                  <a:srgbClr val="29225C"/>
                </a:solidFill>
                <a:latin typeface="Tahoma"/>
                <a:cs typeface="Tahoma"/>
              </a:rPr>
              <a:t>a</a:t>
            </a:r>
            <a:r>
              <a:rPr sz="1100" spc="-55" dirty="0">
                <a:solidFill>
                  <a:srgbClr val="29225C"/>
                </a:solidFill>
                <a:latin typeface="Tahoma"/>
                <a:cs typeface="Tahoma"/>
              </a:rPr>
              <a:t>r</a:t>
            </a:r>
            <a:r>
              <a:rPr sz="1100" dirty="0">
                <a:solidFill>
                  <a:srgbClr val="29225C"/>
                </a:solidFill>
                <a:latin typeface="Tahoma"/>
                <a:cs typeface="Tahoma"/>
              </a:rPr>
              <a:t>	</a:t>
            </a:r>
            <a:r>
              <a:rPr sz="1100" spc="-15" dirty="0">
                <a:solidFill>
                  <a:srgbClr val="29225C"/>
                </a:solidFill>
                <a:latin typeface="Tahoma"/>
                <a:cs typeface="Tahoma"/>
              </a:rPr>
              <a:t>E</a:t>
            </a:r>
            <a:r>
              <a:rPr sz="1100" spc="-55" dirty="0">
                <a:solidFill>
                  <a:srgbClr val="29225C"/>
                </a:solidFill>
                <a:latin typeface="Tahoma"/>
                <a:cs typeface="Tahoma"/>
              </a:rPr>
              <a:t>n</a:t>
            </a:r>
            <a:r>
              <a:rPr sz="1100" spc="-60" dirty="0">
                <a:solidFill>
                  <a:srgbClr val="29225C"/>
                </a:solidFill>
                <a:latin typeface="Tahoma"/>
                <a:cs typeface="Tahoma"/>
              </a:rPr>
              <a:t>g</a:t>
            </a:r>
            <a:r>
              <a:rPr sz="1100" spc="-40" dirty="0">
                <a:solidFill>
                  <a:srgbClr val="29225C"/>
                </a:solidFill>
                <a:latin typeface="Tahoma"/>
                <a:cs typeface="Tahoma"/>
              </a:rPr>
              <a:t>in</a:t>
            </a:r>
            <a:r>
              <a:rPr sz="1100" spc="-45" dirty="0">
                <a:solidFill>
                  <a:srgbClr val="29225C"/>
                </a:solidFill>
                <a:latin typeface="Tahoma"/>
                <a:cs typeface="Tahoma"/>
              </a:rPr>
              <a:t>e</a:t>
            </a:r>
            <a:r>
              <a:rPr sz="1100" spc="-55" dirty="0">
                <a:solidFill>
                  <a:srgbClr val="29225C"/>
                </a:solidFill>
                <a:latin typeface="Tahoma"/>
                <a:cs typeface="Tahoma"/>
              </a:rPr>
              <a:t>e</a:t>
            </a:r>
            <a:r>
              <a:rPr sz="1100" spc="-30" dirty="0">
                <a:solidFill>
                  <a:srgbClr val="29225C"/>
                </a:solidFill>
                <a:latin typeface="Tahoma"/>
                <a:cs typeface="Tahoma"/>
              </a:rPr>
              <a:t>r</a:t>
            </a:r>
            <a:r>
              <a:rPr sz="1100" spc="-25" dirty="0">
                <a:solidFill>
                  <a:srgbClr val="29225C"/>
                </a:solidFill>
                <a:latin typeface="Tahoma"/>
                <a:cs typeface="Tahoma"/>
              </a:rPr>
              <a:t>i</a:t>
            </a:r>
            <a:r>
              <a:rPr sz="1100" spc="-65" dirty="0">
                <a:solidFill>
                  <a:srgbClr val="29225C"/>
                </a:solidFill>
                <a:latin typeface="Tahoma"/>
                <a:cs typeface="Tahoma"/>
              </a:rPr>
              <a:t>n</a:t>
            </a:r>
            <a:r>
              <a:rPr sz="1100" spc="-70" dirty="0">
                <a:solidFill>
                  <a:srgbClr val="29225C"/>
                </a:solidFill>
                <a:latin typeface="Tahoma"/>
                <a:cs typeface="Tahoma"/>
              </a:rPr>
              <a:t>g</a:t>
            </a:r>
            <a:r>
              <a:rPr sz="1100" spc="-35" dirty="0">
                <a:solidFill>
                  <a:srgbClr val="29225C"/>
                </a:solidFill>
                <a:latin typeface="Tahoma"/>
                <a:cs typeface="Tahoma"/>
              </a:rPr>
              <a:t>,</a:t>
            </a:r>
            <a:r>
              <a:rPr sz="1100" dirty="0">
                <a:solidFill>
                  <a:srgbClr val="29225C"/>
                </a:solidFill>
                <a:latin typeface="Tahoma"/>
                <a:cs typeface="Tahoma"/>
              </a:rPr>
              <a:t>	</a:t>
            </a:r>
            <a:r>
              <a:rPr sz="1100" spc="-10" dirty="0">
                <a:solidFill>
                  <a:srgbClr val="29225C"/>
                </a:solidFill>
                <a:latin typeface="Tahoma"/>
                <a:cs typeface="Tahoma"/>
              </a:rPr>
              <a:t>N</a:t>
            </a:r>
            <a:r>
              <a:rPr sz="1100" spc="-70" dirty="0">
                <a:solidFill>
                  <a:srgbClr val="29225C"/>
                </a:solidFill>
                <a:latin typeface="Tahoma"/>
                <a:cs typeface="Tahoma"/>
              </a:rPr>
              <a:t>a</a:t>
            </a:r>
            <a:r>
              <a:rPr sz="1100" spc="-60" dirty="0">
                <a:solidFill>
                  <a:srgbClr val="29225C"/>
                </a:solidFill>
                <a:latin typeface="Tahoma"/>
                <a:cs typeface="Tahoma"/>
              </a:rPr>
              <a:t>t</a:t>
            </a:r>
            <a:r>
              <a:rPr sz="1100" spc="-35" dirty="0">
                <a:solidFill>
                  <a:srgbClr val="29225C"/>
                </a:solidFill>
                <a:latin typeface="Tahoma"/>
                <a:cs typeface="Tahoma"/>
              </a:rPr>
              <a:t>io</a:t>
            </a:r>
            <a:r>
              <a:rPr sz="1100" spc="-45" dirty="0">
                <a:solidFill>
                  <a:srgbClr val="29225C"/>
                </a:solidFill>
                <a:latin typeface="Tahoma"/>
                <a:cs typeface="Tahoma"/>
              </a:rPr>
              <a:t>n</a:t>
            </a:r>
            <a:r>
              <a:rPr sz="1100" spc="-75" dirty="0">
                <a:solidFill>
                  <a:srgbClr val="29225C"/>
                </a:solidFill>
                <a:latin typeface="Tahoma"/>
                <a:cs typeface="Tahoma"/>
              </a:rPr>
              <a:t>a</a:t>
            </a:r>
            <a:r>
              <a:rPr sz="1100" spc="-30" dirty="0">
                <a:solidFill>
                  <a:srgbClr val="29225C"/>
                </a:solidFill>
                <a:latin typeface="Tahoma"/>
                <a:cs typeface="Tahoma"/>
              </a:rPr>
              <a:t>l</a:t>
            </a:r>
            <a:r>
              <a:rPr sz="1100" dirty="0">
                <a:solidFill>
                  <a:srgbClr val="29225C"/>
                </a:solidFill>
                <a:latin typeface="Tahoma"/>
                <a:cs typeface="Tahoma"/>
              </a:rPr>
              <a:t>	</a:t>
            </a:r>
            <a:r>
              <a:rPr sz="1100" spc="-30" dirty="0">
                <a:solidFill>
                  <a:srgbClr val="29225C"/>
                </a:solidFill>
                <a:latin typeface="Tahoma"/>
                <a:cs typeface="Tahoma"/>
              </a:rPr>
              <a:t>Un</a:t>
            </a:r>
            <a:r>
              <a:rPr sz="1100" spc="-25" dirty="0">
                <a:solidFill>
                  <a:srgbClr val="29225C"/>
                </a:solidFill>
                <a:latin typeface="Tahoma"/>
                <a:cs typeface="Tahoma"/>
              </a:rPr>
              <a:t>i</a:t>
            </a:r>
            <a:r>
              <a:rPr sz="1100" spc="-60" dirty="0">
                <a:solidFill>
                  <a:srgbClr val="29225C"/>
                </a:solidFill>
                <a:latin typeface="Tahoma"/>
                <a:cs typeface="Tahoma"/>
              </a:rPr>
              <a:t>v</a:t>
            </a:r>
            <a:r>
              <a:rPr sz="1100" spc="-45" dirty="0">
                <a:solidFill>
                  <a:srgbClr val="29225C"/>
                </a:solidFill>
                <a:latin typeface="Tahoma"/>
                <a:cs typeface="Tahoma"/>
              </a:rPr>
              <a:t>e</a:t>
            </a:r>
            <a:r>
              <a:rPr sz="1100" spc="-55" dirty="0">
                <a:solidFill>
                  <a:srgbClr val="29225C"/>
                </a:solidFill>
                <a:latin typeface="Tahoma"/>
                <a:cs typeface="Tahoma"/>
              </a:rPr>
              <a:t>r</a:t>
            </a:r>
            <a:r>
              <a:rPr sz="1100" dirty="0">
                <a:solidFill>
                  <a:srgbClr val="29225C"/>
                </a:solidFill>
                <a:latin typeface="Tahoma"/>
                <a:cs typeface="Tahoma"/>
              </a:rPr>
              <a:t>s</a:t>
            </a:r>
            <a:r>
              <a:rPr sz="1100" spc="-25" dirty="0">
                <a:solidFill>
                  <a:srgbClr val="29225C"/>
                </a:solidFill>
                <a:latin typeface="Tahoma"/>
                <a:cs typeface="Tahoma"/>
              </a:rPr>
              <a:t>i</a:t>
            </a:r>
            <a:r>
              <a:rPr sz="1100" spc="-40" dirty="0">
                <a:solidFill>
                  <a:srgbClr val="29225C"/>
                </a:solidFill>
                <a:latin typeface="Tahoma"/>
                <a:cs typeface="Tahoma"/>
              </a:rPr>
              <a:t>t</a:t>
            </a:r>
            <a:r>
              <a:rPr sz="1100" spc="-50" dirty="0">
                <a:solidFill>
                  <a:srgbClr val="29225C"/>
                </a:solidFill>
                <a:latin typeface="Tahoma"/>
                <a:cs typeface="Tahoma"/>
              </a:rPr>
              <a:t>y</a:t>
            </a:r>
            <a:r>
              <a:rPr sz="1100" dirty="0">
                <a:solidFill>
                  <a:srgbClr val="29225C"/>
                </a:solidFill>
                <a:latin typeface="Tahoma"/>
                <a:cs typeface="Tahoma"/>
              </a:rPr>
              <a:t>	</a:t>
            </a:r>
            <a:r>
              <a:rPr sz="1100" spc="-30" dirty="0">
                <a:solidFill>
                  <a:srgbClr val="29225C"/>
                </a:solidFill>
                <a:latin typeface="Tahoma"/>
                <a:cs typeface="Tahoma"/>
              </a:rPr>
              <a:t>of</a:t>
            </a:r>
            <a:endParaRPr sz="1100">
              <a:latin typeface="Tahoma"/>
              <a:cs typeface="Tahoma"/>
            </a:endParaRPr>
          </a:p>
        </p:txBody>
      </p:sp>
      <p:sp>
        <p:nvSpPr>
          <p:cNvPr id="12" name="object 12"/>
          <p:cNvSpPr txBox="1"/>
          <p:nvPr/>
        </p:nvSpPr>
        <p:spPr>
          <a:xfrm>
            <a:off x="1183944" y="3038094"/>
            <a:ext cx="596265" cy="193675"/>
          </a:xfrm>
          <a:prstGeom prst="rect">
            <a:avLst/>
          </a:prstGeom>
        </p:spPr>
        <p:txBody>
          <a:bodyPr vert="horz" wrap="square" lIns="0" tIns="12700" rIns="0" bIns="0" rtlCol="0">
            <a:spAutoFit/>
          </a:bodyPr>
          <a:lstStyle/>
          <a:p>
            <a:pPr marL="12700">
              <a:lnSpc>
                <a:spcPct val="100000"/>
              </a:lnSpc>
              <a:spcBef>
                <a:spcPts val="100"/>
              </a:spcBef>
            </a:pPr>
            <a:r>
              <a:rPr sz="1100" spc="-45" dirty="0">
                <a:solidFill>
                  <a:srgbClr val="29225C"/>
                </a:solidFill>
                <a:latin typeface="Tahoma"/>
                <a:cs typeface="Tahoma"/>
              </a:rPr>
              <a:t>Singapore</a:t>
            </a:r>
            <a:endParaRPr sz="1100">
              <a:latin typeface="Tahoma"/>
              <a:cs typeface="Tahoma"/>
            </a:endParaRPr>
          </a:p>
        </p:txBody>
      </p:sp>
      <p:sp>
        <p:nvSpPr>
          <p:cNvPr id="13" name="object 13"/>
          <p:cNvSpPr txBox="1"/>
          <p:nvPr/>
        </p:nvSpPr>
        <p:spPr>
          <a:xfrm>
            <a:off x="841044" y="3217621"/>
            <a:ext cx="3744595" cy="194310"/>
          </a:xfrm>
          <a:prstGeom prst="rect">
            <a:avLst/>
          </a:prstGeom>
        </p:spPr>
        <p:txBody>
          <a:bodyPr vert="horz" wrap="square" lIns="0" tIns="635" rIns="0" bIns="0" rtlCol="0">
            <a:spAutoFit/>
          </a:bodyPr>
          <a:lstStyle/>
          <a:p>
            <a:pPr marL="12700">
              <a:lnSpc>
                <a:spcPct val="100000"/>
              </a:lnSpc>
              <a:spcBef>
                <a:spcPts val="5"/>
              </a:spcBef>
              <a:tabLst>
                <a:tab pos="354965" algn="l"/>
              </a:tabLst>
            </a:pPr>
            <a:r>
              <a:rPr sz="1200" spc="-100" dirty="0">
                <a:solidFill>
                  <a:srgbClr val="434343"/>
                </a:solidFill>
                <a:latin typeface="Tahoma"/>
                <a:cs typeface="Tahoma"/>
              </a:rPr>
              <a:t>4)	</a:t>
            </a:r>
            <a:r>
              <a:rPr sz="1100" spc="-20" dirty="0">
                <a:solidFill>
                  <a:srgbClr val="29225C"/>
                </a:solidFill>
                <a:latin typeface="Tahoma"/>
                <a:cs typeface="Tahoma"/>
              </a:rPr>
              <a:t>Matias</a:t>
            </a:r>
            <a:r>
              <a:rPr sz="1100" spc="380" dirty="0">
                <a:solidFill>
                  <a:srgbClr val="29225C"/>
                </a:solidFill>
                <a:latin typeface="Tahoma"/>
                <a:cs typeface="Tahoma"/>
              </a:rPr>
              <a:t> </a:t>
            </a:r>
            <a:r>
              <a:rPr sz="1100" spc="-35" dirty="0">
                <a:solidFill>
                  <a:srgbClr val="29225C"/>
                </a:solidFill>
                <a:latin typeface="Tahoma"/>
                <a:cs typeface="Tahoma"/>
              </a:rPr>
              <a:t>Vikse</a:t>
            </a:r>
            <a:r>
              <a:rPr sz="1100" spc="390" dirty="0">
                <a:solidFill>
                  <a:srgbClr val="29225C"/>
                </a:solidFill>
                <a:latin typeface="Tahoma"/>
                <a:cs typeface="Tahoma"/>
              </a:rPr>
              <a:t> </a:t>
            </a:r>
            <a:r>
              <a:rPr sz="1100" spc="-30" dirty="0">
                <a:solidFill>
                  <a:srgbClr val="29225C"/>
                </a:solidFill>
                <a:latin typeface="Tahoma"/>
                <a:cs typeface="Tahoma"/>
              </a:rPr>
              <a:t>et</a:t>
            </a:r>
            <a:r>
              <a:rPr sz="1100" spc="375" dirty="0">
                <a:solidFill>
                  <a:srgbClr val="29225C"/>
                </a:solidFill>
                <a:latin typeface="Tahoma"/>
                <a:cs typeface="Tahoma"/>
              </a:rPr>
              <a:t> </a:t>
            </a:r>
            <a:r>
              <a:rPr sz="1100" spc="-60" dirty="0">
                <a:solidFill>
                  <a:srgbClr val="29225C"/>
                </a:solidFill>
                <a:latin typeface="Tahoma"/>
                <a:cs typeface="Tahoma"/>
              </a:rPr>
              <a:t>al.</a:t>
            </a:r>
            <a:r>
              <a:rPr sz="1100" spc="380" dirty="0">
                <a:solidFill>
                  <a:srgbClr val="29225C"/>
                </a:solidFill>
                <a:latin typeface="Tahoma"/>
                <a:cs typeface="Tahoma"/>
              </a:rPr>
              <a:t> </a:t>
            </a:r>
            <a:r>
              <a:rPr sz="1100" spc="-75" dirty="0">
                <a:solidFill>
                  <a:srgbClr val="29225C"/>
                </a:solidFill>
                <a:latin typeface="Tahoma"/>
                <a:cs typeface="Tahoma"/>
              </a:rPr>
              <a:t>(2018),</a:t>
            </a:r>
            <a:r>
              <a:rPr sz="1100" spc="385" dirty="0">
                <a:solidFill>
                  <a:srgbClr val="29225C"/>
                </a:solidFill>
                <a:latin typeface="Tahoma"/>
                <a:cs typeface="Tahoma"/>
              </a:rPr>
              <a:t> </a:t>
            </a:r>
            <a:r>
              <a:rPr sz="1100" spc="-40" dirty="0">
                <a:solidFill>
                  <a:srgbClr val="29225C"/>
                </a:solidFill>
                <a:latin typeface="Tahoma"/>
                <a:cs typeface="Tahoma"/>
              </a:rPr>
              <a:t>Simulation</a:t>
            </a:r>
            <a:r>
              <a:rPr sz="1100" spc="380" dirty="0">
                <a:solidFill>
                  <a:srgbClr val="29225C"/>
                </a:solidFill>
                <a:latin typeface="Tahoma"/>
                <a:cs typeface="Tahoma"/>
              </a:rPr>
              <a:t> </a:t>
            </a:r>
            <a:r>
              <a:rPr sz="1100" spc="-25" dirty="0">
                <a:solidFill>
                  <a:srgbClr val="29225C"/>
                </a:solidFill>
                <a:latin typeface="Tahoma"/>
                <a:cs typeface="Tahoma"/>
              </a:rPr>
              <a:t>of</a:t>
            </a:r>
            <a:r>
              <a:rPr sz="1100" spc="390" dirty="0">
                <a:solidFill>
                  <a:srgbClr val="29225C"/>
                </a:solidFill>
                <a:latin typeface="Tahoma"/>
                <a:cs typeface="Tahoma"/>
              </a:rPr>
              <a:t> </a:t>
            </a:r>
            <a:r>
              <a:rPr sz="1100" spc="-50" dirty="0">
                <a:solidFill>
                  <a:srgbClr val="29225C"/>
                </a:solidFill>
                <a:latin typeface="Tahoma"/>
                <a:cs typeface="Tahoma"/>
              </a:rPr>
              <a:t>Dual</a:t>
            </a:r>
            <a:r>
              <a:rPr sz="1100" spc="370" dirty="0">
                <a:solidFill>
                  <a:srgbClr val="29225C"/>
                </a:solidFill>
                <a:latin typeface="Tahoma"/>
                <a:cs typeface="Tahoma"/>
              </a:rPr>
              <a:t> </a:t>
            </a:r>
            <a:r>
              <a:rPr sz="1100" spc="-10" dirty="0">
                <a:solidFill>
                  <a:srgbClr val="29225C"/>
                </a:solidFill>
                <a:latin typeface="Tahoma"/>
                <a:cs typeface="Tahoma"/>
              </a:rPr>
              <a:t>Mixed</a:t>
            </a:r>
            <a:endParaRPr sz="1100">
              <a:latin typeface="Tahoma"/>
              <a:cs typeface="Tahoma"/>
            </a:endParaRPr>
          </a:p>
        </p:txBody>
      </p:sp>
      <p:sp>
        <p:nvSpPr>
          <p:cNvPr id="14" name="object 14"/>
          <p:cNvSpPr txBox="1"/>
          <p:nvPr/>
        </p:nvSpPr>
        <p:spPr>
          <a:xfrm>
            <a:off x="1183944" y="3398011"/>
            <a:ext cx="3401695" cy="193675"/>
          </a:xfrm>
          <a:prstGeom prst="rect">
            <a:avLst/>
          </a:prstGeom>
        </p:spPr>
        <p:txBody>
          <a:bodyPr vert="horz" wrap="square" lIns="0" tIns="12700" rIns="0" bIns="0" rtlCol="0">
            <a:spAutoFit/>
          </a:bodyPr>
          <a:lstStyle/>
          <a:p>
            <a:pPr marL="12700">
              <a:lnSpc>
                <a:spcPct val="100000"/>
              </a:lnSpc>
              <a:spcBef>
                <a:spcPts val="100"/>
              </a:spcBef>
            </a:pPr>
            <a:r>
              <a:rPr sz="1100" spc="-45" dirty="0">
                <a:solidFill>
                  <a:srgbClr val="29225C"/>
                </a:solidFill>
                <a:latin typeface="Tahoma"/>
                <a:cs typeface="Tahoma"/>
              </a:rPr>
              <a:t>Refrigerant</a:t>
            </a:r>
            <a:r>
              <a:rPr sz="1100" spc="10" dirty="0">
                <a:solidFill>
                  <a:srgbClr val="29225C"/>
                </a:solidFill>
                <a:latin typeface="Tahoma"/>
                <a:cs typeface="Tahoma"/>
              </a:rPr>
              <a:t> </a:t>
            </a:r>
            <a:r>
              <a:rPr sz="1100" spc="-50" dirty="0">
                <a:solidFill>
                  <a:srgbClr val="29225C"/>
                </a:solidFill>
                <a:latin typeface="Tahoma"/>
                <a:cs typeface="Tahoma"/>
              </a:rPr>
              <a:t>Natural</a:t>
            </a:r>
            <a:r>
              <a:rPr sz="1100" spc="5" dirty="0">
                <a:solidFill>
                  <a:srgbClr val="29225C"/>
                </a:solidFill>
                <a:latin typeface="Tahoma"/>
                <a:cs typeface="Tahoma"/>
              </a:rPr>
              <a:t> </a:t>
            </a:r>
            <a:r>
              <a:rPr sz="1100" spc="-30" dirty="0">
                <a:solidFill>
                  <a:srgbClr val="29225C"/>
                </a:solidFill>
                <a:latin typeface="Tahoma"/>
                <a:cs typeface="Tahoma"/>
              </a:rPr>
              <a:t>Gas</a:t>
            </a:r>
            <a:r>
              <a:rPr sz="1100" spc="10" dirty="0">
                <a:solidFill>
                  <a:srgbClr val="29225C"/>
                </a:solidFill>
                <a:latin typeface="Tahoma"/>
                <a:cs typeface="Tahoma"/>
              </a:rPr>
              <a:t> </a:t>
            </a:r>
            <a:r>
              <a:rPr sz="1100" spc="-35" dirty="0">
                <a:solidFill>
                  <a:srgbClr val="29225C"/>
                </a:solidFill>
                <a:latin typeface="Tahoma"/>
                <a:cs typeface="Tahoma"/>
              </a:rPr>
              <a:t>Liquefaction</a:t>
            </a:r>
            <a:r>
              <a:rPr sz="1100" dirty="0">
                <a:solidFill>
                  <a:srgbClr val="29225C"/>
                </a:solidFill>
                <a:latin typeface="Tahoma"/>
                <a:cs typeface="Tahoma"/>
              </a:rPr>
              <a:t> </a:t>
            </a:r>
            <a:r>
              <a:rPr sz="1100" spc="-25" dirty="0">
                <a:solidFill>
                  <a:srgbClr val="29225C"/>
                </a:solidFill>
                <a:latin typeface="Tahoma"/>
                <a:cs typeface="Tahoma"/>
              </a:rPr>
              <a:t>Process</a:t>
            </a:r>
            <a:r>
              <a:rPr sz="1100" spc="10" dirty="0">
                <a:solidFill>
                  <a:srgbClr val="29225C"/>
                </a:solidFill>
                <a:latin typeface="Tahoma"/>
                <a:cs typeface="Tahoma"/>
              </a:rPr>
              <a:t> </a:t>
            </a:r>
            <a:r>
              <a:rPr sz="1100" spc="-25" dirty="0">
                <a:solidFill>
                  <a:srgbClr val="29225C"/>
                </a:solidFill>
                <a:latin typeface="Tahoma"/>
                <a:cs typeface="Tahoma"/>
              </a:rPr>
              <a:t>Using</a:t>
            </a:r>
            <a:r>
              <a:rPr sz="1100" spc="5" dirty="0">
                <a:solidFill>
                  <a:srgbClr val="29225C"/>
                </a:solidFill>
                <a:latin typeface="Tahoma"/>
                <a:cs typeface="Tahoma"/>
              </a:rPr>
              <a:t> </a:t>
            </a:r>
            <a:r>
              <a:rPr sz="1100" spc="-75" dirty="0">
                <a:solidFill>
                  <a:srgbClr val="29225C"/>
                </a:solidFill>
                <a:latin typeface="Tahoma"/>
                <a:cs typeface="Tahoma"/>
              </a:rPr>
              <a:t>a</a:t>
            </a:r>
            <a:r>
              <a:rPr sz="1100" spc="15" dirty="0">
                <a:solidFill>
                  <a:srgbClr val="29225C"/>
                </a:solidFill>
                <a:latin typeface="Tahoma"/>
                <a:cs typeface="Tahoma"/>
              </a:rPr>
              <a:t> </a:t>
            </a:r>
            <a:r>
              <a:rPr sz="1100" spc="-55" dirty="0">
                <a:solidFill>
                  <a:srgbClr val="29225C"/>
                </a:solidFill>
                <a:latin typeface="Tahoma"/>
                <a:cs typeface="Tahoma"/>
              </a:rPr>
              <a:t>Non-</a:t>
            </a:r>
            <a:endParaRPr sz="1100">
              <a:latin typeface="Tahoma"/>
              <a:cs typeface="Tahoma"/>
            </a:endParaRPr>
          </a:p>
        </p:txBody>
      </p:sp>
      <p:sp>
        <p:nvSpPr>
          <p:cNvPr id="15" name="object 15"/>
          <p:cNvSpPr txBox="1"/>
          <p:nvPr/>
        </p:nvSpPr>
        <p:spPr>
          <a:xfrm>
            <a:off x="1183944" y="3576320"/>
            <a:ext cx="3263265" cy="193675"/>
          </a:xfrm>
          <a:prstGeom prst="rect">
            <a:avLst/>
          </a:prstGeom>
        </p:spPr>
        <p:txBody>
          <a:bodyPr vert="horz" wrap="square" lIns="0" tIns="12700" rIns="0" bIns="0" rtlCol="0">
            <a:spAutoFit/>
          </a:bodyPr>
          <a:lstStyle/>
          <a:p>
            <a:pPr marL="12700">
              <a:lnSpc>
                <a:spcPct val="100000"/>
              </a:lnSpc>
              <a:spcBef>
                <a:spcPts val="100"/>
              </a:spcBef>
            </a:pPr>
            <a:r>
              <a:rPr sz="1100" spc="-35" dirty="0">
                <a:solidFill>
                  <a:srgbClr val="29225C"/>
                </a:solidFill>
                <a:latin typeface="Tahoma"/>
                <a:cs typeface="Tahoma"/>
              </a:rPr>
              <a:t>smooth</a:t>
            </a:r>
            <a:r>
              <a:rPr sz="1100" spc="-90" dirty="0">
                <a:solidFill>
                  <a:srgbClr val="29225C"/>
                </a:solidFill>
                <a:latin typeface="Tahoma"/>
                <a:cs typeface="Tahoma"/>
              </a:rPr>
              <a:t> </a:t>
            </a:r>
            <a:r>
              <a:rPr sz="1100" spc="-45" dirty="0">
                <a:solidFill>
                  <a:srgbClr val="29225C"/>
                </a:solidFill>
                <a:latin typeface="Tahoma"/>
                <a:cs typeface="Tahoma"/>
              </a:rPr>
              <a:t>Framework,</a:t>
            </a:r>
            <a:r>
              <a:rPr sz="1100" spc="-130" dirty="0">
                <a:solidFill>
                  <a:srgbClr val="29225C"/>
                </a:solidFill>
                <a:latin typeface="Tahoma"/>
                <a:cs typeface="Tahoma"/>
              </a:rPr>
              <a:t> </a:t>
            </a:r>
            <a:r>
              <a:rPr sz="1100" spc="-20" dirty="0">
                <a:solidFill>
                  <a:srgbClr val="29225C"/>
                </a:solidFill>
                <a:latin typeface="Tahoma"/>
                <a:cs typeface="Tahoma"/>
              </a:rPr>
              <a:t>MDPI,</a:t>
            </a:r>
            <a:r>
              <a:rPr sz="1100" spc="-110" dirty="0">
                <a:solidFill>
                  <a:srgbClr val="29225C"/>
                </a:solidFill>
                <a:latin typeface="Tahoma"/>
                <a:cs typeface="Tahoma"/>
              </a:rPr>
              <a:t> </a:t>
            </a:r>
            <a:r>
              <a:rPr sz="1100" spc="-25" dirty="0">
                <a:solidFill>
                  <a:srgbClr val="29225C"/>
                </a:solidFill>
                <a:latin typeface="Tahoma"/>
                <a:cs typeface="Tahoma"/>
              </a:rPr>
              <a:t>Processes</a:t>
            </a:r>
            <a:r>
              <a:rPr sz="1100" spc="-105" dirty="0">
                <a:solidFill>
                  <a:srgbClr val="29225C"/>
                </a:solidFill>
                <a:latin typeface="Tahoma"/>
                <a:cs typeface="Tahoma"/>
              </a:rPr>
              <a:t> </a:t>
            </a:r>
            <a:r>
              <a:rPr sz="1100" spc="-50" dirty="0">
                <a:solidFill>
                  <a:srgbClr val="29225C"/>
                </a:solidFill>
                <a:latin typeface="Tahoma"/>
                <a:cs typeface="Tahoma"/>
              </a:rPr>
              <a:t>6,</a:t>
            </a:r>
            <a:r>
              <a:rPr sz="1100" spc="-95" dirty="0">
                <a:solidFill>
                  <a:srgbClr val="29225C"/>
                </a:solidFill>
                <a:latin typeface="Tahoma"/>
                <a:cs typeface="Tahoma"/>
              </a:rPr>
              <a:t> </a:t>
            </a:r>
            <a:r>
              <a:rPr sz="1100" spc="-40" dirty="0">
                <a:solidFill>
                  <a:srgbClr val="29225C"/>
                </a:solidFill>
                <a:latin typeface="Tahoma"/>
                <a:cs typeface="Tahoma"/>
              </a:rPr>
              <a:t>193</a:t>
            </a:r>
            <a:r>
              <a:rPr sz="1100" spc="-105" dirty="0">
                <a:solidFill>
                  <a:srgbClr val="29225C"/>
                </a:solidFill>
                <a:latin typeface="Tahoma"/>
                <a:cs typeface="Tahoma"/>
              </a:rPr>
              <a:t> </a:t>
            </a:r>
            <a:r>
              <a:rPr sz="1100" spc="-70" dirty="0">
                <a:solidFill>
                  <a:srgbClr val="29225C"/>
                </a:solidFill>
                <a:latin typeface="Tahoma"/>
                <a:cs typeface="Tahoma"/>
              </a:rPr>
              <a:t>(2018),</a:t>
            </a:r>
            <a:r>
              <a:rPr sz="1100" spc="-110" dirty="0">
                <a:solidFill>
                  <a:srgbClr val="29225C"/>
                </a:solidFill>
                <a:latin typeface="Tahoma"/>
                <a:cs typeface="Tahoma"/>
              </a:rPr>
              <a:t> </a:t>
            </a:r>
            <a:r>
              <a:rPr sz="1100" spc="-60" dirty="0">
                <a:solidFill>
                  <a:srgbClr val="29225C"/>
                </a:solidFill>
                <a:latin typeface="Tahoma"/>
                <a:cs typeface="Tahoma"/>
              </a:rPr>
              <a:t>1-16</a:t>
            </a:r>
            <a:endParaRPr sz="1100" dirty="0">
              <a:latin typeface="Tahoma"/>
              <a:cs typeface="Tahoma"/>
            </a:endParaRPr>
          </a:p>
        </p:txBody>
      </p:sp>
      <p:sp>
        <p:nvSpPr>
          <p:cNvPr id="16" name="object 16"/>
          <p:cNvSpPr txBox="1"/>
          <p:nvPr/>
        </p:nvSpPr>
        <p:spPr>
          <a:xfrm>
            <a:off x="841044" y="3756152"/>
            <a:ext cx="3743960" cy="193675"/>
          </a:xfrm>
          <a:prstGeom prst="rect">
            <a:avLst/>
          </a:prstGeom>
        </p:spPr>
        <p:txBody>
          <a:bodyPr vert="horz" wrap="square" lIns="0" tIns="0" rIns="0" bIns="0" rtlCol="0">
            <a:spAutoFit/>
          </a:bodyPr>
          <a:lstStyle/>
          <a:p>
            <a:pPr marL="12700">
              <a:lnSpc>
                <a:spcPct val="100000"/>
              </a:lnSpc>
              <a:tabLst>
                <a:tab pos="354965" algn="l"/>
              </a:tabLst>
            </a:pPr>
            <a:r>
              <a:rPr sz="1200" spc="-100" dirty="0">
                <a:solidFill>
                  <a:srgbClr val="434343"/>
                </a:solidFill>
                <a:latin typeface="Tahoma"/>
                <a:cs typeface="Tahoma"/>
              </a:rPr>
              <a:t>5)	</a:t>
            </a:r>
            <a:r>
              <a:rPr sz="1100" spc="-20" dirty="0">
                <a:solidFill>
                  <a:srgbClr val="29225C"/>
                </a:solidFill>
                <a:latin typeface="Tahoma"/>
                <a:cs typeface="Tahoma"/>
              </a:rPr>
              <a:t>Lee</a:t>
            </a:r>
            <a:r>
              <a:rPr sz="1100" spc="220" dirty="0">
                <a:solidFill>
                  <a:srgbClr val="29225C"/>
                </a:solidFill>
                <a:latin typeface="Tahoma"/>
                <a:cs typeface="Tahoma"/>
              </a:rPr>
              <a:t> </a:t>
            </a:r>
            <a:r>
              <a:rPr sz="1100" spc="-20" dirty="0">
                <a:solidFill>
                  <a:srgbClr val="29225C"/>
                </a:solidFill>
                <a:latin typeface="Tahoma"/>
                <a:cs typeface="Tahoma"/>
              </a:rPr>
              <a:t>GC,</a:t>
            </a:r>
            <a:r>
              <a:rPr sz="1100" spc="204" dirty="0">
                <a:solidFill>
                  <a:srgbClr val="29225C"/>
                </a:solidFill>
                <a:latin typeface="Tahoma"/>
                <a:cs typeface="Tahoma"/>
              </a:rPr>
              <a:t> </a:t>
            </a:r>
            <a:r>
              <a:rPr sz="1100" spc="-35" dirty="0">
                <a:solidFill>
                  <a:srgbClr val="29225C"/>
                </a:solidFill>
                <a:latin typeface="Tahoma"/>
                <a:cs typeface="Tahoma"/>
              </a:rPr>
              <a:t>Smith</a:t>
            </a:r>
            <a:r>
              <a:rPr sz="1100" spc="215" dirty="0">
                <a:solidFill>
                  <a:srgbClr val="29225C"/>
                </a:solidFill>
                <a:latin typeface="Tahoma"/>
                <a:cs typeface="Tahoma"/>
              </a:rPr>
              <a:t> </a:t>
            </a:r>
            <a:r>
              <a:rPr sz="1100" spc="-35" dirty="0">
                <a:solidFill>
                  <a:srgbClr val="29225C"/>
                </a:solidFill>
                <a:latin typeface="Tahoma"/>
                <a:cs typeface="Tahoma"/>
              </a:rPr>
              <a:t>R,</a:t>
            </a:r>
            <a:r>
              <a:rPr sz="1100" spc="195" dirty="0">
                <a:solidFill>
                  <a:srgbClr val="29225C"/>
                </a:solidFill>
                <a:latin typeface="Tahoma"/>
                <a:cs typeface="Tahoma"/>
              </a:rPr>
              <a:t> </a:t>
            </a:r>
            <a:r>
              <a:rPr sz="1100" spc="-55" dirty="0">
                <a:solidFill>
                  <a:srgbClr val="29225C"/>
                </a:solidFill>
                <a:latin typeface="Tahoma"/>
                <a:cs typeface="Tahoma"/>
              </a:rPr>
              <a:t>Zhu</a:t>
            </a:r>
            <a:r>
              <a:rPr sz="1100" spc="225" dirty="0">
                <a:solidFill>
                  <a:srgbClr val="29225C"/>
                </a:solidFill>
                <a:latin typeface="Tahoma"/>
                <a:cs typeface="Tahoma"/>
              </a:rPr>
              <a:t> </a:t>
            </a:r>
            <a:r>
              <a:rPr sz="1100" spc="-40" dirty="0">
                <a:solidFill>
                  <a:srgbClr val="29225C"/>
                </a:solidFill>
                <a:latin typeface="Tahoma"/>
                <a:cs typeface="Tahoma"/>
              </a:rPr>
              <a:t>XX.</a:t>
            </a:r>
            <a:r>
              <a:rPr sz="1100" spc="215" dirty="0">
                <a:solidFill>
                  <a:srgbClr val="29225C"/>
                </a:solidFill>
                <a:latin typeface="Tahoma"/>
                <a:cs typeface="Tahoma"/>
              </a:rPr>
              <a:t> </a:t>
            </a:r>
            <a:r>
              <a:rPr sz="1100" spc="-75" dirty="0">
                <a:solidFill>
                  <a:srgbClr val="29225C"/>
                </a:solidFill>
                <a:latin typeface="Tahoma"/>
                <a:cs typeface="Tahoma"/>
              </a:rPr>
              <a:t>(2002)</a:t>
            </a:r>
            <a:r>
              <a:rPr sz="1100" spc="220" dirty="0">
                <a:solidFill>
                  <a:srgbClr val="29225C"/>
                </a:solidFill>
                <a:latin typeface="Tahoma"/>
                <a:cs typeface="Tahoma"/>
              </a:rPr>
              <a:t> </a:t>
            </a:r>
            <a:r>
              <a:rPr sz="1100" spc="-40" dirty="0">
                <a:solidFill>
                  <a:srgbClr val="29225C"/>
                </a:solidFill>
                <a:latin typeface="Tahoma"/>
                <a:cs typeface="Tahoma"/>
              </a:rPr>
              <a:t>Optimal</a:t>
            </a:r>
            <a:r>
              <a:rPr sz="1100" spc="215" dirty="0">
                <a:solidFill>
                  <a:srgbClr val="29225C"/>
                </a:solidFill>
                <a:latin typeface="Tahoma"/>
                <a:cs typeface="Tahoma"/>
              </a:rPr>
              <a:t> </a:t>
            </a:r>
            <a:r>
              <a:rPr sz="1100" spc="-30" dirty="0">
                <a:solidFill>
                  <a:srgbClr val="29225C"/>
                </a:solidFill>
                <a:latin typeface="Tahoma"/>
                <a:cs typeface="Tahoma"/>
              </a:rPr>
              <a:t>synthesis</a:t>
            </a:r>
            <a:r>
              <a:rPr sz="1100" spc="204" dirty="0">
                <a:solidFill>
                  <a:srgbClr val="29225C"/>
                </a:solidFill>
                <a:latin typeface="Tahoma"/>
                <a:cs typeface="Tahoma"/>
              </a:rPr>
              <a:t> </a:t>
            </a:r>
            <a:r>
              <a:rPr sz="1100" spc="-30" dirty="0">
                <a:solidFill>
                  <a:srgbClr val="29225C"/>
                </a:solidFill>
                <a:latin typeface="Tahoma"/>
                <a:cs typeface="Tahoma"/>
              </a:rPr>
              <a:t>of</a:t>
            </a:r>
            <a:endParaRPr sz="1100">
              <a:latin typeface="Tahoma"/>
              <a:cs typeface="Tahoma"/>
            </a:endParaRPr>
          </a:p>
        </p:txBody>
      </p:sp>
      <p:sp>
        <p:nvSpPr>
          <p:cNvPr id="17" name="object 17"/>
          <p:cNvSpPr txBox="1"/>
          <p:nvPr/>
        </p:nvSpPr>
        <p:spPr>
          <a:xfrm>
            <a:off x="1183944" y="3935984"/>
            <a:ext cx="3401060" cy="193675"/>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29225C"/>
                </a:solidFill>
                <a:latin typeface="Tahoma"/>
                <a:cs typeface="Tahoma"/>
              </a:rPr>
              <a:t>mixed-refrigerant</a:t>
            </a:r>
            <a:r>
              <a:rPr sz="1100" spc="85" dirty="0">
                <a:solidFill>
                  <a:srgbClr val="29225C"/>
                </a:solidFill>
                <a:latin typeface="Tahoma"/>
                <a:cs typeface="Tahoma"/>
              </a:rPr>
              <a:t> </a:t>
            </a:r>
            <a:r>
              <a:rPr sz="1100" spc="-20" dirty="0">
                <a:solidFill>
                  <a:srgbClr val="29225C"/>
                </a:solidFill>
                <a:latin typeface="Tahoma"/>
                <a:cs typeface="Tahoma"/>
              </a:rPr>
              <a:t>systems</a:t>
            </a:r>
            <a:r>
              <a:rPr sz="1100" spc="80" dirty="0">
                <a:solidFill>
                  <a:srgbClr val="29225C"/>
                </a:solidFill>
                <a:latin typeface="Tahoma"/>
                <a:cs typeface="Tahoma"/>
              </a:rPr>
              <a:t> </a:t>
            </a:r>
            <a:r>
              <a:rPr sz="1100" spc="-35" dirty="0">
                <a:solidFill>
                  <a:srgbClr val="29225C"/>
                </a:solidFill>
                <a:latin typeface="Tahoma"/>
                <a:cs typeface="Tahoma"/>
              </a:rPr>
              <a:t>for</a:t>
            </a:r>
            <a:r>
              <a:rPr sz="1100" spc="80" dirty="0">
                <a:solidFill>
                  <a:srgbClr val="29225C"/>
                </a:solidFill>
                <a:latin typeface="Tahoma"/>
                <a:cs typeface="Tahoma"/>
              </a:rPr>
              <a:t> </a:t>
            </a:r>
            <a:r>
              <a:rPr sz="1100" spc="-45" dirty="0">
                <a:solidFill>
                  <a:srgbClr val="29225C"/>
                </a:solidFill>
                <a:latin typeface="Tahoma"/>
                <a:cs typeface="Tahoma"/>
              </a:rPr>
              <a:t>low-temperature</a:t>
            </a:r>
            <a:r>
              <a:rPr sz="1100" spc="85" dirty="0">
                <a:solidFill>
                  <a:srgbClr val="29225C"/>
                </a:solidFill>
                <a:latin typeface="Tahoma"/>
                <a:cs typeface="Tahoma"/>
              </a:rPr>
              <a:t> </a:t>
            </a:r>
            <a:r>
              <a:rPr sz="1100" spc="-35" dirty="0">
                <a:solidFill>
                  <a:srgbClr val="29225C"/>
                </a:solidFill>
                <a:latin typeface="Tahoma"/>
                <a:cs typeface="Tahoma"/>
              </a:rPr>
              <a:t>processes.</a:t>
            </a:r>
            <a:endParaRPr sz="1100">
              <a:latin typeface="Tahoma"/>
              <a:cs typeface="Tahoma"/>
            </a:endParaRPr>
          </a:p>
        </p:txBody>
      </p:sp>
      <p:sp>
        <p:nvSpPr>
          <p:cNvPr id="18" name="object 18"/>
          <p:cNvSpPr txBox="1"/>
          <p:nvPr/>
        </p:nvSpPr>
        <p:spPr>
          <a:xfrm>
            <a:off x="1183944" y="4293819"/>
            <a:ext cx="862330" cy="194310"/>
          </a:xfrm>
          <a:prstGeom prst="rect">
            <a:avLst/>
          </a:prstGeom>
        </p:spPr>
        <p:txBody>
          <a:bodyPr vert="horz" wrap="square" lIns="0" tIns="13335" rIns="0" bIns="0" rtlCol="0">
            <a:spAutoFit/>
          </a:bodyPr>
          <a:lstStyle/>
          <a:p>
            <a:pPr marL="12700">
              <a:lnSpc>
                <a:spcPct val="100000"/>
              </a:lnSpc>
              <a:spcBef>
                <a:spcPts val="105"/>
              </a:spcBef>
            </a:pPr>
            <a:r>
              <a:rPr sz="1100" spc="-40" dirty="0">
                <a:solidFill>
                  <a:srgbClr val="29225C"/>
                </a:solidFill>
                <a:latin typeface="Tahoma"/>
                <a:cs typeface="Tahoma"/>
              </a:rPr>
              <a:t>41:5016–5028</a:t>
            </a:r>
            <a:endParaRPr sz="1100">
              <a:latin typeface="Tahoma"/>
              <a:cs typeface="Tahoma"/>
            </a:endParaRPr>
          </a:p>
        </p:txBody>
      </p:sp>
      <p:sp>
        <p:nvSpPr>
          <p:cNvPr id="19" name="object 19"/>
          <p:cNvSpPr txBox="1"/>
          <p:nvPr/>
        </p:nvSpPr>
        <p:spPr>
          <a:xfrm>
            <a:off x="841044" y="4462068"/>
            <a:ext cx="3746500" cy="193675"/>
          </a:xfrm>
          <a:prstGeom prst="rect">
            <a:avLst/>
          </a:prstGeom>
        </p:spPr>
        <p:txBody>
          <a:bodyPr vert="horz" wrap="square" lIns="0" tIns="0" rIns="0" bIns="0" rtlCol="0">
            <a:spAutoFit/>
          </a:bodyPr>
          <a:lstStyle/>
          <a:p>
            <a:pPr marL="12700">
              <a:lnSpc>
                <a:spcPct val="100000"/>
              </a:lnSpc>
              <a:tabLst>
                <a:tab pos="354965" algn="l"/>
              </a:tabLst>
            </a:pPr>
            <a:r>
              <a:rPr sz="1200" spc="-100" dirty="0">
                <a:solidFill>
                  <a:srgbClr val="434343"/>
                </a:solidFill>
                <a:latin typeface="Tahoma"/>
                <a:cs typeface="Tahoma"/>
              </a:rPr>
              <a:t>6)	</a:t>
            </a:r>
            <a:r>
              <a:rPr sz="1100" spc="-55" dirty="0">
                <a:solidFill>
                  <a:srgbClr val="29225C"/>
                </a:solidFill>
                <a:latin typeface="Tahoma"/>
                <a:cs typeface="Tahoma"/>
              </a:rPr>
              <a:t>Kyungjae</a:t>
            </a:r>
            <a:r>
              <a:rPr sz="1100" spc="-100" dirty="0">
                <a:solidFill>
                  <a:srgbClr val="29225C"/>
                </a:solidFill>
                <a:latin typeface="Tahoma"/>
                <a:cs typeface="Tahoma"/>
              </a:rPr>
              <a:t> </a:t>
            </a:r>
            <a:r>
              <a:rPr sz="1100" spc="-75" dirty="0">
                <a:solidFill>
                  <a:srgbClr val="29225C"/>
                </a:solidFill>
                <a:latin typeface="Tahoma"/>
                <a:cs typeface="Tahoma"/>
              </a:rPr>
              <a:t>Tak,</a:t>
            </a:r>
            <a:r>
              <a:rPr sz="1100" spc="-100" dirty="0">
                <a:solidFill>
                  <a:srgbClr val="29225C"/>
                </a:solidFill>
                <a:latin typeface="Tahoma"/>
                <a:cs typeface="Tahoma"/>
              </a:rPr>
              <a:t> </a:t>
            </a:r>
            <a:r>
              <a:rPr sz="1100" spc="-35" dirty="0">
                <a:solidFill>
                  <a:srgbClr val="29225C"/>
                </a:solidFill>
                <a:latin typeface="Tahoma"/>
                <a:cs typeface="Tahoma"/>
              </a:rPr>
              <a:t>Wonsub</a:t>
            </a:r>
            <a:r>
              <a:rPr sz="1100" spc="-80" dirty="0">
                <a:solidFill>
                  <a:srgbClr val="29225C"/>
                </a:solidFill>
                <a:latin typeface="Tahoma"/>
                <a:cs typeface="Tahoma"/>
              </a:rPr>
              <a:t> </a:t>
            </a:r>
            <a:r>
              <a:rPr sz="1100" spc="-45" dirty="0">
                <a:solidFill>
                  <a:srgbClr val="29225C"/>
                </a:solidFill>
                <a:latin typeface="Tahoma"/>
                <a:cs typeface="Tahoma"/>
              </a:rPr>
              <a:t>Lima,</a:t>
            </a:r>
            <a:r>
              <a:rPr sz="1100" spc="-95" dirty="0">
                <a:solidFill>
                  <a:srgbClr val="29225C"/>
                </a:solidFill>
                <a:latin typeface="Tahoma"/>
                <a:cs typeface="Tahoma"/>
              </a:rPr>
              <a:t> </a:t>
            </a:r>
            <a:r>
              <a:rPr sz="1100" spc="-45" dirty="0">
                <a:solidFill>
                  <a:srgbClr val="29225C"/>
                </a:solidFill>
                <a:latin typeface="Tahoma"/>
                <a:cs typeface="Tahoma"/>
              </a:rPr>
              <a:t>Kwangho</a:t>
            </a:r>
            <a:r>
              <a:rPr sz="1100" spc="-95" dirty="0">
                <a:solidFill>
                  <a:srgbClr val="29225C"/>
                </a:solidFill>
                <a:latin typeface="Tahoma"/>
                <a:cs typeface="Tahoma"/>
              </a:rPr>
              <a:t> </a:t>
            </a:r>
            <a:r>
              <a:rPr sz="1100" spc="-40" dirty="0">
                <a:solidFill>
                  <a:srgbClr val="29225C"/>
                </a:solidFill>
                <a:latin typeface="Tahoma"/>
                <a:cs typeface="Tahoma"/>
              </a:rPr>
              <a:t>Choib,</a:t>
            </a:r>
            <a:r>
              <a:rPr sz="1100" spc="-95" dirty="0">
                <a:solidFill>
                  <a:srgbClr val="29225C"/>
                </a:solidFill>
                <a:latin typeface="Tahoma"/>
                <a:cs typeface="Tahoma"/>
              </a:rPr>
              <a:t> </a:t>
            </a:r>
            <a:r>
              <a:rPr sz="1100" spc="-45" dirty="0">
                <a:solidFill>
                  <a:srgbClr val="29225C"/>
                </a:solidFill>
                <a:latin typeface="Tahoma"/>
                <a:cs typeface="Tahoma"/>
              </a:rPr>
              <a:t>Daeho</a:t>
            </a:r>
            <a:r>
              <a:rPr sz="1100" spc="-110" dirty="0">
                <a:solidFill>
                  <a:srgbClr val="29225C"/>
                </a:solidFill>
                <a:latin typeface="Tahoma"/>
                <a:cs typeface="Tahoma"/>
              </a:rPr>
              <a:t> </a:t>
            </a:r>
            <a:r>
              <a:rPr sz="1100" spc="-40" dirty="0">
                <a:solidFill>
                  <a:srgbClr val="29225C"/>
                </a:solidFill>
                <a:latin typeface="Tahoma"/>
                <a:cs typeface="Tahoma"/>
              </a:rPr>
              <a:t>Kob,</a:t>
            </a:r>
            <a:r>
              <a:rPr sz="1100" spc="-95" dirty="0">
                <a:solidFill>
                  <a:srgbClr val="29225C"/>
                </a:solidFill>
                <a:latin typeface="Tahoma"/>
                <a:cs typeface="Tahoma"/>
              </a:rPr>
              <a:t> </a:t>
            </a:r>
            <a:r>
              <a:rPr sz="1100" spc="-75" dirty="0">
                <a:solidFill>
                  <a:srgbClr val="29225C"/>
                </a:solidFill>
                <a:latin typeface="Tahoma"/>
                <a:cs typeface="Tahoma"/>
              </a:rPr>
              <a:t>Il</a:t>
            </a:r>
            <a:endParaRPr sz="1100">
              <a:latin typeface="Tahoma"/>
              <a:cs typeface="Tahoma"/>
            </a:endParaRPr>
          </a:p>
        </p:txBody>
      </p:sp>
      <p:sp>
        <p:nvSpPr>
          <p:cNvPr id="20" name="object 20"/>
          <p:cNvSpPr txBox="1"/>
          <p:nvPr/>
        </p:nvSpPr>
        <p:spPr>
          <a:xfrm>
            <a:off x="1183944" y="4629708"/>
            <a:ext cx="3401060" cy="193675"/>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29225C"/>
                </a:solidFill>
                <a:latin typeface="Tahoma"/>
                <a:cs typeface="Tahoma"/>
              </a:rPr>
              <a:t>Moo,</a:t>
            </a:r>
            <a:r>
              <a:rPr sz="1100" spc="125" dirty="0">
                <a:solidFill>
                  <a:srgbClr val="29225C"/>
                </a:solidFill>
                <a:latin typeface="Tahoma"/>
                <a:cs typeface="Tahoma"/>
              </a:rPr>
              <a:t> </a:t>
            </a:r>
            <a:r>
              <a:rPr sz="1100" spc="-70" dirty="0">
                <a:solidFill>
                  <a:srgbClr val="29225C"/>
                </a:solidFill>
                <a:latin typeface="Tahoma"/>
                <a:cs typeface="Tahoma"/>
              </a:rPr>
              <a:t>(2011),</a:t>
            </a:r>
            <a:r>
              <a:rPr sz="1100" spc="130" dirty="0">
                <a:solidFill>
                  <a:srgbClr val="29225C"/>
                </a:solidFill>
                <a:latin typeface="Tahoma"/>
                <a:cs typeface="Tahoma"/>
              </a:rPr>
              <a:t> </a:t>
            </a:r>
            <a:r>
              <a:rPr sz="1100" spc="-40" dirty="0">
                <a:solidFill>
                  <a:srgbClr val="29225C"/>
                </a:solidFill>
                <a:latin typeface="Tahoma"/>
                <a:cs typeface="Tahoma"/>
              </a:rPr>
              <a:t>Optimization</a:t>
            </a:r>
            <a:r>
              <a:rPr sz="1100" spc="125" dirty="0">
                <a:solidFill>
                  <a:srgbClr val="29225C"/>
                </a:solidFill>
                <a:latin typeface="Tahoma"/>
                <a:cs typeface="Tahoma"/>
              </a:rPr>
              <a:t> </a:t>
            </a:r>
            <a:r>
              <a:rPr sz="1100" spc="-30" dirty="0">
                <a:solidFill>
                  <a:srgbClr val="29225C"/>
                </a:solidFill>
                <a:latin typeface="Tahoma"/>
                <a:cs typeface="Tahoma"/>
              </a:rPr>
              <a:t>of</a:t>
            </a:r>
            <a:r>
              <a:rPr sz="1100" spc="135" dirty="0">
                <a:solidFill>
                  <a:srgbClr val="29225C"/>
                </a:solidFill>
                <a:latin typeface="Tahoma"/>
                <a:cs typeface="Tahoma"/>
              </a:rPr>
              <a:t> </a:t>
            </a:r>
            <a:r>
              <a:rPr sz="1100" spc="-50" dirty="0">
                <a:solidFill>
                  <a:srgbClr val="29225C"/>
                </a:solidFill>
                <a:latin typeface="Tahoma"/>
                <a:cs typeface="Tahoma"/>
              </a:rPr>
              <a:t>mixed-refrigerant</a:t>
            </a:r>
            <a:r>
              <a:rPr sz="1100" spc="135" dirty="0">
                <a:solidFill>
                  <a:srgbClr val="29225C"/>
                </a:solidFill>
                <a:latin typeface="Tahoma"/>
                <a:cs typeface="Tahoma"/>
              </a:rPr>
              <a:t> </a:t>
            </a:r>
            <a:r>
              <a:rPr sz="1100" spc="-25" dirty="0">
                <a:solidFill>
                  <a:srgbClr val="29225C"/>
                </a:solidFill>
                <a:latin typeface="Tahoma"/>
                <a:cs typeface="Tahoma"/>
              </a:rPr>
              <a:t>system</a:t>
            </a:r>
            <a:r>
              <a:rPr sz="1100" spc="135" dirty="0">
                <a:solidFill>
                  <a:srgbClr val="29225C"/>
                </a:solidFill>
                <a:latin typeface="Tahoma"/>
                <a:cs typeface="Tahoma"/>
              </a:rPr>
              <a:t> </a:t>
            </a:r>
            <a:r>
              <a:rPr sz="1100" spc="-45" dirty="0">
                <a:solidFill>
                  <a:srgbClr val="29225C"/>
                </a:solidFill>
                <a:latin typeface="Tahoma"/>
                <a:cs typeface="Tahoma"/>
              </a:rPr>
              <a:t>in</a:t>
            </a:r>
            <a:endParaRPr sz="1100">
              <a:latin typeface="Tahoma"/>
              <a:cs typeface="Tahoma"/>
            </a:endParaRPr>
          </a:p>
        </p:txBody>
      </p:sp>
      <p:sp>
        <p:nvSpPr>
          <p:cNvPr id="21" name="object 21"/>
          <p:cNvSpPr txBox="1"/>
          <p:nvPr/>
        </p:nvSpPr>
        <p:spPr>
          <a:xfrm>
            <a:off x="4903089" y="1233296"/>
            <a:ext cx="3401695" cy="193675"/>
          </a:xfrm>
          <a:prstGeom prst="rect">
            <a:avLst/>
          </a:prstGeom>
        </p:spPr>
        <p:txBody>
          <a:bodyPr vert="horz" wrap="square" lIns="0" tIns="13335" rIns="0" bIns="0" rtlCol="0">
            <a:spAutoFit/>
          </a:bodyPr>
          <a:lstStyle/>
          <a:p>
            <a:pPr marL="12700">
              <a:lnSpc>
                <a:spcPct val="100000"/>
              </a:lnSpc>
              <a:spcBef>
                <a:spcPts val="105"/>
              </a:spcBef>
            </a:pPr>
            <a:r>
              <a:rPr sz="1100" spc="-5" dirty="0">
                <a:solidFill>
                  <a:srgbClr val="29225C"/>
                </a:solidFill>
                <a:latin typeface="Tahoma"/>
                <a:cs typeface="Tahoma"/>
              </a:rPr>
              <a:t>LNG</a:t>
            </a:r>
            <a:r>
              <a:rPr sz="1100" spc="440" dirty="0">
                <a:solidFill>
                  <a:srgbClr val="29225C"/>
                </a:solidFill>
                <a:latin typeface="Tahoma"/>
                <a:cs typeface="Tahoma"/>
              </a:rPr>
              <a:t> </a:t>
            </a:r>
            <a:r>
              <a:rPr sz="1100" spc="-40" dirty="0">
                <a:solidFill>
                  <a:srgbClr val="29225C"/>
                </a:solidFill>
                <a:latin typeface="Tahoma"/>
                <a:cs typeface="Tahoma"/>
              </a:rPr>
              <a:t>liquefaction</a:t>
            </a:r>
            <a:r>
              <a:rPr sz="1100" spc="450" dirty="0">
                <a:solidFill>
                  <a:srgbClr val="29225C"/>
                </a:solidFill>
                <a:latin typeface="Tahoma"/>
                <a:cs typeface="Tahoma"/>
              </a:rPr>
              <a:t> </a:t>
            </a:r>
            <a:r>
              <a:rPr sz="1100" spc="-40" dirty="0">
                <a:solidFill>
                  <a:srgbClr val="29225C"/>
                </a:solidFill>
                <a:latin typeface="Tahoma"/>
                <a:cs typeface="Tahoma"/>
              </a:rPr>
              <a:t>process,</a:t>
            </a:r>
            <a:r>
              <a:rPr sz="1100" spc="440" dirty="0">
                <a:solidFill>
                  <a:srgbClr val="29225C"/>
                </a:solidFill>
                <a:latin typeface="Tahoma"/>
                <a:cs typeface="Tahoma"/>
              </a:rPr>
              <a:t> </a:t>
            </a:r>
            <a:r>
              <a:rPr sz="1100" spc="-30" dirty="0">
                <a:solidFill>
                  <a:srgbClr val="29225C"/>
                </a:solidFill>
                <a:latin typeface="Tahoma"/>
                <a:cs typeface="Tahoma"/>
              </a:rPr>
              <a:t>Elsevier</a:t>
            </a:r>
            <a:r>
              <a:rPr sz="1100" spc="455" dirty="0">
                <a:solidFill>
                  <a:srgbClr val="29225C"/>
                </a:solidFill>
                <a:latin typeface="Tahoma"/>
                <a:cs typeface="Tahoma"/>
              </a:rPr>
              <a:t> </a:t>
            </a:r>
            <a:r>
              <a:rPr sz="1100" spc="-35" dirty="0">
                <a:solidFill>
                  <a:srgbClr val="29225C"/>
                </a:solidFill>
                <a:latin typeface="Tahoma"/>
                <a:cs typeface="Tahoma"/>
              </a:rPr>
              <a:t>B.V.</a:t>
            </a:r>
            <a:r>
              <a:rPr sz="1100" spc="425" dirty="0">
                <a:solidFill>
                  <a:srgbClr val="29225C"/>
                </a:solidFill>
                <a:latin typeface="Tahoma"/>
                <a:cs typeface="Tahoma"/>
              </a:rPr>
              <a:t> </a:t>
            </a:r>
            <a:r>
              <a:rPr sz="1100" spc="-25" dirty="0">
                <a:solidFill>
                  <a:srgbClr val="29225C"/>
                </a:solidFill>
                <a:latin typeface="Tahoma"/>
                <a:cs typeface="Tahoma"/>
              </a:rPr>
              <a:t>1st</a:t>
            </a:r>
            <a:r>
              <a:rPr sz="1100" spc="440" dirty="0">
                <a:solidFill>
                  <a:srgbClr val="29225C"/>
                </a:solidFill>
                <a:latin typeface="Tahoma"/>
                <a:cs typeface="Tahoma"/>
              </a:rPr>
              <a:t> </a:t>
            </a:r>
            <a:r>
              <a:rPr sz="1100" spc="-50" dirty="0">
                <a:solidFill>
                  <a:srgbClr val="29225C"/>
                </a:solidFill>
                <a:latin typeface="Tahoma"/>
                <a:cs typeface="Tahoma"/>
              </a:rPr>
              <a:t>European</a:t>
            </a:r>
            <a:endParaRPr sz="1100">
              <a:latin typeface="Tahoma"/>
              <a:cs typeface="Tahoma"/>
            </a:endParaRPr>
          </a:p>
        </p:txBody>
      </p:sp>
      <p:sp>
        <p:nvSpPr>
          <p:cNvPr id="22" name="object 22"/>
          <p:cNvSpPr txBox="1"/>
          <p:nvPr/>
        </p:nvSpPr>
        <p:spPr>
          <a:xfrm>
            <a:off x="4903089" y="1400937"/>
            <a:ext cx="3402329" cy="193675"/>
          </a:xfrm>
          <a:prstGeom prst="rect">
            <a:avLst/>
          </a:prstGeom>
        </p:spPr>
        <p:txBody>
          <a:bodyPr vert="horz" wrap="square" lIns="0" tIns="13335" rIns="0" bIns="0" rtlCol="0">
            <a:spAutoFit/>
          </a:bodyPr>
          <a:lstStyle/>
          <a:p>
            <a:pPr marL="12700">
              <a:lnSpc>
                <a:spcPct val="100000"/>
              </a:lnSpc>
              <a:spcBef>
                <a:spcPts val="105"/>
              </a:spcBef>
            </a:pPr>
            <a:r>
              <a:rPr sz="1100" spc="-35" dirty="0">
                <a:solidFill>
                  <a:srgbClr val="29225C"/>
                </a:solidFill>
                <a:latin typeface="Tahoma"/>
                <a:cs typeface="Tahoma"/>
              </a:rPr>
              <a:t>Symposium</a:t>
            </a:r>
            <a:r>
              <a:rPr sz="1100" spc="254" dirty="0">
                <a:solidFill>
                  <a:srgbClr val="29225C"/>
                </a:solidFill>
                <a:latin typeface="Tahoma"/>
                <a:cs typeface="Tahoma"/>
              </a:rPr>
              <a:t> </a:t>
            </a:r>
            <a:r>
              <a:rPr sz="1100" spc="-50" dirty="0">
                <a:solidFill>
                  <a:srgbClr val="29225C"/>
                </a:solidFill>
                <a:latin typeface="Tahoma"/>
                <a:cs typeface="Tahoma"/>
              </a:rPr>
              <a:t>on</a:t>
            </a:r>
            <a:r>
              <a:rPr sz="1100" spc="265" dirty="0">
                <a:solidFill>
                  <a:srgbClr val="29225C"/>
                </a:solidFill>
                <a:latin typeface="Tahoma"/>
                <a:cs typeface="Tahoma"/>
              </a:rPr>
              <a:t> </a:t>
            </a:r>
            <a:r>
              <a:rPr sz="1100" spc="-40" dirty="0">
                <a:solidFill>
                  <a:srgbClr val="29225C"/>
                </a:solidFill>
                <a:latin typeface="Tahoma"/>
                <a:cs typeface="Tahoma"/>
              </a:rPr>
              <a:t>Computer</a:t>
            </a:r>
            <a:r>
              <a:rPr sz="1100" spc="250" dirty="0">
                <a:solidFill>
                  <a:srgbClr val="29225C"/>
                </a:solidFill>
                <a:latin typeface="Tahoma"/>
                <a:cs typeface="Tahoma"/>
              </a:rPr>
              <a:t> </a:t>
            </a:r>
            <a:r>
              <a:rPr sz="1100" spc="-30" dirty="0">
                <a:solidFill>
                  <a:srgbClr val="29225C"/>
                </a:solidFill>
                <a:latin typeface="Tahoma"/>
                <a:cs typeface="Tahoma"/>
              </a:rPr>
              <a:t>Aided</a:t>
            </a:r>
            <a:r>
              <a:rPr sz="1100" spc="265" dirty="0">
                <a:solidFill>
                  <a:srgbClr val="29225C"/>
                </a:solidFill>
                <a:latin typeface="Tahoma"/>
                <a:cs typeface="Tahoma"/>
              </a:rPr>
              <a:t> </a:t>
            </a:r>
            <a:r>
              <a:rPr sz="1100" spc="-25" dirty="0">
                <a:solidFill>
                  <a:srgbClr val="29225C"/>
                </a:solidFill>
                <a:latin typeface="Tahoma"/>
                <a:cs typeface="Tahoma"/>
              </a:rPr>
              <a:t>Process</a:t>
            </a:r>
            <a:r>
              <a:rPr sz="1100" spc="250" dirty="0">
                <a:solidFill>
                  <a:srgbClr val="29225C"/>
                </a:solidFill>
                <a:latin typeface="Tahoma"/>
                <a:cs typeface="Tahoma"/>
              </a:rPr>
              <a:t> </a:t>
            </a:r>
            <a:r>
              <a:rPr sz="1100" spc="-45" dirty="0">
                <a:solidFill>
                  <a:srgbClr val="29225C"/>
                </a:solidFill>
                <a:latin typeface="Tahoma"/>
                <a:cs typeface="Tahoma"/>
              </a:rPr>
              <a:t>Engineering</a:t>
            </a:r>
            <a:r>
              <a:rPr sz="1100" spc="270" dirty="0">
                <a:solidFill>
                  <a:srgbClr val="29225C"/>
                </a:solidFill>
                <a:latin typeface="Tahoma"/>
                <a:cs typeface="Tahoma"/>
              </a:rPr>
              <a:t> </a:t>
            </a:r>
            <a:r>
              <a:rPr sz="1100" spc="70" dirty="0">
                <a:solidFill>
                  <a:srgbClr val="29225C"/>
                </a:solidFill>
                <a:latin typeface="Tahoma"/>
                <a:cs typeface="Tahoma"/>
              </a:rPr>
              <a:t>–</a:t>
            </a:r>
            <a:endParaRPr sz="1100">
              <a:latin typeface="Tahoma"/>
              <a:cs typeface="Tahoma"/>
            </a:endParaRPr>
          </a:p>
        </p:txBody>
      </p:sp>
      <p:sp>
        <p:nvSpPr>
          <p:cNvPr id="23" name="object 23"/>
          <p:cNvSpPr txBox="1"/>
          <p:nvPr/>
        </p:nvSpPr>
        <p:spPr>
          <a:xfrm>
            <a:off x="4903089" y="1568576"/>
            <a:ext cx="3404235" cy="193675"/>
          </a:xfrm>
          <a:prstGeom prst="rect">
            <a:avLst/>
          </a:prstGeom>
        </p:spPr>
        <p:txBody>
          <a:bodyPr vert="horz" wrap="square" lIns="0" tIns="13335" rIns="0" bIns="0" rtlCol="0">
            <a:spAutoFit/>
          </a:bodyPr>
          <a:lstStyle/>
          <a:p>
            <a:pPr marL="12700">
              <a:lnSpc>
                <a:spcPct val="100000"/>
              </a:lnSpc>
              <a:spcBef>
                <a:spcPts val="105"/>
              </a:spcBef>
            </a:pPr>
            <a:r>
              <a:rPr sz="1100" spc="-5" dirty="0">
                <a:solidFill>
                  <a:srgbClr val="29225C"/>
                </a:solidFill>
                <a:latin typeface="Tahoma"/>
                <a:cs typeface="Tahoma"/>
              </a:rPr>
              <a:t>ESCAPE</a:t>
            </a:r>
            <a:r>
              <a:rPr sz="1100" spc="75" dirty="0">
                <a:solidFill>
                  <a:srgbClr val="29225C"/>
                </a:solidFill>
                <a:latin typeface="Tahoma"/>
                <a:cs typeface="Tahoma"/>
              </a:rPr>
              <a:t> </a:t>
            </a:r>
            <a:r>
              <a:rPr sz="1100" spc="-45" dirty="0">
                <a:solidFill>
                  <a:srgbClr val="29225C"/>
                </a:solidFill>
                <a:latin typeface="Tahoma"/>
                <a:cs typeface="Tahoma"/>
              </a:rPr>
              <a:t>21,</a:t>
            </a:r>
            <a:r>
              <a:rPr sz="1100" spc="60" dirty="0">
                <a:solidFill>
                  <a:srgbClr val="29225C"/>
                </a:solidFill>
                <a:latin typeface="Tahoma"/>
                <a:cs typeface="Tahoma"/>
              </a:rPr>
              <a:t> </a:t>
            </a:r>
            <a:r>
              <a:rPr sz="1100" spc="-35" dirty="0">
                <a:solidFill>
                  <a:srgbClr val="29225C"/>
                </a:solidFill>
                <a:latin typeface="Tahoma"/>
                <a:cs typeface="Tahoma"/>
              </a:rPr>
              <a:t>E.N.</a:t>
            </a:r>
            <a:r>
              <a:rPr sz="1100" spc="65" dirty="0">
                <a:solidFill>
                  <a:srgbClr val="29225C"/>
                </a:solidFill>
                <a:latin typeface="Tahoma"/>
                <a:cs typeface="Tahoma"/>
              </a:rPr>
              <a:t> </a:t>
            </a:r>
            <a:r>
              <a:rPr sz="1100" spc="-35" dirty="0">
                <a:solidFill>
                  <a:srgbClr val="29225C"/>
                </a:solidFill>
                <a:latin typeface="Tahoma"/>
                <a:cs typeface="Tahoma"/>
              </a:rPr>
              <a:t>Pistikopoulos,</a:t>
            </a:r>
            <a:r>
              <a:rPr sz="1100" spc="75" dirty="0">
                <a:solidFill>
                  <a:srgbClr val="29225C"/>
                </a:solidFill>
                <a:latin typeface="Tahoma"/>
                <a:cs typeface="Tahoma"/>
              </a:rPr>
              <a:t> </a:t>
            </a:r>
            <a:r>
              <a:rPr sz="1100" spc="-5" dirty="0">
                <a:solidFill>
                  <a:srgbClr val="29225C"/>
                </a:solidFill>
                <a:latin typeface="Tahoma"/>
                <a:cs typeface="Tahoma"/>
              </a:rPr>
              <a:t>M.C.</a:t>
            </a:r>
            <a:r>
              <a:rPr sz="1100" spc="80" dirty="0">
                <a:solidFill>
                  <a:srgbClr val="29225C"/>
                </a:solidFill>
                <a:latin typeface="Tahoma"/>
                <a:cs typeface="Tahoma"/>
              </a:rPr>
              <a:t> </a:t>
            </a:r>
            <a:r>
              <a:rPr sz="1100" spc="-40" dirty="0">
                <a:solidFill>
                  <a:srgbClr val="29225C"/>
                </a:solidFill>
                <a:latin typeface="Tahoma"/>
                <a:cs typeface="Tahoma"/>
              </a:rPr>
              <a:t>Georgiadis</a:t>
            </a:r>
            <a:r>
              <a:rPr sz="1100" spc="80" dirty="0">
                <a:solidFill>
                  <a:srgbClr val="29225C"/>
                </a:solidFill>
                <a:latin typeface="Tahoma"/>
                <a:cs typeface="Tahoma"/>
              </a:rPr>
              <a:t> </a:t>
            </a:r>
            <a:r>
              <a:rPr sz="1100" spc="-65" dirty="0">
                <a:solidFill>
                  <a:srgbClr val="29225C"/>
                </a:solidFill>
                <a:latin typeface="Tahoma"/>
                <a:cs typeface="Tahoma"/>
              </a:rPr>
              <a:t>and</a:t>
            </a:r>
            <a:r>
              <a:rPr sz="1100" spc="85" dirty="0">
                <a:solidFill>
                  <a:srgbClr val="29225C"/>
                </a:solidFill>
                <a:latin typeface="Tahoma"/>
                <a:cs typeface="Tahoma"/>
              </a:rPr>
              <a:t> </a:t>
            </a:r>
            <a:r>
              <a:rPr sz="1100" spc="-25" dirty="0">
                <a:solidFill>
                  <a:srgbClr val="29225C"/>
                </a:solidFill>
                <a:latin typeface="Tahoma"/>
                <a:cs typeface="Tahoma"/>
              </a:rPr>
              <a:t>A.C.</a:t>
            </a:r>
            <a:endParaRPr sz="1100">
              <a:latin typeface="Tahoma"/>
              <a:cs typeface="Tahoma"/>
            </a:endParaRPr>
          </a:p>
        </p:txBody>
      </p:sp>
      <p:sp>
        <p:nvSpPr>
          <p:cNvPr id="24" name="object 24"/>
          <p:cNvSpPr txBox="1"/>
          <p:nvPr/>
        </p:nvSpPr>
        <p:spPr>
          <a:xfrm>
            <a:off x="4903089" y="1736217"/>
            <a:ext cx="1687830" cy="193675"/>
          </a:xfrm>
          <a:prstGeom prst="rect">
            <a:avLst/>
          </a:prstGeom>
        </p:spPr>
        <p:txBody>
          <a:bodyPr vert="horz" wrap="square" lIns="0" tIns="13335" rIns="0" bIns="0" rtlCol="0">
            <a:spAutoFit/>
          </a:bodyPr>
          <a:lstStyle/>
          <a:p>
            <a:pPr marL="12700">
              <a:lnSpc>
                <a:spcPct val="100000"/>
              </a:lnSpc>
              <a:spcBef>
                <a:spcPts val="105"/>
              </a:spcBef>
            </a:pPr>
            <a:r>
              <a:rPr sz="1100" spc="-55" dirty="0">
                <a:solidFill>
                  <a:srgbClr val="29225C"/>
                </a:solidFill>
                <a:latin typeface="Tahoma"/>
                <a:cs typeface="Tahoma"/>
              </a:rPr>
              <a:t>koko</a:t>
            </a:r>
            <a:r>
              <a:rPr sz="1100" dirty="0">
                <a:solidFill>
                  <a:srgbClr val="29225C"/>
                </a:solidFill>
                <a:latin typeface="Tahoma"/>
                <a:cs typeface="Tahoma"/>
              </a:rPr>
              <a:t>ss</a:t>
            </a:r>
            <a:r>
              <a:rPr sz="1100" spc="-10" dirty="0">
                <a:solidFill>
                  <a:srgbClr val="29225C"/>
                </a:solidFill>
                <a:latin typeface="Tahoma"/>
                <a:cs typeface="Tahoma"/>
              </a:rPr>
              <a:t>is</a:t>
            </a:r>
            <a:r>
              <a:rPr sz="1100" spc="-95" dirty="0">
                <a:solidFill>
                  <a:srgbClr val="29225C"/>
                </a:solidFill>
                <a:latin typeface="Tahoma"/>
                <a:cs typeface="Tahoma"/>
              </a:rPr>
              <a:t> </a:t>
            </a:r>
            <a:r>
              <a:rPr sz="1100" spc="-60" dirty="0">
                <a:solidFill>
                  <a:srgbClr val="29225C"/>
                </a:solidFill>
                <a:latin typeface="Tahoma"/>
                <a:cs typeface="Tahoma"/>
              </a:rPr>
              <a:t>(</a:t>
            </a:r>
            <a:r>
              <a:rPr sz="1100" spc="-85" dirty="0">
                <a:solidFill>
                  <a:srgbClr val="29225C"/>
                </a:solidFill>
                <a:latin typeface="Tahoma"/>
                <a:cs typeface="Tahoma"/>
              </a:rPr>
              <a:t>E</a:t>
            </a:r>
            <a:r>
              <a:rPr sz="1100" spc="-45" dirty="0">
                <a:solidFill>
                  <a:srgbClr val="29225C"/>
                </a:solidFill>
                <a:latin typeface="Tahoma"/>
                <a:cs typeface="Tahoma"/>
              </a:rPr>
              <a:t>dito</a:t>
            </a:r>
            <a:r>
              <a:rPr sz="1100" spc="-30" dirty="0">
                <a:solidFill>
                  <a:srgbClr val="29225C"/>
                </a:solidFill>
                <a:latin typeface="Tahoma"/>
                <a:cs typeface="Tahoma"/>
              </a:rPr>
              <a:t>r</a:t>
            </a:r>
            <a:r>
              <a:rPr sz="1100" dirty="0">
                <a:solidFill>
                  <a:srgbClr val="29225C"/>
                </a:solidFill>
                <a:latin typeface="Tahoma"/>
                <a:cs typeface="Tahoma"/>
              </a:rPr>
              <a:t>s</a:t>
            </a:r>
            <a:r>
              <a:rPr sz="1100" spc="-140" dirty="0">
                <a:solidFill>
                  <a:srgbClr val="29225C"/>
                </a:solidFill>
                <a:latin typeface="Tahoma"/>
                <a:cs typeface="Tahoma"/>
              </a:rPr>
              <a:t>)</a:t>
            </a:r>
            <a:r>
              <a:rPr sz="1100" spc="-100" dirty="0">
                <a:solidFill>
                  <a:srgbClr val="29225C"/>
                </a:solidFill>
                <a:latin typeface="Tahoma"/>
                <a:cs typeface="Tahoma"/>
              </a:rPr>
              <a:t> </a:t>
            </a:r>
            <a:r>
              <a:rPr sz="1100" spc="-45" dirty="0">
                <a:solidFill>
                  <a:srgbClr val="29225C"/>
                </a:solidFill>
                <a:latin typeface="Tahoma"/>
                <a:cs typeface="Tahoma"/>
              </a:rPr>
              <a:t>1824</a:t>
            </a:r>
            <a:r>
              <a:rPr sz="1100" spc="-114" dirty="0">
                <a:solidFill>
                  <a:srgbClr val="29225C"/>
                </a:solidFill>
                <a:latin typeface="Tahoma"/>
                <a:cs typeface="Tahoma"/>
              </a:rPr>
              <a:t>-</a:t>
            </a:r>
            <a:r>
              <a:rPr sz="1100" spc="-45" dirty="0">
                <a:solidFill>
                  <a:srgbClr val="29225C"/>
                </a:solidFill>
                <a:latin typeface="Tahoma"/>
                <a:cs typeface="Tahoma"/>
              </a:rPr>
              <a:t>1828</a:t>
            </a:r>
            <a:r>
              <a:rPr sz="1100" spc="-55" dirty="0">
                <a:solidFill>
                  <a:srgbClr val="29225C"/>
                </a:solidFill>
                <a:latin typeface="Tahoma"/>
                <a:cs typeface="Tahoma"/>
              </a:rPr>
              <a:t>.</a:t>
            </a:r>
            <a:endParaRPr sz="1100">
              <a:latin typeface="Tahoma"/>
              <a:cs typeface="Tahoma"/>
            </a:endParaRPr>
          </a:p>
        </p:txBody>
      </p:sp>
      <p:sp>
        <p:nvSpPr>
          <p:cNvPr id="25" name="object 25"/>
          <p:cNvSpPr txBox="1"/>
          <p:nvPr/>
        </p:nvSpPr>
        <p:spPr>
          <a:xfrm>
            <a:off x="1158544" y="2004136"/>
            <a:ext cx="7172325" cy="208915"/>
          </a:xfrm>
          <a:prstGeom prst="rect">
            <a:avLst/>
          </a:prstGeom>
        </p:spPr>
        <p:txBody>
          <a:bodyPr vert="horz" wrap="square" lIns="0" tIns="12700" rIns="0" bIns="0" rtlCol="0">
            <a:spAutoFit/>
          </a:bodyPr>
          <a:lstStyle/>
          <a:p>
            <a:pPr marL="38100">
              <a:lnSpc>
                <a:spcPct val="100000"/>
              </a:lnSpc>
              <a:spcBef>
                <a:spcPts val="100"/>
              </a:spcBef>
              <a:tabLst>
                <a:tab pos="3756660" algn="l"/>
              </a:tabLst>
            </a:pPr>
            <a:r>
              <a:rPr sz="1650" spc="7" baseline="22727" dirty="0">
                <a:solidFill>
                  <a:srgbClr val="29225C"/>
                </a:solidFill>
                <a:latin typeface="Tahoma"/>
                <a:cs typeface="Tahoma"/>
              </a:rPr>
              <a:t>L</a:t>
            </a:r>
            <a:r>
              <a:rPr sz="1650" spc="345" baseline="22727" dirty="0">
                <a:solidFill>
                  <a:srgbClr val="29225C"/>
                </a:solidFill>
                <a:latin typeface="Tahoma"/>
                <a:cs typeface="Tahoma"/>
              </a:rPr>
              <a:t> </a:t>
            </a:r>
            <a:r>
              <a:rPr sz="1650" spc="-15" baseline="22727" dirty="0">
                <a:solidFill>
                  <a:srgbClr val="29225C"/>
                </a:solidFill>
                <a:latin typeface="Tahoma"/>
                <a:cs typeface="Tahoma"/>
              </a:rPr>
              <a:t>G</a:t>
            </a:r>
            <a:r>
              <a:rPr sz="1650" spc="352" baseline="22727" dirty="0">
                <a:solidFill>
                  <a:srgbClr val="29225C"/>
                </a:solidFill>
                <a:latin typeface="Tahoma"/>
                <a:cs typeface="Tahoma"/>
              </a:rPr>
              <a:t> </a:t>
            </a:r>
            <a:r>
              <a:rPr sz="1650" spc="-82" baseline="22727" dirty="0">
                <a:solidFill>
                  <a:srgbClr val="29225C"/>
                </a:solidFill>
                <a:latin typeface="Tahoma"/>
                <a:cs typeface="Tahoma"/>
              </a:rPr>
              <a:t>Lunkova</a:t>
            </a:r>
            <a:r>
              <a:rPr sz="1650" spc="359" baseline="22727" dirty="0">
                <a:solidFill>
                  <a:srgbClr val="29225C"/>
                </a:solidFill>
                <a:latin typeface="Tahoma"/>
                <a:cs typeface="Tahoma"/>
              </a:rPr>
              <a:t> </a:t>
            </a:r>
            <a:r>
              <a:rPr sz="1650" spc="-44" baseline="22727" dirty="0">
                <a:solidFill>
                  <a:srgbClr val="29225C"/>
                </a:solidFill>
                <a:latin typeface="Tahoma"/>
                <a:cs typeface="Tahoma"/>
              </a:rPr>
              <a:t>et</a:t>
            </a:r>
            <a:r>
              <a:rPr sz="1650" spc="337" baseline="22727" dirty="0">
                <a:solidFill>
                  <a:srgbClr val="29225C"/>
                </a:solidFill>
                <a:latin typeface="Tahoma"/>
                <a:cs typeface="Tahoma"/>
              </a:rPr>
              <a:t> </a:t>
            </a:r>
            <a:r>
              <a:rPr sz="1650" spc="-75" baseline="22727" dirty="0">
                <a:solidFill>
                  <a:srgbClr val="29225C"/>
                </a:solidFill>
                <a:latin typeface="Tahoma"/>
                <a:cs typeface="Tahoma"/>
              </a:rPr>
              <a:t>al</a:t>
            </a:r>
            <a:r>
              <a:rPr sz="1650" spc="345" baseline="22727" dirty="0">
                <a:solidFill>
                  <a:srgbClr val="29225C"/>
                </a:solidFill>
                <a:latin typeface="Tahoma"/>
                <a:cs typeface="Tahoma"/>
              </a:rPr>
              <a:t> </a:t>
            </a:r>
            <a:r>
              <a:rPr sz="1650" spc="-112" baseline="22727" dirty="0">
                <a:solidFill>
                  <a:srgbClr val="29225C"/>
                </a:solidFill>
                <a:latin typeface="Tahoma"/>
                <a:cs typeface="Tahoma"/>
              </a:rPr>
              <a:t>(2020)</a:t>
            </a:r>
            <a:r>
              <a:rPr sz="1650" spc="337" baseline="22727" dirty="0">
                <a:solidFill>
                  <a:srgbClr val="29225C"/>
                </a:solidFill>
                <a:latin typeface="Tahoma"/>
                <a:cs typeface="Tahoma"/>
              </a:rPr>
              <a:t> </a:t>
            </a:r>
            <a:r>
              <a:rPr sz="1650" spc="-89" baseline="22727" dirty="0">
                <a:solidFill>
                  <a:srgbClr val="29225C"/>
                </a:solidFill>
                <a:latin typeface="Tahoma"/>
                <a:cs typeface="Tahoma"/>
              </a:rPr>
              <a:t>The</a:t>
            </a:r>
            <a:r>
              <a:rPr sz="1650" spc="352" baseline="22727" dirty="0">
                <a:solidFill>
                  <a:srgbClr val="29225C"/>
                </a:solidFill>
                <a:latin typeface="Tahoma"/>
                <a:cs typeface="Tahoma"/>
              </a:rPr>
              <a:t> </a:t>
            </a:r>
            <a:r>
              <a:rPr sz="1650" spc="-75" baseline="22727" dirty="0">
                <a:solidFill>
                  <a:srgbClr val="29225C"/>
                </a:solidFill>
                <a:latin typeface="Tahoma"/>
                <a:cs typeface="Tahoma"/>
              </a:rPr>
              <a:t>Natural  </a:t>
            </a:r>
            <a:r>
              <a:rPr sz="1650" spc="-44" baseline="22727" dirty="0">
                <a:solidFill>
                  <a:srgbClr val="29225C"/>
                </a:solidFill>
                <a:latin typeface="Tahoma"/>
                <a:cs typeface="Tahoma"/>
              </a:rPr>
              <a:t>Gas</a:t>
            </a:r>
            <a:r>
              <a:rPr sz="1650" spc="359" baseline="22727" dirty="0">
                <a:solidFill>
                  <a:srgbClr val="29225C"/>
                </a:solidFill>
                <a:latin typeface="Tahoma"/>
                <a:cs typeface="Tahoma"/>
              </a:rPr>
              <a:t> </a:t>
            </a:r>
            <a:r>
              <a:rPr sz="1650" spc="-60" baseline="22727" dirty="0">
                <a:solidFill>
                  <a:srgbClr val="29225C"/>
                </a:solidFill>
                <a:latin typeface="Tahoma"/>
                <a:cs typeface="Tahoma"/>
              </a:rPr>
              <a:t>Liquefaction</a:t>
            </a:r>
            <a:r>
              <a:rPr sz="1650" spc="472" baseline="22727" dirty="0">
                <a:solidFill>
                  <a:srgbClr val="29225C"/>
                </a:solidFill>
                <a:latin typeface="Tahoma"/>
                <a:cs typeface="Tahoma"/>
              </a:rPr>
              <a:t> </a:t>
            </a:r>
            <a:r>
              <a:rPr sz="1200" spc="-100" dirty="0">
                <a:solidFill>
                  <a:srgbClr val="434343"/>
                </a:solidFill>
                <a:latin typeface="Tahoma"/>
                <a:cs typeface="Tahoma"/>
              </a:rPr>
              <a:t>7)	</a:t>
            </a:r>
            <a:r>
              <a:rPr sz="1100" spc="-50" dirty="0">
                <a:solidFill>
                  <a:srgbClr val="29225C"/>
                </a:solidFill>
                <a:latin typeface="Tahoma"/>
                <a:cs typeface="Tahoma"/>
              </a:rPr>
              <a:t>Barclay,</a:t>
            </a:r>
            <a:r>
              <a:rPr sz="1100" spc="75" dirty="0">
                <a:solidFill>
                  <a:srgbClr val="29225C"/>
                </a:solidFill>
                <a:latin typeface="Tahoma"/>
                <a:cs typeface="Tahoma"/>
              </a:rPr>
              <a:t> </a:t>
            </a:r>
            <a:r>
              <a:rPr sz="1100" spc="-5" dirty="0">
                <a:solidFill>
                  <a:srgbClr val="29225C"/>
                </a:solidFill>
                <a:latin typeface="Tahoma"/>
                <a:cs typeface="Tahoma"/>
              </a:rPr>
              <a:t>M.,</a:t>
            </a:r>
            <a:r>
              <a:rPr sz="1100" spc="55" dirty="0">
                <a:solidFill>
                  <a:srgbClr val="29225C"/>
                </a:solidFill>
                <a:latin typeface="Tahoma"/>
                <a:cs typeface="Tahoma"/>
              </a:rPr>
              <a:t> </a:t>
            </a:r>
            <a:r>
              <a:rPr sz="1100" spc="-10" dirty="0">
                <a:solidFill>
                  <a:srgbClr val="29225C"/>
                </a:solidFill>
                <a:latin typeface="Tahoma"/>
                <a:cs typeface="Tahoma"/>
              </a:rPr>
              <a:t>&amp;</a:t>
            </a:r>
            <a:r>
              <a:rPr sz="1100" spc="75" dirty="0">
                <a:solidFill>
                  <a:srgbClr val="29225C"/>
                </a:solidFill>
                <a:latin typeface="Tahoma"/>
                <a:cs typeface="Tahoma"/>
              </a:rPr>
              <a:t> </a:t>
            </a:r>
            <a:r>
              <a:rPr sz="1100" spc="-40" dirty="0">
                <a:solidFill>
                  <a:srgbClr val="29225C"/>
                </a:solidFill>
                <a:latin typeface="Tahoma"/>
                <a:cs typeface="Tahoma"/>
              </a:rPr>
              <a:t>Denton,</a:t>
            </a:r>
            <a:r>
              <a:rPr sz="1100" spc="60" dirty="0">
                <a:solidFill>
                  <a:srgbClr val="29225C"/>
                </a:solidFill>
                <a:latin typeface="Tahoma"/>
                <a:cs typeface="Tahoma"/>
              </a:rPr>
              <a:t> </a:t>
            </a:r>
            <a:r>
              <a:rPr sz="1100" spc="-30" dirty="0">
                <a:solidFill>
                  <a:srgbClr val="29225C"/>
                </a:solidFill>
                <a:latin typeface="Tahoma"/>
                <a:cs typeface="Tahoma"/>
              </a:rPr>
              <a:t>N.</a:t>
            </a:r>
            <a:r>
              <a:rPr sz="1100" spc="55" dirty="0">
                <a:solidFill>
                  <a:srgbClr val="29225C"/>
                </a:solidFill>
                <a:latin typeface="Tahoma"/>
                <a:cs typeface="Tahoma"/>
              </a:rPr>
              <a:t> </a:t>
            </a:r>
            <a:r>
              <a:rPr sz="1100" spc="-70" dirty="0">
                <a:solidFill>
                  <a:srgbClr val="29225C"/>
                </a:solidFill>
                <a:latin typeface="Tahoma"/>
                <a:cs typeface="Tahoma"/>
              </a:rPr>
              <a:t>(2005).</a:t>
            </a:r>
            <a:r>
              <a:rPr sz="1100" spc="70" dirty="0">
                <a:solidFill>
                  <a:srgbClr val="29225C"/>
                </a:solidFill>
                <a:latin typeface="Tahoma"/>
                <a:cs typeface="Tahoma"/>
              </a:rPr>
              <a:t> </a:t>
            </a:r>
            <a:r>
              <a:rPr sz="1100" spc="-35" dirty="0">
                <a:solidFill>
                  <a:srgbClr val="29225C"/>
                </a:solidFill>
                <a:latin typeface="Tahoma"/>
                <a:cs typeface="Tahoma"/>
              </a:rPr>
              <a:t>Selecting</a:t>
            </a:r>
            <a:r>
              <a:rPr sz="1100" spc="75" dirty="0">
                <a:solidFill>
                  <a:srgbClr val="29225C"/>
                </a:solidFill>
                <a:latin typeface="Tahoma"/>
                <a:cs typeface="Tahoma"/>
              </a:rPr>
              <a:t> </a:t>
            </a:r>
            <a:r>
              <a:rPr sz="1100" spc="-35" dirty="0">
                <a:solidFill>
                  <a:srgbClr val="29225C"/>
                </a:solidFill>
                <a:latin typeface="Tahoma"/>
                <a:cs typeface="Tahoma"/>
              </a:rPr>
              <a:t>offshore</a:t>
            </a:r>
            <a:r>
              <a:rPr sz="1100" spc="70" dirty="0">
                <a:solidFill>
                  <a:srgbClr val="29225C"/>
                </a:solidFill>
                <a:latin typeface="Tahoma"/>
                <a:cs typeface="Tahoma"/>
              </a:rPr>
              <a:t> </a:t>
            </a:r>
            <a:r>
              <a:rPr sz="1100" spc="-5" dirty="0">
                <a:solidFill>
                  <a:srgbClr val="29225C"/>
                </a:solidFill>
                <a:latin typeface="Tahoma"/>
                <a:cs typeface="Tahoma"/>
              </a:rPr>
              <a:t>LNG</a:t>
            </a:r>
            <a:endParaRPr sz="1100" dirty="0">
              <a:latin typeface="Tahoma"/>
              <a:cs typeface="Tahoma"/>
            </a:endParaRPr>
          </a:p>
        </p:txBody>
      </p:sp>
      <p:sp>
        <p:nvSpPr>
          <p:cNvPr id="26" name="object 26"/>
          <p:cNvSpPr txBox="1"/>
          <p:nvPr/>
        </p:nvSpPr>
        <p:spPr>
          <a:xfrm>
            <a:off x="4903089" y="2196846"/>
            <a:ext cx="1758314" cy="193675"/>
          </a:xfrm>
          <a:prstGeom prst="rect">
            <a:avLst/>
          </a:prstGeom>
        </p:spPr>
        <p:txBody>
          <a:bodyPr vert="horz" wrap="square" lIns="0" tIns="12700" rIns="0" bIns="0" rtlCol="0">
            <a:spAutoFit/>
          </a:bodyPr>
          <a:lstStyle/>
          <a:p>
            <a:pPr marL="12700">
              <a:lnSpc>
                <a:spcPct val="100000"/>
              </a:lnSpc>
              <a:spcBef>
                <a:spcPts val="100"/>
              </a:spcBef>
            </a:pPr>
            <a:r>
              <a:rPr sz="1100" spc="-70" dirty="0">
                <a:solidFill>
                  <a:srgbClr val="29225C"/>
                </a:solidFill>
                <a:latin typeface="Tahoma"/>
                <a:cs typeface="Tahoma"/>
              </a:rPr>
              <a:t>p</a:t>
            </a:r>
            <a:r>
              <a:rPr sz="1100" spc="-35" dirty="0">
                <a:solidFill>
                  <a:srgbClr val="29225C"/>
                </a:solidFill>
                <a:latin typeface="Tahoma"/>
                <a:cs typeface="Tahoma"/>
              </a:rPr>
              <a:t>r</a:t>
            </a:r>
            <a:r>
              <a:rPr sz="1100" spc="-40" dirty="0">
                <a:solidFill>
                  <a:srgbClr val="29225C"/>
                </a:solidFill>
                <a:latin typeface="Tahoma"/>
                <a:cs typeface="Tahoma"/>
              </a:rPr>
              <a:t>oce</a:t>
            </a:r>
            <a:r>
              <a:rPr sz="1100" dirty="0">
                <a:solidFill>
                  <a:srgbClr val="29225C"/>
                </a:solidFill>
                <a:latin typeface="Tahoma"/>
                <a:cs typeface="Tahoma"/>
              </a:rPr>
              <a:t>ss</a:t>
            </a:r>
            <a:r>
              <a:rPr sz="1100" spc="-15" dirty="0">
                <a:solidFill>
                  <a:srgbClr val="29225C"/>
                </a:solidFill>
                <a:latin typeface="Tahoma"/>
                <a:cs typeface="Tahoma"/>
              </a:rPr>
              <a:t>es</a:t>
            </a:r>
            <a:r>
              <a:rPr sz="1100" spc="-55" dirty="0">
                <a:solidFill>
                  <a:srgbClr val="29225C"/>
                </a:solidFill>
                <a:latin typeface="Tahoma"/>
                <a:cs typeface="Tahoma"/>
              </a:rPr>
              <a:t>.</a:t>
            </a:r>
            <a:r>
              <a:rPr sz="1100" spc="-100" dirty="0">
                <a:solidFill>
                  <a:srgbClr val="29225C"/>
                </a:solidFill>
                <a:latin typeface="Tahoma"/>
                <a:cs typeface="Tahoma"/>
              </a:rPr>
              <a:t> </a:t>
            </a:r>
            <a:r>
              <a:rPr sz="1100" dirty="0">
                <a:solidFill>
                  <a:srgbClr val="29225C"/>
                </a:solidFill>
                <a:latin typeface="Tahoma"/>
                <a:cs typeface="Tahoma"/>
              </a:rPr>
              <a:t>L</a:t>
            </a:r>
            <a:r>
              <a:rPr sz="1100" spc="-10" dirty="0">
                <a:solidFill>
                  <a:srgbClr val="29225C"/>
                </a:solidFill>
                <a:latin typeface="Tahoma"/>
                <a:cs typeface="Tahoma"/>
              </a:rPr>
              <a:t>NG</a:t>
            </a:r>
            <a:r>
              <a:rPr sz="1100" spc="-110" dirty="0">
                <a:solidFill>
                  <a:srgbClr val="29225C"/>
                </a:solidFill>
                <a:latin typeface="Tahoma"/>
                <a:cs typeface="Tahoma"/>
              </a:rPr>
              <a:t> </a:t>
            </a:r>
            <a:r>
              <a:rPr sz="1100" spc="55" dirty="0">
                <a:solidFill>
                  <a:srgbClr val="29225C"/>
                </a:solidFill>
                <a:latin typeface="Tahoma"/>
                <a:cs typeface="Tahoma"/>
              </a:rPr>
              <a:t>J</a:t>
            </a:r>
            <a:r>
              <a:rPr sz="1100" spc="-40" dirty="0">
                <a:solidFill>
                  <a:srgbClr val="29225C"/>
                </a:solidFill>
                <a:latin typeface="Tahoma"/>
                <a:cs typeface="Tahoma"/>
              </a:rPr>
              <a:t>o</a:t>
            </a:r>
            <a:r>
              <a:rPr sz="1100" spc="-50" dirty="0">
                <a:solidFill>
                  <a:srgbClr val="29225C"/>
                </a:solidFill>
                <a:latin typeface="Tahoma"/>
                <a:cs typeface="Tahoma"/>
              </a:rPr>
              <a:t>u</a:t>
            </a:r>
            <a:r>
              <a:rPr sz="1100" spc="-55" dirty="0">
                <a:solidFill>
                  <a:srgbClr val="29225C"/>
                </a:solidFill>
                <a:latin typeface="Tahoma"/>
                <a:cs typeface="Tahoma"/>
              </a:rPr>
              <a:t>r</a:t>
            </a:r>
            <a:r>
              <a:rPr sz="1100" spc="-50" dirty="0">
                <a:solidFill>
                  <a:srgbClr val="29225C"/>
                </a:solidFill>
                <a:latin typeface="Tahoma"/>
                <a:cs typeface="Tahoma"/>
              </a:rPr>
              <a:t>n</a:t>
            </a:r>
            <a:r>
              <a:rPr sz="1100" spc="-60" dirty="0">
                <a:solidFill>
                  <a:srgbClr val="29225C"/>
                </a:solidFill>
                <a:latin typeface="Tahoma"/>
                <a:cs typeface="Tahoma"/>
              </a:rPr>
              <a:t>al</a:t>
            </a:r>
            <a:r>
              <a:rPr sz="1100" spc="-45" dirty="0">
                <a:solidFill>
                  <a:srgbClr val="29225C"/>
                </a:solidFill>
                <a:latin typeface="Tahoma"/>
                <a:cs typeface="Tahoma"/>
              </a:rPr>
              <a:t>,</a:t>
            </a:r>
            <a:r>
              <a:rPr sz="1100" spc="-125" dirty="0">
                <a:solidFill>
                  <a:srgbClr val="29225C"/>
                </a:solidFill>
                <a:latin typeface="Tahoma"/>
                <a:cs typeface="Tahoma"/>
              </a:rPr>
              <a:t> </a:t>
            </a:r>
            <a:r>
              <a:rPr sz="1100" spc="-45" dirty="0">
                <a:solidFill>
                  <a:srgbClr val="29225C"/>
                </a:solidFill>
                <a:latin typeface="Tahoma"/>
                <a:cs typeface="Tahoma"/>
              </a:rPr>
              <a:t>10</a:t>
            </a:r>
            <a:r>
              <a:rPr sz="1100" spc="-140" dirty="0">
                <a:solidFill>
                  <a:srgbClr val="29225C"/>
                </a:solidFill>
                <a:latin typeface="Tahoma"/>
                <a:cs typeface="Tahoma"/>
              </a:rPr>
              <a:t>(</a:t>
            </a:r>
            <a:r>
              <a:rPr sz="1100" spc="-45" dirty="0">
                <a:solidFill>
                  <a:srgbClr val="29225C"/>
                </a:solidFill>
                <a:latin typeface="Tahoma"/>
                <a:cs typeface="Tahoma"/>
              </a:rPr>
              <a:t>1</a:t>
            </a:r>
            <a:r>
              <a:rPr sz="1100" spc="-95" dirty="0">
                <a:solidFill>
                  <a:srgbClr val="29225C"/>
                </a:solidFill>
                <a:latin typeface="Tahoma"/>
                <a:cs typeface="Tahoma"/>
              </a:rPr>
              <a:t>),</a:t>
            </a:r>
            <a:endParaRPr sz="1100">
              <a:latin typeface="Tahoma"/>
              <a:cs typeface="Tahoma"/>
            </a:endParaRPr>
          </a:p>
        </p:txBody>
      </p:sp>
      <p:sp>
        <p:nvSpPr>
          <p:cNvPr id="27" name="object 27"/>
          <p:cNvSpPr txBox="1"/>
          <p:nvPr/>
        </p:nvSpPr>
        <p:spPr>
          <a:xfrm>
            <a:off x="4645533" y="2375154"/>
            <a:ext cx="3656965" cy="193675"/>
          </a:xfrm>
          <a:prstGeom prst="rect">
            <a:avLst/>
          </a:prstGeom>
        </p:spPr>
        <p:txBody>
          <a:bodyPr vert="horz" wrap="square" lIns="0" tIns="0" rIns="0" bIns="0" rtlCol="0">
            <a:spAutoFit/>
          </a:bodyPr>
          <a:lstStyle/>
          <a:p>
            <a:pPr marL="12700">
              <a:lnSpc>
                <a:spcPct val="100000"/>
              </a:lnSpc>
              <a:tabLst>
                <a:tab pos="269875" algn="l"/>
              </a:tabLst>
            </a:pPr>
            <a:r>
              <a:rPr sz="1200" spc="-100" dirty="0">
                <a:solidFill>
                  <a:srgbClr val="434343"/>
                </a:solidFill>
                <a:latin typeface="Tahoma"/>
                <a:cs typeface="Tahoma"/>
              </a:rPr>
              <a:t>8)	</a:t>
            </a:r>
            <a:r>
              <a:rPr sz="1100" spc="-45" dirty="0">
                <a:solidFill>
                  <a:srgbClr val="29225C"/>
                </a:solidFill>
                <a:latin typeface="Tahoma"/>
                <a:cs typeface="Tahoma"/>
              </a:rPr>
              <a:t>Flynn,</a:t>
            </a:r>
            <a:r>
              <a:rPr sz="1100" spc="-30" dirty="0">
                <a:solidFill>
                  <a:srgbClr val="29225C"/>
                </a:solidFill>
                <a:latin typeface="Tahoma"/>
                <a:cs typeface="Tahoma"/>
              </a:rPr>
              <a:t> </a:t>
            </a:r>
            <a:r>
              <a:rPr sz="1100" spc="-75" dirty="0">
                <a:solidFill>
                  <a:srgbClr val="29225C"/>
                </a:solidFill>
                <a:latin typeface="Tahoma"/>
                <a:cs typeface="Tahoma"/>
              </a:rPr>
              <a:t>T.</a:t>
            </a:r>
            <a:r>
              <a:rPr sz="1100" spc="-35" dirty="0">
                <a:solidFill>
                  <a:srgbClr val="29225C"/>
                </a:solidFill>
                <a:latin typeface="Tahoma"/>
                <a:cs typeface="Tahoma"/>
              </a:rPr>
              <a:t> </a:t>
            </a:r>
            <a:r>
              <a:rPr sz="1100" spc="20" dirty="0">
                <a:solidFill>
                  <a:srgbClr val="29225C"/>
                </a:solidFill>
                <a:latin typeface="Tahoma"/>
                <a:cs typeface="Tahoma"/>
              </a:rPr>
              <a:t>M.</a:t>
            </a:r>
            <a:r>
              <a:rPr sz="1100" spc="-35" dirty="0">
                <a:solidFill>
                  <a:srgbClr val="29225C"/>
                </a:solidFill>
                <a:latin typeface="Tahoma"/>
                <a:cs typeface="Tahoma"/>
              </a:rPr>
              <a:t> </a:t>
            </a:r>
            <a:r>
              <a:rPr sz="1100" spc="-75" dirty="0">
                <a:solidFill>
                  <a:srgbClr val="29225C"/>
                </a:solidFill>
                <a:latin typeface="Tahoma"/>
                <a:cs typeface="Tahoma"/>
              </a:rPr>
              <a:t>(2005).</a:t>
            </a:r>
            <a:r>
              <a:rPr sz="1100" spc="-40" dirty="0">
                <a:solidFill>
                  <a:srgbClr val="29225C"/>
                </a:solidFill>
                <a:latin typeface="Tahoma"/>
                <a:cs typeface="Tahoma"/>
              </a:rPr>
              <a:t> Cryogenic</a:t>
            </a:r>
            <a:r>
              <a:rPr sz="1100" spc="-30" dirty="0">
                <a:solidFill>
                  <a:srgbClr val="29225C"/>
                </a:solidFill>
                <a:latin typeface="Tahoma"/>
                <a:cs typeface="Tahoma"/>
              </a:rPr>
              <a:t> </a:t>
            </a:r>
            <a:r>
              <a:rPr sz="1100" spc="-45" dirty="0">
                <a:solidFill>
                  <a:srgbClr val="29225C"/>
                </a:solidFill>
                <a:latin typeface="Tahoma"/>
                <a:cs typeface="Tahoma"/>
              </a:rPr>
              <a:t>engineering</a:t>
            </a:r>
            <a:r>
              <a:rPr sz="1100" spc="-25" dirty="0">
                <a:solidFill>
                  <a:srgbClr val="29225C"/>
                </a:solidFill>
                <a:latin typeface="Tahoma"/>
                <a:cs typeface="Tahoma"/>
              </a:rPr>
              <a:t> </a:t>
            </a:r>
            <a:r>
              <a:rPr sz="1100" spc="-70" dirty="0">
                <a:solidFill>
                  <a:srgbClr val="29225C"/>
                </a:solidFill>
                <a:latin typeface="Tahoma"/>
                <a:cs typeface="Tahoma"/>
              </a:rPr>
              <a:t>(2nd</a:t>
            </a:r>
            <a:r>
              <a:rPr sz="1100" spc="-35" dirty="0">
                <a:solidFill>
                  <a:srgbClr val="29225C"/>
                </a:solidFill>
                <a:latin typeface="Tahoma"/>
                <a:cs typeface="Tahoma"/>
              </a:rPr>
              <a:t> </a:t>
            </a:r>
            <a:r>
              <a:rPr sz="1100" spc="-45" dirty="0">
                <a:solidFill>
                  <a:srgbClr val="29225C"/>
                </a:solidFill>
                <a:latin typeface="Tahoma"/>
                <a:cs typeface="Tahoma"/>
              </a:rPr>
              <a:t>ed. </a:t>
            </a:r>
            <a:r>
              <a:rPr sz="1100" spc="-40" dirty="0">
                <a:solidFill>
                  <a:srgbClr val="29225C"/>
                </a:solidFill>
                <a:latin typeface="Tahoma"/>
                <a:cs typeface="Tahoma"/>
              </a:rPr>
              <a:t>revised</a:t>
            </a:r>
            <a:endParaRPr sz="1100">
              <a:latin typeface="Tahoma"/>
              <a:cs typeface="Tahoma"/>
            </a:endParaRPr>
          </a:p>
        </p:txBody>
      </p:sp>
      <p:sp>
        <p:nvSpPr>
          <p:cNvPr id="28" name="object 28"/>
          <p:cNvSpPr txBox="1"/>
          <p:nvPr/>
        </p:nvSpPr>
        <p:spPr>
          <a:xfrm>
            <a:off x="4903089" y="2554986"/>
            <a:ext cx="2350770" cy="193675"/>
          </a:xfrm>
          <a:prstGeom prst="rect">
            <a:avLst/>
          </a:prstGeom>
        </p:spPr>
        <p:txBody>
          <a:bodyPr vert="horz" wrap="square" lIns="0" tIns="12700" rIns="0" bIns="0" rtlCol="0">
            <a:spAutoFit/>
          </a:bodyPr>
          <a:lstStyle/>
          <a:p>
            <a:pPr marL="12700">
              <a:lnSpc>
                <a:spcPct val="100000"/>
              </a:lnSpc>
              <a:spcBef>
                <a:spcPts val="100"/>
              </a:spcBef>
            </a:pPr>
            <a:r>
              <a:rPr sz="1100" spc="-70" dirty="0">
                <a:solidFill>
                  <a:srgbClr val="29225C"/>
                </a:solidFill>
                <a:latin typeface="Tahoma"/>
                <a:cs typeface="Tahoma"/>
              </a:rPr>
              <a:t>an</a:t>
            </a:r>
            <a:r>
              <a:rPr sz="1100" spc="-50" dirty="0">
                <a:solidFill>
                  <a:srgbClr val="29225C"/>
                </a:solidFill>
                <a:latin typeface="Tahoma"/>
                <a:cs typeface="Tahoma"/>
              </a:rPr>
              <a:t>d</a:t>
            </a:r>
            <a:r>
              <a:rPr sz="1100" spc="-100" dirty="0">
                <a:solidFill>
                  <a:srgbClr val="29225C"/>
                </a:solidFill>
                <a:latin typeface="Tahoma"/>
                <a:cs typeface="Tahoma"/>
              </a:rPr>
              <a:t> </a:t>
            </a:r>
            <a:r>
              <a:rPr sz="1100" spc="-40" dirty="0">
                <a:solidFill>
                  <a:srgbClr val="29225C"/>
                </a:solidFill>
                <a:latin typeface="Tahoma"/>
                <a:cs typeface="Tahoma"/>
              </a:rPr>
              <a:t>e</a:t>
            </a:r>
            <a:r>
              <a:rPr sz="1100" spc="-35" dirty="0">
                <a:solidFill>
                  <a:srgbClr val="29225C"/>
                </a:solidFill>
                <a:latin typeface="Tahoma"/>
                <a:cs typeface="Tahoma"/>
              </a:rPr>
              <a:t>x</a:t>
            </a:r>
            <a:r>
              <a:rPr sz="1100" spc="-70" dirty="0">
                <a:solidFill>
                  <a:srgbClr val="29225C"/>
                </a:solidFill>
                <a:latin typeface="Tahoma"/>
                <a:cs typeface="Tahoma"/>
              </a:rPr>
              <a:t>p</a:t>
            </a:r>
            <a:r>
              <a:rPr sz="1100" spc="-60" dirty="0">
                <a:solidFill>
                  <a:srgbClr val="29225C"/>
                </a:solidFill>
                <a:latin typeface="Tahoma"/>
                <a:cs typeface="Tahoma"/>
              </a:rPr>
              <a:t>a</a:t>
            </a:r>
            <a:r>
              <a:rPr sz="1100" spc="-55" dirty="0">
                <a:solidFill>
                  <a:srgbClr val="29225C"/>
                </a:solidFill>
                <a:latin typeface="Tahoma"/>
                <a:cs typeface="Tahoma"/>
              </a:rPr>
              <a:t>n</a:t>
            </a:r>
            <a:r>
              <a:rPr sz="1100" spc="-45" dirty="0">
                <a:solidFill>
                  <a:srgbClr val="29225C"/>
                </a:solidFill>
                <a:latin typeface="Tahoma"/>
                <a:cs typeface="Tahoma"/>
              </a:rPr>
              <a:t>d</a:t>
            </a:r>
            <a:r>
              <a:rPr sz="1100" spc="-35" dirty="0">
                <a:solidFill>
                  <a:srgbClr val="29225C"/>
                </a:solidFill>
                <a:latin typeface="Tahoma"/>
                <a:cs typeface="Tahoma"/>
              </a:rPr>
              <a:t>e</a:t>
            </a:r>
            <a:r>
              <a:rPr sz="1100" spc="-114" dirty="0">
                <a:solidFill>
                  <a:srgbClr val="29225C"/>
                </a:solidFill>
                <a:latin typeface="Tahoma"/>
                <a:cs typeface="Tahoma"/>
              </a:rPr>
              <a:t>d</a:t>
            </a:r>
            <a:r>
              <a:rPr sz="1100" spc="-70" dirty="0">
                <a:solidFill>
                  <a:srgbClr val="29225C"/>
                </a:solidFill>
                <a:latin typeface="Tahoma"/>
                <a:cs typeface="Tahoma"/>
              </a:rPr>
              <a:t>)</a:t>
            </a:r>
            <a:r>
              <a:rPr sz="1100" spc="-55" dirty="0">
                <a:solidFill>
                  <a:srgbClr val="29225C"/>
                </a:solidFill>
                <a:latin typeface="Tahoma"/>
                <a:cs typeface="Tahoma"/>
              </a:rPr>
              <a:t>.</a:t>
            </a:r>
            <a:r>
              <a:rPr sz="1100" spc="-125" dirty="0">
                <a:solidFill>
                  <a:srgbClr val="29225C"/>
                </a:solidFill>
                <a:latin typeface="Tahoma"/>
                <a:cs typeface="Tahoma"/>
              </a:rPr>
              <a:t> </a:t>
            </a:r>
            <a:r>
              <a:rPr sz="1100" spc="-5" dirty="0">
                <a:solidFill>
                  <a:srgbClr val="29225C"/>
                </a:solidFill>
                <a:latin typeface="Tahoma"/>
                <a:cs typeface="Tahoma"/>
              </a:rPr>
              <a:t>N</a:t>
            </a:r>
            <a:r>
              <a:rPr sz="1100" spc="-35" dirty="0">
                <a:solidFill>
                  <a:srgbClr val="29225C"/>
                </a:solidFill>
                <a:latin typeface="Tahoma"/>
                <a:cs typeface="Tahoma"/>
              </a:rPr>
              <a:t>e</a:t>
            </a:r>
            <a:r>
              <a:rPr sz="1100" spc="10" dirty="0">
                <a:solidFill>
                  <a:srgbClr val="29225C"/>
                </a:solidFill>
                <a:latin typeface="Tahoma"/>
                <a:cs typeface="Tahoma"/>
              </a:rPr>
              <a:t>w</a:t>
            </a:r>
            <a:r>
              <a:rPr sz="1100" spc="-110" dirty="0">
                <a:solidFill>
                  <a:srgbClr val="29225C"/>
                </a:solidFill>
                <a:latin typeface="Tahoma"/>
                <a:cs typeface="Tahoma"/>
              </a:rPr>
              <a:t> </a:t>
            </a:r>
            <a:r>
              <a:rPr sz="1100" spc="-20" dirty="0">
                <a:solidFill>
                  <a:srgbClr val="29225C"/>
                </a:solidFill>
                <a:latin typeface="Tahoma"/>
                <a:cs typeface="Tahoma"/>
              </a:rPr>
              <a:t>Y</a:t>
            </a:r>
            <a:r>
              <a:rPr sz="1100" spc="-60" dirty="0">
                <a:solidFill>
                  <a:srgbClr val="29225C"/>
                </a:solidFill>
                <a:latin typeface="Tahoma"/>
                <a:cs typeface="Tahoma"/>
              </a:rPr>
              <a:t>o</a:t>
            </a:r>
            <a:r>
              <a:rPr sz="1100" spc="-35" dirty="0">
                <a:solidFill>
                  <a:srgbClr val="29225C"/>
                </a:solidFill>
                <a:latin typeface="Tahoma"/>
                <a:cs typeface="Tahoma"/>
              </a:rPr>
              <a:t>r</a:t>
            </a:r>
            <a:r>
              <a:rPr sz="1100" spc="-70" dirty="0">
                <a:solidFill>
                  <a:srgbClr val="29225C"/>
                </a:solidFill>
                <a:latin typeface="Tahoma"/>
                <a:cs typeface="Tahoma"/>
              </a:rPr>
              <a:t>k</a:t>
            </a:r>
            <a:r>
              <a:rPr sz="1100" spc="-110" dirty="0">
                <a:solidFill>
                  <a:srgbClr val="29225C"/>
                </a:solidFill>
                <a:latin typeface="Tahoma"/>
                <a:cs typeface="Tahoma"/>
              </a:rPr>
              <a:t>:</a:t>
            </a:r>
            <a:r>
              <a:rPr sz="1100" spc="-125" dirty="0">
                <a:solidFill>
                  <a:srgbClr val="29225C"/>
                </a:solidFill>
                <a:latin typeface="Tahoma"/>
                <a:cs typeface="Tahoma"/>
              </a:rPr>
              <a:t> </a:t>
            </a:r>
            <a:r>
              <a:rPr sz="1100" spc="-10" dirty="0">
                <a:solidFill>
                  <a:srgbClr val="29225C"/>
                </a:solidFill>
                <a:latin typeface="Tahoma"/>
                <a:cs typeface="Tahoma"/>
              </a:rPr>
              <a:t>Mar</a:t>
            </a:r>
            <a:r>
              <a:rPr sz="1100" spc="-45" dirty="0">
                <a:solidFill>
                  <a:srgbClr val="29225C"/>
                </a:solidFill>
                <a:latin typeface="Tahoma"/>
                <a:cs typeface="Tahoma"/>
              </a:rPr>
              <a:t>ce</a:t>
            </a:r>
            <a:r>
              <a:rPr sz="1100" spc="-20" dirty="0">
                <a:solidFill>
                  <a:srgbClr val="29225C"/>
                </a:solidFill>
                <a:latin typeface="Tahoma"/>
                <a:cs typeface="Tahoma"/>
              </a:rPr>
              <a:t>l</a:t>
            </a:r>
            <a:r>
              <a:rPr sz="1100" spc="-114" dirty="0">
                <a:solidFill>
                  <a:srgbClr val="29225C"/>
                </a:solidFill>
                <a:latin typeface="Tahoma"/>
                <a:cs typeface="Tahoma"/>
              </a:rPr>
              <a:t> </a:t>
            </a:r>
            <a:r>
              <a:rPr sz="1100" spc="-50" dirty="0">
                <a:solidFill>
                  <a:srgbClr val="29225C"/>
                </a:solidFill>
                <a:latin typeface="Tahoma"/>
                <a:cs typeface="Tahoma"/>
              </a:rPr>
              <a:t>Dekk</a:t>
            </a:r>
            <a:r>
              <a:rPr sz="1100" spc="-45" dirty="0">
                <a:solidFill>
                  <a:srgbClr val="29225C"/>
                </a:solidFill>
                <a:latin typeface="Tahoma"/>
                <a:cs typeface="Tahoma"/>
              </a:rPr>
              <a:t>e</a:t>
            </a:r>
            <a:r>
              <a:rPr sz="1100" spc="-55" dirty="0">
                <a:solidFill>
                  <a:srgbClr val="29225C"/>
                </a:solidFill>
                <a:latin typeface="Tahoma"/>
                <a:cs typeface="Tahoma"/>
              </a:rPr>
              <a:t>r</a:t>
            </a:r>
            <a:endParaRPr sz="1100">
              <a:latin typeface="Tahoma"/>
              <a:cs typeface="Tahoma"/>
            </a:endParaRPr>
          </a:p>
        </p:txBody>
      </p:sp>
      <p:sp>
        <p:nvSpPr>
          <p:cNvPr id="29" name="object 29"/>
          <p:cNvSpPr txBox="1"/>
          <p:nvPr/>
        </p:nvSpPr>
        <p:spPr>
          <a:xfrm>
            <a:off x="1158544" y="2722626"/>
            <a:ext cx="7172325" cy="208279"/>
          </a:xfrm>
          <a:prstGeom prst="rect">
            <a:avLst/>
          </a:prstGeom>
        </p:spPr>
        <p:txBody>
          <a:bodyPr vert="horz" wrap="square" lIns="0" tIns="12700" rIns="0" bIns="0" rtlCol="0">
            <a:spAutoFit/>
          </a:bodyPr>
          <a:lstStyle/>
          <a:p>
            <a:pPr marL="38100">
              <a:lnSpc>
                <a:spcPct val="100000"/>
              </a:lnSpc>
              <a:spcBef>
                <a:spcPts val="100"/>
              </a:spcBef>
              <a:tabLst>
                <a:tab pos="3756660" algn="l"/>
              </a:tabLst>
            </a:pPr>
            <a:r>
              <a:rPr sz="1650" spc="-112" baseline="22727" dirty="0">
                <a:solidFill>
                  <a:srgbClr val="29225C"/>
                </a:solidFill>
                <a:latin typeface="Tahoma"/>
                <a:cs typeface="Tahoma"/>
              </a:rPr>
              <a:t>a</a:t>
            </a:r>
            <a:r>
              <a:rPr sz="1650" spc="22" baseline="22727" dirty="0">
                <a:solidFill>
                  <a:srgbClr val="29225C"/>
                </a:solidFill>
                <a:latin typeface="Tahoma"/>
                <a:cs typeface="Tahoma"/>
              </a:rPr>
              <a:t> </a:t>
            </a:r>
            <a:r>
              <a:rPr sz="1650" baseline="22727" dirty="0">
                <a:solidFill>
                  <a:srgbClr val="29225C"/>
                </a:solidFill>
                <a:latin typeface="Tahoma"/>
                <a:cs typeface="Tahoma"/>
              </a:rPr>
              <a:t>L</a:t>
            </a:r>
            <a:r>
              <a:rPr sz="1650" spc="-60" baseline="22727" dirty="0">
                <a:solidFill>
                  <a:srgbClr val="29225C"/>
                </a:solidFill>
                <a:latin typeface="Tahoma"/>
                <a:cs typeface="Tahoma"/>
              </a:rPr>
              <a:t>iq</a:t>
            </a:r>
            <a:r>
              <a:rPr sz="1650" spc="-75" baseline="22727" dirty="0">
                <a:solidFill>
                  <a:srgbClr val="29225C"/>
                </a:solidFill>
                <a:latin typeface="Tahoma"/>
                <a:cs typeface="Tahoma"/>
              </a:rPr>
              <a:t>u</a:t>
            </a:r>
            <a:r>
              <a:rPr sz="1650" spc="-37" baseline="22727" dirty="0">
                <a:solidFill>
                  <a:srgbClr val="29225C"/>
                </a:solidFill>
                <a:latin typeface="Tahoma"/>
                <a:cs typeface="Tahoma"/>
              </a:rPr>
              <a:t>efie</a:t>
            </a:r>
            <a:r>
              <a:rPr sz="1650" spc="-75" baseline="22727" dirty="0">
                <a:solidFill>
                  <a:srgbClr val="29225C"/>
                </a:solidFill>
                <a:latin typeface="Tahoma"/>
                <a:cs typeface="Tahoma"/>
              </a:rPr>
              <a:t>d</a:t>
            </a:r>
            <a:r>
              <a:rPr sz="1650" spc="7" baseline="22727" dirty="0">
                <a:solidFill>
                  <a:srgbClr val="29225C"/>
                </a:solidFill>
                <a:latin typeface="Tahoma"/>
                <a:cs typeface="Tahoma"/>
              </a:rPr>
              <a:t> </a:t>
            </a:r>
            <a:r>
              <a:rPr sz="1650" spc="-7" baseline="22727" dirty="0">
                <a:solidFill>
                  <a:srgbClr val="29225C"/>
                </a:solidFill>
                <a:latin typeface="Tahoma"/>
                <a:cs typeface="Tahoma"/>
              </a:rPr>
              <a:t>N</a:t>
            </a:r>
            <a:r>
              <a:rPr sz="1650" spc="-82" baseline="22727" dirty="0">
                <a:solidFill>
                  <a:srgbClr val="29225C"/>
                </a:solidFill>
                <a:latin typeface="Tahoma"/>
                <a:cs typeface="Tahoma"/>
              </a:rPr>
              <a:t>at</a:t>
            </a:r>
            <a:r>
              <a:rPr sz="1650" spc="-112" baseline="22727" dirty="0">
                <a:solidFill>
                  <a:srgbClr val="29225C"/>
                </a:solidFill>
                <a:latin typeface="Tahoma"/>
                <a:cs typeface="Tahoma"/>
              </a:rPr>
              <a:t>u</a:t>
            </a:r>
            <a:r>
              <a:rPr sz="1650" spc="-82" baseline="22727" dirty="0">
                <a:solidFill>
                  <a:srgbClr val="29225C"/>
                </a:solidFill>
                <a:latin typeface="Tahoma"/>
                <a:cs typeface="Tahoma"/>
              </a:rPr>
              <a:t>r</a:t>
            </a:r>
            <a:r>
              <a:rPr sz="1650" spc="-112" baseline="22727" dirty="0">
                <a:solidFill>
                  <a:srgbClr val="29225C"/>
                </a:solidFill>
                <a:latin typeface="Tahoma"/>
                <a:cs typeface="Tahoma"/>
              </a:rPr>
              <a:t>a</a:t>
            </a:r>
            <a:r>
              <a:rPr sz="1650" spc="-44" baseline="22727" dirty="0">
                <a:solidFill>
                  <a:srgbClr val="29225C"/>
                </a:solidFill>
                <a:latin typeface="Tahoma"/>
                <a:cs typeface="Tahoma"/>
              </a:rPr>
              <a:t>l</a:t>
            </a:r>
            <a:r>
              <a:rPr sz="1650" spc="22" baseline="22727" dirty="0">
                <a:solidFill>
                  <a:srgbClr val="29225C"/>
                </a:solidFill>
                <a:latin typeface="Tahoma"/>
                <a:cs typeface="Tahoma"/>
              </a:rPr>
              <a:t> </a:t>
            </a:r>
            <a:r>
              <a:rPr sz="1650" spc="-22" baseline="22727" dirty="0">
                <a:solidFill>
                  <a:srgbClr val="29225C"/>
                </a:solidFill>
                <a:latin typeface="Tahoma"/>
                <a:cs typeface="Tahoma"/>
              </a:rPr>
              <a:t>G</a:t>
            </a:r>
            <a:r>
              <a:rPr sz="1650" spc="-67" baseline="22727" dirty="0">
                <a:solidFill>
                  <a:srgbClr val="29225C"/>
                </a:solidFill>
                <a:latin typeface="Tahoma"/>
                <a:cs typeface="Tahoma"/>
              </a:rPr>
              <a:t>a</a:t>
            </a:r>
            <a:r>
              <a:rPr sz="1650" spc="-52" baseline="22727" dirty="0">
                <a:solidFill>
                  <a:srgbClr val="29225C"/>
                </a:solidFill>
                <a:latin typeface="Tahoma"/>
                <a:cs typeface="Tahoma"/>
              </a:rPr>
              <a:t>s</a:t>
            </a:r>
            <a:r>
              <a:rPr sz="1650" spc="15" baseline="22727" dirty="0">
                <a:solidFill>
                  <a:srgbClr val="29225C"/>
                </a:solidFill>
                <a:latin typeface="Tahoma"/>
                <a:cs typeface="Tahoma"/>
              </a:rPr>
              <a:t> </a:t>
            </a:r>
            <a:r>
              <a:rPr sz="1650" baseline="22727" dirty="0">
                <a:solidFill>
                  <a:srgbClr val="29225C"/>
                </a:solidFill>
                <a:latin typeface="Tahoma"/>
                <a:cs typeface="Tahoma"/>
              </a:rPr>
              <a:t>P</a:t>
            </a:r>
            <a:r>
              <a:rPr sz="1650" spc="-97" baseline="22727" dirty="0">
                <a:solidFill>
                  <a:srgbClr val="29225C"/>
                </a:solidFill>
                <a:latin typeface="Tahoma"/>
                <a:cs typeface="Tahoma"/>
              </a:rPr>
              <a:t>r</a:t>
            </a:r>
            <a:r>
              <a:rPr sz="1650" spc="-60" baseline="22727" dirty="0">
                <a:solidFill>
                  <a:srgbClr val="29225C"/>
                </a:solidFill>
                <a:latin typeface="Tahoma"/>
                <a:cs typeface="Tahoma"/>
              </a:rPr>
              <a:t>oce</a:t>
            </a:r>
            <a:r>
              <a:rPr sz="1650" baseline="22727" dirty="0">
                <a:solidFill>
                  <a:srgbClr val="29225C"/>
                </a:solidFill>
                <a:latin typeface="Tahoma"/>
                <a:cs typeface="Tahoma"/>
              </a:rPr>
              <a:t>ss</a:t>
            </a:r>
            <a:r>
              <a:rPr sz="1650" spc="-82" baseline="22727" dirty="0">
                <a:solidFill>
                  <a:srgbClr val="29225C"/>
                </a:solidFill>
                <a:latin typeface="Tahoma"/>
                <a:cs typeface="Tahoma"/>
              </a:rPr>
              <a:t>,</a:t>
            </a:r>
            <a:r>
              <a:rPr sz="1650" spc="15" baseline="22727" dirty="0">
                <a:solidFill>
                  <a:srgbClr val="29225C"/>
                </a:solidFill>
                <a:latin typeface="Tahoma"/>
                <a:cs typeface="Tahoma"/>
              </a:rPr>
              <a:t> </a:t>
            </a:r>
            <a:r>
              <a:rPr sz="1650" spc="-127" baseline="22727" dirty="0">
                <a:solidFill>
                  <a:srgbClr val="29225C"/>
                </a:solidFill>
                <a:latin typeface="Tahoma"/>
                <a:cs typeface="Tahoma"/>
              </a:rPr>
              <a:t>T</a:t>
            </a:r>
            <a:r>
              <a:rPr sz="1650" spc="-82" baseline="22727" dirty="0">
                <a:solidFill>
                  <a:srgbClr val="29225C"/>
                </a:solidFill>
                <a:latin typeface="Tahoma"/>
                <a:cs typeface="Tahoma"/>
              </a:rPr>
              <a:t>h</a:t>
            </a:r>
            <a:r>
              <a:rPr sz="1650" spc="-22" baseline="22727" dirty="0">
                <a:solidFill>
                  <a:srgbClr val="29225C"/>
                </a:solidFill>
                <a:latin typeface="Tahoma"/>
                <a:cs typeface="Tahoma"/>
              </a:rPr>
              <a:t>esi</a:t>
            </a:r>
            <a:r>
              <a:rPr sz="1650" spc="-30" baseline="22727" dirty="0">
                <a:solidFill>
                  <a:srgbClr val="29225C"/>
                </a:solidFill>
                <a:latin typeface="Tahoma"/>
                <a:cs typeface="Tahoma"/>
              </a:rPr>
              <a:t>s</a:t>
            </a:r>
            <a:r>
              <a:rPr sz="1650" spc="-82" baseline="22727" dirty="0">
                <a:solidFill>
                  <a:srgbClr val="29225C"/>
                </a:solidFill>
                <a:latin typeface="Tahoma"/>
                <a:cs typeface="Tahoma"/>
              </a:rPr>
              <a:t>,</a:t>
            </a:r>
            <a:r>
              <a:rPr sz="1650" spc="30" baseline="22727" dirty="0">
                <a:solidFill>
                  <a:srgbClr val="29225C"/>
                </a:solidFill>
                <a:latin typeface="Tahoma"/>
                <a:cs typeface="Tahoma"/>
              </a:rPr>
              <a:t> </a:t>
            </a:r>
            <a:r>
              <a:rPr sz="1650" spc="-60" baseline="22727" dirty="0">
                <a:solidFill>
                  <a:srgbClr val="29225C"/>
                </a:solidFill>
                <a:latin typeface="Tahoma"/>
                <a:cs typeface="Tahoma"/>
              </a:rPr>
              <a:t>De</a:t>
            </a:r>
            <a:r>
              <a:rPr sz="1650" spc="-52" baseline="22727" dirty="0">
                <a:solidFill>
                  <a:srgbClr val="29225C"/>
                </a:solidFill>
                <a:latin typeface="Tahoma"/>
                <a:cs typeface="Tahoma"/>
              </a:rPr>
              <a:t>p</a:t>
            </a:r>
            <a:r>
              <a:rPr sz="1650" spc="-44" baseline="22727" dirty="0">
                <a:solidFill>
                  <a:srgbClr val="29225C"/>
                </a:solidFill>
                <a:latin typeface="Tahoma"/>
                <a:cs typeface="Tahoma"/>
              </a:rPr>
              <a:t>t</a:t>
            </a:r>
            <a:r>
              <a:rPr sz="1650" spc="15" baseline="22727" dirty="0">
                <a:solidFill>
                  <a:srgbClr val="29225C"/>
                </a:solidFill>
                <a:latin typeface="Tahoma"/>
                <a:cs typeface="Tahoma"/>
              </a:rPr>
              <a:t> </a:t>
            </a:r>
            <a:r>
              <a:rPr sz="1650" spc="-44" baseline="22727" dirty="0">
                <a:solidFill>
                  <a:srgbClr val="29225C"/>
                </a:solidFill>
                <a:latin typeface="Tahoma"/>
                <a:cs typeface="Tahoma"/>
              </a:rPr>
              <a:t>o</a:t>
            </a:r>
            <a:r>
              <a:rPr sz="1650" spc="-30" baseline="22727" dirty="0">
                <a:solidFill>
                  <a:srgbClr val="29225C"/>
                </a:solidFill>
                <a:latin typeface="Tahoma"/>
                <a:cs typeface="Tahoma"/>
              </a:rPr>
              <a:t>f</a:t>
            </a:r>
            <a:r>
              <a:rPr sz="1650" spc="37" baseline="22727" dirty="0">
                <a:solidFill>
                  <a:srgbClr val="29225C"/>
                </a:solidFill>
                <a:latin typeface="Tahoma"/>
                <a:cs typeface="Tahoma"/>
              </a:rPr>
              <a:t> </a:t>
            </a:r>
            <a:r>
              <a:rPr sz="1650" spc="-37" baseline="22727" dirty="0">
                <a:solidFill>
                  <a:srgbClr val="29225C"/>
                </a:solidFill>
                <a:latin typeface="Tahoma"/>
                <a:cs typeface="Tahoma"/>
              </a:rPr>
              <a:t>C</a:t>
            </a:r>
            <a:r>
              <a:rPr sz="1650" spc="-30" baseline="22727" dirty="0">
                <a:solidFill>
                  <a:srgbClr val="29225C"/>
                </a:solidFill>
                <a:latin typeface="Tahoma"/>
                <a:cs typeface="Tahoma"/>
              </a:rPr>
              <a:t>h</a:t>
            </a:r>
            <a:r>
              <a:rPr sz="1650" spc="-60" baseline="22727" dirty="0">
                <a:solidFill>
                  <a:srgbClr val="29225C"/>
                </a:solidFill>
                <a:latin typeface="Tahoma"/>
                <a:cs typeface="Tahoma"/>
              </a:rPr>
              <a:t>emic</a:t>
            </a:r>
            <a:r>
              <a:rPr sz="1650" spc="-89" baseline="22727" dirty="0">
                <a:solidFill>
                  <a:srgbClr val="29225C"/>
                </a:solidFill>
                <a:latin typeface="Tahoma"/>
                <a:cs typeface="Tahoma"/>
              </a:rPr>
              <a:t>a</a:t>
            </a:r>
            <a:r>
              <a:rPr sz="1650" spc="-37" baseline="22727" dirty="0">
                <a:solidFill>
                  <a:srgbClr val="29225C"/>
                </a:solidFill>
                <a:latin typeface="Tahoma"/>
                <a:cs typeface="Tahoma"/>
              </a:rPr>
              <a:t>l</a:t>
            </a:r>
            <a:r>
              <a:rPr sz="1650" baseline="22727" dirty="0">
                <a:solidFill>
                  <a:srgbClr val="29225C"/>
                </a:solidFill>
                <a:latin typeface="Tahoma"/>
                <a:cs typeface="Tahoma"/>
              </a:rPr>
              <a:t> </a:t>
            </a:r>
            <a:r>
              <a:rPr sz="1650" spc="-30" baseline="22727" dirty="0">
                <a:solidFill>
                  <a:srgbClr val="29225C"/>
                </a:solidFill>
                <a:latin typeface="Tahoma"/>
                <a:cs typeface="Tahoma"/>
              </a:rPr>
              <a:t> </a:t>
            </a:r>
            <a:r>
              <a:rPr sz="1200" spc="-120" dirty="0">
                <a:solidFill>
                  <a:srgbClr val="434343"/>
                </a:solidFill>
                <a:latin typeface="Tahoma"/>
                <a:cs typeface="Tahoma"/>
              </a:rPr>
              <a:t>9</a:t>
            </a:r>
            <a:r>
              <a:rPr sz="1200" spc="-80" dirty="0">
                <a:solidFill>
                  <a:srgbClr val="434343"/>
                </a:solidFill>
                <a:latin typeface="Tahoma"/>
                <a:cs typeface="Tahoma"/>
              </a:rPr>
              <a:t>)</a:t>
            </a:r>
            <a:r>
              <a:rPr sz="1200" dirty="0">
                <a:solidFill>
                  <a:srgbClr val="434343"/>
                </a:solidFill>
                <a:latin typeface="Tahoma"/>
                <a:cs typeface="Tahoma"/>
              </a:rPr>
              <a:t>	</a:t>
            </a:r>
            <a:r>
              <a:rPr sz="1100" spc="-40" dirty="0">
                <a:solidFill>
                  <a:srgbClr val="29225C"/>
                </a:solidFill>
                <a:latin typeface="Tahoma"/>
                <a:cs typeface="Tahoma"/>
              </a:rPr>
              <a:t>De</a:t>
            </a:r>
            <a:r>
              <a:rPr sz="1100" spc="-15" dirty="0">
                <a:solidFill>
                  <a:srgbClr val="29225C"/>
                </a:solidFill>
                <a:latin typeface="Tahoma"/>
                <a:cs typeface="Tahoma"/>
              </a:rPr>
              <a:t>l</a:t>
            </a:r>
            <a:r>
              <a:rPr sz="1100" spc="-80" dirty="0">
                <a:solidFill>
                  <a:srgbClr val="29225C"/>
                </a:solidFill>
                <a:latin typeface="Tahoma"/>
                <a:cs typeface="Tahoma"/>
              </a:rPr>
              <a:t> </a:t>
            </a:r>
            <a:r>
              <a:rPr sz="1100" spc="-10" dirty="0">
                <a:solidFill>
                  <a:srgbClr val="29225C"/>
                </a:solidFill>
                <a:latin typeface="Tahoma"/>
                <a:cs typeface="Tahoma"/>
              </a:rPr>
              <a:t>N</a:t>
            </a:r>
            <a:r>
              <a:rPr sz="1100" spc="-50" dirty="0">
                <a:solidFill>
                  <a:srgbClr val="29225C"/>
                </a:solidFill>
                <a:latin typeface="Tahoma"/>
                <a:cs typeface="Tahoma"/>
              </a:rPr>
              <a:t>o</a:t>
            </a:r>
            <a:r>
              <a:rPr sz="1100" spc="-40" dirty="0">
                <a:solidFill>
                  <a:srgbClr val="29225C"/>
                </a:solidFill>
                <a:latin typeface="Tahoma"/>
                <a:cs typeface="Tahoma"/>
              </a:rPr>
              <a:t>g</a:t>
            </a:r>
            <a:r>
              <a:rPr sz="1100" spc="-75" dirty="0">
                <a:solidFill>
                  <a:srgbClr val="29225C"/>
                </a:solidFill>
                <a:latin typeface="Tahoma"/>
                <a:cs typeface="Tahoma"/>
              </a:rPr>
              <a:t>a</a:t>
            </a:r>
            <a:r>
              <a:rPr sz="1100" spc="-30" dirty="0">
                <a:solidFill>
                  <a:srgbClr val="29225C"/>
                </a:solidFill>
                <a:latin typeface="Tahoma"/>
                <a:cs typeface="Tahoma"/>
              </a:rPr>
              <a:t>l</a:t>
            </a:r>
            <a:r>
              <a:rPr sz="1100" spc="-80" dirty="0">
                <a:solidFill>
                  <a:srgbClr val="29225C"/>
                </a:solidFill>
                <a:latin typeface="Tahoma"/>
                <a:cs typeface="Tahoma"/>
              </a:rPr>
              <a:t> </a:t>
            </a:r>
            <a:r>
              <a:rPr sz="1100" spc="-25" dirty="0">
                <a:solidFill>
                  <a:srgbClr val="29225C"/>
                </a:solidFill>
                <a:latin typeface="Tahoma"/>
                <a:cs typeface="Tahoma"/>
              </a:rPr>
              <a:t>F</a:t>
            </a:r>
            <a:r>
              <a:rPr sz="1100" spc="-15" dirty="0">
                <a:solidFill>
                  <a:srgbClr val="29225C"/>
                </a:solidFill>
                <a:latin typeface="Tahoma"/>
                <a:cs typeface="Tahoma"/>
              </a:rPr>
              <a:t>L</a:t>
            </a:r>
            <a:r>
              <a:rPr sz="1100" spc="-55" dirty="0">
                <a:solidFill>
                  <a:srgbClr val="29225C"/>
                </a:solidFill>
                <a:latin typeface="Tahoma"/>
                <a:cs typeface="Tahoma"/>
              </a:rPr>
              <a:t>,</a:t>
            </a:r>
            <a:r>
              <a:rPr sz="1100" spc="-90" dirty="0">
                <a:solidFill>
                  <a:srgbClr val="29225C"/>
                </a:solidFill>
                <a:latin typeface="Tahoma"/>
                <a:cs typeface="Tahoma"/>
              </a:rPr>
              <a:t> </a:t>
            </a:r>
            <a:r>
              <a:rPr sz="1100" spc="-25" dirty="0">
                <a:solidFill>
                  <a:srgbClr val="29225C"/>
                </a:solidFill>
                <a:latin typeface="Tahoma"/>
                <a:cs typeface="Tahoma"/>
              </a:rPr>
              <a:t>Ki</a:t>
            </a:r>
            <a:r>
              <a:rPr sz="1100" spc="-40" dirty="0">
                <a:solidFill>
                  <a:srgbClr val="29225C"/>
                </a:solidFill>
                <a:latin typeface="Tahoma"/>
                <a:cs typeface="Tahoma"/>
              </a:rPr>
              <a:t>m</a:t>
            </a:r>
            <a:r>
              <a:rPr sz="1100" spc="-80" dirty="0">
                <a:solidFill>
                  <a:srgbClr val="29225C"/>
                </a:solidFill>
                <a:latin typeface="Tahoma"/>
                <a:cs typeface="Tahoma"/>
              </a:rPr>
              <a:t> </a:t>
            </a:r>
            <a:r>
              <a:rPr sz="1100" dirty="0">
                <a:solidFill>
                  <a:srgbClr val="29225C"/>
                </a:solidFill>
                <a:latin typeface="Tahoma"/>
                <a:cs typeface="Tahoma"/>
              </a:rPr>
              <a:t>J,</a:t>
            </a:r>
            <a:r>
              <a:rPr sz="1100" spc="-100" dirty="0">
                <a:solidFill>
                  <a:srgbClr val="29225C"/>
                </a:solidFill>
                <a:latin typeface="Tahoma"/>
                <a:cs typeface="Tahoma"/>
              </a:rPr>
              <a:t> </a:t>
            </a:r>
            <a:r>
              <a:rPr sz="1100" spc="10" dirty="0">
                <a:solidFill>
                  <a:srgbClr val="29225C"/>
                </a:solidFill>
                <a:latin typeface="Tahoma"/>
                <a:cs typeface="Tahoma"/>
              </a:rPr>
              <a:t>P</a:t>
            </a:r>
            <a:r>
              <a:rPr sz="1100" spc="-45" dirty="0">
                <a:solidFill>
                  <a:srgbClr val="29225C"/>
                </a:solidFill>
                <a:latin typeface="Tahoma"/>
                <a:cs typeface="Tahoma"/>
              </a:rPr>
              <a:t>e</a:t>
            </a:r>
            <a:r>
              <a:rPr sz="1100" spc="-55" dirty="0">
                <a:solidFill>
                  <a:srgbClr val="29225C"/>
                </a:solidFill>
                <a:latin typeface="Tahoma"/>
                <a:cs typeface="Tahoma"/>
              </a:rPr>
              <a:t>r</a:t>
            </a:r>
            <a:r>
              <a:rPr sz="1100" spc="-65" dirty="0">
                <a:solidFill>
                  <a:srgbClr val="29225C"/>
                </a:solidFill>
                <a:latin typeface="Tahoma"/>
                <a:cs typeface="Tahoma"/>
              </a:rPr>
              <a:t>r</a:t>
            </a:r>
            <a:r>
              <a:rPr sz="1100" spc="-50" dirty="0">
                <a:solidFill>
                  <a:srgbClr val="29225C"/>
                </a:solidFill>
                <a:latin typeface="Tahoma"/>
                <a:cs typeface="Tahoma"/>
              </a:rPr>
              <a:t>y</a:t>
            </a:r>
            <a:r>
              <a:rPr sz="1100" spc="-85" dirty="0">
                <a:solidFill>
                  <a:srgbClr val="29225C"/>
                </a:solidFill>
                <a:latin typeface="Tahoma"/>
                <a:cs typeface="Tahoma"/>
              </a:rPr>
              <a:t> </a:t>
            </a:r>
            <a:r>
              <a:rPr sz="1100" spc="-10" dirty="0">
                <a:solidFill>
                  <a:srgbClr val="29225C"/>
                </a:solidFill>
                <a:latin typeface="Tahoma"/>
                <a:cs typeface="Tahoma"/>
              </a:rPr>
              <a:t>S</a:t>
            </a:r>
            <a:r>
              <a:rPr sz="1100" spc="50" dirty="0">
                <a:solidFill>
                  <a:srgbClr val="29225C"/>
                </a:solidFill>
                <a:latin typeface="Tahoma"/>
                <a:cs typeface="Tahoma"/>
              </a:rPr>
              <a:t>J</a:t>
            </a:r>
            <a:r>
              <a:rPr sz="1100" spc="-55" dirty="0">
                <a:solidFill>
                  <a:srgbClr val="29225C"/>
                </a:solidFill>
                <a:latin typeface="Tahoma"/>
                <a:cs typeface="Tahoma"/>
              </a:rPr>
              <a:t>,</a:t>
            </a:r>
            <a:r>
              <a:rPr sz="1100" spc="-85" dirty="0">
                <a:solidFill>
                  <a:srgbClr val="29225C"/>
                </a:solidFill>
                <a:latin typeface="Tahoma"/>
                <a:cs typeface="Tahoma"/>
              </a:rPr>
              <a:t> </a:t>
            </a:r>
            <a:r>
              <a:rPr sz="1100" spc="-10" dirty="0">
                <a:solidFill>
                  <a:srgbClr val="29225C"/>
                </a:solidFill>
                <a:latin typeface="Tahoma"/>
                <a:cs typeface="Tahoma"/>
              </a:rPr>
              <a:t>S</a:t>
            </a:r>
            <a:r>
              <a:rPr sz="1100" spc="-45" dirty="0">
                <a:solidFill>
                  <a:srgbClr val="29225C"/>
                </a:solidFill>
                <a:latin typeface="Tahoma"/>
                <a:cs typeface="Tahoma"/>
              </a:rPr>
              <a:t>m</a:t>
            </a:r>
            <a:r>
              <a:rPr sz="1100" spc="-20" dirty="0">
                <a:solidFill>
                  <a:srgbClr val="29225C"/>
                </a:solidFill>
                <a:latin typeface="Tahoma"/>
                <a:cs typeface="Tahoma"/>
              </a:rPr>
              <a:t>i</a:t>
            </a:r>
            <a:r>
              <a:rPr sz="1100" spc="-35" dirty="0">
                <a:solidFill>
                  <a:srgbClr val="29225C"/>
                </a:solidFill>
                <a:latin typeface="Tahoma"/>
                <a:cs typeface="Tahoma"/>
              </a:rPr>
              <a:t>t</a:t>
            </a:r>
            <a:r>
              <a:rPr sz="1100" spc="-55" dirty="0">
                <a:solidFill>
                  <a:srgbClr val="29225C"/>
                </a:solidFill>
                <a:latin typeface="Tahoma"/>
                <a:cs typeface="Tahoma"/>
              </a:rPr>
              <a:t>h</a:t>
            </a:r>
            <a:r>
              <a:rPr sz="1100" spc="-75" dirty="0">
                <a:solidFill>
                  <a:srgbClr val="29225C"/>
                </a:solidFill>
                <a:latin typeface="Tahoma"/>
                <a:cs typeface="Tahoma"/>
              </a:rPr>
              <a:t> </a:t>
            </a:r>
            <a:r>
              <a:rPr sz="1100" spc="-15" dirty="0">
                <a:solidFill>
                  <a:srgbClr val="29225C"/>
                </a:solidFill>
                <a:latin typeface="Tahoma"/>
                <a:cs typeface="Tahoma"/>
              </a:rPr>
              <a:t>R</a:t>
            </a:r>
            <a:r>
              <a:rPr sz="1100" spc="-55" dirty="0">
                <a:solidFill>
                  <a:srgbClr val="29225C"/>
                </a:solidFill>
                <a:latin typeface="Tahoma"/>
                <a:cs typeface="Tahoma"/>
              </a:rPr>
              <a:t>.</a:t>
            </a:r>
            <a:r>
              <a:rPr sz="1100" spc="-90" dirty="0">
                <a:solidFill>
                  <a:srgbClr val="29225C"/>
                </a:solidFill>
                <a:latin typeface="Tahoma"/>
                <a:cs typeface="Tahoma"/>
              </a:rPr>
              <a:t> </a:t>
            </a:r>
            <a:r>
              <a:rPr sz="1100" spc="-75" dirty="0">
                <a:solidFill>
                  <a:srgbClr val="29225C"/>
                </a:solidFill>
                <a:latin typeface="Tahoma"/>
                <a:cs typeface="Tahoma"/>
              </a:rPr>
              <a:t>I</a:t>
            </a:r>
            <a:r>
              <a:rPr sz="1100" spc="-105" dirty="0">
                <a:solidFill>
                  <a:srgbClr val="29225C"/>
                </a:solidFill>
                <a:latin typeface="Tahoma"/>
                <a:cs typeface="Tahoma"/>
              </a:rPr>
              <a:t>n</a:t>
            </a:r>
            <a:r>
              <a:rPr sz="1100" spc="-35" dirty="0">
                <a:solidFill>
                  <a:srgbClr val="29225C"/>
                </a:solidFill>
                <a:latin typeface="Tahoma"/>
                <a:cs typeface="Tahoma"/>
              </a:rPr>
              <a:t>t</a:t>
            </a:r>
            <a:r>
              <a:rPr sz="1100" spc="-40" dirty="0">
                <a:solidFill>
                  <a:srgbClr val="29225C"/>
                </a:solidFill>
                <a:latin typeface="Tahoma"/>
                <a:cs typeface="Tahoma"/>
              </a:rPr>
              <a:t>e</a:t>
            </a:r>
            <a:r>
              <a:rPr sz="1100" spc="-45" dirty="0">
                <a:solidFill>
                  <a:srgbClr val="29225C"/>
                </a:solidFill>
                <a:latin typeface="Tahoma"/>
                <a:cs typeface="Tahoma"/>
              </a:rPr>
              <a:t>g</a:t>
            </a:r>
            <a:r>
              <a:rPr sz="1100" spc="-55" dirty="0">
                <a:solidFill>
                  <a:srgbClr val="29225C"/>
                </a:solidFill>
                <a:latin typeface="Tahoma"/>
                <a:cs typeface="Tahoma"/>
              </a:rPr>
              <a:t>r</a:t>
            </a:r>
            <a:r>
              <a:rPr sz="1100" spc="-60" dirty="0">
                <a:solidFill>
                  <a:srgbClr val="29225C"/>
                </a:solidFill>
                <a:latin typeface="Tahoma"/>
                <a:cs typeface="Tahoma"/>
              </a:rPr>
              <a:t>at</a:t>
            </a:r>
            <a:r>
              <a:rPr sz="1100" spc="-45" dirty="0">
                <a:solidFill>
                  <a:srgbClr val="29225C"/>
                </a:solidFill>
                <a:latin typeface="Tahoma"/>
                <a:cs typeface="Tahoma"/>
              </a:rPr>
              <a:t>e</a:t>
            </a:r>
            <a:r>
              <a:rPr sz="1100" spc="-50" dirty="0">
                <a:solidFill>
                  <a:srgbClr val="29225C"/>
                </a:solidFill>
                <a:latin typeface="Tahoma"/>
                <a:cs typeface="Tahoma"/>
              </a:rPr>
              <a:t>d</a:t>
            </a:r>
            <a:r>
              <a:rPr sz="1100" spc="-75" dirty="0">
                <a:solidFill>
                  <a:srgbClr val="29225C"/>
                </a:solidFill>
                <a:latin typeface="Tahoma"/>
                <a:cs typeface="Tahoma"/>
              </a:rPr>
              <a:t> </a:t>
            </a:r>
            <a:r>
              <a:rPr sz="1100" spc="-65" dirty="0">
                <a:solidFill>
                  <a:srgbClr val="29225C"/>
                </a:solidFill>
                <a:latin typeface="Tahoma"/>
                <a:cs typeface="Tahoma"/>
              </a:rPr>
              <a:t>a</a:t>
            </a:r>
            <a:r>
              <a:rPr sz="1100" spc="-60" dirty="0">
                <a:solidFill>
                  <a:srgbClr val="29225C"/>
                </a:solidFill>
                <a:latin typeface="Tahoma"/>
                <a:cs typeface="Tahoma"/>
              </a:rPr>
              <a:t>pp</a:t>
            </a:r>
            <a:r>
              <a:rPr sz="1100" spc="-55" dirty="0">
                <a:solidFill>
                  <a:srgbClr val="29225C"/>
                </a:solidFill>
                <a:latin typeface="Tahoma"/>
                <a:cs typeface="Tahoma"/>
              </a:rPr>
              <a:t>r</a:t>
            </a:r>
            <a:r>
              <a:rPr sz="1100" spc="-40" dirty="0">
                <a:solidFill>
                  <a:srgbClr val="29225C"/>
                </a:solidFill>
                <a:latin typeface="Tahoma"/>
                <a:cs typeface="Tahoma"/>
              </a:rPr>
              <a:t>o</a:t>
            </a:r>
            <a:r>
              <a:rPr sz="1100" spc="-85" dirty="0">
                <a:solidFill>
                  <a:srgbClr val="29225C"/>
                </a:solidFill>
                <a:latin typeface="Tahoma"/>
                <a:cs typeface="Tahoma"/>
              </a:rPr>
              <a:t>a</a:t>
            </a:r>
            <a:r>
              <a:rPr sz="1100" spc="-55" dirty="0">
                <a:solidFill>
                  <a:srgbClr val="29225C"/>
                </a:solidFill>
                <a:latin typeface="Tahoma"/>
                <a:cs typeface="Tahoma"/>
              </a:rPr>
              <a:t>ch</a:t>
            </a:r>
            <a:endParaRPr sz="1100" dirty="0">
              <a:latin typeface="Tahoma"/>
              <a:cs typeface="Tahoma"/>
            </a:endParaRPr>
          </a:p>
        </p:txBody>
      </p:sp>
      <p:sp>
        <p:nvSpPr>
          <p:cNvPr id="30" name="object 30"/>
          <p:cNvSpPr txBox="1"/>
          <p:nvPr/>
        </p:nvSpPr>
        <p:spPr>
          <a:xfrm>
            <a:off x="4903089" y="2913126"/>
            <a:ext cx="3401060" cy="193675"/>
          </a:xfrm>
          <a:prstGeom prst="rect">
            <a:avLst/>
          </a:prstGeom>
        </p:spPr>
        <p:txBody>
          <a:bodyPr vert="horz" wrap="square" lIns="0" tIns="12700" rIns="0" bIns="0" rtlCol="0">
            <a:spAutoFit/>
          </a:bodyPr>
          <a:lstStyle/>
          <a:p>
            <a:pPr marL="12700">
              <a:lnSpc>
                <a:spcPct val="100000"/>
              </a:lnSpc>
              <a:spcBef>
                <a:spcPts val="100"/>
              </a:spcBef>
            </a:pPr>
            <a:r>
              <a:rPr sz="1100" spc="-35" dirty="0">
                <a:solidFill>
                  <a:srgbClr val="29225C"/>
                </a:solidFill>
                <a:latin typeface="Tahoma"/>
                <a:cs typeface="Tahoma"/>
              </a:rPr>
              <a:t>for</a:t>
            </a:r>
            <a:r>
              <a:rPr sz="1100" spc="535" dirty="0">
                <a:solidFill>
                  <a:srgbClr val="29225C"/>
                </a:solidFill>
                <a:latin typeface="Tahoma"/>
                <a:cs typeface="Tahoma"/>
              </a:rPr>
              <a:t> </a:t>
            </a:r>
            <a:r>
              <a:rPr sz="1100" spc="-45" dirty="0">
                <a:solidFill>
                  <a:srgbClr val="29225C"/>
                </a:solidFill>
                <a:latin typeface="Tahoma"/>
                <a:cs typeface="Tahoma"/>
              </a:rPr>
              <a:t>the</a:t>
            </a:r>
            <a:r>
              <a:rPr sz="1100" spc="530" dirty="0">
                <a:solidFill>
                  <a:srgbClr val="29225C"/>
                </a:solidFill>
                <a:latin typeface="Tahoma"/>
                <a:cs typeface="Tahoma"/>
              </a:rPr>
              <a:t> </a:t>
            </a:r>
            <a:r>
              <a:rPr sz="1100" spc="-35" dirty="0">
                <a:solidFill>
                  <a:srgbClr val="29225C"/>
                </a:solidFill>
                <a:latin typeface="Tahoma"/>
                <a:cs typeface="Tahoma"/>
              </a:rPr>
              <a:t>design</a:t>
            </a:r>
            <a:r>
              <a:rPr sz="1100" spc="525" dirty="0">
                <a:solidFill>
                  <a:srgbClr val="29225C"/>
                </a:solidFill>
                <a:latin typeface="Tahoma"/>
                <a:cs typeface="Tahoma"/>
              </a:rPr>
              <a:t> </a:t>
            </a:r>
            <a:r>
              <a:rPr sz="1100" spc="-30" dirty="0">
                <a:solidFill>
                  <a:srgbClr val="29225C"/>
                </a:solidFill>
                <a:latin typeface="Tahoma"/>
                <a:cs typeface="Tahoma"/>
              </a:rPr>
              <a:t>of</a:t>
            </a:r>
            <a:r>
              <a:rPr sz="1100" spc="515" dirty="0">
                <a:solidFill>
                  <a:srgbClr val="29225C"/>
                </a:solidFill>
                <a:latin typeface="Tahoma"/>
                <a:cs typeface="Tahoma"/>
              </a:rPr>
              <a:t> </a:t>
            </a:r>
            <a:r>
              <a:rPr sz="1100" spc="-45" dirty="0">
                <a:solidFill>
                  <a:srgbClr val="29225C"/>
                </a:solidFill>
                <a:latin typeface="Tahoma"/>
                <a:cs typeface="Tahoma"/>
              </a:rPr>
              <a:t>refrigeration</a:t>
            </a:r>
            <a:r>
              <a:rPr sz="1100" spc="525" dirty="0">
                <a:solidFill>
                  <a:srgbClr val="29225C"/>
                </a:solidFill>
                <a:latin typeface="Tahoma"/>
                <a:cs typeface="Tahoma"/>
              </a:rPr>
              <a:t> </a:t>
            </a:r>
            <a:r>
              <a:rPr sz="1100" spc="-60" dirty="0">
                <a:solidFill>
                  <a:srgbClr val="29225C"/>
                </a:solidFill>
                <a:latin typeface="Tahoma"/>
                <a:cs typeface="Tahoma"/>
              </a:rPr>
              <a:t>and</a:t>
            </a:r>
            <a:r>
              <a:rPr sz="1100" spc="520" dirty="0">
                <a:solidFill>
                  <a:srgbClr val="29225C"/>
                </a:solidFill>
                <a:latin typeface="Tahoma"/>
                <a:cs typeface="Tahoma"/>
              </a:rPr>
              <a:t> </a:t>
            </a:r>
            <a:r>
              <a:rPr sz="1100" spc="-35" dirty="0">
                <a:solidFill>
                  <a:srgbClr val="29225C"/>
                </a:solidFill>
                <a:latin typeface="Tahoma"/>
                <a:cs typeface="Tahoma"/>
              </a:rPr>
              <a:t>power</a:t>
            </a:r>
            <a:r>
              <a:rPr sz="1100" spc="520" dirty="0">
                <a:solidFill>
                  <a:srgbClr val="29225C"/>
                </a:solidFill>
                <a:latin typeface="Tahoma"/>
                <a:cs typeface="Tahoma"/>
              </a:rPr>
              <a:t> </a:t>
            </a:r>
            <a:r>
              <a:rPr sz="1100" spc="-30" dirty="0">
                <a:solidFill>
                  <a:srgbClr val="29225C"/>
                </a:solidFill>
                <a:latin typeface="Tahoma"/>
                <a:cs typeface="Tahoma"/>
              </a:rPr>
              <a:t>systems.</a:t>
            </a:r>
            <a:endParaRPr sz="1100">
              <a:latin typeface="Tahoma"/>
              <a:cs typeface="Tahoma"/>
            </a:endParaRPr>
          </a:p>
        </p:txBody>
      </p:sp>
      <p:sp>
        <p:nvSpPr>
          <p:cNvPr id="31" name="object 31"/>
          <p:cNvSpPr txBox="1"/>
          <p:nvPr/>
        </p:nvSpPr>
        <p:spPr>
          <a:xfrm>
            <a:off x="4903089" y="3092958"/>
            <a:ext cx="3401060" cy="193675"/>
          </a:xfrm>
          <a:prstGeom prst="rect">
            <a:avLst/>
          </a:prstGeom>
        </p:spPr>
        <p:txBody>
          <a:bodyPr vert="horz" wrap="square" lIns="0" tIns="12700" rIns="0" bIns="0" rtlCol="0">
            <a:spAutoFit/>
          </a:bodyPr>
          <a:lstStyle/>
          <a:p>
            <a:pPr marL="12700">
              <a:lnSpc>
                <a:spcPct val="100000"/>
              </a:lnSpc>
              <a:spcBef>
                <a:spcPts val="100"/>
              </a:spcBef>
            </a:pPr>
            <a:r>
              <a:rPr sz="1100" spc="-30" dirty="0">
                <a:solidFill>
                  <a:srgbClr val="29225C"/>
                </a:solidFill>
                <a:latin typeface="Tahoma"/>
                <a:cs typeface="Tahoma"/>
              </a:rPr>
              <a:t>Presented</a:t>
            </a:r>
            <a:r>
              <a:rPr sz="1100" spc="165" dirty="0">
                <a:solidFill>
                  <a:srgbClr val="29225C"/>
                </a:solidFill>
                <a:latin typeface="Tahoma"/>
                <a:cs typeface="Tahoma"/>
              </a:rPr>
              <a:t> </a:t>
            </a:r>
            <a:r>
              <a:rPr sz="1100" spc="-45" dirty="0">
                <a:solidFill>
                  <a:srgbClr val="29225C"/>
                </a:solidFill>
                <a:latin typeface="Tahoma"/>
                <a:cs typeface="Tahoma"/>
              </a:rPr>
              <a:t>in</a:t>
            </a:r>
            <a:r>
              <a:rPr sz="1100" spc="165" dirty="0">
                <a:solidFill>
                  <a:srgbClr val="29225C"/>
                </a:solidFill>
                <a:latin typeface="Tahoma"/>
                <a:cs typeface="Tahoma"/>
              </a:rPr>
              <a:t> </a:t>
            </a:r>
            <a:r>
              <a:rPr sz="1100" spc="-40" dirty="0">
                <a:solidFill>
                  <a:srgbClr val="29225C"/>
                </a:solidFill>
                <a:latin typeface="Tahoma"/>
                <a:cs typeface="Tahoma"/>
              </a:rPr>
              <a:t>the</a:t>
            </a:r>
            <a:r>
              <a:rPr sz="1100" spc="170" dirty="0">
                <a:solidFill>
                  <a:srgbClr val="29225C"/>
                </a:solidFill>
                <a:latin typeface="Tahoma"/>
                <a:cs typeface="Tahoma"/>
              </a:rPr>
              <a:t> </a:t>
            </a:r>
            <a:r>
              <a:rPr sz="1100" spc="-45" dirty="0">
                <a:solidFill>
                  <a:srgbClr val="29225C"/>
                </a:solidFill>
                <a:latin typeface="Tahoma"/>
                <a:cs typeface="Tahoma"/>
              </a:rPr>
              <a:t>6th</a:t>
            </a:r>
            <a:r>
              <a:rPr sz="1100" spc="160" dirty="0">
                <a:solidFill>
                  <a:srgbClr val="29225C"/>
                </a:solidFill>
                <a:latin typeface="Tahoma"/>
                <a:cs typeface="Tahoma"/>
              </a:rPr>
              <a:t> </a:t>
            </a:r>
            <a:r>
              <a:rPr sz="1100" spc="-55" dirty="0">
                <a:solidFill>
                  <a:srgbClr val="29225C"/>
                </a:solidFill>
                <a:latin typeface="Tahoma"/>
                <a:cs typeface="Tahoma"/>
              </a:rPr>
              <a:t>Topical</a:t>
            </a:r>
            <a:r>
              <a:rPr sz="1100" spc="150" dirty="0">
                <a:solidFill>
                  <a:srgbClr val="29225C"/>
                </a:solidFill>
                <a:latin typeface="Tahoma"/>
                <a:cs typeface="Tahoma"/>
              </a:rPr>
              <a:t> </a:t>
            </a:r>
            <a:r>
              <a:rPr sz="1100" spc="-40" dirty="0">
                <a:solidFill>
                  <a:srgbClr val="29225C"/>
                </a:solidFill>
                <a:latin typeface="Tahoma"/>
                <a:cs typeface="Tahoma"/>
              </a:rPr>
              <a:t>Conference</a:t>
            </a:r>
            <a:r>
              <a:rPr sz="1100" spc="170" dirty="0">
                <a:solidFill>
                  <a:srgbClr val="29225C"/>
                </a:solidFill>
                <a:latin typeface="Tahoma"/>
                <a:cs typeface="Tahoma"/>
              </a:rPr>
              <a:t> </a:t>
            </a:r>
            <a:r>
              <a:rPr sz="1100" spc="-50" dirty="0">
                <a:solidFill>
                  <a:srgbClr val="29225C"/>
                </a:solidFill>
                <a:latin typeface="Tahoma"/>
                <a:cs typeface="Tahoma"/>
              </a:rPr>
              <a:t>on</a:t>
            </a:r>
            <a:r>
              <a:rPr sz="1100" spc="150" dirty="0">
                <a:solidFill>
                  <a:srgbClr val="29225C"/>
                </a:solidFill>
                <a:latin typeface="Tahoma"/>
                <a:cs typeface="Tahoma"/>
              </a:rPr>
              <a:t> </a:t>
            </a:r>
            <a:r>
              <a:rPr sz="1100" spc="-50" dirty="0">
                <a:solidFill>
                  <a:srgbClr val="29225C"/>
                </a:solidFill>
                <a:latin typeface="Tahoma"/>
                <a:cs typeface="Tahoma"/>
              </a:rPr>
              <a:t>Natural</a:t>
            </a:r>
            <a:r>
              <a:rPr sz="1100" spc="155" dirty="0">
                <a:solidFill>
                  <a:srgbClr val="29225C"/>
                </a:solidFill>
                <a:latin typeface="Tahoma"/>
                <a:cs typeface="Tahoma"/>
              </a:rPr>
              <a:t> </a:t>
            </a:r>
            <a:r>
              <a:rPr sz="1100" spc="-35" dirty="0">
                <a:solidFill>
                  <a:srgbClr val="29225C"/>
                </a:solidFill>
                <a:latin typeface="Tahoma"/>
                <a:cs typeface="Tahoma"/>
              </a:rPr>
              <a:t>Gas</a:t>
            </a:r>
            <a:endParaRPr sz="1100">
              <a:latin typeface="Tahoma"/>
              <a:cs typeface="Tahoma"/>
            </a:endParaRPr>
          </a:p>
        </p:txBody>
      </p:sp>
      <p:sp>
        <p:nvSpPr>
          <p:cNvPr id="32" name="object 32"/>
          <p:cNvSpPr txBox="1"/>
          <p:nvPr/>
        </p:nvSpPr>
        <p:spPr>
          <a:xfrm>
            <a:off x="4903089" y="3273044"/>
            <a:ext cx="3402329" cy="193675"/>
          </a:xfrm>
          <a:prstGeom prst="rect">
            <a:avLst/>
          </a:prstGeom>
        </p:spPr>
        <p:txBody>
          <a:bodyPr vert="horz" wrap="square" lIns="0" tIns="12700" rIns="0" bIns="0" rtlCol="0">
            <a:spAutoFit/>
          </a:bodyPr>
          <a:lstStyle/>
          <a:p>
            <a:pPr marL="12700">
              <a:lnSpc>
                <a:spcPct val="100000"/>
              </a:lnSpc>
              <a:spcBef>
                <a:spcPts val="100"/>
              </a:spcBef>
            </a:pPr>
            <a:r>
              <a:rPr sz="1100" spc="-40" dirty="0">
                <a:solidFill>
                  <a:srgbClr val="29225C"/>
                </a:solidFill>
                <a:latin typeface="Tahoma"/>
                <a:cs typeface="Tahoma"/>
              </a:rPr>
              <a:t>Utilization,</a:t>
            </a:r>
            <a:r>
              <a:rPr sz="1100" spc="40" dirty="0">
                <a:solidFill>
                  <a:srgbClr val="29225C"/>
                </a:solidFill>
                <a:latin typeface="Tahoma"/>
                <a:cs typeface="Tahoma"/>
              </a:rPr>
              <a:t> </a:t>
            </a:r>
            <a:r>
              <a:rPr sz="1100" spc="-40" dirty="0">
                <a:solidFill>
                  <a:srgbClr val="29225C"/>
                </a:solidFill>
                <a:latin typeface="Tahoma"/>
                <a:cs typeface="Tahoma"/>
              </a:rPr>
              <a:t>AIChE</a:t>
            </a:r>
            <a:r>
              <a:rPr sz="1100" spc="55" dirty="0">
                <a:solidFill>
                  <a:srgbClr val="29225C"/>
                </a:solidFill>
                <a:latin typeface="Tahoma"/>
                <a:cs typeface="Tahoma"/>
              </a:rPr>
              <a:t> </a:t>
            </a:r>
            <a:r>
              <a:rPr sz="1100" spc="-45" dirty="0">
                <a:solidFill>
                  <a:srgbClr val="29225C"/>
                </a:solidFill>
                <a:latin typeface="Tahoma"/>
                <a:cs typeface="Tahoma"/>
              </a:rPr>
              <a:t>Annual</a:t>
            </a:r>
            <a:r>
              <a:rPr sz="1100" spc="45" dirty="0">
                <a:solidFill>
                  <a:srgbClr val="29225C"/>
                </a:solidFill>
                <a:latin typeface="Tahoma"/>
                <a:cs typeface="Tahoma"/>
              </a:rPr>
              <a:t> </a:t>
            </a:r>
            <a:r>
              <a:rPr sz="1100" spc="-45" dirty="0">
                <a:solidFill>
                  <a:srgbClr val="29225C"/>
                </a:solidFill>
                <a:latin typeface="Tahoma"/>
                <a:cs typeface="Tahoma"/>
              </a:rPr>
              <a:t>Spring</a:t>
            </a:r>
            <a:r>
              <a:rPr sz="1100" spc="45" dirty="0">
                <a:solidFill>
                  <a:srgbClr val="29225C"/>
                </a:solidFill>
                <a:latin typeface="Tahoma"/>
                <a:cs typeface="Tahoma"/>
              </a:rPr>
              <a:t> </a:t>
            </a:r>
            <a:r>
              <a:rPr sz="1100" spc="-45" dirty="0">
                <a:solidFill>
                  <a:srgbClr val="29225C"/>
                </a:solidFill>
                <a:latin typeface="Tahoma"/>
                <a:cs typeface="Tahoma"/>
              </a:rPr>
              <a:t>National</a:t>
            </a:r>
            <a:r>
              <a:rPr sz="1100" spc="45" dirty="0">
                <a:solidFill>
                  <a:srgbClr val="29225C"/>
                </a:solidFill>
                <a:latin typeface="Tahoma"/>
                <a:cs typeface="Tahoma"/>
              </a:rPr>
              <a:t> </a:t>
            </a:r>
            <a:r>
              <a:rPr sz="1100" spc="-25" dirty="0">
                <a:solidFill>
                  <a:srgbClr val="29225C"/>
                </a:solidFill>
                <a:latin typeface="Tahoma"/>
                <a:cs typeface="Tahoma"/>
              </a:rPr>
              <a:t>Meeting,</a:t>
            </a:r>
            <a:r>
              <a:rPr sz="1100" spc="45" dirty="0">
                <a:solidFill>
                  <a:srgbClr val="29225C"/>
                </a:solidFill>
                <a:latin typeface="Tahoma"/>
                <a:cs typeface="Tahoma"/>
              </a:rPr>
              <a:t> </a:t>
            </a:r>
            <a:r>
              <a:rPr sz="1100" spc="-50" dirty="0">
                <a:solidFill>
                  <a:srgbClr val="29225C"/>
                </a:solidFill>
                <a:latin typeface="Tahoma"/>
                <a:cs typeface="Tahoma"/>
              </a:rPr>
              <a:t>Florida,</a:t>
            </a:r>
            <a:endParaRPr sz="1100">
              <a:latin typeface="Tahoma"/>
              <a:cs typeface="Tahoma"/>
            </a:endParaRPr>
          </a:p>
        </p:txBody>
      </p:sp>
      <p:sp>
        <p:nvSpPr>
          <p:cNvPr id="33" name="object 33"/>
          <p:cNvSpPr txBox="1"/>
          <p:nvPr/>
        </p:nvSpPr>
        <p:spPr>
          <a:xfrm>
            <a:off x="4903089" y="3452876"/>
            <a:ext cx="632460"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9225C"/>
                </a:solidFill>
                <a:latin typeface="Tahoma"/>
                <a:cs typeface="Tahoma"/>
              </a:rPr>
              <a:t>U</a:t>
            </a:r>
            <a:r>
              <a:rPr sz="1100" spc="-10" dirty="0">
                <a:solidFill>
                  <a:srgbClr val="29225C"/>
                </a:solidFill>
                <a:latin typeface="Tahoma"/>
                <a:cs typeface="Tahoma"/>
              </a:rPr>
              <a:t>S</a:t>
            </a:r>
            <a:r>
              <a:rPr sz="1100" spc="-30" dirty="0">
                <a:solidFill>
                  <a:srgbClr val="29225C"/>
                </a:solidFill>
                <a:latin typeface="Tahoma"/>
                <a:cs typeface="Tahoma"/>
              </a:rPr>
              <a:t>A</a:t>
            </a:r>
            <a:r>
              <a:rPr sz="1100" spc="-15" dirty="0">
                <a:solidFill>
                  <a:srgbClr val="29225C"/>
                </a:solidFill>
                <a:latin typeface="Tahoma"/>
                <a:cs typeface="Tahoma"/>
              </a:rPr>
              <a:t>,</a:t>
            </a:r>
            <a:r>
              <a:rPr sz="1100" spc="-114" dirty="0">
                <a:solidFill>
                  <a:srgbClr val="29225C"/>
                </a:solidFill>
                <a:latin typeface="Tahoma"/>
                <a:cs typeface="Tahoma"/>
              </a:rPr>
              <a:t> </a:t>
            </a:r>
            <a:r>
              <a:rPr sz="1100" spc="-45" dirty="0">
                <a:solidFill>
                  <a:srgbClr val="29225C"/>
                </a:solidFill>
                <a:latin typeface="Tahoma"/>
                <a:cs typeface="Tahoma"/>
              </a:rPr>
              <a:t>2006</a:t>
            </a:r>
            <a:endParaRPr sz="1100">
              <a:latin typeface="Tahoma"/>
              <a:cs typeface="Tahoma"/>
            </a:endParaRPr>
          </a:p>
        </p:txBody>
      </p:sp>
      <p:sp>
        <p:nvSpPr>
          <p:cNvPr id="34" name="object 34"/>
          <p:cNvSpPr txBox="1"/>
          <p:nvPr/>
        </p:nvSpPr>
        <p:spPr>
          <a:xfrm>
            <a:off x="4645533" y="3631184"/>
            <a:ext cx="3660140" cy="193675"/>
          </a:xfrm>
          <a:prstGeom prst="rect">
            <a:avLst/>
          </a:prstGeom>
        </p:spPr>
        <p:txBody>
          <a:bodyPr vert="horz" wrap="square" lIns="0" tIns="0" rIns="0" bIns="0" rtlCol="0">
            <a:spAutoFit/>
          </a:bodyPr>
          <a:lstStyle/>
          <a:p>
            <a:pPr marL="12700">
              <a:lnSpc>
                <a:spcPct val="100000"/>
              </a:lnSpc>
            </a:pPr>
            <a:r>
              <a:rPr sz="1200" spc="-85" dirty="0">
                <a:solidFill>
                  <a:srgbClr val="434343"/>
                </a:solidFill>
                <a:latin typeface="Tahoma"/>
                <a:cs typeface="Tahoma"/>
              </a:rPr>
              <a:t>10)</a:t>
            </a:r>
            <a:r>
              <a:rPr sz="1200" spc="114" dirty="0">
                <a:solidFill>
                  <a:srgbClr val="434343"/>
                </a:solidFill>
                <a:latin typeface="Tahoma"/>
                <a:cs typeface="Tahoma"/>
              </a:rPr>
              <a:t> </a:t>
            </a:r>
            <a:r>
              <a:rPr sz="1100" spc="-30" dirty="0">
                <a:solidFill>
                  <a:srgbClr val="29225C"/>
                </a:solidFill>
                <a:latin typeface="Tahoma"/>
                <a:cs typeface="Tahoma"/>
              </a:rPr>
              <a:t>Del</a:t>
            </a:r>
            <a:r>
              <a:rPr sz="1100" spc="50" dirty="0">
                <a:solidFill>
                  <a:srgbClr val="29225C"/>
                </a:solidFill>
                <a:latin typeface="Tahoma"/>
                <a:cs typeface="Tahoma"/>
              </a:rPr>
              <a:t> </a:t>
            </a:r>
            <a:r>
              <a:rPr sz="1100" spc="-40" dirty="0">
                <a:solidFill>
                  <a:srgbClr val="29225C"/>
                </a:solidFill>
                <a:latin typeface="Tahoma"/>
                <a:cs typeface="Tahoma"/>
              </a:rPr>
              <a:t>Nogal</a:t>
            </a:r>
            <a:r>
              <a:rPr sz="1100" spc="40" dirty="0">
                <a:solidFill>
                  <a:srgbClr val="29225C"/>
                </a:solidFill>
                <a:latin typeface="Tahoma"/>
                <a:cs typeface="Tahoma"/>
              </a:rPr>
              <a:t> </a:t>
            </a:r>
            <a:r>
              <a:rPr sz="1100" spc="-40" dirty="0">
                <a:solidFill>
                  <a:srgbClr val="29225C"/>
                </a:solidFill>
                <a:latin typeface="Tahoma"/>
                <a:cs typeface="Tahoma"/>
              </a:rPr>
              <a:t>F,</a:t>
            </a:r>
            <a:r>
              <a:rPr sz="1100" spc="50" dirty="0">
                <a:solidFill>
                  <a:srgbClr val="29225C"/>
                </a:solidFill>
                <a:latin typeface="Tahoma"/>
                <a:cs typeface="Tahoma"/>
              </a:rPr>
              <a:t> </a:t>
            </a:r>
            <a:r>
              <a:rPr sz="1100" spc="-30" dirty="0">
                <a:solidFill>
                  <a:srgbClr val="29225C"/>
                </a:solidFill>
                <a:latin typeface="Tahoma"/>
                <a:cs typeface="Tahoma"/>
              </a:rPr>
              <a:t>Kim</a:t>
            </a:r>
            <a:r>
              <a:rPr sz="1100" spc="50" dirty="0">
                <a:solidFill>
                  <a:srgbClr val="29225C"/>
                </a:solidFill>
                <a:latin typeface="Tahoma"/>
                <a:cs typeface="Tahoma"/>
              </a:rPr>
              <a:t> </a:t>
            </a:r>
            <a:r>
              <a:rPr sz="1100" spc="-10" dirty="0">
                <a:solidFill>
                  <a:srgbClr val="29225C"/>
                </a:solidFill>
                <a:latin typeface="Tahoma"/>
                <a:cs typeface="Tahoma"/>
              </a:rPr>
              <a:t>JK,</a:t>
            </a:r>
            <a:r>
              <a:rPr sz="1100" spc="35" dirty="0">
                <a:solidFill>
                  <a:srgbClr val="29225C"/>
                </a:solidFill>
                <a:latin typeface="Tahoma"/>
                <a:cs typeface="Tahoma"/>
              </a:rPr>
              <a:t> </a:t>
            </a:r>
            <a:r>
              <a:rPr sz="1100" spc="-45" dirty="0">
                <a:solidFill>
                  <a:srgbClr val="29225C"/>
                </a:solidFill>
                <a:latin typeface="Tahoma"/>
                <a:cs typeface="Tahoma"/>
              </a:rPr>
              <a:t>Perry</a:t>
            </a:r>
            <a:r>
              <a:rPr sz="1100" spc="55" dirty="0">
                <a:solidFill>
                  <a:srgbClr val="29225C"/>
                </a:solidFill>
                <a:latin typeface="Tahoma"/>
                <a:cs typeface="Tahoma"/>
              </a:rPr>
              <a:t> </a:t>
            </a:r>
            <a:r>
              <a:rPr sz="1100" spc="-30" dirty="0">
                <a:solidFill>
                  <a:srgbClr val="29225C"/>
                </a:solidFill>
                <a:latin typeface="Tahoma"/>
                <a:cs typeface="Tahoma"/>
              </a:rPr>
              <a:t>S,</a:t>
            </a:r>
            <a:r>
              <a:rPr sz="1100" spc="50" dirty="0">
                <a:solidFill>
                  <a:srgbClr val="29225C"/>
                </a:solidFill>
                <a:latin typeface="Tahoma"/>
                <a:cs typeface="Tahoma"/>
              </a:rPr>
              <a:t> </a:t>
            </a:r>
            <a:r>
              <a:rPr sz="1100" spc="-35" dirty="0">
                <a:solidFill>
                  <a:srgbClr val="29225C"/>
                </a:solidFill>
                <a:latin typeface="Tahoma"/>
                <a:cs typeface="Tahoma"/>
              </a:rPr>
              <a:t>Smith</a:t>
            </a:r>
            <a:r>
              <a:rPr sz="1100" spc="55" dirty="0">
                <a:solidFill>
                  <a:srgbClr val="29225C"/>
                </a:solidFill>
                <a:latin typeface="Tahoma"/>
                <a:cs typeface="Tahoma"/>
              </a:rPr>
              <a:t> </a:t>
            </a:r>
            <a:r>
              <a:rPr sz="1100" spc="-35" dirty="0">
                <a:solidFill>
                  <a:srgbClr val="29225C"/>
                </a:solidFill>
                <a:latin typeface="Tahoma"/>
                <a:cs typeface="Tahoma"/>
              </a:rPr>
              <a:t>R.</a:t>
            </a:r>
            <a:r>
              <a:rPr sz="1100" spc="45" dirty="0">
                <a:solidFill>
                  <a:srgbClr val="29225C"/>
                </a:solidFill>
                <a:latin typeface="Tahoma"/>
                <a:cs typeface="Tahoma"/>
              </a:rPr>
              <a:t> </a:t>
            </a:r>
            <a:r>
              <a:rPr sz="1100" spc="-40" dirty="0">
                <a:solidFill>
                  <a:srgbClr val="29225C"/>
                </a:solidFill>
                <a:latin typeface="Tahoma"/>
                <a:cs typeface="Tahoma"/>
              </a:rPr>
              <a:t>Optimal</a:t>
            </a:r>
            <a:r>
              <a:rPr sz="1100" spc="50" dirty="0">
                <a:solidFill>
                  <a:srgbClr val="29225C"/>
                </a:solidFill>
                <a:latin typeface="Tahoma"/>
                <a:cs typeface="Tahoma"/>
              </a:rPr>
              <a:t> </a:t>
            </a:r>
            <a:r>
              <a:rPr sz="1100" spc="-35" dirty="0">
                <a:solidFill>
                  <a:srgbClr val="29225C"/>
                </a:solidFill>
                <a:latin typeface="Tahoma"/>
                <a:cs typeface="Tahoma"/>
              </a:rPr>
              <a:t>design</a:t>
            </a:r>
            <a:r>
              <a:rPr sz="1100" spc="55" dirty="0">
                <a:solidFill>
                  <a:srgbClr val="29225C"/>
                </a:solidFill>
                <a:latin typeface="Tahoma"/>
                <a:cs typeface="Tahoma"/>
              </a:rPr>
              <a:t> </a:t>
            </a:r>
            <a:r>
              <a:rPr sz="1100" spc="-30" dirty="0">
                <a:solidFill>
                  <a:srgbClr val="29225C"/>
                </a:solidFill>
                <a:latin typeface="Tahoma"/>
                <a:cs typeface="Tahoma"/>
              </a:rPr>
              <a:t>of</a:t>
            </a:r>
            <a:endParaRPr sz="1100">
              <a:latin typeface="Tahoma"/>
              <a:cs typeface="Tahoma"/>
            </a:endParaRPr>
          </a:p>
        </p:txBody>
      </p:sp>
      <p:sp>
        <p:nvSpPr>
          <p:cNvPr id="35" name="object 35"/>
          <p:cNvSpPr txBox="1"/>
          <p:nvPr/>
        </p:nvSpPr>
        <p:spPr>
          <a:xfrm>
            <a:off x="4903089" y="3811016"/>
            <a:ext cx="3400425" cy="193675"/>
          </a:xfrm>
          <a:prstGeom prst="rect">
            <a:avLst/>
          </a:prstGeom>
        </p:spPr>
        <p:txBody>
          <a:bodyPr vert="horz" wrap="square" lIns="0" tIns="12700" rIns="0" bIns="0" rtlCol="0">
            <a:spAutoFit/>
          </a:bodyPr>
          <a:lstStyle/>
          <a:p>
            <a:pPr marL="12700">
              <a:lnSpc>
                <a:spcPct val="100000"/>
              </a:lnSpc>
              <a:spcBef>
                <a:spcPts val="100"/>
              </a:spcBef>
              <a:tabLst>
                <a:tab pos="494030" algn="l"/>
                <a:tab pos="1318895" algn="l"/>
                <a:tab pos="1830705" algn="l"/>
                <a:tab pos="2487930" algn="l"/>
                <a:tab pos="2714625" algn="l"/>
              </a:tabLst>
            </a:pPr>
            <a:r>
              <a:rPr sz="1100" spc="-40" dirty="0">
                <a:solidFill>
                  <a:srgbClr val="29225C"/>
                </a:solidFill>
                <a:latin typeface="Tahoma"/>
                <a:cs typeface="Tahoma"/>
              </a:rPr>
              <a:t>mixed	</a:t>
            </a:r>
            <a:r>
              <a:rPr sz="1100" spc="-45" dirty="0">
                <a:solidFill>
                  <a:srgbClr val="29225C"/>
                </a:solidFill>
                <a:latin typeface="Tahoma"/>
                <a:cs typeface="Tahoma"/>
              </a:rPr>
              <a:t>refrigeration	</a:t>
            </a:r>
            <a:r>
              <a:rPr sz="1100" spc="-40" dirty="0">
                <a:solidFill>
                  <a:srgbClr val="29225C"/>
                </a:solidFill>
                <a:latin typeface="Tahoma"/>
                <a:cs typeface="Tahoma"/>
              </a:rPr>
              <a:t>cycles.	</a:t>
            </a:r>
            <a:r>
              <a:rPr sz="1100" spc="-50" dirty="0">
                <a:solidFill>
                  <a:srgbClr val="29225C"/>
                </a:solidFill>
                <a:latin typeface="Tahoma"/>
                <a:cs typeface="Tahoma"/>
              </a:rPr>
              <a:t>Industrial	</a:t>
            </a:r>
            <a:r>
              <a:rPr sz="1100" spc="-10" dirty="0">
                <a:solidFill>
                  <a:srgbClr val="29225C"/>
                </a:solidFill>
                <a:latin typeface="Tahoma"/>
                <a:cs typeface="Tahoma"/>
              </a:rPr>
              <a:t>&amp;	</a:t>
            </a:r>
            <a:r>
              <a:rPr sz="1100" spc="-45" dirty="0">
                <a:solidFill>
                  <a:srgbClr val="29225C"/>
                </a:solidFill>
                <a:latin typeface="Tahoma"/>
                <a:cs typeface="Tahoma"/>
              </a:rPr>
              <a:t>Engineering</a:t>
            </a:r>
            <a:endParaRPr sz="1100">
              <a:latin typeface="Tahoma"/>
              <a:cs typeface="Tahoma"/>
            </a:endParaRPr>
          </a:p>
        </p:txBody>
      </p:sp>
      <p:sp>
        <p:nvSpPr>
          <p:cNvPr id="36" name="object 36"/>
          <p:cNvSpPr txBox="1"/>
          <p:nvPr/>
        </p:nvSpPr>
        <p:spPr>
          <a:xfrm>
            <a:off x="4903089" y="3990847"/>
            <a:ext cx="2453005" cy="193675"/>
          </a:xfrm>
          <a:prstGeom prst="rect">
            <a:avLst/>
          </a:prstGeom>
        </p:spPr>
        <p:txBody>
          <a:bodyPr vert="horz" wrap="square" lIns="0" tIns="12700" rIns="0" bIns="0" rtlCol="0">
            <a:spAutoFit/>
          </a:bodyPr>
          <a:lstStyle/>
          <a:p>
            <a:pPr marL="12700">
              <a:lnSpc>
                <a:spcPct val="100000"/>
              </a:lnSpc>
              <a:spcBef>
                <a:spcPts val="100"/>
              </a:spcBef>
            </a:pPr>
            <a:r>
              <a:rPr sz="1100" spc="-25" dirty="0">
                <a:solidFill>
                  <a:srgbClr val="29225C"/>
                </a:solidFill>
                <a:latin typeface="Tahoma"/>
                <a:cs typeface="Tahoma"/>
              </a:rPr>
              <a:t>C</a:t>
            </a:r>
            <a:r>
              <a:rPr sz="1100" spc="-20" dirty="0">
                <a:solidFill>
                  <a:srgbClr val="29225C"/>
                </a:solidFill>
                <a:latin typeface="Tahoma"/>
                <a:cs typeface="Tahoma"/>
              </a:rPr>
              <a:t>h</a:t>
            </a:r>
            <a:r>
              <a:rPr sz="1100" spc="-25" dirty="0">
                <a:solidFill>
                  <a:srgbClr val="29225C"/>
                </a:solidFill>
                <a:latin typeface="Tahoma"/>
                <a:cs typeface="Tahoma"/>
              </a:rPr>
              <a:t>emis</a:t>
            </a:r>
            <a:r>
              <a:rPr sz="1100" spc="-35" dirty="0">
                <a:solidFill>
                  <a:srgbClr val="29225C"/>
                </a:solidFill>
                <a:latin typeface="Tahoma"/>
                <a:cs typeface="Tahoma"/>
              </a:rPr>
              <a:t>t</a:t>
            </a:r>
            <a:r>
              <a:rPr sz="1100" spc="-55" dirty="0">
                <a:solidFill>
                  <a:srgbClr val="29225C"/>
                </a:solidFill>
                <a:latin typeface="Tahoma"/>
                <a:cs typeface="Tahoma"/>
              </a:rPr>
              <a:t>r</a:t>
            </a:r>
            <a:r>
              <a:rPr sz="1100" spc="-50" dirty="0">
                <a:solidFill>
                  <a:srgbClr val="29225C"/>
                </a:solidFill>
                <a:latin typeface="Tahoma"/>
                <a:cs typeface="Tahoma"/>
              </a:rPr>
              <a:t>y</a:t>
            </a:r>
            <a:r>
              <a:rPr sz="1100" spc="-114" dirty="0">
                <a:solidFill>
                  <a:srgbClr val="29225C"/>
                </a:solidFill>
                <a:latin typeface="Tahoma"/>
                <a:cs typeface="Tahoma"/>
              </a:rPr>
              <a:t> </a:t>
            </a:r>
            <a:r>
              <a:rPr sz="1100" spc="-25" dirty="0">
                <a:solidFill>
                  <a:srgbClr val="29225C"/>
                </a:solidFill>
                <a:latin typeface="Tahoma"/>
                <a:cs typeface="Tahoma"/>
              </a:rPr>
              <a:t>Re</a:t>
            </a:r>
            <a:r>
              <a:rPr sz="1100" dirty="0">
                <a:solidFill>
                  <a:srgbClr val="29225C"/>
                </a:solidFill>
                <a:latin typeface="Tahoma"/>
                <a:cs typeface="Tahoma"/>
              </a:rPr>
              <a:t>s</a:t>
            </a:r>
            <a:r>
              <a:rPr sz="1100" spc="-55" dirty="0">
                <a:solidFill>
                  <a:srgbClr val="29225C"/>
                </a:solidFill>
                <a:latin typeface="Tahoma"/>
                <a:cs typeface="Tahoma"/>
              </a:rPr>
              <a:t>ear</a:t>
            </a:r>
            <a:r>
              <a:rPr sz="1100" spc="-50" dirty="0">
                <a:solidFill>
                  <a:srgbClr val="29225C"/>
                </a:solidFill>
                <a:latin typeface="Tahoma"/>
                <a:cs typeface="Tahoma"/>
              </a:rPr>
              <a:t>ch</a:t>
            </a:r>
            <a:r>
              <a:rPr sz="1100" spc="-55" dirty="0">
                <a:solidFill>
                  <a:srgbClr val="29225C"/>
                </a:solidFill>
                <a:latin typeface="Tahoma"/>
                <a:cs typeface="Tahoma"/>
              </a:rPr>
              <a:t>.</a:t>
            </a:r>
            <a:r>
              <a:rPr sz="1100" spc="-125" dirty="0">
                <a:solidFill>
                  <a:srgbClr val="29225C"/>
                </a:solidFill>
                <a:latin typeface="Tahoma"/>
                <a:cs typeface="Tahoma"/>
              </a:rPr>
              <a:t> </a:t>
            </a:r>
            <a:r>
              <a:rPr sz="1100" spc="-45" dirty="0">
                <a:solidFill>
                  <a:srgbClr val="29225C"/>
                </a:solidFill>
                <a:latin typeface="Tahoma"/>
                <a:cs typeface="Tahoma"/>
              </a:rPr>
              <a:t>2008</a:t>
            </a:r>
            <a:r>
              <a:rPr sz="1100" spc="-110" dirty="0">
                <a:solidFill>
                  <a:srgbClr val="29225C"/>
                </a:solidFill>
                <a:latin typeface="Tahoma"/>
                <a:cs typeface="Tahoma"/>
              </a:rPr>
              <a:t>; </a:t>
            </a:r>
            <a:r>
              <a:rPr sz="1100" spc="-45" dirty="0">
                <a:solidFill>
                  <a:srgbClr val="29225C"/>
                </a:solidFill>
                <a:latin typeface="Tahoma"/>
                <a:cs typeface="Tahoma"/>
              </a:rPr>
              <a:t>47</a:t>
            </a:r>
            <a:r>
              <a:rPr sz="1100" spc="-120" dirty="0">
                <a:solidFill>
                  <a:srgbClr val="29225C"/>
                </a:solidFill>
                <a:latin typeface="Tahoma"/>
                <a:cs typeface="Tahoma"/>
              </a:rPr>
              <a:t>:</a:t>
            </a:r>
            <a:r>
              <a:rPr sz="1100" spc="-45" dirty="0">
                <a:solidFill>
                  <a:srgbClr val="29225C"/>
                </a:solidFill>
                <a:latin typeface="Tahoma"/>
                <a:cs typeface="Tahoma"/>
              </a:rPr>
              <a:t>8724</a:t>
            </a:r>
            <a:r>
              <a:rPr sz="1100" spc="65" dirty="0">
                <a:solidFill>
                  <a:srgbClr val="29225C"/>
                </a:solidFill>
                <a:latin typeface="Tahoma"/>
                <a:cs typeface="Tahoma"/>
              </a:rPr>
              <a:t>–</a:t>
            </a:r>
            <a:r>
              <a:rPr sz="1100" spc="-45" dirty="0">
                <a:solidFill>
                  <a:srgbClr val="29225C"/>
                </a:solidFill>
                <a:latin typeface="Tahoma"/>
                <a:cs typeface="Tahoma"/>
              </a:rPr>
              <a:t>8740</a:t>
            </a:r>
            <a:r>
              <a:rPr sz="1100" spc="-55" dirty="0">
                <a:solidFill>
                  <a:srgbClr val="29225C"/>
                </a:solidFill>
                <a:latin typeface="Tahoma"/>
                <a:cs typeface="Tahoma"/>
              </a:rPr>
              <a:t>.</a:t>
            </a:r>
            <a:endParaRPr sz="1100">
              <a:latin typeface="Tahoma"/>
              <a:cs typeface="Tahoma"/>
            </a:endParaRPr>
          </a:p>
        </p:txBody>
      </p:sp>
      <p:sp>
        <p:nvSpPr>
          <p:cNvPr id="37" name="object 37"/>
          <p:cNvSpPr txBox="1"/>
          <p:nvPr/>
        </p:nvSpPr>
        <p:spPr>
          <a:xfrm>
            <a:off x="1158544" y="4156964"/>
            <a:ext cx="7174230" cy="208279"/>
          </a:xfrm>
          <a:prstGeom prst="rect">
            <a:avLst/>
          </a:prstGeom>
        </p:spPr>
        <p:txBody>
          <a:bodyPr vert="horz" wrap="square" lIns="0" tIns="12700" rIns="0" bIns="0" rtlCol="0">
            <a:spAutoFit/>
          </a:bodyPr>
          <a:lstStyle/>
          <a:p>
            <a:pPr marL="38100">
              <a:lnSpc>
                <a:spcPct val="100000"/>
              </a:lnSpc>
              <a:spcBef>
                <a:spcPts val="100"/>
              </a:spcBef>
            </a:pPr>
            <a:r>
              <a:rPr sz="1650" spc="-75" baseline="20202" dirty="0">
                <a:solidFill>
                  <a:srgbClr val="29225C"/>
                </a:solidFill>
                <a:latin typeface="Tahoma"/>
                <a:cs typeface="Tahoma"/>
              </a:rPr>
              <a:t>Industrial</a:t>
            </a:r>
            <a:r>
              <a:rPr sz="1650" spc="705" baseline="20202" dirty="0">
                <a:solidFill>
                  <a:srgbClr val="29225C"/>
                </a:solidFill>
                <a:latin typeface="Tahoma"/>
                <a:cs typeface="Tahoma"/>
              </a:rPr>
              <a:t> </a:t>
            </a:r>
            <a:r>
              <a:rPr sz="1650" spc="-89" baseline="20202" dirty="0">
                <a:solidFill>
                  <a:srgbClr val="29225C"/>
                </a:solidFill>
                <a:latin typeface="Tahoma"/>
                <a:cs typeface="Tahoma"/>
              </a:rPr>
              <a:t>and</a:t>
            </a:r>
            <a:r>
              <a:rPr sz="1650" spc="705" baseline="20202" dirty="0">
                <a:solidFill>
                  <a:srgbClr val="29225C"/>
                </a:solidFill>
                <a:latin typeface="Tahoma"/>
                <a:cs typeface="Tahoma"/>
              </a:rPr>
              <a:t> </a:t>
            </a:r>
            <a:r>
              <a:rPr sz="1650" spc="-67" baseline="20202" dirty="0">
                <a:solidFill>
                  <a:srgbClr val="29225C"/>
                </a:solidFill>
                <a:latin typeface="Tahoma"/>
                <a:cs typeface="Tahoma"/>
              </a:rPr>
              <a:t>Engineering</a:t>
            </a:r>
            <a:r>
              <a:rPr sz="1650" spc="742" baseline="20202" dirty="0">
                <a:solidFill>
                  <a:srgbClr val="29225C"/>
                </a:solidFill>
                <a:latin typeface="Tahoma"/>
                <a:cs typeface="Tahoma"/>
              </a:rPr>
              <a:t> </a:t>
            </a:r>
            <a:r>
              <a:rPr sz="1650" spc="-52" baseline="20202" dirty="0">
                <a:solidFill>
                  <a:srgbClr val="29225C"/>
                </a:solidFill>
                <a:latin typeface="Tahoma"/>
                <a:cs typeface="Tahoma"/>
              </a:rPr>
              <a:t>Chemistry</a:t>
            </a:r>
            <a:r>
              <a:rPr sz="1650" spc="719" baseline="20202" dirty="0">
                <a:solidFill>
                  <a:srgbClr val="29225C"/>
                </a:solidFill>
                <a:latin typeface="Tahoma"/>
                <a:cs typeface="Tahoma"/>
              </a:rPr>
              <a:t> </a:t>
            </a:r>
            <a:r>
              <a:rPr sz="1650" spc="-67" baseline="20202" dirty="0">
                <a:solidFill>
                  <a:srgbClr val="29225C"/>
                </a:solidFill>
                <a:latin typeface="Tahoma"/>
                <a:cs typeface="Tahoma"/>
              </a:rPr>
              <a:t>Research.</a:t>
            </a:r>
            <a:r>
              <a:rPr sz="1650" spc="697" baseline="20202" dirty="0">
                <a:solidFill>
                  <a:srgbClr val="29225C"/>
                </a:solidFill>
                <a:latin typeface="Tahoma"/>
                <a:cs typeface="Tahoma"/>
              </a:rPr>
              <a:t> </a:t>
            </a:r>
            <a:r>
              <a:rPr sz="1650" spc="-82" baseline="20202" dirty="0">
                <a:solidFill>
                  <a:srgbClr val="29225C"/>
                </a:solidFill>
                <a:latin typeface="Tahoma"/>
                <a:cs typeface="Tahoma"/>
              </a:rPr>
              <a:t>2002;</a:t>
            </a:r>
            <a:r>
              <a:rPr sz="1650" spc="502" baseline="20202" dirty="0">
                <a:solidFill>
                  <a:srgbClr val="29225C"/>
                </a:solidFill>
                <a:latin typeface="Tahoma"/>
                <a:cs typeface="Tahoma"/>
              </a:rPr>
              <a:t> </a:t>
            </a:r>
            <a:r>
              <a:rPr sz="1200" spc="-85" dirty="0">
                <a:solidFill>
                  <a:srgbClr val="434343"/>
                </a:solidFill>
                <a:latin typeface="Tahoma"/>
                <a:cs typeface="Tahoma"/>
              </a:rPr>
              <a:t>11)</a:t>
            </a:r>
            <a:r>
              <a:rPr sz="1200" spc="120" dirty="0">
                <a:solidFill>
                  <a:srgbClr val="434343"/>
                </a:solidFill>
                <a:latin typeface="Tahoma"/>
                <a:cs typeface="Tahoma"/>
              </a:rPr>
              <a:t> </a:t>
            </a:r>
            <a:r>
              <a:rPr sz="1100" spc="-40" dirty="0">
                <a:solidFill>
                  <a:srgbClr val="29225C"/>
                </a:solidFill>
                <a:latin typeface="Tahoma"/>
                <a:cs typeface="Tahoma"/>
              </a:rPr>
              <a:t>Demetri</a:t>
            </a:r>
            <a:r>
              <a:rPr sz="1100" dirty="0">
                <a:solidFill>
                  <a:srgbClr val="29225C"/>
                </a:solidFill>
                <a:latin typeface="Tahoma"/>
                <a:cs typeface="Tahoma"/>
              </a:rPr>
              <a:t> </a:t>
            </a:r>
            <a:r>
              <a:rPr sz="1100" spc="-20" dirty="0">
                <a:solidFill>
                  <a:srgbClr val="29225C"/>
                </a:solidFill>
                <a:latin typeface="Tahoma"/>
                <a:cs typeface="Tahoma"/>
              </a:rPr>
              <a:t>EP.</a:t>
            </a:r>
            <a:r>
              <a:rPr sz="1100" spc="15" dirty="0">
                <a:solidFill>
                  <a:srgbClr val="29225C"/>
                </a:solidFill>
                <a:latin typeface="Tahoma"/>
                <a:cs typeface="Tahoma"/>
              </a:rPr>
              <a:t> </a:t>
            </a:r>
            <a:r>
              <a:rPr sz="1100" spc="10" dirty="0">
                <a:solidFill>
                  <a:srgbClr val="29225C"/>
                </a:solidFill>
                <a:latin typeface="Tahoma"/>
                <a:cs typeface="Tahoma"/>
              </a:rPr>
              <a:t>A</a:t>
            </a:r>
            <a:r>
              <a:rPr sz="1100" spc="5" dirty="0">
                <a:solidFill>
                  <a:srgbClr val="29225C"/>
                </a:solidFill>
                <a:latin typeface="Tahoma"/>
                <a:cs typeface="Tahoma"/>
              </a:rPr>
              <a:t> </a:t>
            </a:r>
            <a:r>
              <a:rPr sz="1100" spc="-50" dirty="0">
                <a:solidFill>
                  <a:srgbClr val="29225C"/>
                </a:solidFill>
                <a:latin typeface="Tahoma"/>
                <a:cs typeface="Tahoma"/>
              </a:rPr>
              <a:t>general</a:t>
            </a:r>
            <a:r>
              <a:rPr sz="1100" spc="20" dirty="0">
                <a:solidFill>
                  <a:srgbClr val="29225C"/>
                </a:solidFill>
                <a:latin typeface="Tahoma"/>
                <a:cs typeface="Tahoma"/>
              </a:rPr>
              <a:t> </a:t>
            </a:r>
            <a:r>
              <a:rPr sz="1100" spc="-45" dirty="0">
                <a:solidFill>
                  <a:srgbClr val="29225C"/>
                </a:solidFill>
                <a:latin typeface="Tahoma"/>
                <a:cs typeface="Tahoma"/>
              </a:rPr>
              <a:t>method</a:t>
            </a:r>
            <a:r>
              <a:rPr sz="1100" spc="25" dirty="0">
                <a:solidFill>
                  <a:srgbClr val="29225C"/>
                </a:solidFill>
                <a:latin typeface="Tahoma"/>
                <a:cs typeface="Tahoma"/>
              </a:rPr>
              <a:t> </a:t>
            </a:r>
            <a:r>
              <a:rPr sz="1100" spc="-40" dirty="0">
                <a:solidFill>
                  <a:srgbClr val="29225C"/>
                </a:solidFill>
                <a:latin typeface="Tahoma"/>
                <a:cs typeface="Tahoma"/>
              </a:rPr>
              <a:t>for</a:t>
            </a:r>
            <a:r>
              <a:rPr sz="1100" spc="25" dirty="0">
                <a:solidFill>
                  <a:srgbClr val="29225C"/>
                </a:solidFill>
                <a:latin typeface="Tahoma"/>
                <a:cs typeface="Tahoma"/>
              </a:rPr>
              <a:t> </a:t>
            </a:r>
            <a:r>
              <a:rPr sz="1100" spc="-45" dirty="0">
                <a:solidFill>
                  <a:srgbClr val="29225C"/>
                </a:solidFill>
                <a:latin typeface="Tahoma"/>
                <a:cs typeface="Tahoma"/>
              </a:rPr>
              <a:t>the</a:t>
            </a:r>
            <a:r>
              <a:rPr sz="1100" spc="15" dirty="0">
                <a:solidFill>
                  <a:srgbClr val="29225C"/>
                </a:solidFill>
                <a:latin typeface="Tahoma"/>
                <a:cs typeface="Tahoma"/>
              </a:rPr>
              <a:t> </a:t>
            </a:r>
            <a:r>
              <a:rPr sz="1100" spc="-40" dirty="0">
                <a:solidFill>
                  <a:srgbClr val="29225C"/>
                </a:solidFill>
                <a:latin typeface="Tahoma"/>
                <a:cs typeface="Tahoma"/>
              </a:rPr>
              <a:t>analysis</a:t>
            </a:r>
            <a:r>
              <a:rPr sz="1100" spc="15" dirty="0">
                <a:solidFill>
                  <a:srgbClr val="29225C"/>
                </a:solidFill>
                <a:latin typeface="Tahoma"/>
                <a:cs typeface="Tahoma"/>
              </a:rPr>
              <a:t> </a:t>
            </a:r>
            <a:r>
              <a:rPr sz="1100" spc="-30" dirty="0">
                <a:solidFill>
                  <a:srgbClr val="29225C"/>
                </a:solidFill>
                <a:latin typeface="Tahoma"/>
                <a:cs typeface="Tahoma"/>
              </a:rPr>
              <a:t>of</a:t>
            </a:r>
            <a:r>
              <a:rPr sz="1100" spc="20" dirty="0">
                <a:solidFill>
                  <a:srgbClr val="29225C"/>
                </a:solidFill>
                <a:latin typeface="Tahoma"/>
                <a:cs typeface="Tahoma"/>
              </a:rPr>
              <a:t> </a:t>
            </a:r>
            <a:r>
              <a:rPr sz="1100" spc="-45" dirty="0">
                <a:solidFill>
                  <a:srgbClr val="29225C"/>
                </a:solidFill>
                <a:latin typeface="Tahoma"/>
                <a:cs typeface="Tahoma"/>
              </a:rPr>
              <a:t>compact</a:t>
            </a:r>
            <a:endParaRPr sz="1100">
              <a:latin typeface="Tahoma"/>
              <a:cs typeface="Tahoma"/>
            </a:endParaRPr>
          </a:p>
        </p:txBody>
      </p:sp>
      <p:sp>
        <p:nvSpPr>
          <p:cNvPr id="38" name="object 38"/>
          <p:cNvSpPr txBox="1"/>
          <p:nvPr/>
        </p:nvSpPr>
        <p:spPr>
          <a:xfrm>
            <a:off x="4903089" y="4348683"/>
            <a:ext cx="3403600" cy="194310"/>
          </a:xfrm>
          <a:prstGeom prst="rect">
            <a:avLst/>
          </a:prstGeom>
        </p:spPr>
        <p:txBody>
          <a:bodyPr vert="horz" wrap="square" lIns="0" tIns="13335" rIns="0" bIns="0" rtlCol="0">
            <a:spAutoFit/>
          </a:bodyPr>
          <a:lstStyle/>
          <a:p>
            <a:pPr marL="12700">
              <a:lnSpc>
                <a:spcPct val="100000"/>
              </a:lnSpc>
              <a:spcBef>
                <a:spcPts val="105"/>
              </a:spcBef>
            </a:pPr>
            <a:r>
              <a:rPr sz="1100" spc="-40" dirty="0">
                <a:solidFill>
                  <a:srgbClr val="29225C"/>
                </a:solidFill>
                <a:latin typeface="Tahoma"/>
                <a:cs typeface="Tahoma"/>
              </a:rPr>
              <a:t>multi-fluid</a:t>
            </a:r>
            <a:r>
              <a:rPr sz="1100" spc="285" dirty="0">
                <a:solidFill>
                  <a:srgbClr val="29225C"/>
                </a:solidFill>
                <a:latin typeface="Tahoma"/>
                <a:cs typeface="Tahoma"/>
              </a:rPr>
              <a:t> </a:t>
            </a:r>
            <a:r>
              <a:rPr sz="1100" spc="-50" dirty="0">
                <a:solidFill>
                  <a:srgbClr val="29225C"/>
                </a:solidFill>
                <a:latin typeface="Tahoma"/>
                <a:cs typeface="Tahoma"/>
              </a:rPr>
              <a:t>heat</a:t>
            </a:r>
            <a:r>
              <a:rPr sz="1100" spc="290" dirty="0">
                <a:solidFill>
                  <a:srgbClr val="29225C"/>
                </a:solidFill>
                <a:latin typeface="Tahoma"/>
                <a:cs typeface="Tahoma"/>
              </a:rPr>
              <a:t> </a:t>
            </a:r>
            <a:r>
              <a:rPr sz="1100" spc="-50" dirty="0">
                <a:solidFill>
                  <a:srgbClr val="29225C"/>
                </a:solidFill>
                <a:latin typeface="Tahoma"/>
                <a:cs typeface="Tahoma"/>
              </a:rPr>
              <a:t>exchangers.</a:t>
            </a:r>
            <a:r>
              <a:rPr sz="1100" spc="285" dirty="0">
                <a:solidFill>
                  <a:srgbClr val="29225C"/>
                </a:solidFill>
                <a:latin typeface="Tahoma"/>
                <a:cs typeface="Tahoma"/>
              </a:rPr>
              <a:t> </a:t>
            </a:r>
            <a:r>
              <a:rPr sz="1100" spc="-30" dirty="0">
                <a:solidFill>
                  <a:srgbClr val="29225C"/>
                </a:solidFill>
                <a:latin typeface="Tahoma"/>
                <a:cs typeface="Tahoma"/>
              </a:rPr>
              <a:t>Presented</a:t>
            </a:r>
            <a:r>
              <a:rPr sz="1100" spc="295" dirty="0">
                <a:solidFill>
                  <a:srgbClr val="29225C"/>
                </a:solidFill>
                <a:latin typeface="Tahoma"/>
                <a:cs typeface="Tahoma"/>
              </a:rPr>
              <a:t> </a:t>
            </a:r>
            <a:r>
              <a:rPr sz="1100" spc="-40" dirty="0">
                <a:solidFill>
                  <a:srgbClr val="29225C"/>
                </a:solidFill>
                <a:latin typeface="Tahoma"/>
                <a:cs typeface="Tahoma"/>
              </a:rPr>
              <a:t>in</a:t>
            </a:r>
            <a:r>
              <a:rPr sz="1100" spc="295" dirty="0">
                <a:solidFill>
                  <a:srgbClr val="29225C"/>
                </a:solidFill>
                <a:latin typeface="Tahoma"/>
                <a:cs typeface="Tahoma"/>
              </a:rPr>
              <a:t> </a:t>
            </a:r>
            <a:r>
              <a:rPr sz="1100" spc="-40" dirty="0">
                <a:solidFill>
                  <a:srgbClr val="29225C"/>
                </a:solidFill>
                <a:latin typeface="Tahoma"/>
                <a:cs typeface="Tahoma"/>
              </a:rPr>
              <a:t>the</a:t>
            </a:r>
            <a:r>
              <a:rPr sz="1100" spc="290" dirty="0">
                <a:solidFill>
                  <a:srgbClr val="29225C"/>
                </a:solidFill>
                <a:latin typeface="Tahoma"/>
                <a:cs typeface="Tahoma"/>
              </a:rPr>
              <a:t> </a:t>
            </a:r>
            <a:r>
              <a:rPr sz="1100" spc="-45" dirty="0">
                <a:solidFill>
                  <a:srgbClr val="29225C"/>
                </a:solidFill>
                <a:latin typeface="Tahoma"/>
                <a:cs typeface="Tahoma"/>
              </a:rPr>
              <a:t>American</a:t>
            </a:r>
            <a:endParaRPr sz="1100">
              <a:latin typeface="Tahoma"/>
              <a:cs typeface="Tahoma"/>
            </a:endParaRPr>
          </a:p>
        </p:txBody>
      </p:sp>
      <p:sp>
        <p:nvSpPr>
          <p:cNvPr id="39" name="object 39"/>
          <p:cNvSpPr txBox="1"/>
          <p:nvPr/>
        </p:nvSpPr>
        <p:spPr>
          <a:xfrm>
            <a:off x="4903089" y="4529124"/>
            <a:ext cx="3195955" cy="193675"/>
          </a:xfrm>
          <a:prstGeom prst="rect">
            <a:avLst/>
          </a:prstGeom>
        </p:spPr>
        <p:txBody>
          <a:bodyPr vert="horz" wrap="square" lIns="0" tIns="12700" rIns="0" bIns="0" rtlCol="0">
            <a:spAutoFit/>
          </a:bodyPr>
          <a:lstStyle/>
          <a:p>
            <a:pPr marL="12700">
              <a:lnSpc>
                <a:spcPct val="100000"/>
              </a:lnSpc>
              <a:spcBef>
                <a:spcPts val="100"/>
              </a:spcBef>
            </a:pPr>
            <a:r>
              <a:rPr sz="1100" spc="-35" dirty="0">
                <a:solidFill>
                  <a:srgbClr val="29225C"/>
                </a:solidFill>
                <a:latin typeface="Tahoma"/>
                <a:cs typeface="Tahoma"/>
              </a:rPr>
              <a:t>Society</a:t>
            </a:r>
            <a:r>
              <a:rPr sz="1100" spc="-100" dirty="0">
                <a:solidFill>
                  <a:srgbClr val="29225C"/>
                </a:solidFill>
                <a:latin typeface="Tahoma"/>
                <a:cs typeface="Tahoma"/>
              </a:rPr>
              <a:t> </a:t>
            </a:r>
            <a:r>
              <a:rPr sz="1100" spc="-30" dirty="0">
                <a:solidFill>
                  <a:srgbClr val="29225C"/>
                </a:solidFill>
                <a:latin typeface="Tahoma"/>
                <a:cs typeface="Tahoma"/>
              </a:rPr>
              <a:t>of</a:t>
            </a:r>
            <a:r>
              <a:rPr sz="1100" spc="-100" dirty="0">
                <a:solidFill>
                  <a:srgbClr val="29225C"/>
                </a:solidFill>
                <a:latin typeface="Tahoma"/>
                <a:cs typeface="Tahoma"/>
              </a:rPr>
              <a:t> </a:t>
            </a:r>
            <a:r>
              <a:rPr sz="1100" spc="-35" dirty="0">
                <a:solidFill>
                  <a:srgbClr val="29225C"/>
                </a:solidFill>
                <a:latin typeface="Tahoma"/>
                <a:cs typeface="Tahoma"/>
              </a:rPr>
              <a:t>Mechanical</a:t>
            </a:r>
            <a:r>
              <a:rPr sz="1100" spc="-110" dirty="0">
                <a:solidFill>
                  <a:srgbClr val="29225C"/>
                </a:solidFill>
                <a:latin typeface="Tahoma"/>
                <a:cs typeface="Tahoma"/>
              </a:rPr>
              <a:t> </a:t>
            </a:r>
            <a:r>
              <a:rPr sz="1100" spc="-40" dirty="0">
                <a:solidFill>
                  <a:srgbClr val="29225C"/>
                </a:solidFill>
                <a:latin typeface="Tahoma"/>
                <a:cs typeface="Tahoma"/>
              </a:rPr>
              <a:t>Engineers,</a:t>
            </a:r>
            <a:r>
              <a:rPr sz="1100" spc="-120" dirty="0">
                <a:solidFill>
                  <a:srgbClr val="29225C"/>
                </a:solidFill>
                <a:latin typeface="Tahoma"/>
                <a:cs typeface="Tahoma"/>
              </a:rPr>
              <a:t> </a:t>
            </a:r>
            <a:r>
              <a:rPr sz="1100" spc="-40" dirty="0">
                <a:solidFill>
                  <a:srgbClr val="29225C"/>
                </a:solidFill>
                <a:latin typeface="Tahoma"/>
                <a:cs typeface="Tahoma"/>
              </a:rPr>
              <a:t>Paper</a:t>
            </a:r>
            <a:r>
              <a:rPr sz="1100" spc="-114" dirty="0">
                <a:solidFill>
                  <a:srgbClr val="29225C"/>
                </a:solidFill>
                <a:latin typeface="Tahoma"/>
                <a:cs typeface="Tahoma"/>
              </a:rPr>
              <a:t> </a:t>
            </a:r>
            <a:r>
              <a:rPr sz="1100" spc="-35" dirty="0">
                <a:solidFill>
                  <a:srgbClr val="29225C"/>
                </a:solidFill>
                <a:latin typeface="Tahoma"/>
                <a:cs typeface="Tahoma"/>
              </a:rPr>
              <a:t>72–HT.14,</a:t>
            </a:r>
            <a:r>
              <a:rPr sz="1100" spc="-95" dirty="0">
                <a:solidFill>
                  <a:srgbClr val="29225C"/>
                </a:solidFill>
                <a:latin typeface="Tahoma"/>
                <a:cs typeface="Tahoma"/>
              </a:rPr>
              <a:t> </a:t>
            </a:r>
            <a:r>
              <a:rPr sz="1100" spc="-45" dirty="0">
                <a:solidFill>
                  <a:srgbClr val="29225C"/>
                </a:solidFill>
                <a:latin typeface="Tahoma"/>
                <a:cs typeface="Tahoma"/>
              </a:rPr>
              <a:t>1973</a:t>
            </a:r>
            <a:endParaRPr sz="1100" dirty="0">
              <a:latin typeface="Tahoma"/>
              <a:cs typeface="Tahoma"/>
            </a:endParaRPr>
          </a:p>
        </p:txBody>
      </p:sp>
      <p:sp>
        <p:nvSpPr>
          <p:cNvPr id="40" name="object 40"/>
          <p:cNvSpPr/>
          <p:nvPr/>
        </p:nvSpPr>
        <p:spPr>
          <a:xfrm>
            <a:off x="726186" y="1160525"/>
            <a:ext cx="7708265" cy="0"/>
          </a:xfrm>
          <a:custGeom>
            <a:avLst/>
            <a:gdLst/>
            <a:ahLst/>
            <a:cxnLst/>
            <a:rect l="l" t="t" r="r" b="b"/>
            <a:pathLst>
              <a:path w="7708265">
                <a:moveTo>
                  <a:pt x="0" y="0"/>
                </a:moveTo>
                <a:lnTo>
                  <a:pt x="7707884" y="0"/>
                </a:lnTo>
              </a:path>
            </a:pathLst>
          </a:custGeom>
          <a:ln w="19050">
            <a:solidFill>
              <a:srgbClr val="29225C"/>
            </a:solidFill>
          </a:ln>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58389" y="1323543"/>
            <a:ext cx="4260215" cy="848994"/>
          </a:xfrm>
          <a:prstGeom prst="rect">
            <a:avLst/>
          </a:prstGeom>
        </p:spPr>
        <p:txBody>
          <a:bodyPr vert="horz" wrap="square" lIns="0" tIns="12700" rIns="0" bIns="0" rtlCol="0">
            <a:spAutoFit/>
          </a:bodyPr>
          <a:lstStyle/>
          <a:p>
            <a:pPr marL="12700">
              <a:lnSpc>
                <a:spcPct val="100000"/>
              </a:lnSpc>
              <a:spcBef>
                <a:spcPts val="100"/>
              </a:spcBef>
            </a:pPr>
            <a:r>
              <a:rPr sz="5400" spc="400" dirty="0">
                <a:solidFill>
                  <a:srgbClr val="29225C"/>
                </a:solidFill>
                <a:latin typeface="Trebuchet MS"/>
                <a:cs typeface="Trebuchet MS"/>
              </a:rPr>
              <a:t>Thank</a:t>
            </a:r>
            <a:r>
              <a:rPr sz="5400" spc="-60" dirty="0">
                <a:solidFill>
                  <a:srgbClr val="29225C"/>
                </a:solidFill>
                <a:latin typeface="Trebuchet MS"/>
                <a:cs typeface="Trebuchet MS"/>
              </a:rPr>
              <a:t> </a:t>
            </a:r>
            <a:r>
              <a:rPr sz="5400" spc="515" dirty="0">
                <a:solidFill>
                  <a:srgbClr val="29225C"/>
                </a:solidFill>
                <a:latin typeface="Trebuchet MS"/>
                <a:cs typeface="Trebuchet MS"/>
              </a:rPr>
              <a:t>You</a:t>
            </a:r>
            <a:r>
              <a:rPr sz="5400" spc="-45" dirty="0">
                <a:solidFill>
                  <a:srgbClr val="29225C"/>
                </a:solidFill>
                <a:latin typeface="Trebuchet MS"/>
                <a:cs typeface="Trebuchet MS"/>
              </a:rPr>
              <a:t> </a:t>
            </a:r>
            <a:r>
              <a:rPr sz="5400" spc="-475" dirty="0">
                <a:solidFill>
                  <a:srgbClr val="29225C"/>
                </a:solidFill>
                <a:latin typeface="Trebuchet MS"/>
                <a:cs typeface="Trebuchet MS"/>
              </a:rPr>
              <a:t>!!</a:t>
            </a:r>
            <a:endParaRPr sz="5400">
              <a:latin typeface="Trebuchet MS"/>
              <a:cs typeface="Trebuchet MS"/>
            </a:endParaRPr>
          </a:p>
        </p:txBody>
      </p:sp>
      <p:sp>
        <p:nvSpPr>
          <p:cNvPr id="3" name="object 3"/>
          <p:cNvSpPr txBox="1"/>
          <p:nvPr/>
        </p:nvSpPr>
        <p:spPr>
          <a:xfrm>
            <a:off x="3305047" y="2611627"/>
            <a:ext cx="2671445" cy="299720"/>
          </a:xfrm>
          <a:prstGeom prst="rect">
            <a:avLst/>
          </a:prstGeom>
        </p:spPr>
        <p:txBody>
          <a:bodyPr vert="horz" wrap="square" lIns="0" tIns="12700" rIns="0" bIns="0" rtlCol="0">
            <a:spAutoFit/>
          </a:bodyPr>
          <a:lstStyle/>
          <a:p>
            <a:pPr marL="12700">
              <a:lnSpc>
                <a:spcPct val="100000"/>
              </a:lnSpc>
              <a:spcBef>
                <a:spcPts val="100"/>
              </a:spcBef>
            </a:pPr>
            <a:r>
              <a:rPr sz="1800" spc="-40" dirty="0">
                <a:solidFill>
                  <a:srgbClr val="434343"/>
                </a:solidFill>
                <a:latin typeface="Tahoma"/>
                <a:cs typeface="Tahoma"/>
              </a:rPr>
              <a:t>Now,</a:t>
            </a:r>
            <a:r>
              <a:rPr sz="1800" spc="-160" dirty="0">
                <a:solidFill>
                  <a:srgbClr val="434343"/>
                </a:solidFill>
                <a:latin typeface="Tahoma"/>
                <a:cs typeface="Tahoma"/>
              </a:rPr>
              <a:t> </a:t>
            </a:r>
            <a:r>
              <a:rPr sz="1800" spc="-80" dirty="0">
                <a:solidFill>
                  <a:srgbClr val="434343"/>
                </a:solidFill>
                <a:latin typeface="Tahoma"/>
                <a:cs typeface="Tahoma"/>
              </a:rPr>
              <a:t>you</a:t>
            </a:r>
            <a:r>
              <a:rPr sz="1800" spc="-150" dirty="0">
                <a:solidFill>
                  <a:srgbClr val="434343"/>
                </a:solidFill>
                <a:latin typeface="Tahoma"/>
                <a:cs typeface="Tahoma"/>
              </a:rPr>
              <a:t> </a:t>
            </a:r>
            <a:r>
              <a:rPr sz="1800" spc="-65" dirty="0">
                <a:solidFill>
                  <a:srgbClr val="434343"/>
                </a:solidFill>
                <a:latin typeface="Tahoma"/>
                <a:cs typeface="Tahoma"/>
              </a:rPr>
              <a:t>c</a:t>
            </a:r>
            <a:r>
              <a:rPr sz="1800" spc="-110" dirty="0">
                <a:solidFill>
                  <a:srgbClr val="434343"/>
                </a:solidFill>
                <a:latin typeface="Tahoma"/>
                <a:cs typeface="Tahoma"/>
              </a:rPr>
              <a:t>a</a:t>
            </a:r>
            <a:r>
              <a:rPr sz="1800" spc="-114" dirty="0">
                <a:solidFill>
                  <a:srgbClr val="434343"/>
                </a:solidFill>
                <a:latin typeface="Tahoma"/>
                <a:cs typeface="Tahoma"/>
              </a:rPr>
              <a:t>n</a:t>
            </a:r>
            <a:r>
              <a:rPr sz="1800" spc="-160" dirty="0">
                <a:solidFill>
                  <a:srgbClr val="434343"/>
                </a:solidFill>
                <a:latin typeface="Tahoma"/>
                <a:cs typeface="Tahoma"/>
              </a:rPr>
              <a:t> </a:t>
            </a:r>
            <a:r>
              <a:rPr sz="1800" spc="-70" dirty="0">
                <a:solidFill>
                  <a:srgbClr val="434343"/>
                </a:solidFill>
                <a:latin typeface="Tahoma"/>
                <a:cs typeface="Tahoma"/>
              </a:rPr>
              <a:t>a</a:t>
            </a:r>
            <a:r>
              <a:rPr sz="1800" spc="-65" dirty="0">
                <a:solidFill>
                  <a:srgbClr val="434343"/>
                </a:solidFill>
                <a:latin typeface="Tahoma"/>
                <a:cs typeface="Tahoma"/>
              </a:rPr>
              <a:t>s</a:t>
            </a:r>
            <a:r>
              <a:rPr sz="1800" spc="-114" dirty="0">
                <a:solidFill>
                  <a:srgbClr val="434343"/>
                </a:solidFill>
                <a:latin typeface="Tahoma"/>
                <a:cs typeface="Tahoma"/>
              </a:rPr>
              <a:t>k</a:t>
            </a:r>
            <a:r>
              <a:rPr sz="1800" spc="-125" dirty="0">
                <a:solidFill>
                  <a:srgbClr val="434343"/>
                </a:solidFill>
                <a:latin typeface="Tahoma"/>
                <a:cs typeface="Tahoma"/>
              </a:rPr>
              <a:t> </a:t>
            </a:r>
            <a:r>
              <a:rPr sz="1800" spc="-85" dirty="0">
                <a:solidFill>
                  <a:srgbClr val="434343"/>
                </a:solidFill>
                <a:latin typeface="Tahoma"/>
                <a:cs typeface="Tahoma"/>
              </a:rPr>
              <a:t>your</a:t>
            </a:r>
            <a:r>
              <a:rPr sz="1800" spc="-150" dirty="0">
                <a:solidFill>
                  <a:srgbClr val="434343"/>
                </a:solidFill>
                <a:latin typeface="Tahoma"/>
                <a:cs typeface="Tahoma"/>
              </a:rPr>
              <a:t> </a:t>
            </a:r>
            <a:r>
              <a:rPr sz="1800" spc="-85" dirty="0">
                <a:solidFill>
                  <a:srgbClr val="434343"/>
                </a:solidFill>
                <a:latin typeface="Tahoma"/>
                <a:cs typeface="Tahoma"/>
              </a:rPr>
              <a:t>que</a:t>
            </a:r>
            <a:r>
              <a:rPr sz="1800" spc="-90" dirty="0">
                <a:solidFill>
                  <a:srgbClr val="434343"/>
                </a:solidFill>
                <a:latin typeface="Tahoma"/>
                <a:cs typeface="Tahoma"/>
              </a:rPr>
              <a:t>r</a:t>
            </a:r>
            <a:r>
              <a:rPr sz="1800" spc="-85" dirty="0">
                <a:solidFill>
                  <a:srgbClr val="434343"/>
                </a:solidFill>
                <a:latin typeface="Tahoma"/>
                <a:cs typeface="Tahoma"/>
              </a:rPr>
              <a:t>y</a:t>
            </a:r>
            <a:endParaRPr sz="1800">
              <a:latin typeface="Tahoma"/>
              <a:cs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8982" y="451815"/>
            <a:ext cx="3618865" cy="497840"/>
          </a:xfrm>
          <a:prstGeom prst="rect">
            <a:avLst/>
          </a:prstGeom>
        </p:spPr>
        <p:txBody>
          <a:bodyPr vert="horz" wrap="square" lIns="0" tIns="12065" rIns="0" bIns="0" rtlCol="0">
            <a:spAutoFit/>
          </a:bodyPr>
          <a:lstStyle/>
          <a:p>
            <a:pPr marL="12700">
              <a:lnSpc>
                <a:spcPct val="100000"/>
              </a:lnSpc>
              <a:spcBef>
                <a:spcPts val="95"/>
              </a:spcBef>
            </a:pPr>
            <a:r>
              <a:rPr spc="165" dirty="0"/>
              <a:t>Table</a:t>
            </a:r>
            <a:r>
              <a:rPr spc="-35" dirty="0"/>
              <a:t> </a:t>
            </a:r>
            <a:r>
              <a:rPr spc="210" dirty="0"/>
              <a:t>Of</a:t>
            </a:r>
            <a:r>
              <a:rPr spc="-40" dirty="0"/>
              <a:t> </a:t>
            </a:r>
            <a:r>
              <a:rPr spc="229" dirty="0"/>
              <a:t>Contents</a:t>
            </a:r>
          </a:p>
        </p:txBody>
      </p:sp>
      <p:sp>
        <p:nvSpPr>
          <p:cNvPr id="3" name="object 3"/>
          <p:cNvSpPr txBox="1"/>
          <p:nvPr/>
        </p:nvSpPr>
        <p:spPr>
          <a:xfrm>
            <a:off x="993444" y="1250950"/>
            <a:ext cx="3792854" cy="3075305"/>
          </a:xfrm>
          <a:prstGeom prst="rect">
            <a:avLst/>
          </a:prstGeom>
        </p:spPr>
        <p:txBody>
          <a:bodyPr vert="horz" wrap="square" lIns="0" tIns="13335" rIns="0" bIns="0" rtlCol="0">
            <a:spAutoFit/>
          </a:bodyPr>
          <a:lstStyle/>
          <a:p>
            <a:pPr marL="316865" indent="-304800">
              <a:lnSpc>
                <a:spcPct val="100000"/>
              </a:lnSpc>
              <a:spcBef>
                <a:spcPts val="105"/>
              </a:spcBef>
              <a:buClr>
                <a:srgbClr val="434343"/>
              </a:buClr>
              <a:buSzPct val="60000"/>
              <a:buAutoNum type="arabicPeriod"/>
              <a:tabLst>
                <a:tab pos="316865" algn="l"/>
                <a:tab pos="317500" algn="l"/>
              </a:tabLst>
            </a:pPr>
            <a:r>
              <a:rPr sz="2000" dirty="0">
                <a:solidFill>
                  <a:srgbClr val="29225C"/>
                </a:solidFill>
                <a:latin typeface="Calibri"/>
                <a:cs typeface="Calibri"/>
              </a:rPr>
              <a:t>Introduction</a:t>
            </a:r>
            <a:endParaRPr sz="2000" dirty="0">
              <a:latin typeface="Calibri"/>
              <a:cs typeface="Calibri"/>
            </a:endParaRPr>
          </a:p>
          <a:p>
            <a:pPr marL="316865" indent="-304800">
              <a:lnSpc>
                <a:spcPct val="100000"/>
              </a:lnSpc>
              <a:buClr>
                <a:srgbClr val="434343"/>
              </a:buClr>
              <a:buSzPct val="60000"/>
              <a:buAutoNum type="arabicPeriod"/>
              <a:tabLst>
                <a:tab pos="316865" algn="l"/>
                <a:tab pos="317500" algn="l"/>
              </a:tabLst>
            </a:pPr>
            <a:r>
              <a:rPr sz="2000" spc="-5" dirty="0">
                <a:solidFill>
                  <a:srgbClr val="29225C"/>
                </a:solidFill>
                <a:latin typeface="Calibri"/>
                <a:cs typeface="Calibri"/>
              </a:rPr>
              <a:t>Problem</a:t>
            </a:r>
            <a:r>
              <a:rPr sz="2000" spc="-30" dirty="0">
                <a:solidFill>
                  <a:srgbClr val="29225C"/>
                </a:solidFill>
                <a:latin typeface="Calibri"/>
                <a:cs typeface="Calibri"/>
              </a:rPr>
              <a:t> </a:t>
            </a:r>
            <a:r>
              <a:rPr sz="2000" spc="-5" dirty="0">
                <a:solidFill>
                  <a:srgbClr val="29225C"/>
                </a:solidFill>
                <a:latin typeface="Calibri"/>
                <a:cs typeface="Calibri"/>
              </a:rPr>
              <a:t>Statement</a:t>
            </a:r>
            <a:endParaRPr sz="2000" dirty="0">
              <a:latin typeface="Calibri"/>
              <a:cs typeface="Calibri"/>
            </a:endParaRPr>
          </a:p>
          <a:p>
            <a:pPr marL="316865" indent="-304800">
              <a:lnSpc>
                <a:spcPct val="100000"/>
              </a:lnSpc>
              <a:buClr>
                <a:srgbClr val="434343"/>
              </a:buClr>
              <a:buSzPct val="60000"/>
              <a:buAutoNum type="arabicPeriod"/>
              <a:tabLst>
                <a:tab pos="316865" algn="l"/>
                <a:tab pos="317500" algn="l"/>
              </a:tabLst>
            </a:pPr>
            <a:r>
              <a:rPr sz="2000" spc="-5" dirty="0">
                <a:solidFill>
                  <a:srgbClr val="29225C"/>
                </a:solidFill>
                <a:latin typeface="Calibri"/>
                <a:cs typeface="Calibri"/>
              </a:rPr>
              <a:t>Project</a:t>
            </a:r>
            <a:r>
              <a:rPr sz="2000" spc="-25" dirty="0">
                <a:solidFill>
                  <a:srgbClr val="29225C"/>
                </a:solidFill>
                <a:latin typeface="Calibri"/>
                <a:cs typeface="Calibri"/>
              </a:rPr>
              <a:t> </a:t>
            </a:r>
            <a:r>
              <a:rPr sz="2000" spc="-5" dirty="0">
                <a:solidFill>
                  <a:srgbClr val="29225C"/>
                </a:solidFill>
                <a:latin typeface="Calibri"/>
                <a:cs typeface="Calibri"/>
              </a:rPr>
              <a:t>Objectives</a:t>
            </a:r>
            <a:endParaRPr sz="2000" dirty="0">
              <a:latin typeface="Calibri"/>
              <a:cs typeface="Calibri"/>
            </a:endParaRPr>
          </a:p>
          <a:p>
            <a:pPr marL="316865" indent="-304800">
              <a:lnSpc>
                <a:spcPct val="100000"/>
              </a:lnSpc>
              <a:buClr>
                <a:srgbClr val="434343"/>
              </a:buClr>
              <a:buSzPct val="60000"/>
              <a:buAutoNum type="arabicPeriod"/>
              <a:tabLst>
                <a:tab pos="316865" algn="l"/>
                <a:tab pos="317500" algn="l"/>
              </a:tabLst>
            </a:pPr>
            <a:r>
              <a:rPr sz="2000" spc="-5" dirty="0">
                <a:solidFill>
                  <a:srgbClr val="29225C"/>
                </a:solidFill>
                <a:latin typeface="Calibri"/>
                <a:cs typeface="Calibri"/>
              </a:rPr>
              <a:t>Important</a:t>
            </a:r>
            <a:r>
              <a:rPr sz="2000" spc="-15" dirty="0">
                <a:solidFill>
                  <a:srgbClr val="29225C"/>
                </a:solidFill>
                <a:latin typeface="Calibri"/>
                <a:cs typeface="Calibri"/>
              </a:rPr>
              <a:t> </a:t>
            </a:r>
            <a:r>
              <a:rPr sz="2000" spc="-5" dirty="0">
                <a:solidFill>
                  <a:srgbClr val="29225C"/>
                </a:solidFill>
                <a:latin typeface="Calibri"/>
                <a:cs typeface="Calibri"/>
              </a:rPr>
              <a:t>Literature </a:t>
            </a:r>
            <a:r>
              <a:rPr sz="2000" dirty="0">
                <a:solidFill>
                  <a:srgbClr val="29225C"/>
                </a:solidFill>
                <a:latin typeface="Calibri"/>
                <a:cs typeface="Calibri"/>
              </a:rPr>
              <a:t>Review</a:t>
            </a:r>
            <a:endParaRPr sz="2000" dirty="0">
              <a:latin typeface="Calibri"/>
              <a:cs typeface="Calibri"/>
            </a:endParaRPr>
          </a:p>
          <a:p>
            <a:pPr marL="316865" indent="-304800">
              <a:lnSpc>
                <a:spcPct val="100000"/>
              </a:lnSpc>
              <a:buClr>
                <a:srgbClr val="434343"/>
              </a:buClr>
              <a:buSzPct val="60000"/>
              <a:buAutoNum type="arabicPeriod"/>
              <a:tabLst>
                <a:tab pos="316865" algn="l"/>
                <a:tab pos="317500" algn="l"/>
              </a:tabLst>
            </a:pPr>
            <a:r>
              <a:rPr sz="2000" dirty="0">
                <a:solidFill>
                  <a:srgbClr val="29225C"/>
                </a:solidFill>
                <a:latin typeface="Calibri"/>
                <a:cs typeface="Calibri"/>
              </a:rPr>
              <a:t>Methodology</a:t>
            </a:r>
            <a:endParaRPr sz="2000" dirty="0">
              <a:latin typeface="Calibri"/>
              <a:cs typeface="Calibri"/>
            </a:endParaRPr>
          </a:p>
          <a:p>
            <a:pPr marL="316865" indent="-304800">
              <a:lnSpc>
                <a:spcPct val="100000"/>
              </a:lnSpc>
              <a:buClr>
                <a:srgbClr val="434343"/>
              </a:buClr>
              <a:buSzPct val="60000"/>
              <a:buAutoNum type="arabicPeriod"/>
              <a:tabLst>
                <a:tab pos="316865" algn="l"/>
                <a:tab pos="317500" algn="l"/>
              </a:tabLst>
            </a:pPr>
            <a:r>
              <a:rPr sz="2000" spc="-5" dirty="0">
                <a:solidFill>
                  <a:srgbClr val="29225C"/>
                </a:solidFill>
                <a:latin typeface="Calibri"/>
                <a:cs typeface="Calibri"/>
              </a:rPr>
              <a:t>Characteristics</a:t>
            </a:r>
            <a:r>
              <a:rPr sz="2000" spc="10" dirty="0">
                <a:solidFill>
                  <a:srgbClr val="29225C"/>
                </a:solidFill>
                <a:latin typeface="Calibri"/>
                <a:cs typeface="Calibri"/>
              </a:rPr>
              <a:t> </a:t>
            </a:r>
            <a:r>
              <a:rPr sz="2000" spc="-5" dirty="0">
                <a:solidFill>
                  <a:srgbClr val="29225C"/>
                </a:solidFill>
                <a:latin typeface="Calibri"/>
                <a:cs typeface="Calibri"/>
              </a:rPr>
              <a:t>Of</a:t>
            </a:r>
            <a:r>
              <a:rPr sz="2000" spc="-15" dirty="0">
                <a:solidFill>
                  <a:srgbClr val="29225C"/>
                </a:solidFill>
                <a:latin typeface="Calibri"/>
                <a:cs typeface="Calibri"/>
              </a:rPr>
              <a:t> </a:t>
            </a:r>
            <a:r>
              <a:rPr sz="2000" dirty="0">
                <a:solidFill>
                  <a:srgbClr val="29225C"/>
                </a:solidFill>
                <a:latin typeface="Calibri"/>
                <a:cs typeface="Calibri"/>
              </a:rPr>
              <a:t>Optimal</a:t>
            </a:r>
            <a:r>
              <a:rPr sz="2000" spc="-5" dirty="0">
                <a:solidFill>
                  <a:srgbClr val="29225C"/>
                </a:solidFill>
                <a:latin typeface="Calibri"/>
                <a:cs typeface="Calibri"/>
              </a:rPr>
              <a:t> Design</a:t>
            </a:r>
            <a:endParaRPr sz="2000" dirty="0">
              <a:latin typeface="Calibri"/>
              <a:cs typeface="Calibri"/>
            </a:endParaRPr>
          </a:p>
          <a:p>
            <a:pPr marL="316865" indent="-304800">
              <a:lnSpc>
                <a:spcPct val="100000"/>
              </a:lnSpc>
              <a:buClr>
                <a:srgbClr val="434343"/>
              </a:buClr>
              <a:buSzPct val="60000"/>
              <a:buAutoNum type="arabicPeriod"/>
              <a:tabLst>
                <a:tab pos="316865" algn="l"/>
                <a:tab pos="317500" algn="l"/>
              </a:tabLst>
            </a:pPr>
            <a:r>
              <a:rPr sz="2000" spc="-5" dirty="0">
                <a:solidFill>
                  <a:srgbClr val="29225C"/>
                </a:solidFill>
                <a:latin typeface="Calibri"/>
                <a:cs typeface="Calibri"/>
              </a:rPr>
              <a:t>Expected</a:t>
            </a:r>
            <a:r>
              <a:rPr sz="2000" spc="-45" dirty="0">
                <a:solidFill>
                  <a:srgbClr val="29225C"/>
                </a:solidFill>
                <a:latin typeface="Calibri"/>
                <a:cs typeface="Calibri"/>
              </a:rPr>
              <a:t> </a:t>
            </a:r>
            <a:r>
              <a:rPr sz="2000" dirty="0">
                <a:solidFill>
                  <a:srgbClr val="29225C"/>
                </a:solidFill>
                <a:latin typeface="Calibri"/>
                <a:cs typeface="Calibri"/>
              </a:rPr>
              <a:t>Outcomes</a:t>
            </a:r>
            <a:endParaRPr sz="2000" dirty="0">
              <a:latin typeface="Calibri"/>
              <a:cs typeface="Calibri"/>
            </a:endParaRPr>
          </a:p>
          <a:p>
            <a:pPr marL="316865" indent="-304800">
              <a:lnSpc>
                <a:spcPct val="100000"/>
              </a:lnSpc>
              <a:buClr>
                <a:srgbClr val="434343"/>
              </a:buClr>
              <a:buSzPct val="60000"/>
              <a:buAutoNum type="arabicPeriod"/>
              <a:tabLst>
                <a:tab pos="316865" algn="l"/>
                <a:tab pos="317500" algn="l"/>
              </a:tabLst>
            </a:pPr>
            <a:r>
              <a:rPr sz="2000" spc="-5" dirty="0">
                <a:solidFill>
                  <a:srgbClr val="29225C"/>
                </a:solidFill>
                <a:latin typeface="Calibri"/>
                <a:cs typeface="Calibri"/>
              </a:rPr>
              <a:t>Industrial</a:t>
            </a:r>
            <a:r>
              <a:rPr sz="2000" spc="-25" dirty="0">
                <a:solidFill>
                  <a:srgbClr val="29225C"/>
                </a:solidFill>
                <a:latin typeface="Calibri"/>
                <a:cs typeface="Calibri"/>
              </a:rPr>
              <a:t> </a:t>
            </a:r>
            <a:r>
              <a:rPr sz="2000" dirty="0">
                <a:solidFill>
                  <a:srgbClr val="29225C"/>
                </a:solidFill>
                <a:latin typeface="Calibri"/>
                <a:cs typeface="Calibri"/>
              </a:rPr>
              <a:t>Relevance</a:t>
            </a:r>
            <a:endParaRPr sz="2000" dirty="0">
              <a:latin typeface="Calibri"/>
              <a:cs typeface="Calibri"/>
            </a:endParaRPr>
          </a:p>
          <a:p>
            <a:pPr marL="316865" indent="-304800">
              <a:lnSpc>
                <a:spcPct val="100000"/>
              </a:lnSpc>
              <a:spcBef>
                <a:spcPts val="5"/>
              </a:spcBef>
              <a:buClr>
                <a:srgbClr val="434343"/>
              </a:buClr>
              <a:buSzPct val="60000"/>
              <a:buAutoNum type="arabicPeriod"/>
              <a:tabLst>
                <a:tab pos="316865" algn="l"/>
                <a:tab pos="317500" algn="l"/>
              </a:tabLst>
            </a:pPr>
            <a:r>
              <a:rPr sz="2000" dirty="0">
                <a:solidFill>
                  <a:srgbClr val="29225C"/>
                </a:solidFill>
                <a:latin typeface="Calibri"/>
                <a:cs typeface="Calibri"/>
              </a:rPr>
              <a:t>References</a:t>
            </a:r>
            <a:endParaRPr sz="2000" dirty="0">
              <a:latin typeface="Calibri"/>
              <a:cs typeface="Calibri"/>
            </a:endParaRPr>
          </a:p>
          <a:p>
            <a:pPr marL="316865" indent="-304800">
              <a:lnSpc>
                <a:spcPct val="100000"/>
              </a:lnSpc>
              <a:buClr>
                <a:srgbClr val="434343"/>
              </a:buClr>
              <a:buSzPct val="60000"/>
              <a:buAutoNum type="arabicPeriod"/>
              <a:tabLst>
                <a:tab pos="317500" algn="l"/>
              </a:tabLst>
            </a:pPr>
            <a:r>
              <a:rPr sz="2000" dirty="0">
                <a:solidFill>
                  <a:srgbClr val="1F006C"/>
                </a:solidFill>
                <a:latin typeface="Calibri"/>
                <a:cs typeface="Calibri"/>
              </a:rPr>
              <a:t>Questionnaire</a:t>
            </a:r>
            <a:endParaRPr sz="2000" dirty="0">
              <a:latin typeface="Calibri"/>
              <a:cs typeface="Calibri"/>
            </a:endParaRPr>
          </a:p>
        </p:txBody>
      </p:sp>
      <p:sp>
        <p:nvSpPr>
          <p:cNvPr id="4" name="object 4"/>
          <p:cNvSpPr/>
          <p:nvPr/>
        </p:nvSpPr>
        <p:spPr>
          <a:xfrm>
            <a:off x="674369" y="1189482"/>
            <a:ext cx="7708265" cy="0"/>
          </a:xfrm>
          <a:custGeom>
            <a:avLst/>
            <a:gdLst/>
            <a:ahLst/>
            <a:cxnLst/>
            <a:rect l="l" t="t" r="r" b="b"/>
            <a:pathLst>
              <a:path w="7708265">
                <a:moveTo>
                  <a:pt x="0" y="0"/>
                </a:moveTo>
                <a:lnTo>
                  <a:pt x="7707883" y="0"/>
                </a:lnTo>
              </a:path>
            </a:pathLst>
          </a:custGeom>
          <a:ln w="19050">
            <a:solidFill>
              <a:srgbClr val="29225C"/>
            </a:solidFill>
          </a:ln>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1044" y="303022"/>
            <a:ext cx="2552700" cy="497840"/>
          </a:xfrm>
          <a:prstGeom prst="rect">
            <a:avLst/>
          </a:prstGeom>
        </p:spPr>
        <p:txBody>
          <a:bodyPr vert="horz" wrap="square" lIns="0" tIns="12065" rIns="0" bIns="0" rtlCol="0">
            <a:spAutoFit/>
          </a:bodyPr>
          <a:lstStyle/>
          <a:p>
            <a:pPr marL="12700">
              <a:lnSpc>
                <a:spcPct val="100000"/>
              </a:lnSpc>
              <a:spcBef>
                <a:spcPts val="95"/>
              </a:spcBef>
            </a:pPr>
            <a:r>
              <a:rPr spc="229" dirty="0"/>
              <a:t>Introduction</a:t>
            </a:r>
          </a:p>
        </p:txBody>
      </p:sp>
      <p:sp>
        <p:nvSpPr>
          <p:cNvPr id="3" name="object 3"/>
          <p:cNvSpPr txBox="1"/>
          <p:nvPr/>
        </p:nvSpPr>
        <p:spPr>
          <a:xfrm>
            <a:off x="749553" y="1200150"/>
            <a:ext cx="7549185" cy="3347070"/>
          </a:xfrm>
          <a:prstGeom prst="rect">
            <a:avLst/>
          </a:prstGeom>
        </p:spPr>
        <p:txBody>
          <a:bodyPr vert="horz" wrap="square" lIns="0" tIns="12700" rIns="0" bIns="0" rtlCol="0">
            <a:spAutoFit/>
          </a:bodyPr>
          <a:lstStyle/>
          <a:p>
            <a:pPr marL="299085" marR="6985" indent="-287020" algn="just">
              <a:spcBef>
                <a:spcPts val="100"/>
              </a:spcBef>
              <a:buClr>
                <a:srgbClr val="434343"/>
              </a:buClr>
              <a:buSzPct val="75000"/>
              <a:buFont typeface="Times New Roman"/>
              <a:buChar char="●"/>
              <a:tabLst>
                <a:tab pos="299720" algn="l"/>
              </a:tabLst>
            </a:pPr>
            <a:r>
              <a:rPr sz="2000" spc="5" dirty="0">
                <a:solidFill>
                  <a:srgbClr val="29225C"/>
                </a:solidFill>
                <a:latin typeface="+mj-lt"/>
                <a:cs typeface="Tahoma"/>
              </a:rPr>
              <a:t>As </a:t>
            </a:r>
            <a:r>
              <a:rPr sz="2000" spc="-15" dirty="0">
                <a:solidFill>
                  <a:srgbClr val="29225C"/>
                </a:solidFill>
                <a:latin typeface="+mj-lt"/>
                <a:cs typeface="Tahoma"/>
              </a:rPr>
              <a:t>we </a:t>
            </a:r>
            <a:r>
              <a:rPr sz="2000" spc="-60" dirty="0">
                <a:solidFill>
                  <a:srgbClr val="29225C"/>
                </a:solidFill>
                <a:latin typeface="+mj-lt"/>
                <a:cs typeface="Tahoma"/>
              </a:rPr>
              <a:t>know</a:t>
            </a:r>
            <a:r>
              <a:rPr sz="2000" spc="-75" dirty="0">
                <a:solidFill>
                  <a:srgbClr val="29225C"/>
                </a:solidFill>
                <a:latin typeface="+mj-lt"/>
                <a:cs typeface="Tahoma"/>
              </a:rPr>
              <a:t>,</a:t>
            </a:r>
            <a:r>
              <a:rPr sz="2000" spc="-70" dirty="0">
                <a:solidFill>
                  <a:srgbClr val="29225C"/>
                </a:solidFill>
                <a:latin typeface="+mj-lt"/>
                <a:cs typeface="Tahoma"/>
              </a:rPr>
              <a:t> </a:t>
            </a:r>
            <a:r>
              <a:rPr sz="2000" spc="-65" dirty="0">
                <a:solidFill>
                  <a:srgbClr val="29225C"/>
                </a:solidFill>
                <a:latin typeface="+mj-lt"/>
                <a:cs typeface="Tahoma"/>
              </a:rPr>
              <a:t>Energy</a:t>
            </a:r>
            <a:r>
              <a:rPr sz="2000" spc="-60" dirty="0">
                <a:solidFill>
                  <a:srgbClr val="29225C"/>
                </a:solidFill>
                <a:latin typeface="+mj-lt"/>
                <a:cs typeface="Tahoma"/>
              </a:rPr>
              <a:t> </a:t>
            </a:r>
            <a:r>
              <a:rPr sz="2000" spc="-75" dirty="0">
                <a:solidFill>
                  <a:srgbClr val="29225C"/>
                </a:solidFill>
                <a:latin typeface="+mj-lt"/>
                <a:cs typeface="Tahoma"/>
              </a:rPr>
              <a:t>demand</a:t>
            </a:r>
            <a:r>
              <a:rPr sz="2000" spc="-70" dirty="0">
                <a:solidFill>
                  <a:srgbClr val="29225C"/>
                </a:solidFill>
                <a:latin typeface="+mj-lt"/>
                <a:cs typeface="Tahoma"/>
              </a:rPr>
              <a:t> </a:t>
            </a:r>
            <a:r>
              <a:rPr sz="2000" spc="-15" dirty="0">
                <a:solidFill>
                  <a:srgbClr val="29225C"/>
                </a:solidFill>
                <a:latin typeface="+mj-lt"/>
                <a:cs typeface="Tahoma"/>
              </a:rPr>
              <a:t>is </a:t>
            </a:r>
            <a:r>
              <a:rPr sz="2000" spc="-65" dirty="0">
                <a:solidFill>
                  <a:srgbClr val="29225C"/>
                </a:solidFill>
                <a:latin typeface="+mj-lt"/>
                <a:cs typeface="Tahoma"/>
              </a:rPr>
              <a:t>observably</a:t>
            </a:r>
            <a:r>
              <a:rPr sz="2000" spc="-60" dirty="0">
                <a:solidFill>
                  <a:srgbClr val="29225C"/>
                </a:solidFill>
                <a:latin typeface="+mj-lt"/>
                <a:cs typeface="Tahoma"/>
              </a:rPr>
              <a:t> </a:t>
            </a:r>
            <a:r>
              <a:rPr sz="2000" spc="-65" dirty="0">
                <a:solidFill>
                  <a:srgbClr val="29225C"/>
                </a:solidFill>
                <a:latin typeface="+mj-lt"/>
                <a:cs typeface="Tahoma"/>
              </a:rPr>
              <a:t>increasing</a:t>
            </a:r>
            <a:r>
              <a:rPr sz="2000" spc="-60" dirty="0">
                <a:solidFill>
                  <a:srgbClr val="29225C"/>
                </a:solidFill>
                <a:latin typeface="+mj-lt"/>
                <a:cs typeface="Tahoma"/>
              </a:rPr>
              <a:t> </a:t>
            </a:r>
            <a:r>
              <a:rPr sz="2000" spc="-70" dirty="0">
                <a:solidFill>
                  <a:srgbClr val="29225C"/>
                </a:solidFill>
                <a:latin typeface="+mj-lt"/>
                <a:cs typeface="Tahoma"/>
              </a:rPr>
              <a:t>due</a:t>
            </a:r>
            <a:r>
              <a:rPr sz="2000" spc="-65" dirty="0">
                <a:solidFill>
                  <a:srgbClr val="29225C"/>
                </a:solidFill>
                <a:latin typeface="+mj-lt"/>
                <a:cs typeface="Tahoma"/>
              </a:rPr>
              <a:t> </a:t>
            </a:r>
            <a:r>
              <a:rPr sz="2000" spc="-55" dirty="0">
                <a:solidFill>
                  <a:srgbClr val="29225C"/>
                </a:solidFill>
                <a:latin typeface="+mj-lt"/>
                <a:cs typeface="Tahoma"/>
              </a:rPr>
              <a:t>to</a:t>
            </a:r>
            <a:r>
              <a:rPr sz="2000" spc="-50" dirty="0">
                <a:solidFill>
                  <a:srgbClr val="29225C"/>
                </a:solidFill>
                <a:latin typeface="+mj-lt"/>
                <a:cs typeface="Tahoma"/>
              </a:rPr>
              <a:t> </a:t>
            </a:r>
            <a:r>
              <a:rPr sz="2000" spc="-85" dirty="0">
                <a:solidFill>
                  <a:srgbClr val="29225C"/>
                </a:solidFill>
                <a:latin typeface="+mj-lt"/>
                <a:cs typeface="Tahoma"/>
              </a:rPr>
              <a:t>many</a:t>
            </a:r>
            <a:r>
              <a:rPr sz="2000" spc="-80" dirty="0">
                <a:solidFill>
                  <a:srgbClr val="29225C"/>
                </a:solidFill>
                <a:latin typeface="+mj-lt"/>
                <a:cs typeface="Tahoma"/>
              </a:rPr>
              <a:t> </a:t>
            </a:r>
            <a:r>
              <a:rPr sz="2000" spc="-60" dirty="0">
                <a:solidFill>
                  <a:srgbClr val="29225C"/>
                </a:solidFill>
                <a:latin typeface="+mj-lt"/>
                <a:cs typeface="Tahoma"/>
              </a:rPr>
              <a:t>factors, </a:t>
            </a:r>
            <a:r>
              <a:rPr sz="2000" spc="-55" dirty="0">
                <a:solidFill>
                  <a:srgbClr val="29225C"/>
                </a:solidFill>
                <a:latin typeface="+mj-lt"/>
                <a:cs typeface="Tahoma"/>
              </a:rPr>
              <a:t> </a:t>
            </a:r>
            <a:r>
              <a:rPr sz="2000" spc="-65" dirty="0">
                <a:solidFill>
                  <a:srgbClr val="29225C"/>
                </a:solidFill>
                <a:latin typeface="+mj-lt"/>
                <a:cs typeface="Tahoma"/>
              </a:rPr>
              <a:t>including </a:t>
            </a:r>
            <a:r>
              <a:rPr sz="2000" spc="-75" dirty="0">
                <a:solidFill>
                  <a:srgbClr val="29225C"/>
                </a:solidFill>
                <a:latin typeface="+mj-lt"/>
                <a:cs typeface="Tahoma"/>
              </a:rPr>
              <a:t>population </a:t>
            </a:r>
            <a:r>
              <a:rPr sz="2000" spc="-60" dirty="0">
                <a:solidFill>
                  <a:srgbClr val="29225C"/>
                </a:solidFill>
                <a:latin typeface="+mj-lt"/>
                <a:cs typeface="Tahoma"/>
              </a:rPr>
              <a:t>growth </a:t>
            </a:r>
            <a:r>
              <a:rPr sz="2000" spc="-95" dirty="0">
                <a:solidFill>
                  <a:srgbClr val="29225C"/>
                </a:solidFill>
                <a:latin typeface="+mj-lt"/>
                <a:cs typeface="Tahoma"/>
              </a:rPr>
              <a:t>and </a:t>
            </a:r>
            <a:r>
              <a:rPr sz="2000" spc="-60" dirty="0">
                <a:solidFill>
                  <a:srgbClr val="29225C"/>
                </a:solidFill>
                <a:latin typeface="+mj-lt"/>
                <a:cs typeface="Tahoma"/>
              </a:rPr>
              <a:t>the improvement </a:t>
            </a:r>
            <a:r>
              <a:rPr sz="2000" spc="-40" dirty="0">
                <a:solidFill>
                  <a:srgbClr val="29225C"/>
                </a:solidFill>
                <a:latin typeface="+mj-lt"/>
                <a:cs typeface="Tahoma"/>
              </a:rPr>
              <a:t>of </a:t>
            </a:r>
            <a:r>
              <a:rPr sz="2000" spc="-60" dirty="0">
                <a:solidFill>
                  <a:srgbClr val="29225C"/>
                </a:solidFill>
                <a:latin typeface="+mj-lt"/>
                <a:cs typeface="Tahoma"/>
              </a:rPr>
              <a:t>living </a:t>
            </a:r>
            <a:r>
              <a:rPr sz="2000" spc="-70" dirty="0">
                <a:solidFill>
                  <a:srgbClr val="29225C"/>
                </a:solidFill>
                <a:latin typeface="+mj-lt"/>
                <a:cs typeface="Tahoma"/>
              </a:rPr>
              <a:t>standards. </a:t>
            </a:r>
            <a:r>
              <a:rPr sz="2000" spc="-60" dirty="0">
                <a:solidFill>
                  <a:srgbClr val="29225C"/>
                </a:solidFill>
                <a:latin typeface="+mj-lt"/>
                <a:cs typeface="Tahoma"/>
              </a:rPr>
              <a:t>Global </a:t>
            </a:r>
            <a:r>
              <a:rPr sz="2000" spc="-70" dirty="0">
                <a:solidFill>
                  <a:srgbClr val="29225C"/>
                </a:solidFill>
                <a:latin typeface="+mj-lt"/>
                <a:cs typeface="Tahoma"/>
              </a:rPr>
              <a:t>energy</a:t>
            </a:r>
            <a:r>
              <a:rPr lang="en-US" sz="2000" spc="-70" dirty="0">
                <a:solidFill>
                  <a:srgbClr val="29225C"/>
                </a:solidFill>
                <a:latin typeface="+mj-lt"/>
                <a:cs typeface="Tahoma"/>
              </a:rPr>
              <a:t> </a:t>
            </a:r>
            <a:r>
              <a:rPr sz="2000" spc="-60" dirty="0">
                <a:solidFill>
                  <a:srgbClr val="29225C"/>
                </a:solidFill>
                <a:latin typeface="+mj-lt"/>
                <a:cs typeface="Tahoma"/>
              </a:rPr>
              <a:t>consumption </a:t>
            </a:r>
            <a:r>
              <a:rPr sz="2000" spc="-15" dirty="0">
                <a:solidFill>
                  <a:srgbClr val="29225C"/>
                </a:solidFill>
                <a:latin typeface="+mj-lt"/>
                <a:cs typeface="Tahoma"/>
              </a:rPr>
              <a:t>is </a:t>
            </a:r>
            <a:r>
              <a:rPr sz="2000" spc="-55" dirty="0">
                <a:solidFill>
                  <a:srgbClr val="29225C"/>
                </a:solidFill>
                <a:latin typeface="+mj-lt"/>
                <a:cs typeface="Tahoma"/>
              </a:rPr>
              <a:t>estimated to </a:t>
            </a:r>
            <a:r>
              <a:rPr sz="2000" spc="-65" dirty="0">
                <a:solidFill>
                  <a:srgbClr val="29225C"/>
                </a:solidFill>
                <a:latin typeface="+mj-lt"/>
                <a:cs typeface="Tahoma"/>
              </a:rPr>
              <a:t>increase </a:t>
            </a:r>
            <a:r>
              <a:rPr sz="2000" spc="-80" dirty="0">
                <a:solidFill>
                  <a:srgbClr val="29225C"/>
                </a:solidFill>
                <a:latin typeface="+mj-lt"/>
                <a:cs typeface="Tahoma"/>
              </a:rPr>
              <a:t>by about </a:t>
            </a:r>
            <a:r>
              <a:rPr sz="2000" spc="-60" dirty="0">
                <a:solidFill>
                  <a:srgbClr val="29225C"/>
                </a:solidFill>
                <a:latin typeface="+mj-lt"/>
                <a:cs typeface="Tahoma"/>
              </a:rPr>
              <a:t>1 </a:t>
            </a:r>
            <a:r>
              <a:rPr sz="2000" spc="-135" dirty="0">
                <a:solidFill>
                  <a:srgbClr val="29225C"/>
                </a:solidFill>
                <a:latin typeface="+mj-lt"/>
                <a:cs typeface="Tahoma"/>
              </a:rPr>
              <a:t>/3</a:t>
            </a:r>
            <a:r>
              <a:rPr sz="2000" spc="-130" dirty="0">
                <a:solidFill>
                  <a:srgbClr val="29225C"/>
                </a:solidFill>
                <a:latin typeface="+mj-lt"/>
                <a:cs typeface="Tahoma"/>
              </a:rPr>
              <a:t> </a:t>
            </a:r>
            <a:r>
              <a:rPr sz="2000" spc="-75" dirty="0">
                <a:solidFill>
                  <a:srgbClr val="29225C"/>
                </a:solidFill>
                <a:latin typeface="+mj-lt"/>
                <a:cs typeface="Tahoma"/>
              </a:rPr>
              <a:t>by </a:t>
            </a:r>
            <a:r>
              <a:rPr sz="2000" spc="-65" dirty="0">
                <a:solidFill>
                  <a:srgbClr val="29225C"/>
                </a:solidFill>
                <a:latin typeface="+mj-lt"/>
                <a:cs typeface="Tahoma"/>
              </a:rPr>
              <a:t>2040, </a:t>
            </a:r>
            <a:r>
              <a:rPr sz="2000" spc="-40" dirty="0">
                <a:solidFill>
                  <a:srgbClr val="29225C"/>
                </a:solidFill>
                <a:latin typeface="+mj-lt"/>
                <a:cs typeface="Tahoma"/>
              </a:rPr>
              <a:t>with </a:t>
            </a:r>
            <a:r>
              <a:rPr sz="2000" spc="-30" dirty="0">
                <a:solidFill>
                  <a:srgbClr val="29225C"/>
                </a:solidFill>
                <a:latin typeface="+mj-lt"/>
                <a:cs typeface="Tahoma"/>
              </a:rPr>
              <a:t>fossil </a:t>
            </a:r>
            <a:r>
              <a:rPr sz="2000" spc="-45" dirty="0">
                <a:solidFill>
                  <a:srgbClr val="29225C"/>
                </a:solidFill>
                <a:latin typeface="+mj-lt"/>
                <a:cs typeface="Tahoma"/>
              </a:rPr>
              <a:t>fuels </a:t>
            </a:r>
            <a:r>
              <a:rPr sz="2000" spc="-65" dirty="0">
                <a:solidFill>
                  <a:srgbClr val="29225C"/>
                </a:solidFill>
                <a:latin typeface="+mj-lt"/>
                <a:cs typeface="Tahoma"/>
              </a:rPr>
              <a:t>being </a:t>
            </a:r>
            <a:r>
              <a:rPr sz="2000" spc="-60" dirty="0">
                <a:solidFill>
                  <a:srgbClr val="29225C"/>
                </a:solidFill>
                <a:latin typeface="+mj-lt"/>
                <a:cs typeface="Tahoma"/>
              </a:rPr>
              <a:t>the</a:t>
            </a:r>
            <a:r>
              <a:rPr lang="en-US" sz="2000" spc="-60" dirty="0">
                <a:solidFill>
                  <a:srgbClr val="29225C"/>
                </a:solidFill>
                <a:latin typeface="+mj-lt"/>
                <a:cs typeface="Tahoma"/>
              </a:rPr>
              <a:t> </a:t>
            </a:r>
            <a:r>
              <a:rPr sz="2000" spc="-75" dirty="0">
                <a:solidFill>
                  <a:srgbClr val="29225C"/>
                </a:solidFill>
                <a:latin typeface="+mj-lt"/>
                <a:cs typeface="Tahoma"/>
              </a:rPr>
              <a:t>main</a:t>
            </a:r>
            <a:r>
              <a:rPr sz="2000" spc="-140" dirty="0">
                <a:solidFill>
                  <a:srgbClr val="29225C"/>
                </a:solidFill>
                <a:latin typeface="+mj-lt"/>
                <a:cs typeface="Tahoma"/>
              </a:rPr>
              <a:t> </a:t>
            </a:r>
            <a:r>
              <a:rPr sz="2000" spc="-75" dirty="0">
                <a:solidFill>
                  <a:srgbClr val="29225C"/>
                </a:solidFill>
                <a:latin typeface="+mj-lt"/>
                <a:cs typeface="Tahoma"/>
              </a:rPr>
              <a:t>energy</a:t>
            </a:r>
            <a:r>
              <a:rPr sz="2000" spc="-95" dirty="0">
                <a:solidFill>
                  <a:srgbClr val="29225C"/>
                </a:solidFill>
                <a:latin typeface="+mj-lt"/>
                <a:cs typeface="Tahoma"/>
              </a:rPr>
              <a:t> </a:t>
            </a:r>
            <a:r>
              <a:rPr sz="2000" spc="-60" dirty="0">
                <a:solidFill>
                  <a:srgbClr val="29225C"/>
                </a:solidFill>
                <a:latin typeface="+mj-lt"/>
                <a:cs typeface="Tahoma"/>
              </a:rPr>
              <a:t>source.</a:t>
            </a:r>
            <a:endParaRPr sz="2000" dirty="0">
              <a:latin typeface="+mj-lt"/>
              <a:cs typeface="Tahoma"/>
            </a:endParaRPr>
          </a:p>
          <a:p>
            <a:pPr marL="299085" indent="-287020" algn="just">
              <a:lnSpc>
                <a:spcPct val="100000"/>
              </a:lnSpc>
              <a:spcBef>
                <a:spcPts val="960"/>
              </a:spcBef>
              <a:buClr>
                <a:srgbClr val="434343"/>
              </a:buClr>
              <a:buSzPct val="75000"/>
              <a:buFont typeface="Times New Roman"/>
              <a:buChar char="●"/>
              <a:tabLst>
                <a:tab pos="299720" algn="l"/>
              </a:tabLst>
            </a:pPr>
            <a:r>
              <a:rPr sz="2000" spc="-60" dirty="0">
                <a:solidFill>
                  <a:srgbClr val="29225C"/>
                </a:solidFill>
                <a:latin typeface="+mj-lt"/>
                <a:cs typeface="Tahoma"/>
              </a:rPr>
              <a:t>According</a:t>
            </a:r>
            <a:r>
              <a:rPr sz="2000" spc="-35" dirty="0">
                <a:solidFill>
                  <a:srgbClr val="29225C"/>
                </a:solidFill>
                <a:latin typeface="+mj-lt"/>
                <a:cs typeface="Tahoma"/>
              </a:rPr>
              <a:t> </a:t>
            </a:r>
            <a:r>
              <a:rPr sz="2000" spc="-55" dirty="0">
                <a:solidFill>
                  <a:srgbClr val="29225C"/>
                </a:solidFill>
                <a:latin typeface="+mj-lt"/>
                <a:cs typeface="Tahoma"/>
              </a:rPr>
              <a:t>to</a:t>
            </a:r>
            <a:r>
              <a:rPr sz="2000" spc="-35" dirty="0">
                <a:solidFill>
                  <a:srgbClr val="29225C"/>
                </a:solidFill>
                <a:latin typeface="+mj-lt"/>
                <a:cs typeface="Tahoma"/>
              </a:rPr>
              <a:t> </a:t>
            </a:r>
            <a:r>
              <a:rPr sz="2000" spc="-45" dirty="0">
                <a:solidFill>
                  <a:srgbClr val="29225C"/>
                </a:solidFill>
                <a:latin typeface="+mj-lt"/>
                <a:cs typeface="Tahoma"/>
              </a:rPr>
              <a:t>Shell’s</a:t>
            </a:r>
            <a:r>
              <a:rPr sz="2000" spc="-40" dirty="0">
                <a:solidFill>
                  <a:srgbClr val="29225C"/>
                </a:solidFill>
                <a:latin typeface="+mj-lt"/>
                <a:cs typeface="Tahoma"/>
              </a:rPr>
              <a:t> </a:t>
            </a:r>
            <a:r>
              <a:rPr sz="2000" spc="-70" dirty="0">
                <a:solidFill>
                  <a:srgbClr val="29225C"/>
                </a:solidFill>
                <a:latin typeface="+mj-lt"/>
                <a:cs typeface="Tahoma"/>
              </a:rPr>
              <a:t>2021’</a:t>
            </a:r>
            <a:r>
              <a:rPr sz="2000" spc="-45" dirty="0">
                <a:solidFill>
                  <a:srgbClr val="29225C"/>
                </a:solidFill>
                <a:latin typeface="+mj-lt"/>
                <a:cs typeface="Tahoma"/>
              </a:rPr>
              <a:t> </a:t>
            </a:r>
            <a:r>
              <a:rPr sz="2000" spc="-50" dirty="0">
                <a:solidFill>
                  <a:srgbClr val="29225C"/>
                </a:solidFill>
                <a:latin typeface="+mj-lt"/>
                <a:cs typeface="Tahoma"/>
              </a:rPr>
              <a:t>liquefied</a:t>
            </a:r>
            <a:r>
              <a:rPr sz="2000" spc="-35" dirty="0">
                <a:solidFill>
                  <a:srgbClr val="29225C"/>
                </a:solidFill>
                <a:latin typeface="+mj-lt"/>
                <a:cs typeface="Tahoma"/>
              </a:rPr>
              <a:t> </a:t>
            </a:r>
            <a:r>
              <a:rPr sz="2000" spc="-85" dirty="0">
                <a:solidFill>
                  <a:srgbClr val="29225C"/>
                </a:solidFill>
                <a:latin typeface="+mj-lt"/>
                <a:cs typeface="Tahoma"/>
              </a:rPr>
              <a:t>natural</a:t>
            </a:r>
            <a:r>
              <a:rPr sz="2000" spc="-35" dirty="0">
                <a:solidFill>
                  <a:srgbClr val="29225C"/>
                </a:solidFill>
                <a:latin typeface="+mj-lt"/>
                <a:cs typeface="Tahoma"/>
              </a:rPr>
              <a:t> </a:t>
            </a:r>
            <a:r>
              <a:rPr sz="2000" spc="-70" dirty="0">
                <a:solidFill>
                  <a:srgbClr val="29225C"/>
                </a:solidFill>
                <a:latin typeface="+mj-lt"/>
                <a:cs typeface="Tahoma"/>
              </a:rPr>
              <a:t>gas</a:t>
            </a:r>
            <a:r>
              <a:rPr sz="2000" spc="-35" dirty="0">
                <a:solidFill>
                  <a:srgbClr val="29225C"/>
                </a:solidFill>
                <a:latin typeface="+mj-lt"/>
                <a:cs typeface="Tahoma"/>
              </a:rPr>
              <a:t> </a:t>
            </a:r>
            <a:r>
              <a:rPr sz="2000" spc="-90" dirty="0">
                <a:solidFill>
                  <a:srgbClr val="29225C"/>
                </a:solidFill>
                <a:latin typeface="+mj-lt"/>
                <a:cs typeface="Tahoma"/>
              </a:rPr>
              <a:t>(LNG)</a:t>
            </a:r>
            <a:r>
              <a:rPr sz="2000" spc="-50" dirty="0">
                <a:solidFill>
                  <a:srgbClr val="29225C"/>
                </a:solidFill>
                <a:latin typeface="+mj-lt"/>
                <a:cs typeface="Tahoma"/>
              </a:rPr>
              <a:t> </a:t>
            </a:r>
            <a:r>
              <a:rPr sz="2000" spc="-65" dirty="0">
                <a:solidFill>
                  <a:srgbClr val="29225C"/>
                </a:solidFill>
                <a:latin typeface="+mj-lt"/>
                <a:cs typeface="Tahoma"/>
              </a:rPr>
              <a:t>outlook</a:t>
            </a:r>
            <a:r>
              <a:rPr sz="2000" spc="-30" dirty="0">
                <a:solidFill>
                  <a:srgbClr val="29225C"/>
                </a:solidFill>
                <a:latin typeface="+mj-lt"/>
                <a:cs typeface="Tahoma"/>
              </a:rPr>
              <a:t> </a:t>
            </a:r>
            <a:r>
              <a:rPr sz="2000" spc="-70" dirty="0">
                <a:solidFill>
                  <a:srgbClr val="29225C"/>
                </a:solidFill>
                <a:latin typeface="+mj-lt"/>
                <a:cs typeface="Tahoma"/>
              </a:rPr>
              <a:t>report,</a:t>
            </a:r>
            <a:r>
              <a:rPr sz="2000" spc="-45" dirty="0">
                <a:solidFill>
                  <a:srgbClr val="29225C"/>
                </a:solidFill>
                <a:latin typeface="+mj-lt"/>
                <a:cs typeface="Tahoma"/>
              </a:rPr>
              <a:t> </a:t>
            </a:r>
            <a:r>
              <a:rPr sz="2000" spc="-60" dirty="0">
                <a:solidFill>
                  <a:srgbClr val="29225C"/>
                </a:solidFill>
                <a:latin typeface="+mj-lt"/>
                <a:cs typeface="Tahoma"/>
              </a:rPr>
              <a:t>the</a:t>
            </a:r>
            <a:r>
              <a:rPr sz="2000" spc="-15" dirty="0">
                <a:solidFill>
                  <a:srgbClr val="29225C"/>
                </a:solidFill>
                <a:latin typeface="+mj-lt"/>
                <a:cs typeface="Tahoma"/>
              </a:rPr>
              <a:t> </a:t>
            </a:r>
            <a:r>
              <a:rPr sz="2000" spc="-70" dirty="0">
                <a:solidFill>
                  <a:srgbClr val="29225C"/>
                </a:solidFill>
                <a:latin typeface="+mj-lt"/>
                <a:cs typeface="Tahoma"/>
              </a:rPr>
              <a:t>global</a:t>
            </a:r>
            <a:r>
              <a:rPr sz="2000" spc="-30" dirty="0">
                <a:solidFill>
                  <a:srgbClr val="29225C"/>
                </a:solidFill>
                <a:latin typeface="+mj-lt"/>
                <a:cs typeface="Tahoma"/>
              </a:rPr>
              <a:t> </a:t>
            </a:r>
            <a:r>
              <a:rPr sz="2000" spc="-80" dirty="0">
                <a:solidFill>
                  <a:srgbClr val="29225C"/>
                </a:solidFill>
                <a:latin typeface="+mj-lt"/>
                <a:cs typeface="Tahoma"/>
              </a:rPr>
              <a:t>demand</a:t>
            </a:r>
            <a:r>
              <a:rPr lang="en-US" sz="2000" dirty="0">
                <a:latin typeface="+mj-lt"/>
                <a:cs typeface="Tahoma"/>
              </a:rPr>
              <a:t> </a:t>
            </a:r>
            <a:r>
              <a:rPr sz="2000" spc="-50" dirty="0">
                <a:solidFill>
                  <a:srgbClr val="29225C"/>
                </a:solidFill>
                <a:latin typeface="+mj-lt"/>
                <a:cs typeface="Tahoma"/>
              </a:rPr>
              <a:t>for</a:t>
            </a:r>
            <a:r>
              <a:rPr sz="2000" spc="114" dirty="0">
                <a:solidFill>
                  <a:srgbClr val="29225C"/>
                </a:solidFill>
                <a:latin typeface="+mj-lt"/>
                <a:cs typeface="Tahoma"/>
              </a:rPr>
              <a:t> </a:t>
            </a:r>
            <a:r>
              <a:rPr sz="2000" spc="-15" dirty="0">
                <a:solidFill>
                  <a:srgbClr val="29225C"/>
                </a:solidFill>
                <a:latin typeface="+mj-lt"/>
                <a:cs typeface="Tahoma"/>
              </a:rPr>
              <a:t>LNG</a:t>
            </a:r>
            <a:r>
              <a:rPr sz="2000" spc="120" dirty="0">
                <a:solidFill>
                  <a:srgbClr val="29225C"/>
                </a:solidFill>
                <a:latin typeface="+mj-lt"/>
                <a:cs typeface="Tahoma"/>
              </a:rPr>
              <a:t> </a:t>
            </a:r>
            <a:r>
              <a:rPr sz="2000" spc="-30" dirty="0">
                <a:solidFill>
                  <a:srgbClr val="29225C"/>
                </a:solidFill>
                <a:latin typeface="+mj-lt"/>
                <a:cs typeface="Tahoma"/>
              </a:rPr>
              <a:t>will</a:t>
            </a:r>
            <a:r>
              <a:rPr sz="2000" spc="125" dirty="0">
                <a:solidFill>
                  <a:srgbClr val="29225C"/>
                </a:solidFill>
                <a:latin typeface="+mj-lt"/>
                <a:cs typeface="Tahoma"/>
              </a:rPr>
              <a:t> </a:t>
            </a:r>
            <a:r>
              <a:rPr sz="2000" spc="-80" dirty="0">
                <a:solidFill>
                  <a:srgbClr val="29225C"/>
                </a:solidFill>
                <a:latin typeface="+mj-lt"/>
                <a:cs typeface="Tahoma"/>
              </a:rPr>
              <a:t>reach</a:t>
            </a:r>
            <a:r>
              <a:rPr sz="2000" spc="120" dirty="0">
                <a:solidFill>
                  <a:srgbClr val="29225C"/>
                </a:solidFill>
                <a:latin typeface="+mj-lt"/>
                <a:cs typeface="Tahoma"/>
              </a:rPr>
              <a:t> </a:t>
            </a:r>
            <a:r>
              <a:rPr sz="2000" spc="-60" dirty="0">
                <a:solidFill>
                  <a:srgbClr val="29225C"/>
                </a:solidFill>
                <a:latin typeface="+mj-lt"/>
                <a:cs typeface="Tahoma"/>
              </a:rPr>
              <a:t>700</a:t>
            </a:r>
            <a:r>
              <a:rPr sz="2000" spc="120" dirty="0">
                <a:solidFill>
                  <a:srgbClr val="29225C"/>
                </a:solidFill>
                <a:latin typeface="+mj-lt"/>
                <a:cs typeface="Tahoma"/>
              </a:rPr>
              <a:t> </a:t>
            </a:r>
            <a:r>
              <a:rPr sz="2000" spc="-55" dirty="0">
                <a:solidFill>
                  <a:srgbClr val="29225C"/>
                </a:solidFill>
                <a:latin typeface="+mj-lt"/>
                <a:cs typeface="Tahoma"/>
              </a:rPr>
              <a:t>million</a:t>
            </a:r>
            <a:r>
              <a:rPr sz="2000" spc="114" dirty="0">
                <a:solidFill>
                  <a:srgbClr val="29225C"/>
                </a:solidFill>
                <a:latin typeface="+mj-lt"/>
                <a:cs typeface="Tahoma"/>
              </a:rPr>
              <a:t> </a:t>
            </a:r>
            <a:r>
              <a:rPr sz="2000" spc="-50" dirty="0">
                <a:solidFill>
                  <a:srgbClr val="29225C"/>
                </a:solidFill>
                <a:latin typeface="+mj-lt"/>
                <a:cs typeface="Tahoma"/>
              </a:rPr>
              <a:t>tons</a:t>
            </a:r>
            <a:r>
              <a:rPr sz="2000" spc="120" dirty="0">
                <a:solidFill>
                  <a:srgbClr val="29225C"/>
                </a:solidFill>
                <a:latin typeface="+mj-lt"/>
                <a:cs typeface="Tahoma"/>
              </a:rPr>
              <a:t> </a:t>
            </a:r>
            <a:r>
              <a:rPr sz="2000" spc="-80" dirty="0">
                <a:solidFill>
                  <a:srgbClr val="29225C"/>
                </a:solidFill>
                <a:latin typeface="+mj-lt"/>
                <a:cs typeface="Tahoma"/>
              </a:rPr>
              <a:t>by</a:t>
            </a:r>
            <a:r>
              <a:rPr sz="2000" spc="120" dirty="0">
                <a:solidFill>
                  <a:srgbClr val="29225C"/>
                </a:solidFill>
                <a:latin typeface="+mj-lt"/>
                <a:cs typeface="Tahoma"/>
              </a:rPr>
              <a:t> </a:t>
            </a:r>
            <a:r>
              <a:rPr sz="2000" spc="-65" dirty="0">
                <a:solidFill>
                  <a:srgbClr val="29225C"/>
                </a:solidFill>
                <a:latin typeface="+mj-lt"/>
                <a:cs typeface="Tahoma"/>
              </a:rPr>
              <a:t>2040.</a:t>
            </a:r>
            <a:r>
              <a:rPr sz="2000" spc="120" dirty="0">
                <a:solidFill>
                  <a:srgbClr val="29225C"/>
                </a:solidFill>
                <a:latin typeface="+mj-lt"/>
                <a:cs typeface="Tahoma"/>
              </a:rPr>
              <a:t> </a:t>
            </a:r>
            <a:r>
              <a:rPr sz="2000" spc="-75" dirty="0">
                <a:solidFill>
                  <a:srgbClr val="29225C"/>
                </a:solidFill>
                <a:latin typeface="+mj-lt"/>
                <a:cs typeface="Tahoma"/>
              </a:rPr>
              <a:t>at</a:t>
            </a:r>
            <a:r>
              <a:rPr sz="2000" spc="120" dirty="0">
                <a:solidFill>
                  <a:srgbClr val="29225C"/>
                </a:solidFill>
                <a:latin typeface="+mj-lt"/>
                <a:cs typeface="Tahoma"/>
              </a:rPr>
              <a:t> </a:t>
            </a:r>
            <a:r>
              <a:rPr sz="2000" spc="-65" dirty="0">
                <a:solidFill>
                  <a:srgbClr val="29225C"/>
                </a:solidFill>
                <a:latin typeface="+mj-lt"/>
                <a:cs typeface="Tahoma"/>
              </a:rPr>
              <a:t>the</a:t>
            </a:r>
            <a:r>
              <a:rPr sz="2000" spc="130" dirty="0">
                <a:solidFill>
                  <a:srgbClr val="29225C"/>
                </a:solidFill>
                <a:latin typeface="+mj-lt"/>
                <a:cs typeface="Tahoma"/>
              </a:rPr>
              <a:t> </a:t>
            </a:r>
            <a:r>
              <a:rPr sz="2000" spc="-55" dirty="0">
                <a:solidFill>
                  <a:srgbClr val="29225C"/>
                </a:solidFill>
                <a:latin typeface="+mj-lt"/>
                <a:cs typeface="Tahoma"/>
              </a:rPr>
              <a:t>same</a:t>
            </a:r>
            <a:r>
              <a:rPr sz="2000" spc="120" dirty="0">
                <a:solidFill>
                  <a:srgbClr val="29225C"/>
                </a:solidFill>
                <a:latin typeface="+mj-lt"/>
                <a:cs typeface="Tahoma"/>
              </a:rPr>
              <a:t> </a:t>
            </a:r>
            <a:r>
              <a:rPr sz="2000" spc="-55" dirty="0">
                <a:solidFill>
                  <a:srgbClr val="29225C"/>
                </a:solidFill>
                <a:latin typeface="+mj-lt"/>
                <a:cs typeface="Tahoma"/>
              </a:rPr>
              <a:t>time,</a:t>
            </a:r>
            <a:r>
              <a:rPr sz="2000" spc="120" dirty="0">
                <a:solidFill>
                  <a:srgbClr val="29225C"/>
                </a:solidFill>
                <a:latin typeface="+mj-lt"/>
                <a:cs typeface="Tahoma"/>
              </a:rPr>
              <a:t> </a:t>
            </a:r>
            <a:r>
              <a:rPr sz="2000" spc="-60" dirty="0">
                <a:solidFill>
                  <a:srgbClr val="29225C"/>
                </a:solidFill>
                <a:latin typeface="+mj-lt"/>
                <a:cs typeface="Tahoma"/>
              </a:rPr>
              <a:t>the</a:t>
            </a:r>
            <a:r>
              <a:rPr sz="2000" spc="135" dirty="0">
                <a:solidFill>
                  <a:srgbClr val="29225C"/>
                </a:solidFill>
                <a:latin typeface="+mj-lt"/>
                <a:cs typeface="Tahoma"/>
              </a:rPr>
              <a:t> </a:t>
            </a:r>
            <a:r>
              <a:rPr sz="2000" spc="-70" dirty="0">
                <a:solidFill>
                  <a:srgbClr val="29225C"/>
                </a:solidFill>
                <a:latin typeface="+mj-lt"/>
                <a:cs typeface="Tahoma"/>
              </a:rPr>
              <a:t>number</a:t>
            </a:r>
            <a:r>
              <a:rPr sz="2000" spc="120" dirty="0">
                <a:solidFill>
                  <a:srgbClr val="29225C"/>
                </a:solidFill>
                <a:latin typeface="+mj-lt"/>
                <a:cs typeface="Tahoma"/>
              </a:rPr>
              <a:t> </a:t>
            </a:r>
            <a:r>
              <a:rPr sz="2000" spc="-40" dirty="0">
                <a:solidFill>
                  <a:srgbClr val="29225C"/>
                </a:solidFill>
                <a:latin typeface="+mj-lt"/>
                <a:cs typeface="Tahoma"/>
              </a:rPr>
              <a:t>of</a:t>
            </a:r>
            <a:r>
              <a:rPr sz="2000" spc="125" dirty="0">
                <a:solidFill>
                  <a:srgbClr val="29225C"/>
                </a:solidFill>
                <a:latin typeface="+mj-lt"/>
                <a:cs typeface="Tahoma"/>
              </a:rPr>
              <a:t> </a:t>
            </a:r>
            <a:r>
              <a:rPr sz="2000" spc="-55" dirty="0">
                <a:solidFill>
                  <a:srgbClr val="29225C"/>
                </a:solidFill>
                <a:latin typeface="+mj-lt"/>
                <a:cs typeface="Tahoma"/>
              </a:rPr>
              <a:t>LNG-</a:t>
            </a:r>
            <a:r>
              <a:rPr sz="2000" spc="-20" dirty="0">
                <a:solidFill>
                  <a:srgbClr val="29225C"/>
                </a:solidFill>
                <a:latin typeface="+mj-lt"/>
                <a:cs typeface="Tahoma"/>
              </a:rPr>
              <a:t>f</a:t>
            </a:r>
            <a:r>
              <a:rPr sz="2000" spc="-55" dirty="0">
                <a:solidFill>
                  <a:srgbClr val="29225C"/>
                </a:solidFill>
                <a:latin typeface="+mj-lt"/>
                <a:cs typeface="Tahoma"/>
              </a:rPr>
              <a:t>uele</a:t>
            </a:r>
            <a:r>
              <a:rPr sz="2000" spc="-75" dirty="0">
                <a:solidFill>
                  <a:srgbClr val="29225C"/>
                </a:solidFill>
                <a:latin typeface="+mj-lt"/>
                <a:cs typeface="Tahoma"/>
              </a:rPr>
              <a:t>d</a:t>
            </a:r>
            <a:r>
              <a:rPr sz="2000" spc="-114" dirty="0">
                <a:solidFill>
                  <a:srgbClr val="29225C"/>
                </a:solidFill>
                <a:latin typeface="+mj-lt"/>
                <a:cs typeface="Tahoma"/>
              </a:rPr>
              <a:t> </a:t>
            </a:r>
            <a:r>
              <a:rPr sz="2000" spc="-50" dirty="0">
                <a:solidFill>
                  <a:srgbClr val="29225C"/>
                </a:solidFill>
                <a:latin typeface="+mj-lt"/>
                <a:cs typeface="Tahoma"/>
              </a:rPr>
              <a:t>shi</a:t>
            </a:r>
            <a:r>
              <a:rPr sz="2000" spc="-55" dirty="0">
                <a:solidFill>
                  <a:srgbClr val="29225C"/>
                </a:solidFill>
                <a:latin typeface="+mj-lt"/>
                <a:cs typeface="Tahoma"/>
              </a:rPr>
              <a:t>p</a:t>
            </a:r>
            <a:r>
              <a:rPr sz="2000" spc="-65" dirty="0">
                <a:solidFill>
                  <a:srgbClr val="29225C"/>
                </a:solidFill>
                <a:latin typeface="+mj-lt"/>
                <a:cs typeface="Tahoma"/>
              </a:rPr>
              <a:t>m</a:t>
            </a:r>
            <a:r>
              <a:rPr sz="2000" spc="-50" dirty="0">
                <a:solidFill>
                  <a:srgbClr val="29225C"/>
                </a:solidFill>
                <a:latin typeface="+mj-lt"/>
                <a:cs typeface="Tahoma"/>
              </a:rPr>
              <a:t>e</a:t>
            </a:r>
            <a:r>
              <a:rPr sz="2000" spc="-90" dirty="0">
                <a:solidFill>
                  <a:srgbClr val="29225C"/>
                </a:solidFill>
                <a:latin typeface="+mj-lt"/>
                <a:cs typeface="Tahoma"/>
              </a:rPr>
              <a:t>n</a:t>
            </a:r>
            <a:r>
              <a:rPr sz="2000" spc="-25" dirty="0">
                <a:solidFill>
                  <a:srgbClr val="29225C"/>
                </a:solidFill>
                <a:latin typeface="+mj-lt"/>
                <a:cs typeface="Tahoma"/>
              </a:rPr>
              <a:t>ts</a:t>
            </a:r>
            <a:r>
              <a:rPr sz="2000" spc="-100" dirty="0">
                <a:solidFill>
                  <a:srgbClr val="29225C"/>
                </a:solidFill>
                <a:latin typeface="+mj-lt"/>
                <a:cs typeface="Tahoma"/>
              </a:rPr>
              <a:t> </a:t>
            </a:r>
            <a:r>
              <a:rPr sz="2000" spc="-10" dirty="0">
                <a:solidFill>
                  <a:srgbClr val="29225C"/>
                </a:solidFill>
                <a:latin typeface="+mj-lt"/>
                <a:cs typeface="Tahoma"/>
              </a:rPr>
              <a:t>i</a:t>
            </a:r>
            <a:r>
              <a:rPr sz="2000" spc="-25" dirty="0">
                <a:solidFill>
                  <a:srgbClr val="29225C"/>
                </a:solidFill>
                <a:latin typeface="+mj-lt"/>
                <a:cs typeface="Tahoma"/>
              </a:rPr>
              <a:t>s</a:t>
            </a:r>
            <a:r>
              <a:rPr sz="2000" spc="-140" dirty="0">
                <a:solidFill>
                  <a:srgbClr val="29225C"/>
                </a:solidFill>
                <a:latin typeface="+mj-lt"/>
                <a:cs typeface="Tahoma"/>
              </a:rPr>
              <a:t> </a:t>
            </a:r>
            <a:r>
              <a:rPr sz="2000" spc="-110" dirty="0">
                <a:solidFill>
                  <a:srgbClr val="29225C"/>
                </a:solidFill>
                <a:latin typeface="+mj-lt"/>
                <a:cs typeface="Tahoma"/>
              </a:rPr>
              <a:t>a</a:t>
            </a:r>
            <a:r>
              <a:rPr sz="2000" spc="-40" dirty="0">
                <a:solidFill>
                  <a:srgbClr val="29225C"/>
                </a:solidFill>
                <a:latin typeface="+mj-lt"/>
                <a:cs typeface="Tahoma"/>
              </a:rPr>
              <a:t>l</a:t>
            </a:r>
            <a:r>
              <a:rPr sz="2000" spc="-30" dirty="0">
                <a:solidFill>
                  <a:srgbClr val="29225C"/>
                </a:solidFill>
                <a:latin typeface="+mj-lt"/>
                <a:cs typeface="Tahoma"/>
              </a:rPr>
              <a:t>so</a:t>
            </a:r>
            <a:r>
              <a:rPr sz="2000" spc="-130" dirty="0">
                <a:solidFill>
                  <a:srgbClr val="29225C"/>
                </a:solidFill>
                <a:latin typeface="+mj-lt"/>
                <a:cs typeface="Tahoma"/>
              </a:rPr>
              <a:t> </a:t>
            </a:r>
            <a:r>
              <a:rPr sz="2000" spc="-35" dirty="0">
                <a:solidFill>
                  <a:srgbClr val="29225C"/>
                </a:solidFill>
                <a:latin typeface="+mj-lt"/>
                <a:cs typeface="Tahoma"/>
              </a:rPr>
              <a:t>i</a:t>
            </a:r>
            <a:r>
              <a:rPr sz="2000" spc="-75" dirty="0">
                <a:solidFill>
                  <a:srgbClr val="29225C"/>
                </a:solidFill>
                <a:latin typeface="+mj-lt"/>
                <a:cs typeface="Tahoma"/>
              </a:rPr>
              <a:t>nc</a:t>
            </a:r>
            <a:r>
              <a:rPr sz="2000" spc="-85" dirty="0">
                <a:solidFill>
                  <a:srgbClr val="29225C"/>
                </a:solidFill>
                <a:latin typeface="+mj-lt"/>
                <a:cs typeface="Tahoma"/>
              </a:rPr>
              <a:t>re</a:t>
            </a:r>
            <a:r>
              <a:rPr sz="2000" spc="-90" dirty="0">
                <a:solidFill>
                  <a:srgbClr val="29225C"/>
                </a:solidFill>
                <a:latin typeface="+mj-lt"/>
                <a:cs typeface="Tahoma"/>
              </a:rPr>
              <a:t>a</a:t>
            </a:r>
            <a:r>
              <a:rPr sz="2000" dirty="0">
                <a:solidFill>
                  <a:srgbClr val="29225C"/>
                </a:solidFill>
                <a:latin typeface="+mj-lt"/>
                <a:cs typeface="Tahoma"/>
              </a:rPr>
              <a:t>s</a:t>
            </a:r>
            <a:r>
              <a:rPr sz="2000" spc="-35" dirty="0">
                <a:solidFill>
                  <a:srgbClr val="29225C"/>
                </a:solidFill>
                <a:latin typeface="+mj-lt"/>
                <a:cs typeface="Tahoma"/>
              </a:rPr>
              <a:t>i</a:t>
            </a:r>
            <a:r>
              <a:rPr sz="2000" spc="-80" dirty="0">
                <a:solidFill>
                  <a:srgbClr val="29225C"/>
                </a:solidFill>
                <a:latin typeface="+mj-lt"/>
                <a:cs typeface="Tahoma"/>
              </a:rPr>
              <a:t>n</a:t>
            </a:r>
            <a:r>
              <a:rPr sz="2000" spc="-90" dirty="0">
                <a:solidFill>
                  <a:srgbClr val="29225C"/>
                </a:solidFill>
                <a:latin typeface="+mj-lt"/>
                <a:cs typeface="Tahoma"/>
              </a:rPr>
              <a:t>g</a:t>
            </a:r>
            <a:r>
              <a:rPr sz="2000" spc="-80" dirty="0">
                <a:solidFill>
                  <a:srgbClr val="29225C"/>
                </a:solidFill>
                <a:latin typeface="+mj-lt"/>
                <a:cs typeface="Tahoma"/>
              </a:rPr>
              <a:t>.</a:t>
            </a:r>
            <a:endParaRPr sz="2000" dirty="0">
              <a:latin typeface="+mj-lt"/>
              <a:cs typeface="Tahoma"/>
            </a:endParaRPr>
          </a:p>
          <a:p>
            <a:pPr marL="346075" indent="-334010" algn="just">
              <a:lnSpc>
                <a:spcPct val="100000"/>
              </a:lnSpc>
              <a:spcBef>
                <a:spcPts val="960"/>
              </a:spcBef>
              <a:buClr>
                <a:srgbClr val="434343"/>
              </a:buClr>
              <a:buSzPct val="75000"/>
              <a:buFont typeface="Times New Roman"/>
              <a:buChar char="●"/>
              <a:tabLst>
                <a:tab pos="346710" algn="l"/>
              </a:tabLst>
            </a:pPr>
            <a:r>
              <a:rPr sz="2000" spc="-85" dirty="0">
                <a:solidFill>
                  <a:srgbClr val="29225C"/>
                </a:solidFill>
                <a:latin typeface="+mj-lt"/>
                <a:cs typeface="Tahoma"/>
              </a:rPr>
              <a:t>The</a:t>
            </a:r>
            <a:r>
              <a:rPr sz="2000" spc="195" dirty="0">
                <a:solidFill>
                  <a:srgbClr val="29225C"/>
                </a:solidFill>
                <a:latin typeface="+mj-lt"/>
                <a:cs typeface="Tahoma"/>
              </a:rPr>
              <a:t> </a:t>
            </a:r>
            <a:r>
              <a:rPr sz="2000" spc="-65" dirty="0">
                <a:solidFill>
                  <a:srgbClr val="29225C"/>
                </a:solidFill>
                <a:latin typeface="+mj-lt"/>
                <a:cs typeface="Tahoma"/>
              </a:rPr>
              <a:t>liquefaction</a:t>
            </a:r>
            <a:r>
              <a:rPr sz="2000" spc="190" dirty="0">
                <a:solidFill>
                  <a:srgbClr val="29225C"/>
                </a:solidFill>
                <a:latin typeface="+mj-lt"/>
                <a:cs typeface="Tahoma"/>
              </a:rPr>
              <a:t> </a:t>
            </a:r>
            <a:r>
              <a:rPr sz="2000" spc="-65" dirty="0">
                <a:solidFill>
                  <a:srgbClr val="29225C"/>
                </a:solidFill>
                <a:latin typeface="+mj-lt"/>
                <a:cs typeface="Tahoma"/>
              </a:rPr>
              <a:t>unit</a:t>
            </a:r>
            <a:r>
              <a:rPr sz="2000" spc="185" dirty="0">
                <a:solidFill>
                  <a:srgbClr val="29225C"/>
                </a:solidFill>
                <a:latin typeface="+mj-lt"/>
                <a:cs typeface="Tahoma"/>
              </a:rPr>
              <a:t> </a:t>
            </a:r>
            <a:r>
              <a:rPr sz="2000" spc="-15" dirty="0">
                <a:solidFill>
                  <a:srgbClr val="29225C"/>
                </a:solidFill>
                <a:latin typeface="+mj-lt"/>
                <a:cs typeface="Tahoma"/>
              </a:rPr>
              <a:t>is</a:t>
            </a:r>
            <a:r>
              <a:rPr sz="2000" spc="195" dirty="0">
                <a:solidFill>
                  <a:srgbClr val="29225C"/>
                </a:solidFill>
                <a:latin typeface="+mj-lt"/>
                <a:cs typeface="Tahoma"/>
              </a:rPr>
              <a:t> </a:t>
            </a:r>
            <a:r>
              <a:rPr sz="2000" spc="-65" dirty="0">
                <a:solidFill>
                  <a:srgbClr val="29225C"/>
                </a:solidFill>
                <a:latin typeface="+mj-lt"/>
                <a:cs typeface="Tahoma"/>
              </a:rPr>
              <a:t>the</a:t>
            </a:r>
            <a:r>
              <a:rPr sz="2000" spc="195" dirty="0">
                <a:solidFill>
                  <a:srgbClr val="29225C"/>
                </a:solidFill>
                <a:latin typeface="+mj-lt"/>
                <a:cs typeface="Tahoma"/>
              </a:rPr>
              <a:t> </a:t>
            </a:r>
            <a:r>
              <a:rPr sz="2000" spc="-75" dirty="0">
                <a:solidFill>
                  <a:srgbClr val="29225C"/>
                </a:solidFill>
                <a:latin typeface="+mj-lt"/>
                <a:cs typeface="Tahoma"/>
              </a:rPr>
              <a:t>main</a:t>
            </a:r>
            <a:r>
              <a:rPr sz="2000" spc="185" dirty="0">
                <a:solidFill>
                  <a:srgbClr val="29225C"/>
                </a:solidFill>
                <a:latin typeface="+mj-lt"/>
                <a:cs typeface="Tahoma"/>
              </a:rPr>
              <a:t> </a:t>
            </a:r>
            <a:r>
              <a:rPr sz="2000" spc="-65" dirty="0">
                <a:solidFill>
                  <a:srgbClr val="29225C"/>
                </a:solidFill>
                <a:latin typeface="+mj-lt"/>
                <a:cs typeface="Tahoma"/>
              </a:rPr>
              <a:t>unit</a:t>
            </a:r>
            <a:r>
              <a:rPr sz="2000" spc="185" dirty="0">
                <a:solidFill>
                  <a:srgbClr val="29225C"/>
                </a:solidFill>
                <a:latin typeface="+mj-lt"/>
                <a:cs typeface="Tahoma"/>
              </a:rPr>
              <a:t> </a:t>
            </a:r>
            <a:r>
              <a:rPr sz="2000" spc="-60" dirty="0">
                <a:solidFill>
                  <a:srgbClr val="29225C"/>
                </a:solidFill>
                <a:latin typeface="+mj-lt"/>
                <a:cs typeface="Tahoma"/>
              </a:rPr>
              <a:t>in</a:t>
            </a:r>
            <a:r>
              <a:rPr sz="2000" spc="185" dirty="0">
                <a:solidFill>
                  <a:srgbClr val="29225C"/>
                </a:solidFill>
                <a:latin typeface="+mj-lt"/>
                <a:cs typeface="Tahoma"/>
              </a:rPr>
              <a:t> </a:t>
            </a:r>
            <a:r>
              <a:rPr sz="2000" spc="-65" dirty="0">
                <a:solidFill>
                  <a:srgbClr val="29225C"/>
                </a:solidFill>
                <a:latin typeface="+mj-lt"/>
                <a:cs typeface="Tahoma"/>
              </a:rPr>
              <a:t>the</a:t>
            </a:r>
            <a:r>
              <a:rPr sz="2000" spc="195" dirty="0">
                <a:solidFill>
                  <a:srgbClr val="29225C"/>
                </a:solidFill>
                <a:latin typeface="+mj-lt"/>
                <a:cs typeface="Tahoma"/>
              </a:rPr>
              <a:t> </a:t>
            </a:r>
            <a:r>
              <a:rPr sz="2000" spc="-10" dirty="0">
                <a:solidFill>
                  <a:srgbClr val="29225C"/>
                </a:solidFill>
                <a:latin typeface="+mj-lt"/>
                <a:cs typeface="Tahoma"/>
              </a:rPr>
              <a:t>LNG</a:t>
            </a:r>
            <a:r>
              <a:rPr sz="2000" spc="190" dirty="0">
                <a:solidFill>
                  <a:srgbClr val="29225C"/>
                </a:solidFill>
                <a:latin typeface="+mj-lt"/>
                <a:cs typeface="Tahoma"/>
              </a:rPr>
              <a:t> </a:t>
            </a:r>
            <a:r>
              <a:rPr sz="2000" spc="-75" dirty="0">
                <a:solidFill>
                  <a:srgbClr val="29225C"/>
                </a:solidFill>
                <a:latin typeface="+mj-lt"/>
                <a:cs typeface="Tahoma"/>
              </a:rPr>
              <a:t>plant</a:t>
            </a:r>
            <a:r>
              <a:rPr sz="2000" spc="190" dirty="0">
                <a:solidFill>
                  <a:srgbClr val="29225C"/>
                </a:solidFill>
                <a:latin typeface="+mj-lt"/>
                <a:cs typeface="Tahoma"/>
              </a:rPr>
              <a:t> </a:t>
            </a:r>
            <a:r>
              <a:rPr sz="2000" spc="-75" dirty="0">
                <a:solidFill>
                  <a:srgbClr val="29225C"/>
                </a:solidFill>
                <a:latin typeface="+mj-lt"/>
                <a:cs typeface="Tahoma"/>
              </a:rPr>
              <a:t>that</a:t>
            </a:r>
            <a:r>
              <a:rPr sz="2000" spc="190" dirty="0">
                <a:solidFill>
                  <a:srgbClr val="29225C"/>
                </a:solidFill>
                <a:latin typeface="+mj-lt"/>
                <a:cs typeface="Tahoma"/>
              </a:rPr>
              <a:t> </a:t>
            </a:r>
            <a:r>
              <a:rPr sz="2000" spc="-60" dirty="0">
                <a:solidFill>
                  <a:srgbClr val="29225C"/>
                </a:solidFill>
                <a:latin typeface="+mj-lt"/>
                <a:cs typeface="Tahoma"/>
              </a:rPr>
              <a:t>functions</a:t>
            </a:r>
            <a:r>
              <a:rPr sz="2000" spc="210" dirty="0">
                <a:solidFill>
                  <a:srgbClr val="29225C"/>
                </a:solidFill>
                <a:latin typeface="+mj-lt"/>
                <a:cs typeface="Tahoma"/>
              </a:rPr>
              <a:t> </a:t>
            </a:r>
            <a:r>
              <a:rPr sz="2000" spc="-55" dirty="0">
                <a:solidFill>
                  <a:srgbClr val="29225C"/>
                </a:solidFill>
                <a:latin typeface="+mj-lt"/>
                <a:cs typeface="Tahoma"/>
              </a:rPr>
              <a:t>to</a:t>
            </a:r>
            <a:r>
              <a:rPr sz="2000" spc="195" dirty="0">
                <a:solidFill>
                  <a:srgbClr val="29225C"/>
                </a:solidFill>
                <a:latin typeface="+mj-lt"/>
                <a:cs typeface="Tahoma"/>
              </a:rPr>
              <a:t> </a:t>
            </a:r>
            <a:r>
              <a:rPr sz="2000" spc="-60" dirty="0">
                <a:solidFill>
                  <a:srgbClr val="29225C"/>
                </a:solidFill>
                <a:latin typeface="+mj-lt"/>
                <a:cs typeface="Tahoma"/>
              </a:rPr>
              <a:t>cool</a:t>
            </a:r>
            <a:r>
              <a:rPr sz="2000" spc="195" dirty="0">
                <a:solidFill>
                  <a:srgbClr val="29225C"/>
                </a:solidFill>
                <a:latin typeface="+mj-lt"/>
                <a:cs typeface="Tahoma"/>
              </a:rPr>
              <a:t> </a:t>
            </a:r>
            <a:r>
              <a:rPr sz="2000" spc="-55" dirty="0">
                <a:solidFill>
                  <a:srgbClr val="29225C"/>
                </a:solidFill>
                <a:latin typeface="+mj-lt"/>
                <a:cs typeface="Tahoma"/>
              </a:rPr>
              <a:t>down</a:t>
            </a:r>
            <a:r>
              <a:rPr lang="en-US" sz="2000" dirty="0">
                <a:latin typeface="+mj-lt"/>
                <a:cs typeface="Tahoma"/>
              </a:rPr>
              <a:t> </a:t>
            </a:r>
            <a:r>
              <a:rPr sz="2000" spc="-80" dirty="0">
                <a:solidFill>
                  <a:srgbClr val="29225C"/>
                </a:solidFill>
                <a:latin typeface="+mj-lt"/>
                <a:cs typeface="Tahoma"/>
              </a:rPr>
              <a:t>natural</a:t>
            </a:r>
            <a:r>
              <a:rPr sz="2000" spc="60" dirty="0">
                <a:solidFill>
                  <a:srgbClr val="29225C"/>
                </a:solidFill>
                <a:latin typeface="+mj-lt"/>
                <a:cs typeface="Tahoma"/>
              </a:rPr>
              <a:t> </a:t>
            </a:r>
            <a:r>
              <a:rPr sz="2000" spc="-60" dirty="0">
                <a:solidFill>
                  <a:srgbClr val="29225C"/>
                </a:solidFill>
                <a:latin typeface="+mj-lt"/>
                <a:cs typeface="Tahoma"/>
              </a:rPr>
              <a:t>gas</a:t>
            </a:r>
            <a:r>
              <a:rPr sz="2000" spc="65" dirty="0">
                <a:solidFill>
                  <a:srgbClr val="29225C"/>
                </a:solidFill>
                <a:latin typeface="+mj-lt"/>
                <a:cs typeface="Tahoma"/>
              </a:rPr>
              <a:t> </a:t>
            </a:r>
            <a:r>
              <a:rPr sz="2000" spc="-55" dirty="0">
                <a:solidFill>
                  <a:srgbClr val="29225C"/>
                </a:solidFill>
                <a:latin typeface="+mj-lt"/>
                <a:cs typeface="Tahoma"/>
              </a:rPr>
              <a:t>from</a:t>
            </a:r>
            <a:r>
              <a:rPr sz="2000" spc="60" dirty="0">
                <a:solidFill>
                  <a:srgbClr val="29225C"/>
                </a:solidFill>
                <a:latin typeface="+mj-lt"/>
                <a:cs typeface="Tahoma"/>
              </a:rPr>
              <a:t> </a:t>
            </a:r>
            <a:r>
              <a:rPr sz="2000" spc="-114" dirty="0">
                <a:solidFill>
                  <a:srgbClr val="29225C"/>
                </a:solidFill>
                <a:latin typeface="+mj-lt"/>
                <a:cs typeface="Tahoma"/>
              </a:rPr>
              <a:t>a</a:t>
            </a:r>
            <a:r>
              <a:rPr sz="2000" spc="80" dirty="0">
                <a:solidFill>
                  <a:srgbClr val="29225C"/>
                </a:solidFill>
                <a:latin typeface="+mj-lt"/>
                <a:cs typeface="Tahoma"/>
              </a:rPr>
              <a:t> </a:t>
            </a:r>
            <a:r>
              <a:rPr sz="2000" spc="-55" dirty="0">
                <a:solidFill>
                  <a:srgbClr val="29225C"/>
                </a:solidFill>
                <a:latin typeface="+mj-lt"/>
                <a:cs typeface="Tahoma"/>
              </a:rPr>
              <a:t>gaseous</a:t>
            </a:r>
            <a:r>
              <a:rPr sz="2000" spc="75" dirty="0">
                <a:solidFill>
                  <a:srgbClr val="29225C"/>
                </a:solidFill>
                <a:latin typeface="+mj-lt"/>
                <a:cs typeface="Tahoma"/>
              </a:rPr>
              <a:t> </a:t>
            </a:r>
            <a:r>
              <a:rPr sz="2000" spc="-55" dirty="0">
                <a:solidFill>
                  <a:srgbClr val="29225C"/>
                </a:solidFill>
                <a:latin typeface="+mj-lt"/>
                <a:cs typeface="Tahoma"/>
              </a:rPr>
              <a:t>to</a:t>
            </a:r>
            <a:r>
              <a:rPr sz="2000" spc="70" dirty="0">
                <a:solidFill>
                  <a:srgbClr val="29225C"/>
                </a:solidFill>
                <a:latin typeface="+mj-lt"/>
                <a:cs typeface="Tahoma"/>
              </a:rPr>
              <a:t> </a:t>
            </a:r>
            <a:r>
              <a:rPr sz="2000" spc="-114" dirty="0">
                <a:solidFill>
                  <a:srgbClr val="29225C"/>
                </a:solidFill>
                <a:latin typeface="+mj-lt"/>
                <a:cs typeface="Tahoma"/>
              </a:rPr>
              <a:t>a</a:t>
            </a:r>
            <a:r>
              <a:rPr sz="2000" spc="75" dirty="0">
                <a:solidFill>
                  <a:srgbClr val="29225C"/>
                </a:solidFill>
                <a:latin typeface="+mj-lt"/>
                <a:cs typeface="Tahoma"/>
              </a:rPr>
              <a:t> </a:t>
            </a:r>
            <a:r>
              <a:rPr sz="2000" spc="-55" dirty="0">
                <a:solidFill>
                  <a:srgbClr val="29225C"/>
                </a:solidFill>
                <a:latin typeface="+mj-lt"/>
                <a:cs typeface="Tahoma"/>
              </a:rPr>
              <a:t>liquefied</a:t>
            </a:r>
            <a:r>
              <a:rPr sz="2000" spc="75" dirty="0">
                <a:solidFill>
                  <a:srgbClr val="29225C"/>
                </a:solidFill>
                <a:latin typeface="+mj-lt"/>
                <a:cs typeface="Tahoma"/>
              </a:rPr>
              <a:t> </a:t>
            </a:r>
            <a:r>
              <a:rPr sz="2000" spc="-60" dirty="0">
                <a:solidFill>
                  <a:srgbClr val="29225C"/>
                </a:solidFill>
                <a:latin typeface="+mj-lt"/>
                <a:cs typeface="Tahoma"/>
              </a:rPr>
              <a:t>state.</a:t>
            </a:r>
            <a:r>
              <a:rPr sz="2000" spc="80" dirty="0">
                <a:solidFill>
                  <a:srgbClr val="29225C"/>
                </a:solidFill>
                <a:latin typeface="+mj-lt"/>
                <a:cs typeface="Tahoma"/>
              </a:rPr>
              <a:t> </a:t>
            </a:r>
            <a:r>
              <a:rPr sz="2000" spc="-55" dirty="0">
                <a:solidFill>
                  <a:srgbClr val="29225C"/>
                </a:solidFill>
                <a:latin typeface="+mj-lt"/>
                <a:cs typeface="Tahoma"/>
              </a:rPr>
              <a:t>However,</a:t>
            </a:r>
            <a:r>
              <a:rPr sz="2000" spc="85" dirty="0">
                <a:solidFill>
                  <a:srgbClr val="29225C"/>
                </a:solidFill>
                <a:latin typeface="+mj-lt"/>
                <a:cs typeface="Tahoma"/>
              </a:rPr>
              <a:t> </a:t>
            </a:r>
            <a:r>
              <a:rPr sz="2000" spc="-45" dirty="0">
                <a:solidFill>
                  <a:srgbClr val="29225C"/>
                </a:solidFill>
                <a:latin typeface="+mj-lt"/>
                <a:cs typeface="Tahoma"/>
              </a:rPr>
              <a:t>this</a:t>
            </a:r>
            <a:r>
              <a:rPr sz="2000" spc="80" dirty="0">
                <a:solidFill>
                  <a:srgbClr val="29225C"/>
                </a:solidFill>
                <a:latin typeface="+mj-lt"/>
                <a:cs typeface="Tahoma"/>
              </a:rPr>
              <a:t> </a:t>
            </a:r>
            <a:r>
              <a:rPr sz="2000" spc="-65" dirty="0">
                <a:solidFill>
                  <a:srgbClr val="29225C"/>
                </a:solidFill>
                <a:latin typeface="+mj-lt"/>
                <a:cs typeface="Tahoma"/>
              </a:rPr>
              <a:t>unit</a:t>
            </a:r>
            <a:r>
              <a:rPr sz="2000" spc="70" dirty="0">
                <a:solidFill>
                  <a:srgbClr val="29225C"/>
                </a:solidFill>
                <a:latin typeface="+mj-lt"/>
                <a:cs typeface="Tahoma"/>
              </a:rPr>
              <a:t> </a:t>
            </a:r>
            <a:r>
              <a:rPr sz="2000" spc="-55" dirty="0">
                <a:solidFill>
                  <a:srgbClr val="29225C"/>
                </a:solidFill>
                <a:latin typeface="+mj-lt"/>
                <a:cs typeface="Tahoma"/>
              </a:rPr>
              <a:t>consumes</a:t>
            </a:r>
            <a:r>
              <a:rPr sz="2000" spc="95" dirty="0">
                <a:solidFill>
                  <a:srgbClr val="29225C"/>
                </a:solidFill>
                <a:latin typeface="+mj-lt"/>
                <a:cs typeface="Tahoma"/>
              </a:rPr>
              <a:t> </a:t>
            </a:r>
            <a:r>
              <a:rPr sz="2000" spc="-114" dirty="0">
                <a:solidFill>
                  <a:srgbClr val="29225C"/>
                </a:solidFill>
                <a:latin typeface="+mj-lt"/>
                <a:cs typeface="Tahoma"/>
              </a:rPr>
              <a:t>a</a:t>
            </a:r>
            <a:r>
              <a:rPr sz="2000" spc="70" dirty="0">
                <a:solidFill>
                  <a:srgbClr val="29225C"/>
                </a:solidFill>
                <a:latin typeface="+mj-lt"/>
                <a:cs typeface="Tahoma"/>
              </a:rPr>
              <a:t> </a:t>
            </a:r>
            <a:r>
              <a:rPr sz="2000" spc="-50" dirty="0">
                <a:solidFill>
                  <a:srgbClr val="29225C"/>
                </a:solidFill>
                <a:latin typeface="+mj-lt"/>
                <a:cs typeface="Tahoma"/>
              </a:rPr>
              <a:t>lot</a:t>
            </a:r>
            <a:r>
              <a:rPr sz="2000" spc="70" dirty="0">
                <a:solidFill>
                  <a:srgbClr val="29225C"/>
                </a:solidFill>
                <a:latin typeface="+mj-lt"/>
                <a:cs typeface="Tahoma"/>
              </a:rPr>
              <a:t> </a:t>
            </a:r>
            <a:r>
              <a:rPr sz="2000" spc="-40" dirty="0">
                <a:solidFill>
                  <a:srgbClr val="29225C"/>
                </a:solidFill>
                <a:latin typeface="+mj-lt"/>
                <a:cs typeface="Tahoma"/>
              </a:rPr>
              <a:t>of</a:t>
            </a:r>
            <a:r>
              <a:rPr lang="en-US" sz="2000" dirty="0">
                <a:latin typeface="+mj-lt"/>
                <a:cs typeface="Tahoma"/>
              </a:rPr>
              <a:t> </a:t>
            </a:r>
            <a:r>
              <a:rPr sz="2000" spc="-70" dirty="0">
                <a:solidFill>
                  <a:srgbClr val="29225C"/>
                </a:solidFill>
                <a:latin typeface="+mj-lt"/>
                <a:cs typeface="Tahoma"/>
              </a:rPr>
              <a:t>energ</a:t>
            </a:r>
            <a:r>
              <a:rPr sz="2000" spc="-80" dirty="0">
                <a:solidFill>
                  <a:srgbClr val="29225C"/>
                </a:solidFill>
                <a:latin typeface="+mj-lt"/>
                <a:cs typeface="Tahoma"/>
              </a:rPr>
              <a:t>y</a:t>
            </a:r>
            <a:r>
              <a:rPr sz="2000" spc="-105" dirty="0">
                <a:solidFill>
                  <a:srgbClr val="29225C"/>
                </a:solidFill>
                <a:latin typeface="+mj-lt"/>
                <a:cs typeface="Tahoma"/>
              </a:rPr>
              <a:t> </a:t>
            </a:r>
            <a:r>
              <a:rPr sz="2000" spc="-60" dirty="0">
                <a:solidFill>
                  <a:srgbClr val="29225C"/>
                </a:solidFill>
                <a:latin typeface="+mj-lt"/>
                <a:cs typeface="Tahoma"/>
              </a:rPr>
              <a:t>co</a:t>
            </a:r>
            <a:r>
              <a:rPr sz="2000" spc="-85" dirty="0">
                <a:solidFill>
                  <a:srgbClr val="29225C"/>
                </a:solidFill>
                <a:latin typeface="+mj-lt"/>
                <a:cs typeface="Tahoma"/>
              </a:rPr>
              <a:t>mpa</a:t>
            </a:r>
            <a:r>
              <a:rPr sz="2000" spc="-70" dirty="0">
                <a:solidFill>
                  <a:srgbClr val="29225C"/>
                </a:solidFill>
                <a:latin typeface="+mj-lt"/>
                <a:cs typeface="Tahoma"/>
              </a:rPr>
              <a:t>re</a:t>
            </a:r>
            <a:r>
              <a:rPr sz="2000" spc="-80" dirty="0">
                <a:solidFill>
                  <a:srgbClr val="29225C"/>
                </a:solidFill>
                <a:latin typeface="+mj-lt"/>
                <a:cs typeface="Tahoma"/>
              </a:rPr>
              <a:t>d</a:t>
            </a:r>
            <a:r>
              <a:rPr sz="2000" spc="-125" dirty="0">
                <a:solidFill>
                  <a:srgbClr val="29225C"/>
                </a:solidFill>
                <a:latin typeface="+mj-lt"/>
                <a:cs typeface="Tahoma"/>
              </a:rPr>
              <a:t> </a:t>
            </a:r>
            <a:r>
              <a:rPr sz="2000" spc="-55" dirty="0">
                <a:solidFill>
                  <a:srgbClr val="29225C"/>
                </a:solidFill>
                <a:latin typeface="+mj-lt"/>
                <a:cs typeface="Tahoma"/>
              </a:rPr>
              <a:t>to</a:t>
            </a:r>
            <a:r>
              <a:rPr sz="2000" spc="-135" dirty="0">
                <a:solidFill>
                  <a:srgbClr val="29225C"/>
                </a:solidFill>
                <a:latin typeface="+mj-lt"/>
                <a:cs typeface="Tahoma"/>
              </a:rPr>
              <a:t> </a:t>
            </a:r>
            <a:r>
              <a:rPr sz="2000" spc="-60" dirty="0">
                <a:solidFill>
                  <a:srgbClr val="29225C"/>
                </a:solidFill>
                <a:latin typeface="+mj-lt"/>
                <a:cs typeface="Tahoma"/>
              </a:rPr>
              <a:t>o</a:t>
            </a:r>
            <a:r>
              <a:rPr sz="2000" spc="-65" dirty="0">
                <a:solidFill>
                  <a:srgbClr val="29225C"/>
                </a:solidFill>
                <a:latin typeface="+mj-lt"/>
                <a:cs typeface="Tahoma"/>
              </a:rPr>
              <a:t>th</a:t>
            </a:r>
            <a:r>
              <a:rPr sz="2000" spc="-80" dirty="0">
                <a:solidFill>
                  <a:srgbClr val="29225C"/>
                </a:solidFill>
                <a:latin typeface="+mj-lt"/>
                <a:cs typeface="Tahoma"/>
              </a:rPr>
              <a:t>e</a:t>
            </a:r>
            <a:r>
              <a:rPr sz="2000" spc="-85" dirty="0">
                <a:solidFill>
                  <a:srgbClr val="29225C"/>
                </a:solidFill>
                <a:latin typeface="+mj-lt"/>
                <a:cs typeface="Tahoma"/>
              </a:rPr>
              <a:t>r</a:t>
            </a:r>
            <a:r>
              <a:rPr sz="2000" spc="-105" dirty="0">
                <a:solidFill>
                  <a:srgbClr val="29225C"/>
                </a:solidFill>
                <a:latin typeface="+mj-lt"/>
                <a:cs typeface="Tahoma"/>
              </a:rPr>
              <a:t> </a:t>
            </a:r>
            <a:r>
              <a:rPr sz="2000" spc="-90" dirty="0">
                <a:solidFill>
                  <a:srgbClr val="29225C"/>
                </a:solidFill>
                <a:latin typeface="+mj-lt"/>
                <a:cs typeface="Tahoma"/>
              </a:rPr>
              <a:t>un</a:t>
            </a:r>
            <a:r>
              <a:rPr sz="2000" spc="-35" dirty="0">
                <a:solidFill>
                  <a:srgbClr val="29225C"/>
                </a:solidFill>
                <a:latin typeface="+mj-lt"/>
                <a:cs typeface="Tahoma"/>
              </a:rPr>
              <a:t>i</a:t>
            </a:r>
            <a:r>
              <a:rPr sz="2000" spc="-25" dirty="0">
                <a:solidFill>
                  <a:srgbClr val="29225C"/>
                </a:solidFill>
                <a:latin typeface="+mj-lt"/>
                <a:cs typeface="Tahoma"/>
              </a:rPr>
              <a:t>ts</a:t>
            </a:r>
            <a:r>
              <a:rPr sz="2000" spc="-80" dirty="0">
                <a:solidFill>
                  <a:srgbClr val="29225C"/>
                </a:solidFill>
                <a:latin typeface="+mj-lt"/>
                <a:cs typeface="Tahoma"/>
              </a:rPr>
              <a:t>.</a:t>
            </a:r>
            <a:endParaRPr sz="2000" dirty="0">
              <a:latin typeface="+mj-lt"/>
              <a:cs typeface="Tahoma"/>
            </a:endParaRPr>
          </a:p>
        </p:txBody>
      </p:sp>
      <p:sp>
        <p:nvSpPr>
          <p:cNvPr id="4" name="object 4"/>
          <p:cNvSpPr/>
          <p:nvPr/>
        </p:nvSpPr>
        <p:spPr>
          <a:xfrm>
            <a:off x="759713" y="906017"/>
            <a:ext cx="7708265" cy="0"/>
          </a:xfrm>
          <a:custGeom>
            <a:avLst/>
            <a:gdLst/>
            <a:ahLst/>
            <a:cxnLst/>
            <a:rect l="l" t="t" r="r" b="b"/>
            <a:pathLst>
              <a:path w="7708265">
                <a:moveTo>
                  <a:pt x="0" y="0"/>
                </a:moveTo>
                <a:lnTo>
                  <a:pt x="7707883" y="0"/>
                </a:lnTo>
              </a:path>
            </a:pathLst>
          </a:custGeom>
          <a:ln w="19050">
            <a:solidFill>
              <a:srgbClr val="29225C"/>
            </a:solidFill>
          </a:ln>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6018530">
              <a:lnSpc>
                <a:spcPct val="100000"/>
              </a:lnSpc>
              <a:spcBef>
                <a:spcPts val="95"/>
              </a:spcBef>
            </a:pPr>
            <a:r>
              <a:rPr spc="170" dirty="0"/>
              <a:t>…con</a:t>
            </a:r>
            <a:r>
              <a:rPr spc="120" dirty="0"/>
              <a:t>t</a:t>
            </a:r>
            <a:r>
              <a:rPr spc="-85" dirty="0"/>
              <a:t>d.</a:t>
            </a:r>
          </a:p>
        </p:txBody>
      </p:sp>
      <p:sp>
        <p:nvSpPr>
          <p:cNvPr id="3" name="object 3"/>
          <p:cNvSpPr txBox="1"/>
          <p:nvPr/>
        </p:nvSpPr>
        <p:spPr>
          <a:xfrm>
            <a:off x="673735" y="1276350"/>
            <a:ext cx="7708265" cy="3526606"/>
          </a:xfrm>
          <a:prstGeom prst="rect">
            <a:avLst/>
          </a:prstGeom>
        </p:spPr>
        <p:txBody>
          <a:bodyPr vert="horz" wrap="square" lIns="0" tIns="12700" rIns="0" bIns="0" rtlCol="0">
            <a:spAutoFit/>
          </a:bodyPr>
          <a:lstStyle/>
          <a:p>
            <a:pPr marL="354965" marR="8890" indent="-342900" algn="just">
              <a:spcBef>
                <a:spcPts val="100"/>
              </a:spcBef>
              <a:buClr>
                <a:srgbClr val="434343"/>
              </a:buClr>
              <a:buSzPct val="75000"/>
              <a:buFont typeface="Times New Roman"/>
              <a:buChar char="●"/>
              <a:tabLst>
                <a:tab pos="299720" algn="l"/>
              </a:tabLst>
            </a:pPr>
            <a:r>
              <a:rPr lang="en-US" sz="2000" spc="5" dirty="0">
                <a:solidFill>
                  <a:srgbClr val="29225C"/>
                </a:solidFill>
                <a:latin typeface="+mj-lt"/>
                <a:cs typeface="Tahoma"/>
              </a:rPr>
              <a:t>LNG</a:t>
            </a:r>
            <a:r>
              <a:rPr sz="2000" spc="5" dirty="0">
                <a:solidFill>
                  <a:srgbClr val="29225C"/>
                </a:solidFill>
                <a:latin typeface="+mj-lt"/>
                <a:cs typeface="Tahoma"/>
              </a:rPr>
              <a:t> liquefie</a:t>
            </a:r>
            <a:r>
              <a:rPr lang="en-US" sz="2000" spc="5" dirty="0">
                <a:solidFill>
                  <a:srgbClr val="29225C"/>
                </a:solidFill>
                <a:latin typeface="+mj-lt"/>
                <a:cs typeface="Tahoma"/>
              </a:rPr>
              <a:t>s</a:t>
            </a:r>
            <a:r>
              <a:rPr sz="2000" spc="5" dirty="0">
                <a:solidFill>
                  <a:srgbClr val="29225C"/>
                </a:solidFill>
                <a:latin typeface="+mj-lt"/>
                <a:cs typeface="Tahoma"/>
              </a:rPr>
              <a:t> from </a:t>
            </a:r>
            <a:r>
              <a:rPr lang="en-US" sz="2000" spc="5" dirty="0">
                <a:solidFill>
                  <a:srgbClr val="29225C"/>
                </a:solidFill>
                <a:latin typeface="+mj-lt"/>
                <a:cs typeface="Tahoma"/>
              </a:rPr>
              <a:t>a </a:t>
            </a:r>
            <a:r>
              <a:rPr sz="2000" spc="5" dirty="0">
                <a:solidFill>
                  <a:srgbClr val="29225C"/>
                </a:solidFill>
                <a:latin typeface="+mj-lt"/>
                <a:cs typeface="Tahoma"/>
              </a:rPr>
              <a:t>gaseous</a:t>
            </a:r>
            <a:r>
              <a:rPr lang="en-US" sz="2000" spc="5" dirty="0">
                <a:solidFill>
                  <a:srgbClr val="29225C"/>
                </a:solidFill>
                <a:latin typeface="+mj-lt"/>
                <a:cs typeface="Tahoma"/>
              </a:rPr>
              <a:t> </a:t>
            </a:r>
            <a:r>
              <a:rPr sz="2000" spc="5" dirty="0">
                <a:solidFill>
                  <a:srgbClr val="29225C"/>
                </a:solidFill>
                <a:latin typeface="+mj-lt"/>
                <a:cs typeface="Tahoma"/>
              </a:rPr>
              <a:t>state by reducing its temperature to -160 </a:t>
            </a:r>
            <a:r>
              <a:rPr lang="en-US" sz="2000" spc="5" dirty="0">
                <a:solidFill>
                  <a:srgbClr val="29225C"/>
                </a:solidFill>
                <a:latin typeface="+mj-lt"/>
                <a:cs typeface="Tahoma"/>
              </a:rPr>
              <a:t>degrees</a:t>
            </a:r>
            <a:r>
              <a:rPr sz="2000" spc="5" dirty="0">
                <a:solidFill>
                  <a:srgbClr val="29225C"/>
                </a:solidFill>
                <a:latin typeface="+mj-lt"/>
                <a:cs typeface="Tahoma"/>
              </a:rPr>
              <a:t> C.</a:t>
            </a:r>
          </a:p>
          <a:p>
            <a:pPr marL="354965" indent="-342900" algn="just">
              <a:lnSpc>
                <a:spcPct val="100000"/>
              </a:lnSpc>
              <a:spcBef>
                <a:spcPts val="960"/>
              </a:spcBef>
              <a:buClr>
                <a:srgbClr val="434343"/>
              </a:buClr>
              <a:buSzPct val="75000"/>
              <a:buFont typeface="Times New Roman"/>
              <a:buChar char="●"/>
              <a:tabLst>
                <a:tab pos="299085" algn="l"/>
                <a:tab pos="299720" algn="l"/>
              </a:tabLst>
            </a:pPr>
            <a:r>
              <a:rPr sz="2000" spc="5" dirty="0">
                <a:solidFill>
                  <a:srgbClr val="29225C"/>
                </a:solidFill>
                <a:latin typeface="+mj-lt"/>
                <a:cs typeface="Tahoma"/>
              </a:rPr>
              <a:t>The main advantage of the liquefaction process is due to its economical feasibility in</a:t>
            </a:r>
            <a:r>
              <a:rPr lang="en-US" sz="2000" spc="5" dirty="0">
                <a:solidFill>
                  <a:srgbClr val="29225C"/>
                </a:solidFill>
                <a:latin typeface="+mj-lt"/>
                <a:cs typeface="Tahoma"/>
              </a:rPr>
              <a:t> </a:t>
            </a:r>
            <a:r>
              <a:rPr sz="2000" spc="5" dirty="0">
                <a:solidFill>
                  <a:srgbClr val="29225C"/>
                </a:solidFill>
                <a:latin typeface="+mj-lt"/>
                <a:cs typeface="Tahoma"/>
              </a:rPr>
              <a:t>which LNG will only take 1/600th of volume compared to natural gas in gaseous form.</a:t>
            </a:r>
            <a:br>
              <a:rPr lang="en-US" sz="2000" spc="5" dirty="0">
                <a:solidFill>
                  <a:srgbClr val="29225C"/>
                </a:solidFill>
                <a:latin typeface="+mj-lt"/>
                <a:cs typeface="Tahoma"/>
              </a:rPr>
            </a:br>
            <a:endParaRPr sz="2000" spc="5" dirty="0">
              <a:solidFill>
                <a:srgbClr val="29225C"/>
              </a:solidFill>
              <a:latin typeface="+mj-lt"/>
              <a:cs typeface="Tahoma"/>
            </a:endParaRPr>
          </a:p>
          <a:p>
            <a:pPr marL="354965" marR="6350" indent="-342900" algn="just">
              <a:buClr>
                <a:srgbClr val="434343"/>
              </a:buClr>
              <a:buSzPct val="75000"/>
              <a:buFont typeface="Times New Roman"/>
              <a:buChar char="●"/>
              <a:tabLst>
                <a:tab pos="299720" algn="l"/>
              </a:tabLst>
            </a:pPr>
            <a:r>
              <a:rPr sz="2000" spc="5" dirty="0">
                <a:solidFill>
                  <a:srgbClr val="29225C"/>
                </a:solidFill>
                <a:latin typeface="+mj-lt"/>
                <a:cs typeface="Tahoma"/>
              </a:rPr>
              <a:t>One of the equipment is </a:t>
            </a:r>
            <a:r>
              <a:rPr lang="en-US" sz="2000" spc="5" dirty="0">
                <a:solidFill>
                  <a:srgbClr val="29225C"/>
                </a:solidFill>
                <a:latin typeface="+mj-lt"/>
                <a:cs typeface="Tahoma"/>
              </a:rPr>
              <a:t>the </a:t>
            </a:r>
            <a:r>
              <a:rPr sz="2000" spc="5" dirty="0">
                <a:solidFill>
                  <a:srgbClr val="29225C"/>
                </a:solidFill>
                <a:latin typeface="+mj-lt"/>
                <a:cs typeface="Tahoma"/>
              </a:rPr>
              <a:t>Main Cryogenic Heat Exchanger (MCHE). This equipment</a:t>
            </a:r>
            <a:r>
              <a:rPr lang="en-US" sz="2000" spc="5" dirty="0">
                <a:solidFill>
                  <a:srgbClr val="29225C"/>
                </a:solidFill>
                <a:latin typeface="+mj-lt"/>
                <a:cs typeface="Tahoma"/>
              </a:rPr>
              <a:t> </a:t>
            </a:r>
            <a:r>
              <a:rPr sz="2000" spc="5" dirty="0">
                <a:solidFill>
                  <a:srgbClr val="29225C"/>
                </a:solidFill>
                <a:latin typeface="+mj-lt"/>
                <a:cs typeface="Tahoma"/>
              </a:rPr>
              <a:t>plays an important role </a:t>
            </a:r>
            <a:r>
              <a:rPr lang="en-US" sz="2000" spc="5" dirty="0">
                <a:solidFill>
                  <a:srgbClr val="29225C"/>
                </a:solidFill>
                <a:latin typeface="+mj-lt"/>
                <a:cs typeface="Tahoma"/>
              </a:rPr>
              <a:t>in</a:t>
            </a:r>
            <a:r>
              <a:rPr sz="2000" spc="5" dirty="0">
                <a:solidFill>
                  <a:srgbClr val="29225C"/>
                </a:solidFill>
                <a:latin typeface="+mj-lt"/>
                <a:cs typeface="Tahoma"/>
              </a:rPr>
              <a:t> the overall performance of </a:t>
            </a:r>
            <a:r>
              <a:rPr lang="en-US" sz="2000" spc="5" dirty="0">
                <a:solidFill>
                  <a:srgbClr val="29225C"/>
                </a:solidFill>
                <a:latin typeface="+mj-lt"/>
                <a:cs typeface="Tahoma"/>
              </a:rPr>
              <a:t>the </a:t>
            </a:r>
            <a:r>
              <a:rPr sz="2000" spc="5" dirty="0">
                <a:solidFill>
                  <a:srgbClr val="29225C"/>
                </a:solidFill>
                <a:latin typeface="+mj-lt"/>
                <a:cs typeface="Tahoma"/>
              </a:rPr>
              <a:t>liquefaction unit, yet there are</a:t>
            </a:r>
            <a:r>
              <a:rPr lang="en-US" sz="2000" spc="5" dirty="0">
                <a:solidFill>
                  <a:srgbClr val="29225C"/>
                </a:solidFill>
                <a:latin typeface="+mj-lt"/>
                <a:cs typeface="Tahoma"/>
              </a:rPr>
              <a:t> </a:t>
            </a:r>
            <a:r>
              <a:rPr sz="2000" spc="5" dirty="0">
                <a:solidFill>
                  <a:srgbClr val="29225C"/>
                </a:solidFill>
                <a:latin typeface="+mj-lt"/>
                <a:cs typeface="Tahoma"/>
              </a:rPr>
              <a:t>only a few studies done especially in terms of </a:t>
            </a:r>
            <a:r>
              <a:rPr lang="en-US" sz="2000" spc="5" dirty="0">
                <a:solidFill>
                  <a:srgbClr val="29225C"/>
                </a:solidFill>
                <a:latin typeface="+mj-lt"/>
                <a:cs typeface="Tahoma"/>
              </a:rPr>
              <a:t>the</a:t>
            </a:r>
            <a:r>
              <a:rPr sz="2000" spc="5" dirty="0">
                <a:solidFill>
                  <a:srgbClr val="29225C"/>
                </a:solidFill>
                <a:latin typeface="+mj-lt"/>
                <a:cs typeface="Tahoma"/>
              </a:rPr>
              <a:t> internal performance of MCHE.  Therefore, simulation is </a:t>
            </a:r>
            <a:r>
              <a:rPr lang="en-US" sz="2000" spc="5" dirty="0">
                <a:solidFill>
                  <a:srgbClr val="29225C"/>
                </a:solidFill>
                <a:latin typeface="+mj-lt"/>
                <a:cs typeface="Tahoma"/>
              </a:rPr>
              <a:t>the</a:t>
            </a:r>
            <a:r>
              <a:rPr sz="2000" spc="5" dirty="0">
                <a:solidFill>
                  <a:srgbClr val="29225C"/>
                </a:solidFill>
                <a:latin typeface="+mj-lt"/>
                <a:cs typeface="Tahoma"/>
              </a:rPr>
              <a:t> best way </a:t>
            </a:r>
            <a:r>
              <a:rPr lang="en-US" sz="2000" spc="5" dirty="0">
                <a:solidFill>
                  <a:srgbClr val="29225C"/>
                </a:solidFill>
                <a:latin typeface="+mj-lt"/>
                <a:cs typeface="Tahoma"/>
              </a:rPr>
              <a:t>to analyze</a:t>
            </a:r>
            <a:r>
              <a:rPr sz="2000" spc="5" dirty="0">
                <a:solidFill>
                  <a:srgbClr val="29225C"/>
                </a:solidFill>
                <a:latin typeface="+mj-lt"/>
                <a:cs typeface="Tahoma"/>
              </a:rPr>
              <a:t> the phenomena that take</a:t>
            </a:r>
            <a:r>
              <a:rPr lang="en-US" sz="2000" spc="5" dirty="0">
                <a:solidFill>
                  <a:srgbClr val="29225C"/>
                </a:solidFill>
                <a:latin typeface="+mj-lt"/>
                <a:cs typeface="Tahoma"/>
              </a:rPr>
              <a:t> </a:t>
            </a:r>
            <a:r>
              <a:rPr sz="2000" spc="5" dirty="0">
                <a:solidFill>
                  <a:srgbClr val="29225C"/>
                </a:solidFill>
                <a:latin typeface="+mj-lt"/>
                <a:cs typeface="Tahoma"/>
              </a:rPr>
              <a:t>inside the MCHE.</a:t>
            </a:r>
          </a:p>
        </p:txBody>
      </p:sp>
      <p:sp>
        <p:nvSpPr>
          <p:cNvPr id="4" name="object 4"/>
          <p:cNvSpPr/>
          <p:nvPr/>
        </p:nvSpPr>
        <p:spPr>
          <a:xfrm>
            <a:off x="726186" y="1160525"/>
            <a:ext cx="7708265" cy="0"/>
          </a:xfrm>
          <a:custGeom>
            <a:avLst/>
            <a:gdLst/>
            <a:ahLst/>
            <a:cxnLst/>
            <a:rect l="l" t="t" r="r" b="b"/>
            <a:pathLst>
              <a:path w="7708265">
                <a:moveTo>
                  <a:pt x="0" y="0"/>
                </a:moveTo>
                <a:lnTo>
                  <a:pt x="7707884" y="0"/>
                </a:lnTo>
              </a:path>
            </a:pathLst>
          </a:custGeom>
          <a:ln w="19050">
            <a:solidFill>
              <a:srgbClr val="29225C"/>
            </a:solidFill>
          </a:ln>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9557" y="585977"/>
            <a:ext cx="5572760" cy="696595"/>
          </a:xfrm>
          <a:prstGeom prst="rect">
            <a:avLst/>
          </a:prstGeom>
        </p:spPr>
        <p:txBody>
          <a:bodyPr vert="horz" wrap="square" lIns="0" tIns="13335" rIns="0" bIns="0" rtlCol="0">
            <a:spAutoFit/>
          </a:bodyPr>
          <a:lstStyle/>
          <a:p>
            <a:pPr marL="12700">
              <a:lnSpc>
                <a:spcPct val="100000"/>
              </a:lnSpc>
              <a:spcBef>
                <a:spcPts val="105"/>
              </a:spcBef>
            </a:pPr>
            <a:r>
              <a:rPr sz="4400" spc="360" dirty="0"/>
              <a:t>Problem</a:t>
            </a:r>
            <a:r>
              <a:rPr sz="4400" spc="-40" dirty="0"/>
              <a:t> </a:t>
            </a:r>
            <a:r>
              <a:rPr sz="4400" spc="325" dirty="0"/>
              <a:t>Statement</a:t>
            </a:r>
            <a:endParaRPr sz="4400"/>
          </a:p>
        </p:txBody>
      </p:sp>
      <p:sp>
        <p:nvSpPr>
          <p:cNvPr id="3" name="object 3"/>
          <p:cNvSpPr txBox="1"/>
          <p:nvPr/>
        </p:nvSpPr>
        <p:spPr>
          <a:xfrm>
            <a:off x="793800" y="1934083"/>
            <a:ext cx="7506334" cy="1572482"/>
          </a:xfrm>
          <a:prstGeom prst="rect">
            <a:avLst/>
          </a:prstGeom>
        </p:spPr>
        <p:txBody>
          <a:bodyPr vert="horz" wrap="square" lIns="0" tIns="11430" rIns="0" bIns="0" rtlCol="0">
            <a:spAutoFit/>
          </a:bodyPr>
          <a:lstStyle/>
          <a:p>
            <a:pPr marL="12700" marR="5080" indent="-2540" algn="just">
              <a:lnSpc>
                <a:spcPct val="107000"/>
              </a:lnSpc>
              <a:spcBef>
                <a:spcPts val="90"/>
              </a:spcBef>
            </a:pPr>
            <a:r>
              <a:rPr sz="2400" spc="-5" dirty="0">
                <a:solidFill>
                  <a:srgbClr val="29225C"/>
                </a:solidFill>
                <a:latin typeface="Calibri"/>
                <a:ea typeface="+mj-ea"/>
                <a:cs typeface="Calibri"/>
              </a:rPr>
              <a:t>To </a:t>
            </a:r>
            <a:r>
              <a:rPr sz="2400" b="1" u="sng" spc="-5" dirty="0">
                <a:solidFill>
                  <a:srgbClr val="29225C"/>
                </a:solidFill>
                <a:latin typeface="Calibri"/>
                <a:ea typeface="+mj-ea"/>
                <a:cs typeface="Calibri"/>
              </a:rPr>
              <a:t>model</a:t>
            </a:r>
            <a:r>
              <a:rPr sz="2400" spc="-5" dirty="0">
                <a:solidFill>
                  <a:srgbClr val="29225C"/>
                </a:solidFill>
                <a:latin typeface="Calibri"/>
                <a:ea typeface="+mj-ea"/>
                <a:cs typeface="Calibri"/>
              </a:rPr>
              <a:t> and </a:t>
            </a:r>
            <a:r>
              <a:rPr sz="2400" b="1" u="sng" spc="-5" dirty="0">
                <a:solidFill>
                  <a:srgbClr val="29225C"/>
                </a:solidFill>
                <a:latin typeface="Calibri"/>
                <a:ea typeface="+mj-ea"/>
                <a:cs typeface="Calibri"/>
              </a:rPr>
              <a:t>simulate</a:t>
            </a:r>
            <a:r>
              <a:rPr sz="2400" spc="-5" dirty="0">
                <a:solidFill>
                  <a:srgbClr val="29225C"/>
                </a:solidFill>
                <a:latin typeface="Calibri"/>
                <a:ea typeface="+mj-ea"/>
                <a:cs typeface="Calibri"/>
              </a:rPr>
              <a:t>, using Aspen Plus, the performance</a:t>
            </a:r>
            <a:r>
              <a:rPr lang="en-US" sz="2400" spc="-5" dirty="0">
                <a:solidFill>
                  <a:srgbClr val="29225C"/>
                </a:solidFill>
                <a:latin typeface="Calibri"/>
                <a:ea typeface="+mj-ea"/>
                <a:cs typeface="Calibri"/>
              </a:rPr>
              <a:t> </a:t>
            </a:r>
            <a:r>
              <a:rPr sz="2400" spc="-5" dirty="0">
                <a:solidFill>
                  <a:srgbClr val="29225C"/>
                </a:solidFill>
                <a:latin typeface="Calibri"/>
                <a:ea typeface="+mj-ea"/>
                <a:cs typeface="Calibri"/>
              </a:rPr>
              <a:t>of the</a:t>
            </a:r>
            <a:r>
              <a:rPr lang="en-US" sz="2400" spc="-5" dirty="0">
                <a:solidFill>
                  <a:srgbClr val="29225C"/>
                </a:solidFill>
                <a:latin typeface="Calibri"/>
                <a:ea typeface="+mj-ea"/>
                <a:cs typeface="Calibri"/>
              </a:rPr>
              <a:t> </a:t>
            </a:r>
            <a:r>
              <a:rPr sz="2400" spc="-5" dirty="0">
                <a:solidFill>
                  <a:srgbClr val="29225C"/>
                </a:solidFill>
                <a:latin typeface="Calibri"/>
                <a:ea typeface="+mj-ea"/>
                <a:cs typeface="Calibri"/>
              </a:rPr>
              <a:t>MCHE process and then study the post-effects of</a:t>
            </a:r>
            <a:r>
              <a:rPr lang="en-US" sz="2400" spc="-5" dirty="0">
                <a:solidFill>
                  <a:srgbClr val="29225C"/>
                </a:solidFill>
                <a:latin typeface="Calibri"/>
                <a:ea typeface="+mj-ea"/>
                <a:cs typeface="Calibri"/>
              </a:rPr>
              <a:t> </a:t>
            </a:r>
            <a:r>
              <a:rPr sz="2400" spc="-5" dirty="0">
                <a:solidFill>
                  <a:srgbClr val="29225C"/>
                </a:solidFill>
                <a:latin typeface="Calibri"/>
                <a:ea typeface="+mj-ea"/>
                <a:cs typeface="Calibri"/>
              </a:rPr>
              <a:t>these</a:t>
            </a:r>
            <a:r>
              <a:rPr lang="en-US" sz="2400" spc="-5" dirty="0">
                <a:solidFill>
                  <a:srgbClr val="29225C"/>
                </a:solidFill>
                <a:latin typeface="Calibri"/>
                <a:ea typeface="+mj-ea"/>
                <a:cs typeface="Calibri"/>
              </a:rPr>
              <a:t> </a:t>
            </a:r>
            <a:r>
              <a:rPr sz="2400" spc="-5" dirty="0">
                <a:solidFill>
                  <a:srgbClr val="29225C"/>
                </a:solidFill>
                <a:latin typeface="Calibri"/>
                <a:ea typeface="+mj-ea"/>
                <a:cs typeface="Calibri"/>
              </a:rPr>
              <a:t>changes in</a:t>
            </a:r>
            <a:r>
              <a:rPr lang="en-US" sz="2400" spc="-5" dirty="0">
                <a:solidFill>
                  <a:srgbClr val="29225C"/>
                </a:solidFill>
                <a:latin typeface="Calibri"/>
                <a:ea typeface="+mj-ea"/>
                <a:cs typeface="Calibri"/>
              </a:rPr>
              <a:t> </a:t>
            </a:r>
            <a:r>
              <a:rPr sz="2400" spc="-5" dirty="0">
                <a:solidFill>
                  <a:srgbClr val="29225C"/>
                </a:solidFill>
                <a:latin typeface="Calibri"/>
                <a:ea typeface="+mj-ea"/>
                <a:cs typeface="Calibri"/>
              </a:rPr>
              <a:t>downstream equipment, connected in the DMR  refrigeration cycle</a:t>
            </a:r>
            <a:r>
              <a:rPr lang="en-US" sz="2400" spc="-5" dirty="0">
                <a:solidFill>
                  <a:srgbClr val="29225C"/>
                </a:solidFill>
                <a:latin typeface="Calibri"/>
                <a:ea typeface="+mj-ea"/>
                <a:cs typeface="Calibri"/>
              </a:rPr>
              <a:t>.</a:t>
            </a:r>
            <a:endParaRPr sz="3600" spc="-25" dirty="0">
              <a:solidFill>
                <a:srgbClr val="29225C"/>
              </a:solidFill>
              <a:latin typeface="Trebuchet MS"/>
              <a:ea typeface="+mj-ea"/>
            </a:endParaRPr>
          </a:p>
        </p:txBody>
      </p:sp>
      <p:sp>
        <p:nvSpPr>
          <p:cNvPr id="4" name="object 4"/>
          <p:cNvSpPr/>
          <p:nvPr/>
        </p:nvSpPr>
        <p:spPr>
          <a:xfrm>
            <a:off x="724662" y="1424177"/>
            <a:ext cx="7708265" cy="0"/>
          </a:xfrm>
          <a:custGeom>
            <a:avLst/>
            <a:gdLst/>
            <a:ahLst/>
            <a:cxnLst/>
            <a:rect l="l" t="t" r="r" b="b"/>
            <a:pathLst>
              <a:path w="7708265">
                <a:moveTo>
                  <a:pt x="0" y="0"/>
                </a:moveTo>
                <a:lnTo>
                  <a:pt x="7707884" y="0"/>
                </a:lnTo>
              </a:path>
            </a:pathLst>
          </a:custGeom>
          <a:ln w="19050">
            <a:solidFill>
              <a:srgbClr val="29225C"/>
            </a:solidFill>
          </a:ln>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8982" y="451815"/>
            <a:ext cx="3686175" cy="497840"/>
          </a:xfrm>
          <a:prstGeom prst="rect">
            <a:avLst/>
          </a:prstGeom>
        </p:spPr>
        <p:txBody>
          <a:bodyPr vert="horz" wrap="square" lIns="0" tIns="12065" rIns="0" bIns="0" rtlCol="0">
            <a:spAutoFit/>
          </a:bodyPr>
          <a:lstStyle/>
          <a:p>
            <a:pPr marL="12700">
              <a:lnSpc>
                <a:spcPct val="100000"/>
              </a:lnSpc>
              <a:spcBef>
                <a:spcPts val="95"/>
              </a:spcBef>
            </a:pPr>
            <a:r>
              <a:rPr spc="175" dirty="0"/>
              <a:t>Project</a:t>
            </a:r>
            <a:r>
              <a:rPr spc="-85" dirty="0"/>
              <a:t> </a:t>
            </a:r>
            <a:r>
              <a:rPr spc="170" dirty="0"/>
              <a:t>Objectives</a:t>
            </a:r>
          </a:p>
        </p:txBody>
      </p:sp>
      <p:sp>
        <p:nvSpPr>
          <p:cNvPr id="3" name="object 3"/>
          <p:cNvSpPr txBox="1"/>
          <p:nvPr/>
        </p:nvSpPr>
        <p:spPr>
          <a:xfrm>
            <a:off x="685799" y="1180947"/>
            <a:ext cx="7748651" cy="3603551"/>
          </a:xfrm>
          <a:prstGeom prst="rect">
            <a:avLst/>
          </a:prstGeom>
        </p:spPr>
        <p:txBody>
          <a:bodyPr vert="horz" wrap="square" lIns="0" tIns="12700" rIns="0" bIns="0" rtlCol="0">
            <a:spAutoFit/>
          </a:bodyPr>
          <a:lstStyle/>
          <a:p>
            <a:pPr marL="355600" marR="5080" indent="-342900" algn="just">
              <a:spcBef>
                <a:spcPts val="100"/>
              </a:spcBef>
              <a:buClr>
                <a:srgbClr val="434343"/>
              </a:buClr>
              <a:buSzPct val="85714"/>
              <a:buAutoNum type="arabicPeriod"/>
              <a:tabLst>
                <a:tab pos="355600" algn="l"/>
              </a:tabLst>
            </a:pPr>
            <a:r>
              <a:rPr sz="2000" b="1" spc="5" dirty="0">
                <a:solidFill>
                  <a:srgbClr val="29225C"/>
                </a:solidFill>
                <a:latin typeface="+mj-lt"/>
                <a:cs typeface="Tahoma"/>
              </a:rPr>
              <a:t>Model Development: </a:t>
            </a:r>
            <a:r>
              <a:rPr sz="2000" spc="5" dirty="0">
                <a:solidFill>
                  <a:srgbClr val="29225C"/>
                </a:solidFill>
                <a:latin typeface="+mj-lt"/>
                <a:cs typeface="Tahoma"/>
              </a:rPr>
              <a:t>Develop a comprehensive Aspen Plus simulation model of an LNG  liquefaction unit, including all relevant process units and equipment, with a particular emphasis on  the Main Cryogenic Heat Exchangers (MCHE).</a:t>
            </a:r>
          </a:p>
          <a:p>
            <a:pPr marL="355600" indent="-342900">
              <a:lnSpc>
                <a:spcPct val="100000"/>
              </a:lnSpc>
              <a:spcBef>
                <a:spcPts val="840"/>
              </a:spcBef>
              <a:buClr>
                <a:srgbClr val="434343"/>
              </a:buClr>
              <a:buSzPct val="85714"/>
              <a:buAutoNum type="arabicPeriod"/>
              <a:tabLst>
                <a:tab pos="355600" algn="l"/>
              </a:tabLst>
            </a:pPr>
            <a:r>
              <a:rPr sz="2000" b="1" spc="5" dirty="0">
                <a:solidFill>
                  <a:srgbClr val="29225C"/>
                </a:solidFill>
                <a:latin typeface="+mj-lt"/>
                <a:cs typeface="Tahoma"/>
              </a:rPr>
              <a:t>Parameter Variation: </a:t>
            </a:r>
            <a:r>
              <a:rPr sz="2000" spc="5" dirty="0">
                <a:solidFill>
                  <a:srgbClr val="29225C"/>
                </a:solidFill>
                <a:latin typeface="+mj-lt"/>
                <a:cs typeface="Tahoma"/>
              </a:rPr>
              <a:t>Investigate the impact of varying key parameters associated with the MCHE,</a:t>
            </a:r>
            <a:r>
              <a:rPr lang="en-US" sz="2000" spc="5" dirty="0">
                <a:solidFill>
                  <a:srgbClr val="29225C"/>
                </a:solidFill>
                <a:latin typeface="+mj-lt"/>
                <a:cs typeface="Tahoma"/>
              </a:rPr>
              <a:t> </a:t>
            </a:r>
            <a:r>
              <a:rPr sz="2000" spc="5" dirty="0">
                <a:solidFill>
                  <a:srgbClr val="29225C"/>
                </a:solidFill>
                <a:latin typeface="+mj-lt"/>
                <a:cs typeface="Tahoma"/>
              </a:rPr>
              <a:t>such as temperature, pressure, flow rates, and heat exchange areas, on the overall efficiency and</a:t>
            </a:r>
            <a:r>
              <a:rPr lang="en-US" sz="2000" spc="5" dirty="0">
                <a:solidFill>
                  <a:srgbClr val="29225C"/>
                </a:solidFill>
                <a:latin typeface="+mj-lt"/>
                <a:cs typeface="Tahoma"/>
              </a:rPr>
              <a:t> </a:t>
            </a:r>
            <a:r>
              <a:rPr sz="2000" spc="5" dirty="0">
                <a:solidFill>
                  <a:srgbClr val="29225C"/>
                </a:solidFill>
                <a:latin typeface="+mj-lt"/>
                <a:cs typeface="Tahoma"/>
              </a:rPr>
              <a:t>performance of the LNG liquefaction process.</a:t>
            </a:r>
            <a:endParaRPr lang="en-US" sz="2000" spc="5" dirty="0">
              <a:solidFill>
                <a:srgbClr val="29225C"/>
              </a:solidFill>
              <a:latin typeface="+mj-lt"/>
              <a:cs typeface="Tahoma"/>
            </a:endParaRPr>
          </a:p>
          <a:p>
            <a:pPr marL="355600" indent="-342900">
              <a:lnSpc>
                <a:spcPct val="100000"/>
              </a:lnSpc>
              <a:spcBef>
                <a:spcPts val="840"/>
              </a:spcBef>
              <a:buClr>
                <a:srgbClr val="434343"/>
              </a:buClr>
              <a:buSzPct val="85714"/>
              <a:buAutoNum type="arabicPeriod"/>
              <a:tabLst>
                <a:tab pos="355600" algn="l"/>
              </a:tabLst>
            </a:pPr>
            <a:r>
              <a:rPr sz="2000" b="1" spc="5" dirty="0">
                <a:solidFill>
                  <a:srgbClr val="29225C"/>
                </a:solidFill>
                <a:latin typeface="+mj-lt"/>
                <a:cs typeface="Tahoma"/>
              </a:rPr>
              <a:t>Efficiency Analysis: </a:t>
            </a:r>
            <a:r>
              <a:rPr sz="2000" spc="5" dirty="0">
                <a:solidFill>
                  <a:srgbClr val="29225C"/>
                </a:solidFill>
                <a:latin typeface="+mj-lt"/>
                <a:cs typeface="Tahoma"/>
              </a:rPr>
              <a:t>Assess the thermal efficiency, heat transfer efficiency, and energy consumption</a:t>
            </a:r>
            <a:r>
              <a:rPr lang="en-US" sz="2000" spc="5" dirty="0">
                <a:solidFill>
                  <a:srgbClr val="29225C"/>
                </a:solidFill>
                <a:latin typeface="+mj-lt"/>
                <a:cs typeface="Tahoma"/>
              </a:rPr>
              <a:t> </a:t>
            </a:r>
            <a:r>
              <a:rPr sz="2000" spc="5" dirty="0">
                <a:solidFill>
                  <a:srgbClr val="29225C"/>
                </a:solidFill>
                <a:latin typeface="+mj-lt"/>
                <a:cs typeface="Tahoma"/>
              </a:rPr>
              <a:t>of the MCHE under different parameter scenarios.</a:t>
            </a:r>
          </a:p>
        </p:txBody>
      </p:sp>
      <p:sp>
        <p:nvSpPr>
          <p:cNvPr id="4" name="object 4"/>
          <p:cNvSpPr/>
          <p:nvPr/>
        </p:nvSpPr>
        <p:spPr>
          <a:xfrm>
            <a:off x="726186" y="1160525"/>
            <a:ext cx="7708265" cy="0"/>
          </a:xfrm>
          <a:custGeom>
            <a:avLst/>
            <a:gdLst/>
            <a:ahLst/>
            <a:cxnLst/>
            <a:rect l="l" t="t" r="r" b="b"/>
            <a:pathLst>
              <a:path w="7708265">
                <a:moveTo>
                  <a:pt x="0" y="0"/>
                </a:moveTo>
                <a:lnTo>
                  <a:pt x="7707884" y="0"/>
                </a:lnTo>
              </a:path>
            </a:pathLst>
          </a:custGeom>
          <a:ln w="19050">
            <a:solidFill>
              <a:srgbClr val="29225C"/>
            </a:solidFill>
          </a:ln>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8982" y="451815"/>
            <a:ext cx="3686175" cy="497840"/>
          </a:xfrm>
          <a:prstGeom prst="rect">
            <a:avLst/>
          </a:prstGeom>
        </p:spPr>
        <p:txBody>
          <a:bodyPr vert="horz" wrap="square" lIns="0" tIns="12065" rIns="0" bIns="0" rtlCol="0">
            <a:spAutoFit/>
          </a:bodyPr>
          <a:lstStyle/>
          <a:p>
            <a:pPr marL="12700">
              <a:lnSpc>
                <a:spcPct val="100000"/>
              </a:lnSpc>
              <a:spcBef>
                <a:spcPts val="95"/>
              </a:spcBef>
            </a:pPr>
            <a:r>
              <a:rPr spc="175" dirty="0"/>
              <a:t>Project</a:t>
            </a:r>
            <a:r>
              <a:rPr spc="-85" dirty="0"/>
              <a:t> </a:t>
            </a:r>
            <a:r>
              <a:rPr spc="170" dirty="0"/>
              <a:t>Objectives</a:t>
            </a:r>
          </a:p>
        </p:txBody>
      </p:sp>
      <p:sp>
        <p:nvSpPr>
          <p:cNvPr id="3" name="object 3"/>
          <p:cNvSpPr txBox="1"/>
          <p:nvPr/>
        </p:nvSpPr>
        <p:spPr>
          <a:xfrm>
            <a:off x="749935" y="1180947"/>
            <a:ext cx="7860665" cy="3654847"/>
          </a:xfrm>
          <a:prstGeom prst="rect">
            <a:avLst/>
          </a:prstGeom>
        </p:spPr>
        <p:txBody>
          <a:bodyPr vert="horz" wrap="square" lIns="0" tIns="12700" rIns="0" bIns="0" rtlCol="0">
            <a:spAutoFit/>
          </a:bodyPr>
          <a:lstStyle/>
          <a:p>
            <a:pPr marL="355600" marR="7620" indent="-342900" algn="just">
              <a:spcBef>
                <a:spcPts val="5"/>
              </a:spcBef>
              <a:buClr>
                <a:srgbClr val="434343"/>
              </a:buClr>
              <a:buSzPct val="85714"/>
              <a:buAutoNum type="arabicPeriod" startAt="3"/>
              <a:tabLst>
                <a:tab pos="354965" algn="l"/>
                <a:tab pos="355600" algn="l"/>
              </a:tabLst>
            </a:pPr>
            <a:r>
              <a:rPr lang="en-US" sz="2000" b="1" spc="5" dirty="0">
                <a:solidFill>
                  <a:srgbClr val="29225C"/>
                </a:solidFill>
                <a:latin typeface="+mj-lt"/>
                <a:cs typeface="Tahoma"/>
              </a:rPr>
              <a:t>Optimization: </a:t>
            </a:r>
            <a:r>
              <a:rPr lang="en-US" sz="2000" spc="5" dirty="0">
                <a:solidFill>
                  <a:srgbClr val="29225C"/>
                </a:solidFill>
                <a:latin typeface="+mj-lt"/>
                <a:cs typeface="Tahoma"/>
              </a:rPr>
              <a:t>Use the simulation model to identify optimal operating conditions for the MCHE that result in improved energy efficiency, reduced operational costs, and enhanced LNG production.</a:t>
            </a:r>
            <a:br>
              <a:rPr lang="en-US" sz="2000" spc="5" dirty="0">
                <a:solidFill>
                  <a:srgbClr val="29225C"/>
                </a:solidFill>
                <a:latin typeface="+mj-lt"/>
                <a:cs typeface="Tahoma"/>
              </a:rPr>
            </a:br>
            <a:endParaRPr lang="en-US" sz="2000" spc="5" dirty="0">
              <a:solidFill>
                <a:srgbClr val="29225C"/>
              </a:solidFill>
              <a:latin typeface="+mj-lt"/>
              <a:cs typeface="Tahoma"/>
            </a:endParaRPr>
          </a:p>
          <a:p>
            <a:pPr marL="355600" marR="5080" indent="-342900" algn="just">
              <a:spcBef>
                <a:spcPts val="100"/>
              </a:spcBef>
              <a:buClr>
                <a:srgbClr val="434343"/>
              </a:buClr>
              <a:buSzPct val="66666"/>
              <a:buAutoNum type="arabicPeriod" startAt="5"/>
              <a:tabLst>
                <a:tab pos="355600" algn="l"/>
              </a:tabLst>
            </a:pPr>
            <a:r>
              <a:rPr lang="en-US" sz="2000" spc="5" dirty="0">
                <a:solidFill>
                  <a:srgbClr val="29225C"/>
                </a:solidFill>
                <a:latin typeface="+mj-lt"/>
                <a:cs typeface="Tahoma"/>
              </a:rPr>
              <a:t>S</a:t>
            </a:r>
            <a:r>
              <a:rPr lang="en-US" sz="2000" b="1" spc="5" dirty="0">
                <a:solidFill>
                  <a:srgbClr val="29225C"/>
                </a:solidFill>
                <a:latin typeface="+mj-lt"/>
                <a:cs typeface="Tahoma"/>
              </a:rPr>
              <a:t>ensitivity Analysis: </a:t>
            </a:r>
            <a:r>
              <a:rPr lang="en-US" sz="2000" spc="5" dirty="0">
                <a:solidFill>
                  <a:srgbClr val="29225C"/>
                </a:solidFill>
                <a:latin typeface="+mj-lt"/>
                <a:cs typeface="Tahoma"/>
              </a:rPr>
              <a:t>Perform sensitivity analyses to understand how changes in MCHE parameters affect the entire liquefaction process and its components.</a:t>
            </a:r>
          </a:p>
          <a:p>
            <a:pPr marL="355600" indent="-342900">
              <a:spcBef>
                <a:spcPts val="1885"/>
              </a:spcBef>
              <a:buClr>
                <a:srgbClr val="434343"/>
              </a:buClr>
              <a:buSzPct val="66666"/>
              <a:buAutoNum type="arabicPeriod" startAt="5"/>
              <a:tabLst>
                <a:tab pos="354965" algn="l"/>
                <a:tab pos="355600" algn="l"/>
              </a:tabLst>
            </a:pPr>
            <a:r>
              <a:rPr lang="en-US" sz="2000" b="1" spc="5" dirty="0">
                <a:solidFill>
                  <a:srgbClr val="29225C"/>
                </a:solidFill>
                <a:latin typeface="+mj-lt"/>
                <a:cs typeface="Tahoma"/>
              </a:rPr>
              <a:t>Validation &amp; Recommendation: </a:t>
            </a:r>
            <a:r>
              <a:rPr lang="en-US" sz="2000" spc="5" dirty="0">
                <a:solidFill>
                  <a:srgbClr val="29225C"/>
                </a:solidFill>
                <a:latin typeface="+mj-lt"/>
                <a:cs typeface="Tahoma"/>
              </a:rPr>
              <a:t>Validate the simulation results against real-world data or published literature to ensure the accuracy and reliability of the Aspen Plus model, then provide recommendations for optimizing MCHE parameters in practical LNG  liquefaction operations.</a:t>
            </a:r>
          </a:p>
        </p:txBody>
      </p:sp>
      <p:sp>
        <p:nvSpPr>
          <p:cNvPr id="4" name="object 4"/>
          <p:cNvSpPr/>
          <p:nvPr/>
        </p:nvSpPr>
        <p:spPr>
          <a:xfrm>
            <a:off x="726186" y="1160525"/>
            <a:ext cx="7708265" cy="0"/>
          </a:xfrm>
          <a:custGeom>
            <a:avLst/>
            <a:gdLst/>
            <a:ahLst/>
            <a:cxnLst/>
            <a:rect l="l" t="t" r="r" b="b"/>
            <a:pathLst>
              <a:path w="7708265">
                <a:moveTo>
                  <a:pt x="0" y="0"/>
                </a:moveTo>
                <a:lnTo>
                  <a:pt x="7707884" y="0"/>
                </a:lnTo>
              </a:path>
            </a:pathLst>
          </a:custGeom>
          <a:ln w="19050">
            <a:solidFill>
              <a:srgbClr val="29225C"/>
            </a:solidFill>
          </a:ln>
        </p:spPr>
        <p:txBody>
          <a:bodyPr wrap="square" lIns="0" tIns="0" rIns="0" bIns="0" rtlCol="0"/>
          <a:lstStyle/>
          <a:p>
            <a:endParaRPr/>
          </a:p>
        </p:txBody>
      </p:sp>
    </p:spTree>
    <p:extLst>
      <p:ext uri="{BB962C8B-B14F-4D97-AF65-F5344CB8AC3E}">
        <p14:creationId xmlns:p14="http://schemas.microsoft.com/office/powerpoint/2010/main" val="1944133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8982" y="451815"/>
            <a:ext cx="5786120" cy="497840"/>
          </a:xfrm>
          <a:prstGeom prst="rect">
            <a:avLst/>
          </a:prstGeom>
        </p:spPr>
        <p:txBody>
          <a:bodyPr vert="horz" wrap="square" lIns="0" tIns="12065" rIns="0" bIns="0" rtlCol="0">
            <a:spAutoFit/>
          </a:bodyPr>
          <a:lstStyle/>
          <a:p>
            <a:pPr marL="12700">
              <a:lnSpc>
                <a:spcPct val="100000"/>
              </a:lnSpc>
              <a:spcBef>
                <a:spcPts val="95"/>
              </a:spcBef>
            </a:pPr>
            <a:r>
              <a:rPr spc="245" dirty="0"/>
              <a:t>Important</a:t>
            </a:r>
            <a:r>
              <a:rPr spc="-80" dirty="0"/>
              <a:t> </a:t>
            </a:r>
            <a:r>
              <a:rPr spc="200" dirty="0"/>
              <a:t>Literature</a:t>
            </a:r>
            <a:r>
              <a:rPr spc="-50" dirty="0"/>
              <a:t> </a:t>
            </a:r>
            <a:r>
              <a:rPr spc="260" dirty="0"/>
              <a:t>Review</a:t>
            </a:r>
          </a:p>
        </p:txBody>
      </p:sp>
      <p:sp>
        <p:nvSpPr>
          <p:cNvPr id="3" name="object 3"/>
          <p:cNvSpPr txBox="1"/>
          <p:nvPr/>
        </p:nvSpPr>
        <p:spPr>
          <a:xfrm>
            <a:off x="726186" y="1276350"/>
            <a:ext cx="7463155" cy="3748527"/>
          </a:xfrm>
          <a:prstGeom prst="rect">
            <a:avLst/>
          </a:prstGeom>
        </p:spPr>
        <p:txBody>
          <a:bodyPr vert="horz" wrap="square" lIns="0" tIns="12065" rIns="0" bIns="0" rtlCol="0">
            <a:spAutoFit/>
          </a:bodyPr>
          <a:lstStyle/>
          <a:p>
            <a:pPr marL="355600" marR="5080" indent="-342900" algn="just">
              <a:lnSpc>
                <a:spcPct val="107200"/>
              </a:lnSpc>
              <a:spcBef>
                <a:spcPts val="95"/>
              </a:spcBef>
              <a:buClr>
                <a:srgbClr val="434343"/>
              </a:buClr>
              <a:buAutoNum type="arabicPeriod"/>
              <a:tabLst>
                <a:tab pos="355600" algn="l"/>
              </a:tabLst>
            </a:pPr>
            <a:r>
              <a:rPr sz="1400" b="1" spc="5" dirty="0">
                <a:solidFill>
                  <a:srgbClr val="29225C"/>
                </a:solidFill>
                <a:latin typeface="+mj-lt"/>
                <a:cs typeface="Tahoma"/>
              </a:rPr>
              <a:t>Ait-Ali’s (1979) </a:t>
            </a:r>
            <a:r>
              <a:rPr sz="1400" spc="5" dirty="0">
                <a:solidFill>
                  <a:srgbClr val="29225C"/>
                </a:solidFill>
                <a:latin typeface="+mj-lt"/>
                <a:cs typeface="Tahoma"/>
              </a:rPr>
              <a:t>optimization study on mixed refrigerant process operation proved to be a major contribution to the  refrigeration processes. Importance was placed on decreasing the compressor’s power and numerous  simplifications were considered to attain that target.</a:t>
            </a:r>
          </a:p>
          <a:p>
            <a:pPr marL="355600" marR="5080" indent="-342900" algn="just">
              <a:lnSpc>
                <a:spcPct val="106700"/>
              </a:lnSpc>
              <a:spcBef>
                <a:spcPts val="1545"/>
              </a:spcBef>
              <a:buClr>
                <a:srgbClr val="434343"/>
              </a:buClr>
              <a:buAutoNum type="arabicPeriod"/>
              <a:tabLst>
                <a:tab pos="355600" algn="l"/>
              </a:tabLst>
            </a:pPr>
            <a:r>
              <a:rPr sz="1400" b="1" spc="5" dirty="0">
                <a:solidFill>
                  <a:srgbClr val="29225C"/>
                </a:solidFill>
                <a:latin typeface="+mj-lt"/>
                <a:cs typeface="Tahoma"/>
              </a:rPr>
              <a:t>Gao, Lin, and Gu (2009) </a:t>
            </a:r>
            <a:r>
              <a:rPr sz="1400" spc="5" dirty="0">
                <a:solidFill>
                  <a:srgbClr val="29225C"/>
                </a:solidFill>
                <a:latin typeface="+mj-lt"/>
                <a:cs typeface="Tahoma"/>
              </a:rPr>
              <a:t>performed an optimization study on an LNG process for coal bed methane (CBM) within the  simulation package HYSYS.</a:t>
            </a:r>
          </a:p>
          <a:p>
            <a:pPr marL="355600" marR="7620" indent="-342900" algn="just">
              <a:lnSpc>
                <a:spcPct val="107100"/>
              </a:lnSpc>
              <a:spcBef>
                <a:spcPts val="1545"/>
              </a:spcBef>
              <a:buClr>
                <a:srgbClr val="434343"/>
              </a:buClr>
              <a:buAutoNum type="arabicPeriod"/>
              <a:tabLst>
                <a:tab pos="355600" algn="l"/>
              </a:tabLst>
            </a:pPr>
            <a:r>
              <a:rPr sz="1400" b="1" spc="5" dirty="0">
                <a:solidFill>
                  <a:srgbClr val="29225C"/>
                </a:solidFill>
                <a:latin typeface="+mj-lt"/>
                <a:cs typeface="Tahoma"/>
              </a:rPr>
              <a:t>Lee et al. (2002) </a:t>
            </a:r>
            <a:r>
              <a:rPr sz="1400" spc="5" dirty="0">
                <a:solidFill>
                  <a:srgbClr val="29225C"/>
                </a:solidFill>
                <a:latin typeface="+mj-lt"/>
                <a:cs typeface="Tahoma"/>
              </a:rPr>
              <a:t>The optimization was performed using a consecutive method. The system’s key parameters were  optimized in sequential order: composition of components, discharge pressures, and temperatures of the heat  exchanger.</a:t>
            </a:r>
          </a:p>
          <a:p>
            <a:pPr marL="355600" indent="-342900" algn="just">
              <a:lnSpc>
                <a:spcPct val="100000"/>
              </a:lnSpc>
              <a:spcBef>
                <a:spcPts val="1635"/>
              </a:spcBef>
              <a:buClr>
                <a:srgbClr val="434343"/>
              </a:buClr>
              <a:buAutoNum type="arabicPeriod"/>
              <a:tabLst>
                <a:tab pos="354965" algn="l"/>
                <a:tab pos="355600" algn="l"/>
              </a:tabLst>
            </a:pPr>
            <a:r>
              <a:rPr sz="1400" b="1" spc="5" dirty="0">
                <a:solidFill>
                  <a:srgbClr val="29225C"/>
                </a:solidFill>
                <a:latin typeface="+mj-lt"/>
                <a:cs typeface="Tahoma"/>
              </a:rPr>
              <a:t>Kanoglu et al. (2001) </a:t>
            </a:r>
            <a:r>
              <a:rPr sz="1400" spc="5" dirty="0">
                <a:solidFill>
                  <a:srgbClr val="29225C"/>
                </a:solidFill>
                <a:latin typeface="+mj-lt"/>
                <a:cs typeface="Tahoma"/>
              </a:rPr>
              <a:t>highlighted the advantages of replacing the Joule Thomson valve (JT) instead of the turbine</a:t>
            </a:r>
          </a:p>
          <a:p>
            <a:pPr marL="355600" algn="just">
              <a:lnSpc>
                <a:spcPct val="100000"/>
              </a:lnSpc>
              <a:spcBef>
                <a:spcPts val="110"/>
              </a:spcBef>
            </a:pPr>
            <a:r>
              <a:rPr sz="1400" spc="5" dirty="0">
                <a:solidFill>
                  <a:srgbClr val="29225C"/>
                </a:solidFill>
                <a:latin typeface="+mj-lt"/>
                <a:cs typeface="Tahoma"/>
              </a:rPr>
              <a:t>expander for LNG expansion units.</a:t>
            </a:r>
          </a:p>
          <a:p>
            <a:pPr marL="355600" marR="6350" indent="-342900" algn="just">
              <a:lnSpc>
                <a:spcPct val="106700"/>
              </a:lnSpc>
              <a:spcBef>
                <a:spcPts val="1545"/>
              </a:spcBef>
              <a:buClr>
                <a:srgbClr val="434343"/>
              </a:buClr>
              <a:buAutoNum type="arabicPeriod" startAt="5"/>
              <a:tabLst>
                <a:tab pos="355600" algn="l"/>
              </a:tabLst>
            </a:pPr>
            <a:r>
              <a:rPr sz="1400" b="1" spc="5" dirty="0">
                <a:solidFill>
                  <a:srgbClr val="29225C"/>
                </a:solidFill>
                <a:latin typeface="+mj-lt"/>
                <a:cs typeface="Tahoma"/>
              </a:rPr>
              <a:t>Renaudin et al. (1995) </a:t>
            </a:r>
            <a:r>
              <a:rPr sz="1400" spc="5" dirty="0">
                <a:solidFill>
                  <a:srgbClr val="29225C"/>
                </a:solidFill>
                <a:latin typeface="+mj-lt"/>
                <a:cs typeface="Tahoma"/>
              </a:rPr>
              <a:t>tested the impact of exchanging mixed refrigerant expansion and LNG valves using liquid  turbines.</a:t>
            </a:r>
          </a:p>
        </p:txBody>
      </p:sp>
      <p:sp>
        <p:nvSpPr>
          <p:cNvPr id="4" name="object 4"/>
          <p:cNvSpPr/>
          <p:nvPr/>
        </p:nvSpPr>
        <p:spPr>
          <a:xfrm>
            <a:off x="726186" y="1160525"/>
            <a:ext cx="7708265" cy="0"/>
          </a:xfrm>
          <a:custGeom>
            <a:avLst/>
            <a:gdLst/>
            <a:ahLst/>
            <a:cxnLst/>
            <a:rect l="l" t="t" r="r" b="b"/>
            <a:pathLst>
              <a:path w="7708265">
                <a:moveTo>
                  <a:pt x="0" y="0"/>
                </a:moveTo>
                <a:lnTo>
                  <a:pt x="7707884" y="0"/>
                </a:lnTo>
              </a:path>
            </a:pathLst>
          </a:custGeom>
          <a:ln w="19050">
            <a:solidFill>
              <a:srgbClr val="29225C"/>
            </a:solidFill>
          </a:ln>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6018530">
              <a:lnSpc>
                <a:spcPct val="100000"/>
              </a:lnSpc>
              <a:spcBef>
                <a:spcPts val="95"/>
              </a:spcBef>
            </a:pPr>
            <a:r>
              <a:rPr spc="170" dirty="0"/>
              <a:t>…con</a:t>
            </a:r>
            <a:r>
              <a:rPr spc="120" dirty="0"/>
              <a:t>t</a:t>
            </a:r>
            <a:r>
              <a:rPr spc="-85" dirty="0"/>
              <a:t>d.</a:t>
            </a:r>
          </a:p>
        </p:txBody>
      </p:sp>
      <p:sp>
        <p:nvSpPr>
          <p:cNvPr id="3" name="object 3"/>
          <p:cNvSpPr txBox="1"/>
          <p:nvPr/>
        </p:nvSpPr>
        <p:spPr>
          <a:xfrm>
            <a:off x="709549" y="1160525"/>
            <a:ext cx="7464425" cy="3703643"/>
          </a:xfrm>
          <a:prstGeom prst="rect">
            <a:avLst/>
          </a:prstGeom>
        </p:spPr>
        <p:txBody>
          <a:bodyPr vert="horz" wrap="square" lIns="0" tIns="12700" rIns="0" bIns="0" rtlCol="0">
            <a:spAutoFit/>
          </a:bodyPr>
          <a:lstStyle/>
          <a:p>
            <a:pPr marL="241300" marR="6985" indent="-228600" algn="just">
              <a:lnSpc>
                <a:spcPct val="107000"/>
              </a:lnSpc>
              <a:spcBef>
                <a:spcPts val="100"/>
              </a:spcBef>
              <a:buClr>
                <a:srgbClr val="434343"/>
              </a:buClr>
              <a:buFont typeface="+mj-lt"/>
              <a:buAutoNum type="arabicPeriod" startAt="6"/>
              <a:tabLst>
                <a:tab pos="241300" algn="l"/>
              </a:tabLst>
            </a:pPr>
            <a:r>
              <a:rPr sz="1400" b="1" spc="5" dirty="0">
                <a:solidFill>
                  <a:srgbClr val="29225C"/>
                </a:solidFill>
                <a:latin typeface="+mj-lt"/>
                <a:cs typeface="Tahoma"/>
              </a:rPr>
              <a:t>Gandhi Raju (2009) </a:t>
            </a:r>
            <a:r>
              <a:rPr sz="1400" spc="5" dirty="0">
                <a:solidFill>
                  <a:srgbClr val="29225C"/>
                </a:solidFill>
                <a:latin typeface="+mj-lt"/>
                <a:cs typeface="Tahoma"/>
              </a:rPr>
              <a:t>specified the ‘acclaimed’ composition of mixed refrigerants for precooled systems claiming the  ‘optimal’ composition of refrigerant. Gandhi Raju (2009) proposed that using and executing the technology in</a:t>
            </a:r>
            <a:r>
              <a:rPr lang="en-US" sz="1400" spc="5" dirty="0">
                <a:solidFill>
                  <a:srgbClr val="29225C"/>
                </a:solidFill>
                <a:latin typeface="+mj-lt"/>
                <a:cs typeface="Tahoma"/>
              </a:rPr>
              <a:t> </a:t>
            </a:r>
            <a:r>
              <a:rPr sz="1400" spc="5" dirty="0">
                <a:solidFill>
                  <a:srgbClr val="29225C"/>
                </a:solidFill>
                <a:latin typeface="+mj-lt"/>
                <a:cs typeface="Tahoma"/>
              </a:rPr>
              <a:t>operational plants is challenging, as the necessary compositions differ intensely with varying plant conditions and</a:t>
            </a:r>
            <a:r>
              <a:rPr lang="en-US" sz="1400" spc="5" dirty="0">
                <a:solidFill>
                  <a:srgbClr val="29225C"/>
                </a:solidFill>
                <a:latin typeface="+mj-lt"/>
                <a:cs typeface="Tahoma"/>
              </a:rPr>
              <a:t> </a:t>
            </a:r>
            <a:r>
              <a:rPr sz="1400" spc="5" dirty="0">
                <a:solidFill>
                  <a:srgbClr val="29225C"/>
                </a:solidFill>
                <a:latin typeface="+mj-lt"/>
                <a:cs typeface="Tahoma"/>
              </a:rPr>
              <a:t>schemes.</a:t>
            </a:r>
            <a:endParaRPr lang="en-US" sz="1400" spc="5" dirty="0">
              <a:solidFill>
                <a:srgbClr val="29225C"/>
              </a:solidFill>
              <a:latin typeface="+mj-lt"/>
              <a:cs typeface="Tahoma"/>
            </a:endParaRPr>
          </a:p>
          <a:p>
            <a:pPr marL="241300" marR="6985" indent="-228600" algn="just">
              <a:lnSpc>
                <a:spcPct val="107000"/>
              </a:lnSpc>
              <a:spcBef>
                <a:spcPts val="100"/>
              </a:spcBef>
              <a:buClr>
                <a:srgbClr val="434343"/>
              </a:buClr>
              <a:buFont typeface="+mj-lt"/>
              <a:buAutoNum type="arabicPeriod" startAt="6"/>
              <a:tabLst>
                <a:tab pos="241300" algn="l"/>
              </a:tabLst>
            </a:pPr>
            <a:endParaRPr sz="1400" spc="5" dirty="0">
              <a:solidFill>
                <a:srgbClr val="29225C"/>
              </a:solidFill>
              <a:latin typeface="+mj-lt"/>
              <a:cs typeface="Tahoma"/>
            </a:endParaRPr>
          </a:p>
          <a:p>
            <a:pPr marL="241300" marR="5080" indent="-228600" algn="just">
              <a:lnSpc>
                <a:spcPct val="107000"/>
              </a:lnSpc>
              <a:spcBef>
                <a:spcPts val="5"/>
              </a:spcBef>
              <a:buClr>
                <a:srgbClr val="434343"/>
              </a:buClr>
              <a:buFont typeface="+mj-lt"/>
              <a:buAutoNum type="arabicPeriod" startAt="6"/>
              <a:tabLst>
                <a:tab pos="241300" algn="l"/>
              </a:tabLst>
            </a:pPr>
            <a:r>
              <a:rPr sz="1400" b="1" spc="5" dirty="0">
                <a:solidFill>
                  <a:srgbClr val="29225C"/>
                </a:solidFill>
                <a:latin typeface="+mj-lt"/>
                <a:cs typeface="Tahoma"/>
              </a:rPr>
              <a:t>Paradowski et al. (2004) </a:t>
            </a:r>
            <a:r>
              <a:rPr sz="1400" spc="5" dirty="0">
                <a:solidFill>
                  <a:srgbClr val="29225C"/>
                </a:solidFill>
                <a:latin typeface="+mj-lt"/>
                <a:cs typeface="Tahoma"/>
              </a:rPr>
              <a:t>performed parametric research on a pre-cooled propane mixed refrigerant cycle. Their study</a:t>
            </a:r>
            <a:r>
              <a:rPr lang="en-US" sz="1400" spc="5" dirty="0">
                <a:solidFill>
                  <a:srgbClr val="29225C"/>
                </a:solidFill>
                <a:latin typeface="+mj-lt"/>
                <a:cs typeface="Tahoma"/>
              </a:rPr>
              <a:t> </a:t>
            </a:r>
            <a:r>
              <a:rPr sz="1400" spc="5" dirty="0">
                <a:solidFill>
                  <a:srgbClr val="29225C"/>
                </a:solidFill>
                <a:latin typeface="+mj-lt"/>
                <a:cs typeface="Tahoma"/>
              </a:rPr>
              <a:t>investigated mixed refrigerant composition, propane cycle pressures, precooling temperature, and propane cycle</a:t>
            </a:r>
            <a:r>
              <a:rPr lang="en-US" sz="1400" spc="5" dirty="0">
                <a:solidFill>
                  <a:srgbClr val="29225C"/>
                </a:solidFill>
                <a:latin typeface="+mj-lt"/>
                <a:cs typeface="Tahoma"/>
              </a:rPr>
              <a:t> </a:t>
            </a:r>
            <a:r>
              <a:rPr sz="1400" spc="5" dirty="0">
                <a:solidFill>
                  <a:srgbClr val="29225C"/>
                </a:solidFill>
                <a:latin typeface="+mj-lt"/>
                <a:cs typeface="Tahoma"/>
              </a:rPr>
              <a:t>compressor speed. </a:t>
            </a:r>
            <a:endParaRPr lang="en-US" sz="1400" spc="5" dirty="0">
              <a:solidFill>
                <a:srgbClr val="29225C"/>
              </a:solidFill>
              <a:latin typeface="+mj-lt"/>
              <a:cs typeface="Tahoma"/>
            </a:endParaRPr>
          </a:p>
          <a:p>
            <a:pPr marL="241300" marR="5080" indent="-228600" algn="just">
              <a:lnSpc>
                <a:spcPct val="107000"/>
              </a:lnSpc>
              <a:spcBef>
                <a:spcPts val="5"/>
              </a:spcBef>
              <a:buClr>
                <a:srgbClr val="434343"/>
              </a:buClr>
              <a:buFont typeface="+mj-lt"/>
              <a:buAutoNum type="arabicPeriod" startAt="6"/>
              <a:tabLst>
                <a:tab pos="241300" algn="l"/>
              </a:tabLst>
            </a:pPr>
            <a:endParaRPr lang="en-US" sz="1400" spc="5" dirty="0">
              <a:solidFill>
                <a:srgbClr val="29225C"/>
              </a:solidFill>
              <a:latin typeface="+mj-lt"/>
              <a:cs typeface="Tahoma"/>
            </a:endParaRPr>
          </a:p>
          <a:p>
            <a:pPr marL="241300" marR="5080" indent="-228600" algn="just">
              <a:lnSpc>
                <a:spcPct val="107000"/>
              </a:lnSpc>
              <a:spcBef>
                <a:spcPts val="5"/>
              </a:spcBef>
              <a:buClr>
                <a:srgbClr val="434343"/>
              </a:buClr>
              <a:buFont typeface="+mj-lt"/>
              <a:buAutoNum type="arabicPeriod" startAt="6"/>
              <a:tabLst>
                <a:tab pos="241300" algn="l"/>
              </a:tabLst>
            </a:pPr>
            <a:r>
              <a:rPr sz="1400" b="1" spc="5" dirty="0">
                <a:solidFill>
                  <a:srgbClr val="29225C"/>
                </a:solidFill>
                <a:latin typeface="+mj-lt"/>
                <a:cs typeface="Tahoma"/>
              </a:rPr>
              <a:t>Saffari (2009) </a:t>
            </a:r>
            <a:r>
              <a:rPr sz="1400" spc="5" dirty="0">
                <a:solidFill>
                  <a:srgbClr val="29225C"/>
                </a:solidFill>
                <a:latin typeface="+mj-lt"/>
                <a:cs typeface="Tahoma"/>
              </a:rPr>
              <a:t>optimized the energy efficiency of an industrial pre-cooled propane mixed refrigerant LNG base load</a:t>
            </a:r>
            <a:r>
              <a:rPr lang="en-US" sz="1400" spc="5" dirty="0">
                <a:solidFill>
                  <a:srgbClr val="29225C"/>
                </a:solidFill>
                <a:latin typeface="+mj-lt"/>
                <a:cs typeface="Tahoma"/>
              </a:rPr>
              <a:t> </a:t>
            </a:r>
            <a:r>
              <a:rPr sz="1400" spc="5" dirty="0">
                <a:solidFill>
                  <a:srgbClr val="29225C"/>
                </a:solidFill>
                <a:latin typeface="+mj-lt"/>
                <a:cs typeface="Tahoma"/>
              </a:rPr>
              <a:t>plant by varying the components of refrigerants and the mole fractions in liquefaction and sub-cooling cycles. </a:t>
            </a:r>
            <a:endParaRPr lang="en-US" sz="1400" spc="5" dirty="0">
              <a:solidFill>
                <a:srgbClr val="29225C"/>
              </a:solidFill>
              <a:latin typeface="+mj-lt"/>
              <a:cs typeface="Tahoma"/>
            </a:endParaRPr>
          </a:p>
          <a:p>
            <a:pPr marL="241300" marR="5080" indent="-228600" algn="just">
              <a:lnSpc>
                <a:spcPct val="107000"/>
              </a:lnSpc>
              <a:spcBef>
                <a:spcPts val="5"/>
              </a:spcBef>
              <a:buClr>
                <a:srgbClr val="434343"/>
              </a:buClr>
              <a:buFont typeface="+mj-lt"/>
              <a:buAutoNum type="arabicPeriod" startAt="6"/>
              <a:tabLst>
                <a:tab pos="241300" algn="l"/>
              </a:tabLst>
            </a:pPr>
            <a:endParaRPr lang="en-US" sz="1400" spc="5" dirty="0">
              <a:solidFill>
                <a:srgbClr val="29225C"/>
              </a:solidFill>
              <a:latin typeface="+mj-lt"/>
              <a:cs typeface="Tahoma"/>
            </a:endParaRPr>
          </a:p>
          <a:p>
            <a:pPr marL="241300" marR="5080" indent="-228600" algn="just">
              <a:lnSpc>
                <a:spcPct val="107000"/>
              </a:lnSpc>
              <a:spcBef>
                <a:spcPts val="5"/>
              </a:spcBef>
              <a:buClr>
                <a:srgbClr val="434343"/>
              </a:buClr>
              <a:buFont typeface="+mj-lt"/>
              <a:buAutoNum type="arabicPeriod" startAt="6"/>
              <a:tabLst>
                <a:tab pos="241300" algn="l"/>
              </a:tabLst>
            </a:pPr>
            <a:r>
              <a:rPr sz="1400" b="1" spc="5" dirty="0">
                <a:solidFill>
                  <a:srgbClr val="29225C"/>
                </a:solidFill>
                <a:latin typeface="+mj-lt"/>
                <a:cs typeface="Tahoma"/>
              </a:rPr>
              <a:t>Castillo et al. (2012) </a:t>
            </a:r>
            <a:r>
              <a:rPr sz="1400" spc="5" dirty="0">
                <a:solidFill>
                  <a:srgbClr val="29225C"/>
                </a:solidFill>
                <a:latin typeface="+mj-lt"/>
                <a:cs typeface="Tahoma"/>
              </a:rPr>
              <a:t>in their paper “Conceptual analysis of the precooling stage for LNG processes” made a</a:t>
            </a:r>
            <a:r>
              <a:rPr lang="en-US" sz="1400" spc="5" dirty="0">
                <a:solidFill>
                  <a:srgbClr val="29225C"/>
                </a:solidFill>
                <a:latin typeface="+mj-lt"/>
                <a:cs typeface="Tahoma"/>
              </a:rPr>
              <a:t> </a:t>
            </a:r>
            <a:r>
              <a:rPr sz="1400" spc="5" dirty="0">
                <a:solidFill>
                  <a:srgbClr val="29225C"/>
                </a:solidFill>
                <a:latin typeface="+mj-lt"/>
                <a:cs typeface="Tahoma"/>
              </a:rPr>
              <a:t>comparison between different precooling cycles for LNG processes which were carried out through computational</a:t>
            </a:r>
            <a:r>
              <a:rPr lang="en-US" sz="1400" spc="5" dirty="0">
                <a:solidFill>
                  <a:srgbClr val="29225C"/>
                </a:solidFill>
                <a:latin typeface="+mj-lt"/>
                <a:cs typeface="Tahoma"/>
              </a:rPr>
              <a:t> </a:t>
            </a:r>
            <a:r>
              <a:rPr sz="1400" spc="5" dirty="0">
                <a:solidFill>
                  <a:srgbClr val="29225C"/>
                </a:solidFill>
                <a:latin typeface="+mj-lt"/>
                <a:cs typeface="Tahoma"/>
              </a:rPr>
              <a:t>simulation using Aspen HYSYS</a:t>
            </a:r>
            <a:r>
              <a:rPr sz="1200" spc="-20" dirty="0">
                <a:solidFill>
                  <a:srgbClr val="29225C"/>
                </a:solidFill>
                <a:latin typeface="Tahoma"/>
                <a:cs typeface="Tahoma"/>
              </a:rPr>
              <a:t>. </a:t>
            </a:r>
            <a:endParaRPr sz="1200" dirty="0">
              <a:latin typeface="Tahoma"/>
              <a:cs typeface="Tahoma"/>
            </a:endParaRPr>
          </a:p>
        </p:txBody>
      </p:sp>
      <p:sp>
        <p:nvSpPr>
          <p:cNvPr id="4" name="object 4"/>
          <p:cNvSpPr/>
          <p:nvPr/>
        </p:nvSpPr>
        <p:spPr>
          <a:xfrm>
            <a:off x="726186" y="1160525"/>
            <a:ext cx="7708265" cy="0"/>
          </a:xfrm>
          <a:custGeom>
            <a:avLst/>
            <a:gdLst/>
            <a:ahLst/>
            <a:cxnLst/>
            <a:rect l="l" t="t" r="r" b="b"/>
            <a:pathLst>
              <a:path w="7708265">
                <a:moveTo>
                  <a:pt x="0" y="0"/>
                </a:moveTo>
                <a:lnTo>
                  <a:pt x="7707884" y="0"/>
                </a:lnTo>
              </a:path>
            </a:pathLst>
          </a:custGeom>
          <a:ln w="19050">
            <a:solidFill>
              <a:srgbClr val="29225C"/>
            </a:solidFill>
          </a:ln>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TotalTime>
  <Words>1984</Words>
  <Application>Microsoft Office PowerPoint</Application>
  <PresentationFormat>On-screen Show (16:9)</PresentationFormat>
  <Paragraphs>158</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 MT</vt:lpstr>
      <vt:lpstr>Calibri</vt:lpstr>
      <vt:lpstr>Symbol</vt:lpstr>
      <vt:lpstr>Tahoma</vt:lpstr>
      <vt:lpstr>Times New Roman</vt:lpstr>
      <vt:lpstr>Trebuchet MS</vt:lpstr>
      <vt:lpstr>Wingdings</vt:lpstr>
      <vt:lpstr>Office Theme</vt:lpstr>
      <vt:lpstr>“DMR–based optimization of LNG Liquefaction via MCHE Parameters &amp; MR  Composition Variation in ASPEN PLUS Simulation Software”</vt:lpstr>
      <vt:lpstr>Table Of Contents</vt:lpstr>
      <vt:lpstr>Introduction</vt:lpstr>
      <vt:lpstr>…contd.</vt:lpstr>
      <vt:lpstr>Problem Statement</vt:lpstr>
      <vt:lpstr>Project Objectives</vt:lpstr>
      <vt:lpstr>Project Objectives</vt:lpstr>
      <vt:lpstr>Important Literature Review</vt:lpstr>
      <vt:lpstr>…contd.</vt:lpstr>
      <vt:lpstr>Plan of Work</vt:lpstr>
      <vt:lpstr>Methodology</vt:lpstr>
      <vt:lpstr>Methodology</vt:lpstr>
      <vt:lpstr>Characteristics of optimal design</vt:lpstr>
      <vt:lpstr>Expected Outcomes</vt:lpstr>
      <vt:lpstr>Industrial Relevance</vt:lpstr>
      <vt:lpstr>…contd.</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Optimizing LNG liquefaction via MCHE parameter variation in Aspen plus”</dc:title>
  <dc:creator>This PC</dc:creator>
  <cp:lastModifiedBy>Vinay dixit</cp:lastModifiedBy>
  <cp:revision>47</cp:revision>
  <dcterms:created xsi:type="dcterms:W3CDTF">2023-12-21T09:16:59Z</dcterms:created>
  <dcterms:modified xsi:type="dcterms:W3CDTF">2023-12-24T16:21:37Z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2023-12-19T00:00:00Z</vt:filetime>
  </property>
  <property fmtid="{D5CDD505-2E9C-101B-9397-08002B2CF9AE}" pid="3" name="Creator">
    <vt:lpwstr>Microsoft® PowerPoint® 2019</vt:lpwstr>
  </property>
  <property fmtid="{D5CDD505-2E9C-101B-9397-08002B2CF9AE}" pid="4" name="LastSaved">
    <vt:filetime>2023-12-21T00:00:00Z</vt:filetime>
  </property>
</Properties>
</file>