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76" r:id="rId6"/>
    <p:sldId id="259" r:id="rId7"/>
    <p:sldId id="260" r:id="rId8"/>
    <p:sldId id="261" r:id="rId9"/>
    <p:sldId id="277" r:id="rId10"/>
    <p:sldId id="262" r:id="rId11"/>
    <p:sldId id="263" r:id="rId12"/>
    <p:sldId id="264" r:id="rId13"/>
    <p:sldId id="278" r:id="rId14"/>
    <p:sldId id="265" r:id="rId15"/>
    <p:sldId id="279" r:id="rId16"/>
    <p:sldId id="266" r:id="rId17"/>
    <p:sldId id="280" r:id="rId18"/>
    <p:sldId id="267" r:id="rId19"/>
    <p:sldId id="268" r:id="rId20"/>
    <p:sldId id="269" r:id="rId21"/>
    <p:sldId id="281" r:id="rId22"/>
    <p:sldId id="270" r:id="rId23"/>
    <p:sldId id="282" r:id="rId24"/>
    <p:sldId id="271" r:id="rId25"/>
    <p:sldId id="272" r:id="rId26"/>
    <p:sldId id="283" r:id="rId27"/>
    <p:sldId id="273" r:id="rId28"/>
    <p:sldId id="284" r:id="rId29"/>
    <p:sldId id="274"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205BC-F6A7-448B-AE21-45941AC7CAB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3127734-E7B5-472C-94F4-787E25B42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CF25868-AE18-4151-A3F2-84043EBD3E79}"/>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888B36B5-EDA1-4A74-85A5-8CAD1193041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D97E0F-5A3E-4A3A-8A9A-CC7E457070EF}"/>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28292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B58B2F-0896-4DCE-B47D-E8086A680BA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3705493-E212-441C-9A45-952841D3F6F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9A79707-D686-4F9A-9766-BDEC7ADB3BF3}"/>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A55DB16A-3E67-4997-92FD-76C0AE764D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283B06-70C0-4367-B31E-240943AEA51A}"/>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68518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B15762D-A18A-418E-8C97-DC6A242B50B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28E7208-1619-4BAE-837E-EC9677C6633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F9D4C24-9E60-4525-83D8-4C0144C0DFAF}"/>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69273C64-5219-48F0-A4B6-AC4B7097749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E7EA3CA-531E-46C2-B955-EF5C9AA31263}"/>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69738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BD4A09-47A1-46A3-A7F4-4DCDD2B6FBF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FB2BE5F-158A-43D5-9BD9-9E936603395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B74EDE-0F04-4E65-A54E-5924825D78CC}"/>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A1229F2A-B92C-4997-9F3B-3012AEC8758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0784512-E7DC-4CD0-A637-C0E3B0465555}"/>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7820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A0D985-7E52-4EDC-B67F-89A8CE920C5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F7D54F4-6765-4922-B84E-A87CCB1FD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4E19C1A-83BF-446D-BD24-346A74BAD168}"/>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C30F03D5-DE9B-4C8C-B9A5-403C622A7D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421C6E8-A9FF-4DD1-AC90-47C2E582C370}"/>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0984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D0D85D-8B36-48DA-9CF7-17CF729C74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FBBB4DB-F91E-4F5E-BBAF-BFB10158A5E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C9CB149-6C81-4EE4-A8A0-F65F93BFC1D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FF8EE98-2D31-41AE-9802-23D9F5DD22A5}"/>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6" name="Alt Bilgi Yer Tutucusu 5">
            <a:extLst>
              <a:ext uri="{FF2B5EF4-FFF2-40B4-BE49-F238E27FC236}">
                <a16:creationId xmlns:a16="http://schemas.microsoft.com/office/drawing/2014/main" id="{8827ABEB-E251-41D1-A0E4-FBC3184D096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0A66F0F-DB62-4BC4-A8E9-A181E406E72F}"/>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38304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8AA7D9-7988-4551-8869-28B743DD01D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46DE38-262C-4B27-9FA5-07966D62E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0092208-4E68-4F79-AF9F-15AEA222CBA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B8B4636-5F77-47D2-8426-AFFD2A594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E523DCD-40FD-4314-985B-3C25A3D0F70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6B845E5-089B-40A5-B909-53B832C49A24}"/>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8" name="Alt Bilgi Yer Tutucusu 7">
            <a:extLst>
              <a:ext uri="{FF2B5EF4-FFF2-40B4-BE49-F238E27FC236}">
                <a16:creationId xmlns:a16="http://schemas.microsoft.com/office/drawing/2014/main" id="{F4BC9A3D-5923-4A57-A088-37EF982B1C4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5B300F-A89A-466C-81FB-4CB34788A082}"/>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8795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6BC266-D4A3-45E9-BD41-1006CE764C8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66011CF-23E3-45E8-825A-84744A35179A}"/>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4" name="Alt Bilgi Yer Tutucusu 3">
            <a:extLst>
              <a:ext uri="{FF2B5EF4-FFF2-40B4-BE49-F238E27FC236}">
                <a16:creationId xmlns:a16="http://schemas.microsoft.com/office/drawing/2014/main" id="{AA5E84A1-F617-4EAB-AFC3-FB2B978740F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621E9C5-9B62-4722-846E-A708F6DDAB44}"/>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20524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3DA8C6B-63AC-447E-8CF2-FB3D1DC23EC9}"/>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3" name="Alt Bilgi Yer Tutucusu 2">
            <a:extLst>
              <a:ext uri="{FF2B5EF4-FFF2-40B4-BE49-F238E27FC236}">
                <a16:creationId xmlns:a16="http://schemas.microsoft.com/office/drawing/2014/main" id="{817E38E2-65BD-4F91-83DC-79F80A64CCD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620DF8C-B324-408E-B578-A0EAE83AE047}"/>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367266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27662-55E1-4529-B0D4-42C40EF426A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40FC36-4D57-4F54-9AF4-5669B8FBA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FD0A8F4-A34C-49EF-8082-D29A6618F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1C5378-8AF9-49DF-9E45-055E4F35C145}"/>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6" name="Alt Bilgi Yer Tutucusu 5">
            <a:extLst>
              <a:ext uri="{FF2B5EF4-FFF2-40B4-BE49-F238E27FC236}">
                <a16:creationId xmlns:a16="http://schemas.microsoft.com/office/drawing/2014/main" id="{6DFF46A4-4121-4739-82DC-74EFAE108D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205CC3C-116A-4744-8DD0-617518D31D76}"/>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275910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0C5E7A-C84A-4131-BF13-4B1628EF0F4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B3FD07E-E99A-44A9-82C0-E5D0F1614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84C81DB-1741-4CBA-BB08-C5609BF4F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AF42025-4064-4689-AF65-38DCFE0050BC}"/>
              </a:ext>
            </a:extLst>
          </p:cNvPr>
          <p:cNvSpPr>
            <a:spLocks noGrp="1"/>
          </p:cNvSpPr>
          <p:nvPr>
            <p:ph type="dt" sz="half" idx="10"/>
          </p:nvPr>
        </p:nvSpPr>
        <p:spPr/>
        <p:txBody>
          <a:bodyPr/>
          <a:lstStyle/>
          <a:p>
            <a:fld id="{6C5AE45D-DD87-42C2-9695-C8F5D1A77836}" type="datetimeFigureOut">
              <a:rPr lang="tr-TR" smtClean="0"/>
              <a:t>08.03.2020</a:t>
            </a:fld>
            <a:endParaRPr lang="tr-TR"/>
          </a:p>
        </p:txBody>
      </p:sp>
      <p:sp>
        <p:nvSpPr>
          <p:cNvPr id="6" name="Alt Bilgi Yer Tutucusu 5">
            <a:extLst>
              <a:ext uri="{FF2B5EF4-FFF2-40B4-BE49-F238E27FC236}">
                <a16:creationId xmlns:a16="http://schemas.microsoft.com/office/drawing/2014/main" id="{9B098CDA-75D4-46E2-AFEB-DEBAB8A2C5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D531437-32C4-4556-A2EF-883C188CAC2B}"/>
              </a:ext>
            </a:extLst>
          </p:cNvPr>
          <p:cNvSpPr>
            <a:spLocks noGrp="1"/>
          </p:cNvSpPr>
          <p:nvPr>
            <p:ph type="sldNum" sz="quarter" idx="12"/>
          </p:nvPr>
        </p:nvSpPr>
        <p:spPr/>
        <p:txBody>
          <a:bodyPr/>
          <a:lstStyle/>
          <a:p>
            <a:fld id="{D6FD09CD-8163-4C87-A76C-68B653851B0B}" type="slidenum">
              <a:rPr lang="tr-TR" smtClean="0"/>
              <a:t>‹#›</a:t>
            </a:fld>
            <a:endParaRPr lang="tr-TR"/>
          </a:p>
        </p:txBody>
      </p:sp>
    </p:spTree>
    <p:extLst>
      <p:ext uri="{BB962C8B-B14F-4D97-AF65-F5344CB8AC3E}">
        <p14:creationId xmlns:p14="http://schemas.microsoft.com/office/powerpoint/2010/main" val="19936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18BC86C-369B-4A75-A068-3E6B98948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33E9EDB-0856-4CD6-8B3C-7D3EA1172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704C8B-5551-462D-821E-146C3660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AE45D-DD87-42C2-9695-C8F5D1A77836}" type="datetimeFigureOut">
              <a:rPr lang="tr-TR" smtClean="0"/>
              <a:t>08.03.2020</a:t>
            </a:fld>
            <a:endParaRPr lang="tr-TR"/>
          </a:p>
        </p:txBody>
      </p:sp>
      <p:sp>
        <p:nvSpPr>
          <p:cNvPr id="5" name="Alt Bilgi Yer Tutucusu 4">
            <a:extLst>
              <a:ext uri="{FF2B5EF4-FFF2-40B4-BE49-F238E27FC236}">
                <a16:creationId xmlns:a16="http://schemas.microsoft.com/office/drawing/2014/main" id="{D745C0EA-EB5F-4F5C-81E3-85AC4DB2F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58F93A0-47C1-4DBC-B529-AF3C54F1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D09CD-8163-4C87-A76C-68B653851B0B}" type="slidenum">
              <a:rPr lang="tr-TR" smtClean="0"/>
              <a:t>‹#›</a:t>
            </a:fld>
            <a:endParaRPr lang="tr-TR"/>
          </a:p>
        </p:txBody>
      </p:sp>
    </p:spTree>
    <p:extLst>
      <p:ext uri="{BB962C8B-B14F-4D97-AF65-F5344CB8AC3E}">
        <p14:creationId xmlns:p14="http://schemas.microsoft.com/office/powerpoint/2010/main" val="169105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CFF3D-4C0C-4FE0-A83C-9FB3758E81D4}"/>
              </a:ext>
            </a:extLst>
          </p:cNvPr>
          <p:cNvSpPr>
            <a:spLocks noGrp="1"/>
          </p:cNvSpPr>
          <p:nvPr>
            <p:ph type="ctrTitle"/>
          </p:nvPr>
        </p:nvSpPr>
        <p:spPr/>
        <p:txBody>
          <a:bodyPr/>
          <a:lstStyle/>
          <a:p>
            <a:r>
              <a:rPr lang="tr-TR" dirty="0"/>
              <a:t>Ağ Bağlantı Cihazları</a:t>
            </a:r>
          </a:p>
        </p:txBody>
      </p:sp>
      <p:sp>
        <p:nvSpPr>
          <p:cNvPr id="3" name="Alt Başlık 2">
            <a:extLst>
              <a:ext uri="{FF2B5EF4-FFF2-40B4-BE49-F238E27FC236}">
                <a16:creationId xmlns:a16="http://schemas.microsoft.com/office/drawing/2014/main" id="{2CA979B9-D863-42B6-BE23-2F6EF983E469}"/>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9631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43D763-F2DE-4B20-B5CF-F1BDE492AF7A}"/>
              </a:ext>
            </a:extLst>
          </p:cNvPr>
          <p:cNvSpPr>
            <a:spLocks noGrp="1"/>
          </p:cNvSpPr>
          <p:nvPr>
            <p:ph type="title"/>
          </p:nvPr>
        </p:nvSpPr>
        <p:spPr/>
        <p:txBody>
          <a:bodyPr>
            <a:normAutofit/>
          </a:bodyPr>
          <a:lstStyle/>
          <a:p>
            <a:r>
              <a:rPr lang="tr-TR" sz="2800" dirty="0">
                <a:solidFill>
                  <a:srgbClr val="FF0000"/>
                </a:solidFill>
              </a:rPr>
              <a:t>Ethernet </a:t>
            </a:r>
            <a:r>
              <a:rPr lang="tr-TR" sz="2800" dirty="0" err="1">
                <a:solidFill>
                  <a:srgbClr val="FF0000"/>
                </a:solidFill>
              </a:rPr>
              <a:t>Swich</a:t>
            </a:r>
            <a:r>
              <a:rPr lang="tr-TR" sz="2800" dirty="0">
                <a:solidFill>
                  <a:srgbClr val="FF0000"/>
                </a:solidFill>
              </a:rPr>
              <a:t> </a:t>
            </a:r>
            <a:r>
              <a:rPr lang="tr-TR" sz="2800" dirty="0" err="1">
                <a:solidFill>
                  <a:srgbClr val="FF0000"/>
                </a:solidFill>
              </a:rPr>
              <a:t>ler</a:t>
            </a:r>
            <a:r>
              <a:rPr lang="tr-TR" sz="2800" dirty="0">
                <a:solidFill>
                  <a:srgbClr val="FF0000"/>
                </a:solidFill>
              </a:rPr>
              <a:t> birbirine bağlanırken izlenecek yollar</a:t>
            </a:r>
            <a:endParaRPr lang="tr-TR" sz="2800" dirty="0"/>
          </a:p>
        </p:txBody>
      </p:sp>
      <p:sp>
        <p:nvSpPr>
          <p:cNvPr id="3" name="İçerik Yer Tutucusu 2">
            <a:extLst>
              <a:ext uri="{FF2B5EF4-FFF2-40B4-BE49-F238E27FC236}">
                <a16:creationId xmlns:a16="http://schemas.microsoft.com/office/drawing/2014/main" id="{995A899C-96E5-40D5-A600-F5EB4957C781}"/>
              </a:ext>
            </a:extLst>
          </p:cNvPr>
          <p:cNvSpPr>
            <a:spLocks noGrp="1"/>
          </p:cNvSpPr>
          <p:nvPr>
            <p:ph idx="1"/>
          </p:nvPr>
        </p:nvSpPr>
        <p:spPr/>
        <p:txBody>
          <a:bodyPr/>
          <a:lstStyle/>
          <a:p>
            <a:pPr algn="just"/>
            <a:r>
              <a:rPr lang="tr-TR" dirty="0" err="1"/>
              <a:t>Uplink</a:t>
            </a:r>
            <a:r>
              <a:rPr lang="tr-TR" dirty="0"/>
              <a:t> portu genel olarak bulundurmazlar.</a:t>
            </a:r>
          </a:p>
          <a:p>
            <a:pPr algn="just"/>
            <a:r>
              <a:rPr lang="tr-TR" dirty="0"/>
              <a:t>Bağlantı yapılırken düz veya çapraz kablo kullanılabilir.</a:t>
            </a:r>
          </a:p>
          <a:p>
            <a:pPr algn="just"/>
            <a:endParaRPr lang="tr-TR" dirty="0"/>
          </a:p>
        </p:txBody>
      </p:sp>
    </p:spTree>
    <p:extLst>
      <p:ext uri="{BB962C8B-B14F-4D97-AF65-F5344CB8AC3E}">
        <p14:creationId xmlns:p14="http://schemas.microsoft.com/office/powerpoint/2010/main" val="57263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9B9A51-0523-4EDE-A6B3-250723549209}"/>
              </a:ext>
            </a:extLst>
          </p:cNvPr>
          <p:cNvSpPr>
            <a:spLocks noGrp="1"/>
          </p:cNvSpPr>
          <p:nvPr>
            <p:ph type="title"/>
          </p:nvPr>
        </p:nvSpPr>
        <p:spPr/>
        <p:txBody>
          <a:bodyPr>
            <a:normAutofit/>
          </a:bodyPr>
          <a:lstStyle/>
          <a:p>
            <a:r>
              <a:rPr lang="tr-TR" sz="2800" dirty="0">
                <a:solidFill>
                  <a:srgbClr val="FF0000"/>
                </a:solidFill>
              </a:rPr>
              <a:t>Ethernet </a:t>
            </a:r>
            <a:r>
              <a:rPr lang="tr-TR" sz="2800" dirty="0" err="1">
                <a:solidFill>
                  <a:srgbClr val="FF0000"/>
                </a:solidFill>
              </a:rPr>
              <a:t>Swich</a:t>
            </a:r>
            <a:r>
              <a:rPr lang="tr-TR" sz="2800" dirty="0">
                <a:solidFill>
                  <a:srgbClr val="FF0000"/>
                </a:solidFill>
              </a:rPr>
              <a:t> Çeşitleri</a:t>
            </a:r>
            <a:endParaRPr lang="tr-TR" sz="2800" dirty="0"/>
          </a:p>
        </p:txBody>
      </p:sp>
      <p:sp>
        <p:nvSpPr>
          <p:cNvPr id="3" name="İçerik Yer Tutucusu 2">
            <a:extLst>
              <a:ext uri="{FF2B5EF4-FFF2-40B4-BE49-F238E27FC236}">
                <a16:creationId xmlns:a16="http://schemas.microsoft.com/office/drawing/2014/main" id="{7E779D98-DA12-4987-B90D-CBE5F9C5873B}"/>
              </a:ext>
            </a:extLst>
          </p:cNvPr>
          <p:cNvSpPr>
            <a:spLocks noGrp="1"/>
          </p:cNvSpPr>
          <p:nvPr>
            <p:ph idx="1"/>
          </p:nvPr>
        </p:nvSpPr>
        <p:spPr/>
        <p:txBody>
          <a:bodyPr>
            <a:normAutofit fontScale="92500" lnSpcReduction="10000"/>
          </a:bodyPr>
          <a:lstStyle/>
          <a:p>
            <a:pPr algn="just"/>
            <a:r>
              <a:rPr lang="tr-TR" dirty="0" err="1"/>
              <a:t>Cut</a:t>
            </a:r>
            <a:r>
              <a:rPr lang="tr-TR" dirty="0"/>
              <a:t> Through </a:t>
            </a:r>
            <a:r>
              <a:rPr lang="tr-TR" dirty="0" err="1"/>
              <a:t>Mod</a:t>
            </a:r>
            <a:endParaRPr lang="tr-TR" dirty="0"/>
          </a:p>
          <a:p>
            <a:pPr lvl="1" algn="just"/>
            <a:r>
              <a:rPr lang="tr-TR" dirty="0"/>
              <a:t>Sadece hedef adres saklanır, hata denetimi yapılmaz. Veri iletim süresi kısadır.</a:t>
            </a:r>
          </a:p>
          <a:p>
            <a:pPr algn="just"/>
            <a:r>
              <a:rPr lang="tr-TR" dirty="0" err="1"/>
              <a:t>Store</a:t>
            </a:r>
            <a:r>
              <a:rPr lang="tr-TR" dirty="0"/>
              <a:t> </a:t>
            </a:r>
            <a:r>
              <a:rPr lang="tr-TR" dirty="0" err="1"/>
              <a:t>and</a:t>
            </a:r>
            <a:r>
              <a:rPr lang="tr-TR" dirty="0"/>
              <a:t> </a:t>
            </a:r>
            <a:r>
              <a:rPr lang="tr-TR" dirty="0" err="1"/>
              <a:t>Forward</a:t>
            </a:r>
            <a:r>
              <a:rPr lang="tr-TR" dirty="0"/>
              <a:t> </a:t>
            </a:r>
            <a:r>
              <a:rPr lang="tr-TR" dirty="0" err="1"/>
              <a:t>Mod</a:t>
            </a:r>
            <a:endParaRPr lang="tr-TR" dirty="0"/>
          </a:p>
          <a:p>
            <a:pPr lvl="1" algn="just"/>
            <a:r>
              <a:rPr lang="tr-TR" dirty="0"/>
              <a:t>Veri </a:t>
            </a:r>
            <a:r>
              <a:rPr lang="tr-TR" dirty="0" err="1"/>
              <a:t>buffer</a:t>
            </a:r>
            <a:r>
              <a:rPr lang="tr-TR" dirty="0"/>
              <a:t> a atılır ve hata denetimi yapılır. Eğer veri hata içermiyorsa alıcı adrese iletim gerçekleştirilir.</a:t>
            </a:r>
          </a:p>
          <a:p>
            <a:pPr lvl="1" algn="just"/>
            <a:r>
              <a:rPr lang="tr-TR" dirty="0"/>
              <a:t>Bu tip </a:t>
            </a:r>
            <a:r>
              <a:rPr lang="tr-TR" dirty="0" err="1"/>
              <a:t>switchler</a:t>
            </a:r>
            <a:r>
              <a:rPr lang="tr-TR" dirty="0"/>
              <a:t> Katman-2 (Veri Bağı Katmanı) tiptedir.</a:t>
            </a:r>
          </a:p>
          <a:p>
            <a:pPr algn="just"/>
            <a:r>
              <a:rPr lang="tr-TR" dirty="0"/>
              <a:t>Katman 3 </a:t>
            </a:r>
            <a:r>
              <a:rPr lang="tr-TR" dirty="0" err="1"/>
              <a:t>Switchler</a:t>
            </a:r>
            <a:r>
              <a:rPr lang="tr-TR" dirty="0"/>
              <a:t> (Yönetilebilir Switch)</a:t>
            </a:r>
          </a:p>
          <a:p>
            <a:pPr lvl="1" algn="just"/>
            <a:r>
              <a:rPr lang="tr-TR" dirty="0"/>
              <a:t>Katman-2 </a:t>
            </a:r>
            <a:r>
              <a:rPr lang="tr-TR" dirty="0" err="1"/>
              <a:t>switchlerin</a:t>
            </a:r>
            <a:r>
              <a:rPr lang="tr-TR" dirty="0"/>
              <a:t> bütün özelliklerini barındırırlar.</a:t>
            </a:r>
          </a:p>
          <a:p>
            <a:pPr lvl="1" algn="just"/>
            <a:r>
              <a:rPr lang="tr-TR" dirty="0"/>
              <a:t>Üzerindeki yazılımlar sayesinde ağ trafiğini yönetebilirler.</a:t>
            </a:r>
          </a:p>
          <a:p>
            <a:pPr lvl="1" algn="just"/>
            <a:r>
              <a:rPr lang="tr-TR" dirty="0"/>
              <a:t>SNMP (Simple Network Management Protocol) gibi protokolle ağdaki bütün cihazların yönetimi gerçekleştirilebilir.</a:t>
            </a:r>
          </a:p>
          <a:p>
            <a:pPr lvl="1" algn="just"/>
            <a:r>
              <a:rPr lang="tr-TR" dirty="0"/>
              <a:t>Yönetilebilir </a:t>
            </a:r>
            <a:r>
              <a:rPr lang="tr-TR" dirty="0" err="1"/>
              <a:t>switch</a:t>
            </a:r>
            <a:r>
              <a:rPr lang="tr-TR" dirty="0"/>
              <a:t> ve </a:t>
            </a:r>
            <a:r>
              <a:rPr lang="tr-TR" dirty="0" err="1"/>
              <a:t>router</a:t>
            </a:r>
            <a:r>
              <a:rPr lang="tr-TR" dirty="0"/>
              <a:t> </a:t>
            </a:r>
            <a:r>
              <a:rPr lang="tr-TR" dirty="0" err="1"/>
              <a:t>ın</a:t>
            </a:r>
            <a:r>
              <a:rPr lang="tr-TR" dirty="0"/>
              <a:t> ortak özelliklerine sahiptir.</a:t>
            </a:r>
          </a:p>
          <a:p>
            <a:pPr lvl="1" algn="just"/>
            <a:endParaRPr lang="tr-TR" dirty="0"/>
          </a:p>
          <a:p>
            <a:pPr lvl="1" algn="just"/>
            <a:endParaRPr lang="tr-TR" dirty="0"/>
          </a:p>
          <a:p>
            <a:pPr lvl="1" algn="just"/>
            <a:endParaRPr lang="tr-TR" dirty="0"/>
          </a:p>
          <a:p>
            <a:pPr marL="457200" lvl="1" indent="0" algn="just">
              <a:buNone/>
            </a:pPr>
            <a:endParaRPr lang="tr-TR" dirty="0"/>
          </a:p>
        </p:txBody>
      </p:sp>
    </p:spTree>
    <p:extLst>
      <p:ext uri="{BB962C8B-B14F-4D97-AF65-F5344CB8AC3E}">
        <p14:creationId xmlns:p14="http://schemas.microsoft.com/office/powerpoint/2010/main" val="48796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08C495-CFF9-4C40-91AD-F8B5F3C9155C}"/>
              </a:ext>
            </a:extLst>
          </p:cNvPr>
          <p:cNvSpPr>
            <a:spLocks noGrp="1"/>
          </p:cNvSpPr>
          <p:nvPr>
            <p:ph type="title"/>
          </p:nvPr>
        </p:nvSpPr>
        <p:spPr/>
        <p:txBody>
          <a:bodyPr/>
          <a:lstStyle/>
          <a:p>
            <a:pPr algn="ctr"/>
            <a:r>
              <a:rPr lang="tr-TR" dirty="0" err="1"/>
              <a:t>Repeater</a:t>
            </a:r>
            <a:r>
              <a:rPr lang="tr-TR" dirty="0"/>
              <a:t>(Tekrarlayıcı)</a:t>
            </a:r>
          </a:p>
        </p:txBody>
      </p:sp>
      <p:sp>
        <p:nvSpPr>
          <p:cNvPr id="3" name="İçerik Yer Tutucusu 2">
            <a:extLst>
              <a:ext uri="{FF2B5EF4-FFF2-40B4-BE49-F238E27FC236}">
                <a16:creationId xmlns:a16="http://schemas.microsoft.com/office/drawing/2014/main" id="{29EA79A7-AAE7-4E74-91ED-0CEA1BDF60CD}"/>
              </a:ext>
            </a:extLst>
          </p:cNvPr>
          <p:cNvSpPr>
            <a:spLocks noGrp="1"/>
          </p:cNvSpPr>
          <p:nvPr>
            <p:ph idx="1"/>
          </p:nvPr>
        </p:nvSpPr>
        <p:spPr/>
        <p:txBody>
          <a:bodyPr/>
          <a:lstStyle/>
          <a:p>
            <a:pPr algn="just"/>
            <a:r>
              <a:rPr lang="tr-TR" dirty="0"/>
              <a:t>Sinyal mesafesi bir ağ sistemi oluşturulurken en büyük problemlerden biridir.</a:t>
            </a:r>
          </a:p>
          <a:p>
            <a:pPr algn="just"/>
            <a:r>
              <a:rPr lang="tr-TR" dirty="0"/>
              <a:t>UTP kablolar sinyali </a:t>
            </a:r>
            <a:r>
              <a:rPr lang="tr-TR" dirty="0" err="1"/>
              <a:t>max</a:t>
            </a:r>
            <a:r>
              <a:rPr lang="tr-TR" dirty="0"/>
              <a:t>. 100m kadar iletmektedir.</a:t>
            </a:r>
          </a:p>
          <a:p>
            <a:pPr algn="just"/>
            <a:r>
              <a:rPr lang="tr-TR" dirty="0" err="1"/>
              <a:t>Repeater</a:t>
            </a:r>
            <a:r>
              <a:rPr lang="tr-TR" dirty="0"/>
              <a:t> alınan sinyali güçlendirerek ve zamanlayarak tekrar iletir.</a:t>
            </a:r>
          </a:p>
          <a:p>
            <a:pPr algn="just"/>
            <a:r>
              <a:rPr lang="tr-TR" dirty="0"/>
              <a:t>Çoğunlukla kablosuz ortamlarda kullanılırlar, kablolu ortamda </a:t>
            </a:r>
            <a:r>
              <a:rPr lang="tr-TR" dirty="0" err="1"/>
              <a:t>switch</a:t>
            </a:r>
            <a:r>
              <a:rPr lang="tr-TR" dirty="0"/>
              <a:t>, </a:t>
            </a:r>
            <a:r>
              <a:rPr lang="tr-TR" dirty="0" err="1"/>
              <a:t>hub</a:t>
            </a:r>
            <a:r>
              <a:rPr lang="tr-TR" dirty="0"/>
              <a:t> ve </a:t>
            </a:r>
            <a:r>
              <a:rPr lang="tr-TR" dirty="0" err="1"/>
              <a:t>router</a:t>
            </a:r>
            <a:r>
              <a:rPr lang="tr-TR" dirty="0"/>
              <a:t> gibi cihazlar tekrarlayıcı görevi görmektedirler.</a:t>
            </a:r>
          </a:p>
        </p:txBody>
      </p:sp>
    </p:spTree>
    <p:extLst>
      <p:ext uri="{BB962C8B-B14F-4D97-AF65-F5344CB8AC3E}">
        <p14:creationId xmlns:p14="http://schemas.microsoft.com/office/powerpoint/2010/main" val="37486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B8CEC6-4435-4719-8CD1-23F41A017F7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0E6D838-CEF7-4096-B334-D7933C3915C9}"/>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7A4E51C1-724D-4DAA-8853-FEBF63D3B4B1}"/>
              </a:ext>
            </a:extLst>
          </p:cNvPr>
          <p:cNvPicPr>
            <a:picLocks noChangeAspect="1"/>
          </p:cNvPicPr>
          <p:nvPr/>
        </p:nvPicPr>
        <p:blipFill>
          <a:blip r:embed="rId2"/>
          <a:stretch>
            <a:fillRect/>
          </a:stretch>
        </p:blipFill>
        <p:spPr>
          <a:xfrm>
            <a:off x="3952875" y="1285875"/>
            <a:ext cx="4286250" cy="4286250"/>
          </a:xfrm>
          <a:prstGeom prst="rect">
            <a:avLst/>
          </a:prstGeom>
        </p:spPr>
      </p:pic>
    </p:spTree>
    <p:extLst>
      <p:ext uri="{BB962C8B-B14F-4D97-AF65-F5344CB8AC3E}">
        <p14:creationId xmlns:p14="http://schemas.microsoft.com/office/powerpoint/2010/main" val="380164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D2D145-0049-4932-9EF8-29EF24750AE5}"/>
              </a:ext>
            </a:extLst>
          </p:cNvPr>
          <p:cNvSpPr>
            <a:spLocks noGrp="1"/>
          </p:cNvSpPr>
          <p:nvPr>
            <p:ph type="title"/>
          </p:nvPr>
        </p:nvSpPr>
        <p:spPr/>
        <p:txBody>
          <a:bodyPr/>
          <a:lstStyle/>
          <a:p>
            <a:pPr algn="ctr"/>
            <a:r>
              <a:rPr lang="tr-TR" dirty="0"/>
              <a:t>Bridge (Köprü)</a:t>
            </a:r>
          </a:p>
        </p:txBody>
      </p:sp>
      <p:sp>
        <p:nvSpPr>
          <p:cNvPr id="3" name="İçerik Yer Tutucusu 2">
            <a:extLst>
              <a:ext uri="{FF2B5EF4-FFF2-40B4-BE49-F238E27FC236}">
                <a16:creationId xmlns:a16="http://schemas.microsoft.com/office/drawing/2014/main" id="{CCFE344E-6BE3-4842-8551-ABC1046A23EE}"/>
              </a:ext>
            </a:extLst>
          </p:cNvPr>
          <p:cNvSpPr>
            <a:spLocks noGrp="1"/>
          </p:cNvSpPr>
          <p:nvPr>
            <p:ph idx="1"/>
          </p:nvPr>
        </p:nvSpPr>
        <p:spPr/>
        <p:txBody>
          <a:bodyPr/>
          <a:lstStyle/>
          <a:p>
            <a:pPr algn="just"/>
            <a:r>
              <a:rPr lang="tr-TR" dirty="0"/>
              <a:t>Aynı protokolü kullanan bir veya birden fazla ağı birbirine bağlamaya yardımcı olur.</a:t>
            </a:r>
          </a:p>
          <a:p>
            <a:pPr algn="just"/>
            <a:r>
              <a:rPr lang="tr-TR" dirty="0"/>
              <a:t>Bağlanacak ağlar farklı topolojilerde olabilir.</a:t>
            </a:r>
          </a:p>
          <a:p>
            <a:pPr algn="just"/>
            <a:r>
              <a:rPr lang="tr-TR" dirty="0"/>
              <a:t>Gönderilen veri eğer birleştirilen ağlardan diğerinde ise veriye yön verir aksi durumda birleştirilen ağlar arsında veri iletimini kısıtlar ve ilgili ağ içerisinde veriyi tutar.</a:t>
            </a:r>
          </a:p>
          <a:p>
            <a:pPr algn="just"/>
            <a:r>
              <a:rPr lang="tr-TR" dirty="0" err="1"/>
              <a:t>Hub</a:t>
            </a:r>
            <a:r>
              <a:rPr lang="tr-TR" dirty="0"/>
              <a:t> ve </a:t>
            </a:r>
            <a:r>
              <a:rPr lang="tr-TR" dirty="0" err="1"/>
              <a:t>swtich</a:t>
            </a:r>
            <a:r>
              <a:rPr lang="tr-TR" dirty="0"/>
              <a:t> e göre avantajı, veri iletimi aynı ağ içerisinde gerçekleşiyorsa verinin diğer ağa geçişine izin vermemesidir.</a:t>
            </a:r>
          </a:p>
          <a:p>
            <a:pPr algn="just"/>
            <a:r>
              <a:rPr lang="tr-TR" dirty="0"/>
              <a:t>Bilgisayar, yüklü yazılım veya işletim sistemi de olabilir.</a:t>
            </a:r>
          </a:p>
        </p:txBody>
      </p:sp>
    </p:spTree>
    <p:extLst>
      <p:ext uri="{BB962C8B-B14F-4D97-AF65-F5344CB8AC3E}">
        <p14:creationId xmlns:p14="http://schemas.microsoft.com/office/powerpoint/2010/main" val="232542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BD76ED-CC16-49F0-B67A-4742D634FD0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66F1290-7271-4B59-A134-5BB199C1F391}"/>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F502088C-EA9E-49EE-9848-04B43CBEF950}"/>
              </a:ext>
            </a:extLst>
          </p:cNvPr>
          <p:cNvPicPr>
            <a:picLocks noChangeAspect="1"/>
          </p:cNvPicPr>
          <p:nvPr/>
        </p:nvPicPr>
        <p:blipFill>
          <a:blip r:embed="rId2"/>
          <a:stretch>
            <a:fillRect/>
          </a:stretch>
        </p:blipFill>
        <p:spPr>
          <a:xfrm>
            <a:off x="328333" y="126608"/>
            <a:ext cx="4922461" cy="3692769"/>
          </a:xfrm>
          <a:prstGeom prst="rect">
            <a:avLst/>
          </a:prstGeom>
        </p:spPr>
      </p:pic>
      <p:pic>
        <p:nvPicPr>
          <p:cNvPr id="5" name="Resim 4">
            <a:extLst>
              <a:ext uri="{FF2B5EF4-FFF2-40B4-BE49-F238E27FC236}">
                <a16:creationId xmlns:a16="http://schemas.microsoft.com/office/drawing/2014/main" id="{ED582AC2-F025-45F4-B451-C740B180845C}"/>
              </a:ext>
            </a:extLst>
          </p:cNvPr>
          <p:cNvPicPr>
            <a:picLocks noChangeAspect="1"/>
          </p:cNvPicPr>
          <p:nvPr/>
        </p:nvPicPr>
        <p:blipFill>
          <a:blip r:embed="rId3"/>
          <a:stretch>
            <a:fillRect/>
          </a:stretch>
        </p:blipFill>
        <p:spPr>
          <a:xfrm>
            <a:off x="5866228" y="2436047"/>
            <a:ext cx="5997439" cy="4421953"/>
          </a:xfrm>
          <a:prstGeom prst="rect">
            <a:avLst/>
          </a:prstGeom>
        </p:spPr>
      </p:pic>
    </p:spTree>
    <p:extLst>
      <p:ext uri="{BB962C8B-B14F-4D97-AF65-F5344CB8AC3E}">
        <p14:creationId xmlns:p14="http://schemas.microsoft.com/office/powerpoint/2010/main" val="129411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B4E094-3BE4-4FAD-98D4-7C1CFCC3302A}"/>
              </a:ext>
            </a:extLst>
          </p:cNvPr>
          <p:cNvSpPr>
            <a:spLocks noGrp="1"/>
          </p:cNvSpPr>
          <p:nvPr>
            <p:ph type="title"/>
          </p:nvPr>
        </p:nvSpPr>
        <p:spPr/>
        <p:txBody>
          <a:bodyPr/>
          <a:lstStyle/>
          <a:p>
            <a:pPr algn="ctr"/>
            <a:r>
              <a:rPr lang="tr-TR" dirty="0" err="1"/>
              <a:t>Router</a:t>
            </a:r>
            <a:r>
              <a:rPr lang="tr-TR" dirty="0"/>
              <a:t>(Yönlendirici)</a:t>
            </a:r>
          </a:p>
        </p:txBody>
      </p:sp>
      <p:sp>
        <p:nvSpPr>
          <p:cNvPr id="3" name="İçerik Yer Tutucusu 2">
            <a:extLst>
              <a:ext uri="{FF2B5EF4-FFF2-40B4-BE49-F238E27FC236}">
                <a16:creationId xmlns:a16="http://schemas.microsoft.com/office/drawing/2014/main" id="{E83E1EBF-7DF2-4BC4-88AD-C89F5605AC0F}"/>
              </a:ext>
            </a:extLst>
          </p:cNvPr>
          <p:cNvSpPr>
            <a:spLocks noGrp="1"/>
          </p:cNvSpPr>
          <p:nvPr>
            <p:ph idx="1"/>
          </p:nvPr>
        </p:nvSpPr>
        <p:spPr/>
        <p:txBody>
          <a:bodyPr/>
          <a:lstStyle/>
          <a:p>
            <a:pPr algn="just"/>
            <a:r>
              <a:rPr lang="tr-TR" dirty="0"/>
              <a:t>LAN-LAN, LAN-WAN, WAN-WAN gibi ağlar arası haberleşme için kullanılır. Ağlar arası veri iletimini sağlar.</a:t>
            </a:r>
          </a:p>
          <a:p>
            <a:pPr algn="just"/>
            <a:r>
              <a:rPr lang="tr-TR" dirty="0" err="1"/>
              <a:t>Router</a:t>
            </a:r>
            <a:r>
              <a:rPr lang="tr-TR" dirty="0"/>
              <a:t> </a:t>
            </a:r>
            <a:r>
              <a:rPr lang="tr-TR" dirty="0" err="1"/>
              <a:t>ların</a:t>
            </a:r>
            <a:r>
              <a:rPr lang="tr-TR" dirty="0"/>
              <a:t> kendi işlemcisi, </a:t>
            </a:r>
            <a:r>
              <a:rPr lang="tr-TR" dirty="0" err="1"/>
              <a:t>eprom</a:t>
            </a:r>
            <a:r>
              <a:rPr lang="tr-TR" dirty="0"/>
              <a:t> ve işletim sistemi vardır.</a:t>
            </a:r>
          </a:p>
          <a:p>
            <a:pPr algn="just"/>
            <a:r>
              <a:rPr lang="tr-TR" dirty="0" err="1"/>
              <a:t>Router</a:t>
            </a:r>
            <a:r>
              <a:rPr lang="tr-TR" dirty="0"/>
              <a:t> üzerinde programlama işlemi yapılabilir.</a:t>
            </a:r>
          </a:p>
          <a:p>
            <a:pPr algn="just"/>
            <a:r>
              <a:rPr lang="tr-TR" dirty="0"/>
              <a:t>İletim için birden fazla yol içerisinde en iyi yolu seçer.</a:t>
            </a:r>
          </a:p>
          <a:p>
            <a:pPr algn="just"/>
            <a:r>
              <a:rPr lang="tr-TR" dirty="0"/>
              <a:t>Ağ trafiğini azaltır.</a:t>
            </a:r>
          </a:p>
          <a:p>
            <a:pPr algn="just"/>
            <a:endParaRPr lang="tr-TR" dirty="0"/>
          </a:p>
        </p:txBody>
      </p:sp>
    </p:spTree>
    <p:extLst>
      <p:ext uri="{BB962C8B-B14F-4D97-AF65-F5344CB8AC3E}">
        <p14:creationId xmlns:p14="http://schemas.microsoft.com/office/powerpoint/2010/main" val="49393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22C537-9638-46E8-8ADB-24DBE641DC3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147D71-9E73-41AA-BCEF-94882861341D}"/>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52648EB1-614F-49F6-877A-9F31C0D03DC8}"/>
              </a:ext>
            </a:extLst>
          </p:cNvPr>
          <p:cNvPicPr>
            <a:picLocks noChangeAspect="1"/>
          </p:cNvPicPr>
          <p:nvPr/>
        </p:nvPicPr>
        <p:blipFill>
          <a:blip r:embed="rId2"/>
          <a:stretch>
            <a:fillRect/>
          </a:stretch>
        </p:blipFill>
        <p:spPr>
          <a:xfrm>
            <a:off x="3699803" y="1337068"/>
            <a:ext cx="4411174" cy="3964473"/>
          </a:xfrm>
          <a:prstGeom prst="rect">
            <a:avLst/>
          </a:prstGeom>
        </p:spPr>
      </p:pic>
    </p:spTree>
    <p:extLst>
      <p:ext uri="{BB962C8B-B14F-4D97-AF65-F5344CB8AC3E}">
        <p14:creationId xmlns:p14="http://schemas.microsoft.com/office/powerpoint/2010/main" val="151659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4F9976-E144-428C-8A4B-F7480A3D1C41}"/>
              </a:ext>
            </a:extLst>
          </p:cNvPr>
          <p:cNvSpPr>
            <a:spLocks noGrp="1"/>
          </p:cNvSpPr>
          <p:nvPr>
            <p:ph type="title"/>
          </p:nvPr>
        </p:nvSpPr>
        <p:spPr/>
        <p:txBody>
          <a:bodyPr>
            <a:normAutofit/>
          </a:bodyPr>
          <a:lstStyle/>
          <a:p>
            <a:r>
              <a:rPr lang="tr-TR" sz="2800" dirty="0" err="1">
                <a:solidFill>
                  <a:srgbClr val="FF0000"/>
                </a:solidFill>
              </a:rPr>
              <a:t>Router</a:t>
            </a:r>
            <a:r>
              <a:rPr lang="tr-TR" sz="2800" dirty="0">
                <a:solidFill>
                  <a:srgbClr val="FF0000"/>
                </a:solidFill>
              </a:rPr>
              <a:t> Çeşitleri</a:t>
            </a:r>
            <a:endParaRPr lang="tr-TR" sz="2800" dirty="0"/>
          </a:p>
        </p:txBody>
      </p:sp>
      <p:sp>
        <p:nvSpPr>
          <p:cNvPr id="3" name="İçerik Yer Tutucusu 2">
            <a:extLst>
              <a:ext uri="{FF2B5EF4-FFF2-40B4-BE49-F238E27FC236}">
                <a16:creationId xmlns:a16="http://schemas.microsoft.com/office/drawing/2014/main" id="{C636A498-6EBC-4C2D-BA3D-3906EC596719}"/>
              </a:ext>
            </a:extLst>
          </p:cNvPr>
          <p:cNvSpPr>
            <a:spLocks noGrp="1"/>
          </p:cNvSpPr>
          <p:nvPr>
            <p:ph idx="1"/>
          </p:nvPr>
        </p:nvSpPr>
        <p:spPr/>
        <p:txBody>
          <a:bodyPr/>
          <a:lstStyle/>
          <a:p>
            <a:pPr algn="just"/>
            <a:r>
              <a:rPr lang="tr-TR" dirty="0"/>
              <a:t>Dinamik </a:t>
            </a:r>
            <a:r>
              <a:rPr lang="tr-TR" dirty="0" err="1"/>
              <a:t>Router</a:t>
            </a:r>
            <a:endParaRPr lang="tr-TR" dirty="0"/>
          </a:p>
          <a:p>
            <a:pPr lvl="1" algn="just"/>
            <a:r>
              <a:rPr lang="tr-TR" dirty="0"/>
              <a:t>İletilecek en iyi veri yolunu kendi belirler.</a:t>
            </a:r>
          </a:p>
          <a:p>
            <a:pPr algn="just"/>
            <a:r>
              <a:rPr lang="tr-TR" dirty="0"/>
              <a:t>Statik </a:t>
            </a:r>
            <a:r>
              <a:rPr lang="tr-TR" dirty="0" err="1"/>
              <a:t>Router</a:t>
            </a:r>
            <a:endParaRPr lang="tr-TR" dirty="0"/>
          </a:p>
          <a:p>
            <a:pPr lvl="1" algn="just"/>
            <a:r>
              <a:rPr lang="tr-TR" dirty="0"/>
              <a:t>İletilecek veri yolları el ile seçilir. Dinamik </a:t>
            </a:r>
            <a:r>
              <a:rPr lang="tr-TR" dirty="0" err="1"/>
              <a:t>router</a:t>
            </a:r>
            <a:r>
              <a:rPr lang="tr-TR" dirty="0"/>
              <a:t> </a:t>
            </a:r>
            <a:r>
              <a:rPr lang="tr-TR" dirty="0" err="1"/>
              <a:t>lara</a:t>
            </a:r>
            <a:r>
              <a:rPr lang="tr-TR" dirty="0"/>
              <a:t> göre daha güvenilirlerdir.</a:t>
            </a:r>
          </a:p>
          <a:p>
            <a:pPr lvl="1" algn="just"/>
            <a:endParaRPr lang="tr-TR" dirty="0"/>
          </a:p>
          <a:p>
            <a:pPr lvl="1" algn="just"/>
            <a:endParaRPr lang="tr-TR" dirty="0"/>
          </a:p>
        </p:txBody>
      </p:sp>
    </p:spTree>
    <p:extLst>
      <p:ext uri="{BB962C8B-B14F-4D97-AF65-F5344CB8AC3E}">
        <p14:creationId xmlns:p14="http://schemas.microsoft.com/office/powerpoint/2010/main" val="329390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2269F4-52B4-40E1-804E-34B3647BD4F1}"/>
              </a:ext>
            </a:extLst>
          </p:cNvPr>
          <p:cNvSpPr>
            <a:spLocks noGrp="1"/>
          </p:cNvSpPr>
          <p:nvPr>
            <p:ph type="title"/>
          </p:nvPr>
        </p:nvSpPr>
        <p:spPr/>
        <p:txBody>
          <a:bodyPr/>
          <a:lstStyle/>
          <a:p>
            <a:pPr algn="ctr"/>
            <a:r>
              <a:rPr lang="tr-TR" dirty="0"/>
              <a:t>Gateway(Ağ Geçidi)</a:t>
            </a:r>
          </a:p>
        </p:txBody>
      </p:sp>
      <p:sp>
        <p:nvSpPr>
          <p:cNvPr id="3" name="İçerik Yer Tutucusu 2">
            <a:extLst>
              <a:ext uri="{FF2B5EF4-FFF2-40B4-BE49-F238E27FC236}">
                <a16:creationId xmlns:a16="http://schemas.microsoft.com/office/drawing/2014/main" id="{F8DC0DA4-EF2E-4576-A13B-75FE5510C9A6}"/>
              </a:ext>
            </a:extLst>
          </p:cNvPr>
          <p:cNvSpPr>
            <a:spLocks noGrp="1"/>
          </p:cNvSpPr>
          <p:nvPr>
            <p:ph idx="1"/>
          </p:nvPr>
        </p:nvSpPr>
        <p:spPr/>
        <p:txBody>
          <a:bodyPr/>
          <a:lstStyle/>
          <a:p>
            <a:pPr algn="just"/>
            <a:r>
              <a:rPr lang="tr-TR" dirty="0"/>
              <a:t>Farklı tipte olan ağları birbirine bağlamak için kullanılır.</a:t>
            </a:r>
          </a:p>
          <a:p>
            <a:pPr algn="just"/>
            <a:r>
              <a:rPr lang="tr-TR" dirty="0"/>
              <a:t>IP-IPX, ISDN-X25</a:t>
            </a:r>
          </a:p>
          <a:p>
            <a:pPr algn="just"/>
            <a:r>
              <a:rPr lang="tr-TR" dirty="0"/>
              <a:t>Bu cihaz </a:t>
            </a:r>
            <a:r>
              <a:rPr lang="tr-TR" dirty="0" err="1"/>
              <a:t>bridge</a:t>
            </a:r>
            <a:r>
              <a:rPr lang="tr-TR" dirty="0"/>
              <a:t>, </a:t>
            </a:r>
            <a:r>
              <a:rPr lang="tr-TR" dirty="0" err="1"/>
              <a:t>switch</a:t>
            </a:r>
            <a:r>
              <a:rPr lang="tr-TR" dirty="0"/>
              <a:t> veya </a:t>
            </a:r>
            <a:r>
              <a:rPr lang="tr-TR" dirty="0" err="1"/>
              <a:t>router</a:t>
            </a:r>
            <a:r>
              <a:rPr lang="tr-TR" dirty="0"/>
              <a:t> olabilir. </a:t>
            </a:r>
            <a:r>
              <a:rPr lang="tr-TR" dirty="0" err="1"/>
              <a:t>Yazılımsal</a:t>
            </a:r>
            <a:r>
              <a:rPr lang="tr-TR" dirty="0"/>
              <a:t> da olabilir.</a:t>
            </a:r>
          </a:p>
          <a:p>
            <a:pPr algn="just"/>
            <a:endParaRPr lang="tr-TR" dirty="0"/>
          </a:p>
        </p:txBody>
      </p:sp>
    </p:spTree>
    <p:extLst>
      <p:ext uri="{BB962C8B-B14F-4D97-AF65-F5344CB8AC3E}">
        <p14:creationId xmlns:p14="http://schemas.microsoft.com/office/powerpoint/2010/main" val="22126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A5407-5C18-4414-B425-189531043394}"/>
              </a:ext>
            </a:extLst>
          </p:cNvPr>
          <p:cNvSpPr>
            <a:spLocks noGrp="1"/>
          </p:cNvSpPr>
          <p:nvPr>
            <p:ph type="title"/>
          </p:nvPr>
        </p:nvSpPr>
        <p:spPr/>
        <p:txBody>
          <a:bodyPr/>
          <a:lstStyle/>
          <a:p>
            <a:pPr algn="ctr"/>
            <a:r>
              <a:rPr lang="tr-TR" dirty="0"/>
              <a:t>Ağ </a:t>
            </a:r>
            <a:r>
              <a:rPr lang="tr-TR" dirty="0" err="1"/>
              <a:t>Arayüz</a:t>
            </a:r>
            <a:r>
              <a:rPr lang="tr-TR" dirty="0"/>
              <a:t> Kartı(NIC-Network </a:t>
            </a:r>
            <a:r>
              <a:rPr lang="tr-TR" dirty="0" err="1"/>
              <a:t>Interface</a:t>
            </a:r>
            <a:r>
              <a:rPr lang="tr-TR" dirty="0"/>
              <a:t> </a:t>
            </a:r>
            <a:r>
              <a:rPr lang="tr-TR" dirty="0" err="1"/>
              <a:t>Card</a:t>
            </a:r>
            <a:r>
              <a:rPr lang="tr-TR" dirty="0"/>
              <a:t>)</a:t>
            </a:r>
          </a:p>
        </p:txBody>
      </p:sp>
      <p:sp>
        <p:nvSpPr>
          <p:cNvPr id="3" name="İçerik Yer Tutucusu 2">
            <a:extLst>
              <a:ext uri="{FF2B5EF4-FFF2-40B4-BE49-F238E27FC236}">
                <a16:creationId xmlns:a16="http://schemas.microsoft.com/office/drawing/2014/main" id="{66C2007B-BAF5-45FF-A3F7-5A529AB64900}"/>
              </a:ext>
            </a:extLst>
          </p:cNvPr>
          <p:cNvSpPr>
            <a:spLocks noGrp="1"/>
          </p:cNvSpPr>
          <p:nvPr>
            <p:ph idx="1"/>
          </p:nvPr>
        </p:nvSpPr>
        <p:spPr/>
        <p:txBody>
          <a:bodyPr>
            <a:normAutofit lnSpcReduction="10000"/>
          </a:bodyPr>
          <a:lstStyle/>
          <a:p>
            <a:pPr algn="just"/>
            <a:r>
              <a:rPr lang="tr-TR" dirty="0"/>
              <a:t>Ağ kablosunun veya ağ sinyalinin değer kazandığı bilgisayar donanımıdır.</a:t>
            </a:r>
          </a:p>
          <a:p>
            <a:pPr algn="just"/>
            <a:r>
              <a:rPr lang="tr-TR" dirty="0"/>
              <a:t>Günümüz bilgisayarlarının (laptop, notebook,…) genelinde </a:t>
            </a:r>
            <a:r>
              <a:rPr lang="tr-TR" dirty="0" err="1"/>
              <a:t>anakartta</a:t>
            </a:r>
            <a:r>
              <a:rPr lang="tr-TR" dirty="0"/>
              <a:t> tümleşik olarak gelmektedir.</a:t>
            </a:r>
          </a:p>
          <a:p>
            <a:pPr algn="just"/>
            <a:r>
              <a:rPr lang="tr-TR" dirty="0"/>
              <a:t>Laptoplarda harici olarak PCMCIA yuvaya da takılarak kullanılabilir.</a:t>
            </a:r>
          </a:p>
          <a:p>
            <a:pPr algn="just"/>
            <a:r>
              <a:rPr lang="tr-TR" dirty="0"/>
              <a:t>Ethernet kartları, birbirinden ayırt edilmek için üzerinde MAC(Media Access Control) adı verilen bir adres barındırırlar ve her kartın MAC adresi birbirinden bağımsızdır.</a:t>
            </a:r>
          </a:p>
          <a:p>
            <a:pPr algn="just"/>
            <a:r>
              <a:rPr lang="tr-TR" dirty="0"/>
              <a:t> MAC adresi 48 bitlik bir adrestir. 2^48 adet MAC adresi tanımlanabilir.</a:t>
            </a:r>
          </a:p>
          <a:p>
            <a:pPr algn="just"/>
            <a:r>
              <a:rPr lang="tr-TR" dirty="0"/>
              <a:t>2^48=281.474.976.710.656</a:t>
            </a:r>
          </a:p>
        </p:txBody>
      </p:sp>
    </p:spTree>
    <p:extLst>
      <p:ext uri="{BB962C8B-B14F-4D97-AF65-F5344CB8AC3E}">
        <p14:creationId xmlns:p14="http://schemas.microsoft.com/office/powerpoint/2010/main" val="380592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CC81C5-EB50-4DD1-8EFB-1C6ACA6216F8}"/>
              </a:ext>
            </a:extLst>
          </p:cNvPr>
          <p:cNvSpPr>
            <a:spLocks noGrp="1"/>
          </p:cNvSpPr>
          <p:nvPr>
            <p:ph type="title"/>
          </p:nvPr>
        </p:nvSpPr>
        <p:spPr/>
        <p:txBody>
          <a:bodyPr/>
          <a:lstStyle/>
          <a:p>
            <a:pPr algn="ctr"/>
            <a:r>
              <a:rPr lang="tr-TR" dirty="0" err="1"/>
              <a:t>Transceiver</a:t>
            </a:r>
            <a:r>
              <a:rPr lang="tr-TR" dirty="0"/>
              <a:t>(Dönüştürücü)</a:t>
            </a:r>
          </a:p>
        </p:txBody>
      </p:sp>
      <p:sp>
        <p:nvSpPr>
          <p:cNvPr id="3" name="İçerik Yer Tutucusu 2">
            <a:extLst>
              <a:ext uri="{FF2B5EF4-FFF2-40B4-BE49-F238E27FC236}">
                <a16:creationId xmlns:a16="http://schemas.microsoft.com/office/drawing/2014/main" id="{742D26DC-F629-40C5-A4C1-BB75814B7334}"/>
              </a:ext>
            </a:extLst>
          </p:cNvPr>
          <p:cNvSpPr>
            <a:spLocks noGrp="1"/>
          </p:cNvSpPr>
          <p:nvPr>
            <p:ph idx="1"/>
          </p:nvPr>
        </p:nvSpPr>
        <p:spPr/>
        <p:txBody>
          <a:bodyPr/>
          <a:lstStyle/>
          <a:p>
            <a:pPr algn="just"/>
            <a:r>
              <a:rPr lang="tr-TR" dirty="0"/>
              <a:t>Farklı fiziksel yapıdaki ağ kablolarının ve ağın bir bütünmüş gibi çalışmasını sağlayan cihazlardır.</a:t>
            </a:r>
          </a:p>
          <a:p>
            <a:pPr algn="just"/>
            <a:r>
              <a:rPr lang="tr-TR" dirty="0"/>
              <a:t>UTP-FİBER iki kabloyu birbirine bağlamak için kullanılabilir.</a:t>
            </a:r>
          </a:p>
          <a:p>
            <a:pPr algn="just"/>
            <a:r>
              <a:rPr lang="tr-TR" dirty="0"/>
              <a:t>UTP-</a:t>
            </a:r>
            <a:r>
              <a:rPr lang="tr-TR" dirty="0" err="1"/>
              <a:t>Koaksiyel</a:t>
            </a:r>
            <a:r>
              <a:rPr lang="tr-TR" dirty="0"/>
              <a:t>(BNC) iki kabloyu birbirine bağlamak için kullanılabilir.</a:t>
            </a:r>
          </a:p>
        </p:txBody>
      </p:sp>
    </p:spTree>
    <p:extLst>
      <p:ext uri="{BB962C8B-B14F-4D97-AF65-F5344CB8AC3E}">
        <p14:creationId xmlns:p14="http://schemas.microsoft.com/office/powerpoint/2010/main" val="217193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F8EF58-4073-4A01-AE5B-7A6300F6100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4C2EBC4-C58C-4A42-AA82-89AAD775EC48}"/>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A71D160C-7C4E-4B49-A209-F836746EBD57}"/>
              </a:ext>
            </a:extLst>
          </p:cNvPr>
          <p:cNvPicPr>
            <a:picLocks noChangeAspect="1"/>
          </p:cNvPicPr>
          <p:nvPr/>
        </p:nvPicPr>
        <p:blipFill>
          <a:blip r:embed="rId2"/>
          <a:stretch>
            <a:fillRect/>
          </a:stretch>
        </p:blipFill>
        <p:spPr>
          <a:xfrm>
            <a:off x="2671836" y="2002265"/>
            <a:ext cx="6848328" cy="2853470"/>
          </a:xfrm>
          <a:prstGeom prst="rect">
            <a:avLst/>
          </a:prstGeom>
        </p:spPr>
      </p:pic>
    </p:spTree>
    <p:extLst>
      <p:ext uri="{BB962C8B-B14F-4D97-AF65-F5344CB8AC3E}">
        <p14:creationId xmlns:p14="http://schemas.microsoft.com/office/powerpoint/2010/main" val="23915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19601C-2B20-45DF-85BD-D5462615BF7E}"/>
              </a:ext>
            </a:extLst>
          </p:cNvPr>
          <p:cNvSpPr>
            <a:spLocks noGrp="1"/>
          </p:cNvSpPr>
          <p:nvPr>
            <p:ph type="title"/>
          </p:nvPr>
        </p:nvSpPr>
        <p:spPr/>
        <p:txBody>
          <a:bodyPr/>
          <a:lstStyle/>
          <a:p>
            <a:pPr algn="ctr"/>
            <a:r>
              <a:rPr lang="tr-TR" dirty="0"/>
              <a:t>Firewall(Güvenlik Duvarı)</a:t>
            </a:r>
          </a:p>
        </p:txBody>
      </p:sp>
      <p:sp>
        <p:nvSpPr>
          <p:cNvPr id="3" name="İçerik Yer Tutucusu 2">
            <a:extLst>
              <a:ext uri="{FF2B5EF4-FFF2-40B4-BE49-F238E27FC236}">
                <a16:creationId xmlns:a16="http://schemas.microsoft.com/office/drawing/2014/main" id="{614EF37D-3BC6-48F1-90B0-D250FEBAECCC}"/>
              </a:ext>
            </a:extLst>
          </p:cNvPr>
          <p:cNvSpPr>
            <a:spLocks noGrp="1"/>
          </p:cNvSpPr>
          <p:nvPr>
            <p:ph idx="1"/>
          </p:nvPr>
        </p:nvSpPr>
        <p:spPr/>
        <p:txBody>
          <a:bodyPr/>
          <a:lstStyle/>
          <a:p>
            <a:pPr algn="just"/>
            <a:r>
              <a:rPr lang="tr-TR" dirty="0"/>
              <a:t>Ağ ile internet arasında gelen ve giden bütün verileri denetleyerek istenmeyen trafiği veya erişimleri engellemek için kullanılır.</a:t>
            </a:r>
          </a:p>
          <a:p>
            <a:pPr algn="just"/>
            <a:r>
              <a:rPr lang="tr-TR" dirty="0"/>
              <a:t>IP filtreleme, port filtreleme, web filtreleme ve içerik filtreleme gibi özelliklere sahiptir.</a:t>
            </a:r>
          </a:p>
          <a:p>
            <a:pPr algn="just"/>
            <a:r>
              <a:rPr lang="tr-TR" dirty="0"/>
              <a:t>Sadece bilgisayar ve ağ arasında değil, ağlar arasında da erişim denetimi yapabilir. Firewall bir yazılım olabileceği gibi, donanımda olabilir. Gerekli kısıtlama ile bir bilgisayar sadece Ofis ve gerekli programların kullanıldığı bir hale getirilebilir.</a:t>
            </a:r>
          </a:p>
          <a:p>
            <a:pPr algn="just"/>
            <a:endParaRPr lang="tr-TR" dirty="0"/>
          </a:p>
        </p:txBody>
      </p:sp>
    </p:spTree>
    <p:extLst>
      <p:ext uri="{BB962C8B-B14F-4D97-AF65-F5344CB8AC3E}">
        <p14:creationId xmlns:p14="http://schemas.microsoft.com/office/powerpoint/2010/main" val="3724555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C7389E-80EA-4BFF-9E76-9F8A46A32D0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19A5836-47E3-4CC3-A36E-218D6DBBA034}"/>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475E2DE2-3C81-44FC-AE45-978F76F4A88C}"/>
              </a:ext>
            </a:extLst>
          </p:cNvPr>
          <p:cNvPicPr>
            <a:picLocks noChangeAspect="1"/>
          </p:cNvPicPr>
          <p:nvPr/>
        </p:nvPicPr>
        <p:blipFill>
          <a:blip r:embed="rId2"/>
          <a:stretch>
            <a:fillRect/>
          </a:stretch>
        </p:blipFill>
        <p:spPr>
          <a:xfrm>
            <a:off x="2429919" y="1412558"/>
            <a:ext cx="7332161" cy="3486150"/>
          </a:xfrm>
          <a:prstGeom prst="rect">
            <a:avLst/>
          </a:prstGeom>
        </p:spPr>
      </p:pic>
    </p:spTree>
    <p:extLst>
      <p:ext uri="{BB962C8B-B14F-4D97-AF65-F5344CB8AC3E}">
        <p14:creationId xmlns:p14="http://schemas.microsoft.com/office/powerpoint/2010/main" val="356898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043FA-AEDA-4042-A1B5-C50D1E91012B}"/>
              </a:ext>
            </a:extLst>
          </p:cNvPr>
          <p:cNvSpPr>
            <a:spLocks noGrp="1"/>
          </p:cNvSpPr>
          <p:nvPr>
            <p:ph type="title"/>
          </p:nvPr>
        </p:nvSpPr>
        <p:spPr/>
        <p:txBody>
          <a:bodyPr>
            <a:normAutofit/>
          </a:bodyPr>
          <a:lstStyle/>
          <a:p>
            <a:r>
              <a:rPr lang="tr-TR" sz="2800" dirty="0">
                <a:solidFill>
                  <a:srgbClr val="FF0000"/>
                </a:solidFill>
              </a:rPr>
              <a:t>Firewall Çeşitleri</a:t>
            </a:r>
            <a:endParaRPr lang="tr-TR" sz="2800" dirty="0"/>
          </a:p>
        </p:txBody>
      </p:sp>
      <p:sp>
        <p:nvSpPr>
          <p:cNvPr id="3" name="İçerik Yer Tutucusu 2">
            <a:extLst>
              <a:ext uri="{FF2B5EF4-FFF2-40B4-BE49-F238E27FC236}">
                <a16:creationId xmlns:a16="http://schemas.microsoft.com/office/drawing/2014/main" id="{A16847ED-FFA7-4FDE-84E0-6B267386816A}"/>
              </a:ext>
            </a:extLst>
          </p:cNvPr>
          <p:cNvSpPr>
            <a:spLocks noGrp="1"/>
          </p:cNvSpPr>
          <p:nvPr>
            <p:ph idx="1"/>
          </p:nvPr>
        </p:nvSpPr>
        <p:spPr/>
        <p:txBody>
          <a:bodyPr/>
          <a:lstStyle/>
          <a:p>
            <a:pPr algn="just"/>
            <a:r>
              <a:rPr lang="tr-TR" dirty="0" err="1"/>
              <a:t>Stateful</a:t>
            </a:r>
            <a:r>
              <a:rPr lang="tr-TR" dirty="0"/>
              <a:t> </a:t>
            </a:r>
            <a:r>
              <a:rPr lang="tr-TR" dirty="0" err="1"/>
              <a:t>Inspection</a:t>
            </a:r>
            <a:r>
              <a:rPr lang="tr-TR" dirty="0"/>
              <a:t> Firewall(Durumsal Denetim Güvenlik Duvarı)</a:t>
            </a:r>
          </a:p>
          <a:p>
            <a:pPr lvl="1" algn="just"/>
            <a:r>
              <a:rPr lang="tr-TR" dirty="0"/>
              <a:t>İletilen veriyi kaynaktan hedefe kadar takip ederek, veri içerisinde daha önceden tanıtılmış zararlı koda rastlarsa veri iletimini durdurur.</a:t>
            </a:r>
          </a:p>
          <a:p>
            <a:pPr algn="just"/>
            <a:r>
              <a:rPr lang="tr-TR" dirty="0" err="1"/>
              <a:t>Aplication</a:t>
            </a:r>
            <a:r>
              <a:rPr lang="tr-TR" dirty="0"/>
              <a:t> </a:t>
            </a:r>
            <a:r>
              <a:rPr lang="tr-TR" dirty="0" err="1"/>
              <a:t>Layer</a:t>
            </a:r>
            <a:r>
              <a:rPr lang="tr-TR" dirty="0"/>
              <a:t> Firewall(Uygulama Katmanı Güvenlik Duvarı)</a:t>
            </a:r>
          </a:p>
          <a:p>
            <a:pPr lvl="1" algn="just"/>
            <a:r>
              <a:rPr lang="tr-TR" dirty="0"/>
              <a:t>Verinin sadece başlık kısımları kontrol edilir ve uygulama katmanında kısıtlama yapar.</a:t>
            </a:r>
          </a:p>
          <a:p>
            <a:pPr lvl="1" algn="just"/>
            <a:r>
              <a:rPr lang="tr-TR" dirty="0"/>
              <a:t>Örneğin, bir web sitesine erişilmek istendiği zaman isteğin içeriğine bakmaz önceden zararlı olarak tanıtılıp, tanıtılmadığı siteye erişimi belirler.</a:t>
            </a:r>
          </a:p>
          <a:p>
            <a:pPr lvl="1" algn="just"/>
            <a:endParaRPr lang="tr-TR" dirty="0"/>
          </a:p>
          <a:p>
            <a:pPr lvl="1" algn="just"/>
            <a:endParaRPr lang="tr-TR" dirty="0"/>
          </a:p>
        </p:txBody>
      </p:sp>
    </p:spTree>
    <p:extLst>
      <p:ext uri="{BB962C8B-B14F-4D97-AF65-F5344CB8AC3E}">
        <p14:creationId xmlns:p14="http://schemas.microsoft.com/office/powerpoint/2010/main" val="2945791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845F7-BCE0-42A2-A2BB-C022D99B6B56}"/>
              </a:ext>
            </a:extLst>
          </p:cNvPr>
          <p:cNvSpPr>
            <a:spLocks noGrp="1"/>
          </p:cNvSpPr>
          <p:nvPr>
            <p:ph type="title"/>
          </p:nvPr>
        </p:nvSpPr>
        <p:spPr/>
        <p:txBody>
          <a:bodyPr/>
          <a:lstStyle/>
          <a:p>
            <a:pPr algn="ctr"/>
            <a:r>
              <a:rPr lang="tr-TR" dirty="0"/>
              <a:t>Access Point(Erişim Noktası)</a:t>
            </a:r>
          </a:p>
        </p:txBody>
      </p:sp>
      <p:sp>
        <p:nvSpPr>
          <p:cNvPr id="3" name="İçerik Yer Tutucusu 2">
            <a:extLst>
              <a:ext uri="{FF2B5EF4-FFF2-40B4-BE49-F238E27FC236}">
                <a16:creationId xmlns:a16="http://schemas.microsoft.com/office/drawing/2014/main" id="{C3544A48-68B5-41FE-B50C-DFF493C6EE83}"/>
              </a:ext>
            </a:extLst>
          </p:cNvPr>
          <p:cNvSpPr>
            <a:spLocks noGrp="1"/>
          </p:cNvSpPr>
          <p:nvPr>
            <p:ph idx="1"/>
          </p:nvPr>
        </p:nvSpPr>
        <p:spPr/>
        <p:txBody>
          <a:bodyPr/>
          <a:lstStyle/>
          <a:p>
            <a:pPr algn="just"/>
            <a:r>
              <a:rPr lang="tr-TR" dirty="0"/>
              <a:t>Kablolu ağların kablosuz ağlara dönüştürülmesine veya kablosuz ağların etki alanının genişletilmesi için kullanılır.</a:t>
            </a:r>
          </a:p>
        </p:txBody>
      </p:sp>
    </p:spTree>
    <p:extLst>
      <p:ext uri="{BB962C8B-B14F-4D97-AF65-F5344CB8AC3E}">
        <p14:creationId xmlns:p14="http://schemas.microsoft.com/office/powerpoint/2010/main" val="1672294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AECA6-9D8F-475A-B112-C878934D3E6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9C3B7F6-72C5-40B0-9B9C-B76A1A8D5B91}"/>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70658294-7B54-4D49-8071-BA9C39D1B163}"/>
              </a:ext>
            </a:extLst>
          </p:cNvPr>
          <p:cNvPicPr>
            <a:picLocks noChangeAspect="1"/>
          </p:cNvPicPr>
          <p:nvPr/>
        </p:nvPicPr>
        <p:blipFill>
          <a:blip r:embed="rId2"/>
          <a:stretch>
            <a:fillRect/>
          </a:stretch>
        </p:blipFill>
        <p:spPr>
          <a:xfrm>
            <a:off x="3918988" y="1251988"/>
            <a:ext cx="4354024" cy="4354024"/>
          </a:xfrm>
          <a:prstGeom prst="rect">
            <a:avLst/>
          </a:prstGeom>
        </p:spPr>
      </p:pic>
    </p:spTree>
    <p:extLst>
      <p:ext uri="{BB962C8B-B14F-4D97-AF65-F5344CB8AC3E}">
        <p14:creationId xmlns:p14="http://schemas.microsoft.com/office/powerpoint/2010/main" val="7089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EC179-BFBD-4C9F-9C10-FE91F697A315}"/>
              </a:ext>
            </a:extLst>
          </p:cNvPr>
          <p:cNvSpPr>
            <a:spLocks noGrp="1"/>
          </p:cNvSpPr>
          <p:nvPr>
            <p:ph type="title"/>
          </p:nvPr>
        </p:nvSpPr>
        <p:spPr/>
        <p:txBody>
          <a:bodyPr/>
          <a:lstStyle/>
          <a:p>
            <a:pPr algn="ctr"/>
            <a:r>
              <a:rPr lang="tr-TR" dirty="0"/>
              <a:t>Modem </a:t>
            </a:r>
          </a:p>
        </p:txBody>
      </p:sp>
      <p:sp>
        <p:nvSpPr>
          <p:cNvPr id="3" name="İçerik Yer Tutucusu 2">
            <a:extLst>
              <a:ext uri="{FF2B5EF4-FFF2-40B4-BE49-F238E27FC236}">
                <a16:creationId xmlns:a16="http://schemas.microsoft.com/office/drawing/2014/main" id="{1E923D9D-830E-47FB-B415-063893EC1379}"/>
              </a:ext>
            </a:extLst>
          </p:cNvPr>
          <p:cNvSpPr>
            <a:spLocks noGrp="1"/>
          </p:cNvSpPr>
          <p:nvPr>
            <p:ph idx="1"/>
          </p:nvPr>
        </p:nvSpPr>
        <p:spPr/>
        <p:txBody>
          <a:bodyPr/>
          <a:lstStyle/>
          <a:p>
            <a:pPr algn="just"/>
            <a:r>
              <a:rPr lang="tr-TR" dirty="0"/>
              <a:t>Modemler, telefon hatları yardımıyla bilgisayarların internete bağlanmasını sağlayan cihazlardır. Modülatör ve </a:t>
            </a:r>
            <a:r>
              <a:rPr lang="tr-TR" dirty="0" err="1"/>
              <a:t>Demodülatör</a:t>
            </a:r>
            <a:r>
              <a:rPr lang="tr-TR" dirty="0"/>
              <a:t> kelimelerinin birleşiminden oluşan bir isim yapısı vardır.</a:t>
            </a:r>
          </a:p>
          <a:p>
            <a:pPr algn="just"/>
            <a:r>
              <a:rPr lang="tr-TR" dirty="0"/>
              <a:t>Bilgisayardan aldıkları analog verileri iletmek için kullanılırlar.</a:t>
            </a:r>
          </a:p>
          <a:p>
            <a:pPr algn="just"/>
            <a:endParaRPr lang="tr-TR" dirty="0"/>
          </a:p>
        </p:txBody>
      </p:sp>
    </p:spTree>
    <p:extLst>
      <p:ext uri="{BB962C8B-B14F-4D97-AF65-F5344CB8AC3E}">
        <p14:creationId xmlns:p14="http://schemas.microsoft.com/office/powerpoint/2010/main" val="808417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F2AF83-9A91-4137-AE98-29847B5D3B0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CC74204-8675-4DC6-B00F-EA767B66FBF1}"/>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3CB4FB15-208D-4B2F-8ECF-250E503A3397}"/>
              </a:ext>
            </a:extLst>
          </p:cNvPr>
          <p:cNvPicPr>
            <a:picLocks noChangeAspect="1"/>
          </p:cNvPicPr>
          <p:nvPr/>
        </p:nvPicPr>
        <p:blipFill>
          <a:blip r:embed="rId2"/>
          <a:stretch>
            <a:fillRect/>
          </a:stretch>
        </p:blipFill>
        <p:spPr>
          <a:xfrm>
            <a:off x="3261360" y="594360"/>
            <a:ext cx="5669279" cy="5669279"/>
          </a:xfrm>
          <a:prstGeom prst="rect">
            <a:avLst/>
          </a:prstGeom>
        </p:spPr>
      </p:pic>
    </p:spTree>
    <p:extLst>
      <p:ext uri="{BB962C8B-B14F-4D97-AF65-F5344CB8AC3E}">
        <p14:creationId xmlns:p14="http://schemas.microsoft.com/office/powerpoint/2010/main" val="1868979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760F47-A1C2-49EA-91F2-344305E1BBEE}"/>
              </a:ext>
            </a:extLst>
          </p:cNvPr>
          <p:cNvSpPr>
            <a:spLocks noGrp="1"/>
          </p:cNvSpPr>
          <p:nvPr>
            <p:ph type="title"/>
          </p:nvPr>
        </p:nvSpPr>
        <p:spPr/>
        <p:txBody>
          <a:bodyPr>
            <a:normAutofit/>
          </a:bodyPr>
          <a:lstStyle/>
          <a:p>
            <a:r>
              <a:rPr lang="tr-TR" sz="2800" dirty="0">
                <a:solidFill>
                  <a:srgbClr val="FF0000"/>
                </a:solidFill>
              </a:rPr>
              <a:t>Modem Çeşitleri</a:t>
            </a:r>
            <a:endParaRPr lang="tr-TR" sz="2800" dirty="0"/>
          </a:p>
        </p:txBody>
      </p:sp>
      <p:sp>
        <p:nvSpPr>
          <p:cNvPr id="3" name="İçerik Yer Tutucusu 2">
            <a:extLst>
              <a:ext uri="{FF2B5EF4-FFF2-40B4-BE49-F238E27FC236}">
                <a16:creationId xmlns:a16="http://schemas.microsoft.com/office/drawing/2014/main" id="{9575EA85-E36D-4492-B68A-82B6B1611A5C}"/>
              </a:ext>
            </a:extLst>
          </p:cNvPr>
          <p:cNvSpPr>
            <a:spLocks noGrp="1"/>
          </p:cNvSpPr>
          <p:nvPr>
            <p:ph idx="1"/>
          </p:nvPr>
        </p:nvSpPr>
        <p:spPr/>
        <p:txBody>
          <a:bodyPr/>
          <a:lstStyle/>
          <a:p>
            <a:pPr algn="just"/>
            <a:r>
              <a:rPr lang="tr-TR" dirty="0"/>
              <a:t>Analog Modemler</a:t>
            </a:r>
          </a:p>
          <a:p>
            <a:pPr lvl="1" algn="just"/>
            <a:r>
              <a:rPr lang="tr-TR" dirty="0"/>
              <a:t>Sayısal verileri analog sinyallere veya analog sinyalleri sayısal verilere dönüştürür.</a:t>
            </a:r>
          </a:p>
          <a:p>
            <a:pPr algn="just"/>
            <a:r>
              <a:rPr lang="tr-TR" dirty="0"/>
              <a:t>Sayısal Modemler</a:t>
            </a:r>
          </a:p>
          <a:p>
            <a:pPr lvl="1" algn="just"/>
            <a:r>
              <a:rPr lang="tr-TR" dirty="0"/>
              <a:t>Veriler sayısal olarak iletilir. Herhangi bir sayısal analog dönüşüm yapılmaz.</a:t>
            </a:r>
          </a:p>
          <a:p>
            <a:pPr algn="just"/>
            <a:r>
              <a:rPr lang="tr-TR" dirty="0"/>
              <a:t>ADSL Modemler</a:t>
            </a:r>
          </a:p>
          <a:p>
            <a:pPr lvl="1" algn="just"/>
            <a:r>
              <a:rPr lang="tr-TR" dirty="0"/>
              <a:t>Telefon hatları üzerinden internet erişimi sağlanır ve kablonun her iki ucundan ADSL modem bulunur. ADSL modem kullanılan telefon hatlarında eş zamanlı telefon görüşmesi de yapılabilir. Telefon görüşmesi 0 kHz-4 kHz arası </a:t>
            </a:r>
            <a:r>
              <a:rPr lang="tr-TR" dirty="0" err="1"/>
              <a:t>frekansda</a:t>
            </a:r>
            <a:r>
              <a:rPr lang="tr-TR" dirty="0"/>
              <a:t>, internet veri iletişimi ise 4 kHz-1100 kHz frekans aralığını kullanır.</a:t>
            </a:r>
          </a:p>
          <a:p>
            <a:pPr lvl="1" algn="just"/>
            <a:endParaRPr lang="tr-TR" dirty="0"/>
          </a:p>
          <a:p>
            <a:pPr lvl="1" algn="just"/>
            <a:endParaRPr lang="tr-TR" dirty="0"/>
          </a:p>
          <a:p>
            <a:pPr lvl="1" algn="just"/>
            <a:endParaRPr lang="tr-TR" dirty="0"/>
          </a:p>
        </p:txBody>
      </p:sp>
    </p:spTree>
    <p:extLst>
      <p:ext uri="{BB962C8B-B14F-4D97-AF65-F5344CB8AC3E}">
        <p14:creationId xmlns:p14="http://schemas.microsoft.com/office/powerpoint/2010/main" val="163345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B0CB42-00E8-4615-B805-596B339E375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649269E-CB82-4F9D-93AD-83374F2C3C7D}"/>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B111E3BD-BD97-47D6-86C5-8C6951E5F0CF}"/>
              </a:ext>
            </a:extLst>
          </p:cNvPr>
          <p:cNvPicPr>
            <a:picLocks noChangeAspect="1"/>
          </p:cNvPicPr>
          <p:nvPr/>
        </p:nvPicPr>
        <p:blipFill>
          <a:blip r:embed="rId2"/>
          <a:stretch>
            <a:fillRect/>
          </a:stretch>
        </p:blipFill>
        <p:spPr>
          <a:xfrm>
            <a:off x="838200" y="3358138"/>
            <a:ext cx="3989571" cy="2486458"/>
          </a:xfrm>
          <a:prstGeom prst="rect">
            <a:avLst/>
          </a:prstGeom>
        </p:spPr>
      </p:pic>
      <p:pic>
        <p:nvPicPr>
          <p:cNvPr id="5" name="Resim 4">
            <a:extLst>
              <a:ext uri="{FF2B5EF4-FFF2-40B4-BE49-F238E27FC236}">
                <a16:creationId xmlns:a16="http://schemas.microsoft.com/office/drawing/2014/main" id="{3C1E1506-21CF-40AA-9902-5EE336B4585E}"/>
              </a:ext>
            </a:extLst>
          </p:cNvPr>
          <p:cNvPicPr>
            <a:picLocks noChangeAspect="1"/>
          </p:cNvPicPr>
          <p:nvPr/>
        </p:nvPicPr>
        <p:blipFill>
          <a:blip r:embed="rId3"/>
          <a:stretch>
            <a:fillRect/>
          </a:stretch>
        </p:blipFill>
        <p:spPr>
          <a:xfrm>
            <a:off x="6641709" y="761710"/>
            <a:ext cx="4520839" cy="2596428"/>
          </a:xfrm>
          <a:prstGeom prst="rect">
            <a:avLst/>
          </a:prstGeom>
        </p:spPr>
      </p:pic>
    </p:spTree>
    <p:extLst>
      <p:ext uri="{BB962C8B-B14F-4D97-AF65-F5344CB8AC3E}">
        <p14:creationId xmlns:p14="http://schemas.microsoft.com/office/powerpoint/2010/main" val="182869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35B0D-CFE4-486E-9D35-C1A54D826D37}"/>
              </a:ext>
            </a:extLst>
          </p:cNvPr>
          <p:cNvSpPr>
            <a:spLocks noGrp="1"/>
          </p:cNvSpPr>
          <p:nvPr>
            <p:ph type="title"/>
          </p:nvPr>
        </p:nvSpPr>
        <p:spPr/>
        <p:txBody>
          <a:bodyPr/>
          <a:lstStyle/>
          <a:p>
            <a:pPr algn="ctr"/>
            <a:r>
              <a:rPr lang="tr-TR" dirty="0"/>
              <a:t>Ethernet </a:t>
            </a:r>
            <a:r>
              <a:rPr lang="tr-TR" dirty="0" err="1"/>
              <a:t>Hub</a:t>
            </a:r>
            <a:endParaRPr lang="tr-TR" dirty="0"/>
          </a:p>
        </p:txBody>
      </p:sp>
      <p:sp>
        <p:nvSpPr>
          <p:cNvPr id="3" name="İçerik Yer Tutucusu 2">
            <a:extLst>
              <a:ext uri="{FF2B5EF4-FFF2-40B4-BE49-F238E27FC236}">
                <a16:creationId xmlns:a16="http://schemas.microsoft.com/office/drawing/2014/main" id="{6DFCFA78-16FB-4746-A727-1E572974ABAA}"/>
              </a:ext>
            </a:extLst>
          </p:cNvPr>
          <p:cNvSpPr>
            <a:spLocks noGrp="1"/>
          </p:cNvSpPr>
          <p:nvPr>
            <p:ph idx="1"/>
          </p:nvPr>
        </p:nvSpPr>
        <p:spPr/>
        <p:txBody>
          <a:bodyPr>
            <a:normAutofit fontScale="92500" lnSpcReduction="20000"/>
          </a:bodyPr>
          <a:lstStyle/>
          <a:p>
            <a:pPr algn="just"/>
            <a:r>
              <a:rPr lang="tr-TR" dirty="0"/>
              <a:t>Yıldız topolojilerde ağın merkezinde bulunur.</a:t>
            </a:r>
          </a:p>
          <a:p>
            <a:pPr algn="just"/>
            <a:r>
              <a:rPr lang="tr-TR" dirty="0"/>
              <a:t>Ağdaki tüm cihazlar Ethernet kartları üzerinden </a:t>
            </a:r>
            <a:r>
              <a:rPr lang="tr-TR" dirty="0" err="1"/>
              <a:t>hub</a:t>
            </a:r>
            <a:r>
              <a:rPr lang="tr-TR" dirty="0"/>
              <a:t> a bağlıdır.</a:t>
            </a:r>
          </a:p>
          <a:p>
            <a:pPr algn="just"/>
            <a:r>
              <a:rPr lang="tr-TR" dirty="0"/>
              <a:t>Göndericiden gönderilen veri ağdaki bütün cihazlara gönderilir. Fakat sadece alıcı tarafından alınır.</a:t>
            </a:r>
          </a:p>
          <a:p>
            <a:pPr algn="just"/>
            <a:r>
              <a:rPr lang="tr-TR" dirty="0"/>
              <a:t>Ancak ağın tamamına veri dağıtıldığı için ağda trafik sebebi ile gecikmeler gerçekleşir.</a:t>
            </a:r>
          </a:p>
          <a:p>
            <a:pPr algn="just"/>
            <a:r>
              <a:rPr lang="tr-TR" dirty="0"/>
              <a:t>Halka topolojide </a:t>
            </a:r>
            <a:r>
              <a:rPr lang="tr-TR" dirty="0" err="1"/>
              <a:t>Hub</a:t>
            </a:r>
            <a:r>
              <a:rPr lang="tr-TR" dirty="0"/>
              <a:t> benzeri MAU(</a:t>
            </a:r>
            <a:r>
              <a:rPr lang="tr-TR" dirty="0" err="1"/>
              <a:t>Multiple</a:t>
            </a:r>
            <a:r>
              <a:rPr lang="tr-TR" dirty="0"/>
              <a:t> Access </a:t>
            </a:r>
            <a:r>
              <a:rPr lang="tr-TR" dirty="0" err="1"/>
              <a:t>Unit</a:t>
            </a:r>
            <a:r>
              <a:rPr lang="tr-TR" dirty="0"/>
              <a:t>) bulmaktadır.</a:t>
            </a:r>
          </a:p>
          <a:p>
            <a:pPr algn="just"/>
            <a:r>
              <a:rPr lang="tr-TR" dirty="0" err="1"/>
              <a:t>Hub</a:t>
            </a:r>
            <a:r>
              <a:rPr lang="tr-TR" dirty="0"/>
              <a:t> kullanılan ağlarda genelde çift burgulu kablo kullanılmaktadır.</a:t>
            </a:r>
          </a:p>
          <a:p>
            <a:pPr algn="just"/>
            <a:r>
              <a:rPr lang="tr-TR" dirty="0"/>
              <a:t>Birden fazla </a:t>
            </a:r>
            <a:r>
              <a:rPr lang="tr-TR" dirty="0" err="1"/>
              <a:t>hub</a:t>
            </a:r>
            <a:r>
              <a:rPr lang="tr-TR" dirty="0"/>
              <a:t> cihazı birbirine bağlanılmak istendiğinde is </a:t>
            </a:r>
            <a:r>
              <a:rPr lang="tr-TR" dirty="0" err="1"/>
              <a:t>koaksiyel,çift</a:t>
            </a:r>
            <a:r>
              <a:rPr lang="tr-TR" dirty="0"/>
              <a:t> burgulu ve fiber optik kablo ile birbirine bağlanabilir.</a:t>
            </a:r>
          </a:p>
          <a:p>
            <a:pPr algn="just"/>
            <a:r>
              <a:rPr lang="tr-TR" dirty="0" err="1"/>
              <a:t>Hub</a:t>
            </a:r>
            <a:r>
              <a:rPr lang="tr-TR" dirty="0"/>
              <a:t> </a:t>
            </a:r>
            <a:r>
              <a:rPr lang="tr-TR" dirty="0" err="1"/>
              <a:t>lar</a:t>
            </a:r>
            <a:r>
              <a:rPr lang="tr-TR" dirty="0"/>
              <a:t> ile ağımızı genişletmek istediğimizde kullanabileceğimiz </a:t>
            </a:r>
            <a:r>
              <a:rPr lang="tr-TR" dirty="0" err="1"/>
              <a:t>max</a:t>
            </a:r>
            <a:r>
              <a:rPr lang="tr-TR" dirty="0"/>
              <a:t>. </a:t>
            </a:r>
            <a:r>
              <a:rPr lang="tr-TR" dirty="0" err="1"/>
              <a:t>Hub</a:t>
            </a:r>
            <a:r>
              <a:rPr lang="tr-TR" dirty="0"/>
              <a:t> sayısı 3 tür.</a:t>
            </a:r>
          </a:p>
        </p:txBody>
      </p:sp>
    </p:spTree>
    <p:extLst>
      <p:ext uri="{BB962C8B-B14F-4D97-AF65-F5344CB8AC3E}">
        <p14:creationId xmlns:p14="http://schemas.microsoft.com/office/powerpoint/2010/main" val="2707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62121F-139F-499B-971F-307AF4467CC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072FE6D-8FB8-495E-A666-0617B924C770}"/>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3ADAADC8-0FC7-4D07-9278-E6F116FF9AAF}"/>
              </a:ext>
            </a:extLst>
          </p:cNvPr>
          <p:cNvPicPr>
            <a:picLocks noChangeAspect="1"/>
          </p:cNvPicPr>
          <p:nvPr/>
        </p:nvPicPr>
        <p:blipFill>
          <a:blip r:embed="rId2"/>
          <a:stretch>
            <a:fillRect/>
          </a:stretch>
        </p:blipFill>
        <p:spPr>
          <a:xfrm>
            <a:off x="528204" y="365125"/>
            <a:ext cx="4762500" cy="3686175"/>
          </a:xfrm>
          <a:prstGeom prst="rect">
            <a:avLst/>
          </a:prstGeom>
        </p:spPr>
      </p:pic>
      <p:pic>
        <p:nvPicPr>
          <p:cNvPr id="5" name="Resim 4">
            <a:extLst>
              <a:ext uri="{FF2B5EF4-FFF2-40B4-BE49-F238E27FC236}">
                <a16:creationId xmlns:a16="http://schemas.microsoft.com/office/drawing/2014/main" id="{365C4043-546F-4826-B79A-8CD21A67F34C}"/>
              </a:ext>
            </a:extLst>
          </p:cNvPr>
          <p:cNvPicPr>
            <a:picLocks noChangeAspect="1"/>
          </p:cNvPicPr>
          <p:nvPr/>
        </p:nvPicPr>
        <p:blipFill>
          <a:blip r:embed="rId3"/>
          <a:stretch>
            <a:fillRect/>
          </a:stretch>
        </p:blipFill>
        <p:spPr>
          <a:xfrm>
            <a:off x="6487125" y="2954215"/>
            <a:ext cx="4866675" cy="3222748"/>
          </a:xfrm>
          <a:prstGeom prst="rect">
            <a:avLst/>
          </a:prstGeom>
        </p:spPr>
      </p:pic>
    </p:spTree>
    <p:extLst>
      <p:ext uri="{BB962C8B-B14F-4D97-AF65-F5344CB8AC3E}">
        <p14:creationId xmlns:p14="http://schemas.microsoft.com/office/powerpoint/2010/main" val="418061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D5D263-3689-4FF1-9FB2-24877A269F68}"/>
              </a:ext>
            </a:extLst>
          </p:cNvPr>
          <p:cNvSpPr>
            <a:spLocks noGrp="1"/>
          </p:cNvSpPr>
          <p:nvPr>
            <p:ph type="title"/>
          </p:nvPr>
        </p:nvSpPr>
        <p:spPr/>
        <p:txBody>
          <a:bodyPr>
            <a:normAutofit/>
          </a:bodyPr>
          <a:lstStyle/>
          <a:p>
            <a:r>
              <a:rPr lang="tr-TR" sz="2800" dirty="0" err="1">
                <a:solidFill>
                  <a:srgbClr val="FF0000"/>
                </a:solidFill>
              </a:rPr>
              <a:t>Hub</a:t>
            </a:r>
            <a:r>
              <a:rPr lang="tr-TR" sz="2800" dirty="0">
                <a:solidFill>
                  <a:srgbClr val="FF0000"/>
                </a:solidFill>
              </a:rPr>
              <a:t> </a:t>
            </a:r>
            <a:r>
              <a:rPr lang="tr-TR" sz="2800" dirty="0" err="1">
                <a:solidFill>
                  <a:srgbClr val="FF0000"/>
                </a:solidFill>
              </a:rPr>
              <a:t>lar</a:t>
            </a:r>
            <a:r>
              <a:rPr lang="tr-TR" sz="2800" dirty="0">
                <a:solidFill>
                  <a:srgbClr val="FF0000"/>
                </a:solidFill>
              </a:rPr>
              <a:t> birbirine bağlanırken izlenecek yollar</a:t>
            </a:r>
          </a:p>
        </p:txBody>
      </p:sp>
      <p:sp>
        <p:nvSpPr>
          <p:cNvPr id="3" name="İçerik Yer Tutucusu 2">
            <a:extLst>
              <a:ext uri="{FF2B5EF4-FFF2-40B4-BE49-F238E27FC236}">
                <a16:creationId xmlns:a16="http://schemas.microsoft.com/office/drawing/2014/main" id="{81308933-E46B-4C62-A416-ED86671339D2}"/>
              </a:ext>
            </a:extLst>
          </p:cNvPr>
          <p:cNvSpPr>
            <a:spLocks noGrp="1"/>
          </p:cNvSpPr>
          <p:nvPr>
            <p:ph idx="1"/>
          </p:nvPr>
        </p:nvSpPr>
        <p:spPr/>
        <p:txBody>
          <a:bodyPr/>
          <a:lstStyle/>
          <a:p>
            <a:pPr algn="just"/>
            <a:r>
              <a:rPr lang="tr-TR" dirty="0" err="1"/>
              <a:t>Hublardan</a:t>
            </a:r>
            <a:r>
              <a:rPr lang="tr-TR" dirty="0"/>
              <a:t>  birinde </a:t>
            </a:r>
            <a:r>
              <a:rPr lang="tr-TR" dirty="0" err="1"/>
              <a:t>uplink</a:t>
            </a:r>
            <a:r>
              <a:rPr lang="tr-TR" dirty="0"/>
              <a:t> port diğerinde normal porta çift burgulu kablo ile bağlantı yapılarak.</a:t>
            </a:r>
          </a:p>
          <a:p>
            <a:pPr algn="just"/>
            <a:r>
              <a:rPr lang="tr-TR" dirty="0" err="1"/>
              <a:t>Hubların</a:t>
            </a:r>
            <a:r>
              <a:rPr lang="tr-TR" dirty="0"/>
              <a:t> ikisi çift burgulu çapraz kablo ile herhangi portlar kullanılarak bağlanılabilir.</a:t>
            </a:r>
          </a:p>
          <a:p>
            <a:pPr marL="0" indent="0" algn="just">
              <a:buNone/>
            </a:pPr>
            <a:endParaRPr lang="tr-TR" dirty="0"/>
          </a:p>
        </p:txBody>
      </p:sp>
    </p:spTree>
    <p:extLst>
      <p:ext uri="{BB962C8B-B14F-4D97-AF65-F5344CB8AC3E}">
        <p14:creationId xmlns:p14="http://schemas.microsoft.com/office/powerpoint/2010/main" val="96243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7B00E4-59D0-496D-9520-6FC91AE659B9}"/>
              </a:ext>
            </a:extLst>
          </p:cNvPr>
          <p:cNvSpPr>
            <a:spLocks noGrp="1"/>
          </p:cNvSpPr>
          <p:nvPr>
            <p:ph type="title"/>
          </p:nvPr>
        </p:nvSpPr>
        <p:spPr/>
        <p:txBody>
          <a:bodyPr>
            <a:normAutofit/>
          </a:bodyPr>
          <a:lstStyle/>
          <a:p>
            <a:r>
              <a:rPr lang="tr-TR" sz="2800">
                <a:solidFill>
                  <a:srgbClr val="FF0000"/>
                </a:solidFill>
              </a:rPr>
              <a:t>Hub Çeşitleri</a:t>
            </a:r>
            <a:endParaRPr lang="tr-TR" sz="2800" dirty="0">
              <a:solidFill>
                <a:srgbClr val="FF0000"/>
              </a:solidFill>
            </a:endParaRPr>
          </a:p>
        </p:txBody>
      </p:sp>
      <p:sp>
        <p:nvSpPr>
          <p:cNvPr id="3" name="İçerik Yer Tutucusu 2">
            <a:extLst>
              <a:ext uri="{FF2B5EF4-FFF2-40B4-BE49-F238E27FC236}">
                <a16:creationId xmlns:a16="http://schemas.microsoft.com/office/drawing/2014/main" id="{F6B37FBC-44C4-4900-A81F-9900850E5EDC}"/>
              </a:ext>
            </a:extLst>
          </p:cNvPr>
          <p:cNvSpPr>
            <a:spLocks noGrp="1"/>
          </p:cNvSpPr>
          <p:nvPr>
            <p:ph idx="1"/>
          </p:nvPr>
        </p:nvSpPr>
        <p:spPr/>
        <p:txBody>
          <a:bodyPr/>
          <a:lstStyle/>
          <a:p>
            <a:pPr algn="just"/>
            <a:r>
              <a:rPr lang="tr-TR" dirty="0"/>
              <a:t>Aktif </a:t>
            </a:r>
            <a:r>
              <a:rPr lang="tr-TR" dirty="0" err="1"/>
              <a:t>Hub</a:t>
            </a:r>
            <a:endParaRPr lang="tr-TR" dirty="0"/>
          </a:p>
          <a:p>
            <a:pPr lvl="1" algn="just"/>
            <a:endParaRPr lang="tr-TR" dirty="0"/>
          </a:p>
          <a:p>
            <a:pPr lvl="1" algn="just"/>
            <a:r>
              <a:rPr lang="tr-TR" dirty="0"/>
              <a:t>Gelen sinyalleri güçlendirerek iletir. Çift burgulu kablolardaki 100m sinyal iletim sınırını arttırmak için kullanılır.</a:t>
            </a:r>
          </a:p>
          <a:p>
            <a:pPr algn="just"/>
            <a:r>
              <a:rPr lang="tr-TR" dirty="0"/>
              <a:t>Pasif </a:t>
            </a:r>
            <a:r>
              <a:rPr lang="tr-TR" dirty="0" err="1"/>
              <a:t>Hub</a:t>
            </a:r>
            <a:endParaRPr lang="tr-TR" dirty="0"/>
          </a:p>
          <a:p>
            <a:pPr lvl="1" algn="just"/>
            <a:endParaRPr lang="tr-TR" dirty="0"/>
          </a:p>
          <a:p>
            <a:pPr lvl="1" algn="just"/>
            <a:r>
              <a:rPr lang="tr-TR" dirty="0"/>
              <a:t>Gelen sinyalleri güçlendirmeden direk yönlendirir.</a:t>
            </a:r>
          </a:p>
        </p:txBody>
      </p:sp>
    </p:spTree>
    <p:extLst>
      <p:ext uri="{BB962C8B-B14F-4D97-AF65-F5344CB8AC3E}">
        <p14:creationId xmlns:p14="http://schemas.microsoft.com/office/powerpoint/2010/main" val="368408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60D6C4-E353-4717-934A-0C84A0D11BA3}"/>
              </a:ext>
            </a:extLst>
          </p:cNvPr>
          <p:cNvSpPr>
            <a:spLocks noGrp="1"/>
          </p:cNvSpPr>
          <p:nvPr>
            <p:ph type="title"/>
          </p:nvPr>
        </p:nvSpPr>
        <p:spPr/>
        <p:txBody>
          <a:bodyPr/>
          <a:lstStyle/>
          <a:p>
            <a:pPr algn="ctr"/>
            <a:r>
              <a:rPr lang="tr-TR" dirty="0"/>
              <a:t>Ethernet Switch</a:t>
            </a:r>
          </a:p>
        </p:txBody>
      </p:sp>
      <p:sp>
        <p:nvSpPr>
          <p:cNvPr id="3" name="İçerik Yer Tutucusu 2">
            <a:extLst>
              <a:ext uri="{FF2B5EF4-FFF2-40B4-BE49-F238E27FC236}">
                <a16:creationId xmlns:a16="http://schemas.microsoft.com/office/drawing/2014/main" id="{FFDA4305-4D4D-4815-A38E-6A42E8DAFC74}"/>
              </a:ext>
            </a:extLst>
          </p:cNvPr>
          <p:cNvSpPr>
            <a:spLocks noGrp="1"/>
          </p:cNvSpPr>
          <p:nvPr>
            <p:ph idx="1"/>
          </p:nvPr>
        </p:nvSpPr>
        <p:spPr/>
        <p:txBody>
          <a:bodyPr/>
          <a:lstStyle/>
          <a:p>
            <a:pPr algn="just"/>
            <a:r>
              <a:rPr lang="tr-TR" dirty="0"/>
              <a:t>Veri iletimini anahtarlamalı olarak gerçekleştirirler, veriyi alan cihaz ve gönderen cihaz arasında yol kurularak iletime geçirilir.</a:t>
            </a:r>
          </a:p>
          <a:p>
            <a:pPr algn="just"/>
            <a:r>
              <a:rPr lang="tr-TR" dirty="0"/>
              <a:t>Performansları </a:t>
            </a:r>
            <a:r>
              <a:rPr lang="tr-TR" dirty="0" err="1"/>
              <a:t>hub</a:t>
            </a:r>
            <a:r>
              <a:rPr lang="tr-TR" dirty="0"/>
              <a:t> </a:t>
            </a:r>
            <a:r>
              <a:rPr lang="tr-TR" dirty="0" err="1"/>
              <a:t>lara</a:t>
            </a:r>
            <a:r>
              <a:rPr lang="tr-TR" dirty="0"/>
              <a:t> göre oldukça iyidir.</a:t>
            </a:r>
          </a:p>
          <a:p>
            <a:pPr algn="just"/>
            <a:r>
              <a:rPr lang="tr-TR" dirty="0"/>
              <a:t>Üzerlerindeki MAC adres tablosu sayesinde her bir portuna bağlı cihazın adresini bilerek ona göre üzerine gelen veriyi yönlendirir.</a:t>
            </a:r>
          </a:p>
          <a:p>
            <a:pPr algn="just"/>
            <a:r>
              <a:rPr lang="tr-TR" dirty="0"/>
              <a:t>Yıldız topolojisinin merkezinde kullanılmaktadır.</a:t>
            </a:r>
          </a:p>
          <a:p>
            <a:pPr algn="just"/>
            <a:r>
              <a:rPr lang="tr-TR" dirty="0"/>
              <a:t>Eğer verinin gönderileceği adres Ethernet </a:t>
            </a:r>
            <a:r>
              <a:rPr lang="tr-TR" dirty="0" err="1"/>
              <a:t>switch</a:t>
            </a:r>
            <a:r>
              <a:rPr lang="tr-TR" dirty="0"/>
              <a:t> tarafından bulunamaz ise veri tüm portlara bağlı cihazlara gönderilir.</a:t>
            </a:r>
          </a:p>
          <a:p>
            <a:pPr algn="just"/>
            <a:r>
              <a:rPr lang="tr-TR" dirty="0"/>
              <a:t>Verici ve alıcı adreslerinin aynı olması durumunda ise veri silinir.</a:t>
            </a:r>
          </a:p>
        </p:txBody>
      </p:sp>
    </p:spTree>
    <p:extLst>
      <p:ext uri="{BB962C8B-B14F-4D97-AF65-F5344CB8AC3E}">
        <p14:creationId xmlns:p14="http://schemas.microsoft.com/office/powerpoint/2010/main" val="238427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D5C69F-1497-4410-8D75-89B3754DCAD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AA9DCFB-1FDA-4617-850B-2E7C1546E71C}"/>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5D8CF432-B1F6-4F5A-94D6-F3E2603A4C65}"/>
              </a:ext>
            </a:extLst>
          </p:cNvPr>
          <p:cNvPicPr>
            <a:picLocks noChangeAspect="1"/>
          </p:cNvPicPr>
          <p:nvPr/>
        </p:nvPicPr>
        <p:blipFill>
          <a:blip r:embed="rId2"/>
          <a:stretch>
            <a:fillRect/>
          </a:stretch>
        </p:blipFill>
        <p:spPr>
          <a:xfrm>
            <a:off x="884498" y="886265"/>
            <a:ext cx="8313143" cy="3573193"/>
          </a:xfrm>
          <a:prstGeom prst="rect">
            <a:avLst/>
          </a:prstGeom>
        </p:spPr>
      </p:pic>
    </p:spTree>
    <p:extLst>
      <p:ext uri="{BB962C8B-B14F-4D97-AF65-F5344CB8AC3E}">
        <p14:creationId xmlns:p14="http://schemas.microsoft.com/office/powerpoint/2010/main" val="22702302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996</Words>
  <Application>Microsoft Office PowerPoint</Application>
  <PresentationFormat>Geniş ekran</PresentationFormat>
  <Paragraphs>103</Paragraphs>
  <Slides>29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Arial</vt:lpstr>
      <vt:lpstr>Calibri</vt:lpstr>
      <vt:lpstr>Calibri Light</vt:lpstr>
      <vt:lpstr>Office Teması</vt:lpstr>
      <vt:lpstr>Ağ Bağlantı Cihazları</vt:lpstr>
      <vt:lpstr>Ağ Arayüz Kartı(NIC-Network Interface Card)</vt:lpstr>
      <vt:lpstr>PowerPoint Sunusu</vt:lpstr>
      <vt:lpstr>Ethernet Hub</vt:lpstr>
      <vt:lpstr>PowerPoint Sunusu</vt:lpstr>
      <vt:lpstr>Hub lar birbirine bağlanırken izlenecek yollar</vt:lpstr>
      <vt:lpstr>Hub Çeşitleri</vt:lpstr>
      <vt:lpstr>Ethernet Switch</vt:lpstr>
      <vt:lpstr>PowerPoint Sunusu</vt:lpstr>
      <vt:lpstr>Ethernet Swich ler birbirine bağlanırken izlenecek yollar</vt:lpstr>
      <vt:lpstr>Ethernet Swich Çeşitleri</vt:lpstr>
      <vt:lpstr>Repeater(Tekrarlayıcı)</vt:lpstr>
      <vt:lpstr>PowerPoint Sunusu</vt:lpstr>
      <vt:lpstr>Bridge (Köprü)</vt:lpstr>
      <vt:lpstr>PowerPoint Sunusu</vt:lpstr>
      <vt:lpstr>Router(Yönlendirici)</vt:lpstr>
      <vt:lpstr>PowerPoint Sunusu</vt:lpstr>
      <vt:lpstr>Router Çeşitleri</vt:lpstr>
      <vt:lpstr>Gateway(Ağ Geçidi)</vt:lpstr>
      <vt:lpstr>Transceiver(Dönüştürücü)</vt:lpstr>
      <vt:lpstr>PowerPoint Sunusu</vt:lpstr>
      <vt:lpstr>Firewall(Güvenlik Duvarı)</vt:lpstr>
      <vt:lpstr>PowerPoint Sunusu</vt:lpstr>
      <vt:lpstr>Firewall Çeşitleri</vt:lpstr>
      <vt:lpstr>Access Point(Erişim Noktası)</vt:lpstr>
      <vt:lpstr>PowerPoint Sunusu</vt:lpstr>
      <vt:lpstr>Modem </vt:lpstr>
      <vt:lpstr>PowerPoint Sunusu</vt:lpstr>
      <vt:lpstr>Modem Çeşitleri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Bağlantı Cihazları</dc:title>
  <dc:creator>mehmet sinan oruc</dc:creator>
  <cp:lastModifiedBy>mehmet sinan oruc</cp:lastModifiedBy>
  <cp:revision>18</cp:revision>
  <dcterms:created xsi:type="dcterms:W3CDTF">2020-03-08T14:51:43Z</dcterms:created>
  <dcterms:modified xsi:type="dcterms:W3CDTF">2020-03-08T17:14:40Z</dcterms:modified>
</cp:coreProperties>
</file>