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7" r:id="rId18"/>
    <p:sldId id="272" r:id="rId19"/>
    <p:sldId id="278" r:id="rId20"/>
    <p:sldId id="273" r:id="rId21"/>
    <p:sldId id="279" r:id="rId22"/>
    <p:sldId id="274" r:id="rId23"/>
    <p:sldId id="275" r:id="rId24"/>
    <p:sldId id="280" r:id="rId25"/>
    <p:sldId id="276" r:id="rId26"/>
    <p:sldId id="281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50C050-7989-4322-A34A-626E0547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D157DE-6632-4529-9D24-7E220C5E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C06248-DE57-421F-83F9-2A5FC0F6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6448D5-B861-46F1-8EB1-29FE85C8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CBAD5D-F1BA-4DB8-9D66-5D1840B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8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8DA026-80E9-4586-87C9-BEB6DF9A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614B7B-F80E-4ABE-8A32-79E30622A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825A6E-C5DC-49BF-B7EE-61BAAFFB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C2C844-8226-4DBD-98C8-9A282A1D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6C83CB-C845-4F04-BA0F-AFDDEFD1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7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A72B7C5-953C-4302-9333-62BC9FB78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8637693-BE41-4D3D-8C7B-8C73FF96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601E6E-66B1-4B6F-A0A2-02EA0682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E1307A-5BE7-4A59-BE4F-7C36A84F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2F7BD2-FA0B-4B18-BBD2-F52456B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01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D09FCE-38C0-4BA9-B713-C6018B71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7F345-CAC3-45CF-A423-A3E04C4D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E48DCB-6343-4335-B425-997DED74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340CA0-720C-4306-88C6-3D8B1930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E68045-4069-45D8-8845-29884822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9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7DCD57-B917-481A-B771-1EC7C529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B2B729-2598-4848-A911-2350C27F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591396-E8D3-4376-85D9-099F7968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104E8B-0328-4C20-8697-A92F1782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6B4466-26C2-4DF8-ACC0-90DF28B0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1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72119B-5800-49F4-A9F5-200B2F7F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BCDE2E-B131-4DB3-8692-E919F0615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D397928-B255-4126-B2E4-E0DC04F44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E6FFD1-D161-4AFE-A192-12D70BBD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565DE4-E724-41FE-94BF-02EE42FF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FA868A-BA1C-42FB-969C-078DF95B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91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9A2F0C-3346-47BB-833F-D4279C4B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3D4E96-1A4E-4418-B024-A1FA12F9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CB7A05F-32BE-4C8D-884C-97B8B5D3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6CCF2B0-9542-4109-BAD9-6F27240C8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E632016-9B57-4C99-AD98-E25752F19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A2CD7E6-88EF-436A-99D4-C66B5F1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D91F35C-4704-4F5C-9379-15123892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7FC1CA-4E56-4A10-88CC-63F17027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1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DAFC90-3A43-424B-ABF8-6029AC1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145A665-87A1-405E-A17D-E8D85A9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916066-4562-428C-8C36-E8091B53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21E4D5C-1925-4255-949A-4568A87C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2703F30-48D7-4CAE-A120-728621AD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ABD2E76-EBCA-48FD-9207-681E8018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49B30AE-BEAB-4313-8443-4423DD7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87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6FC58B-82D9-4A51-BD32-8A42F592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9B81AC-4972-4181-B2E4-58C43C06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E4A3DB5-BAFE-463D-852A-D33E9577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4D444E8-C3D3-431E-AB29-295EB8B4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840DDE-CBE4-455E-9526-3754F5CF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BAB66C-C920-4C50-A13B-87A0D0A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19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BEC83A-F068-4B51-9E6E-2E69185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78B45B8-1209-411A-98FB-0B42A6F64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5A30BA-2A08-465E-B42F-209A77AC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4389A7-A086-4DE8-BEA4-0D5B19DA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9B2508C-44B5-42F3-955C-68355189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3A6F90B-DC20-4EB0-8A34-ABB4A310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020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6F8F8F8-74DB-4F40-B946-C3CC7ACC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438B1E-3C89-4EB3-AF1E-605E4C25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C42F2C-9501-426F-A9A4-01DFB9C2B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323F-1161-4D5D-86AF-11EC943C23C1}" type="datetimeFigureOut">
              <a:rPr lang="tr-TR" smtClean="0"/>
              <a:t>02.03.2020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E401CC-CE18-4970-AAB5-386AACB3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415341-5EC4-46EA-A739-732591A92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DDE9-83BC-4DB2-B157-296C9E250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471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46333E-EA71-464F-B60C-ACE88A061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Ağ Mimarileri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9049E9-A4F9-4A2E-B69D-41B40D746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28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150DE4-0935-46A2-AA08-B2C118BD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Sunucu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7FF8C2-5999-401F-AF85-E7FE2C33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sayfalarını depolar ve istemcilere servis eder.</a:t>
            </a:r>
          </a:p>
        </p:txBody>
      </p:sp>
    </p:spTree>
    <p:extLst>
      <p:ext uri="{BB962C8B-B14F-4D97-AF65-F5344CB8AC3E}">
        <p14:creationId xmlns:p14="http://schemas.microsoft.com/office/powerpoint/2010/main" val="328113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CBE33-06D9-4B1E-8673-B074F80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ISA 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BDDAE7-B92F-457D-8801-43DC9945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İnternet tabanlı tehditlere karşı istemcileri korur ve erişimleri denetlemek için kullanılır.</a:t>
            </a:r>
          </a:p>
          <a:p>
            <a:r>
              <a:rPr lang="tr-TR" dirty="0"/>
              <a:t>Hem firewall hem de Proxy görevi gerçekleştirir.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452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D215A2-1B7A-485F-A761-2B019864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Proxy 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D99E81-80D7-4918-A2B3-44B4C875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İnternet erişiminde kullanılan bir ara sunucudur.</a:t>
            </a:r>
          </a:p>
          <a:p>
            <a:r>
              <a:rPr lang="tr-TR" dirty="0"/>
              <a:t>İnternete erişecek bilgisayar Proxy üzerinden erişimini sağlar.</a:t>
            </a:r>
          </a:p>
          <a:p>
            <a:r>
              <a:rPr lang="tr-TR" dirty="0"/>
              <a:t>Çok fazla ziyaret edilen bir sayfa Proxy server ön belleğine alınarak istekte bulunan bilgisayara önbelleğinden web sayfasını göndererek bağlantı hızını arttırır.</a:t>
            </a:r>
          </a:p>
          <a:p>
            <a:r>
              <a:rPr lang="tr-TR" dirty="0"/>
              <a:t>Web sitelerinde uygunsuz bölümleri temizledikten sonra istemciye servis eder.</a:t>
            </a:r>
          </a:p>
          <a:p>
            <a:r>
              <a:rPr lang="tr-TR" dirty="0"/>
              <a:t>Proxy server virüslü dosyaları otomatik olarak temizleyebilir.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532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3B0F07-5A09-49C0-9AFB-4E76AC8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Coğrafi Açıdan Ağ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41CA33-2ABF-4C9C-BE17-87546661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PAN(</a:t>
            </a:r>
            <a:r>
              <a:rPr lang="tr-TR" dirty="0" err="1"/>
              <a:t>Personal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Network) -Kişisel Alan Ağı</a:t>
            </a:r>
          </a:p>
          <a:p>
            <a:r>
              <a:rPr lang="tr-TR" dirty="0"/>
              <a:t>LAN(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Network) -Yerel Alan Ağı</a:t>
            </a:r>
          </a:p>
          <a:p>
            <a:r>
              <a:rPr lang="tr-TR" dirty="0"/>
              <a:t>MAN(</a:t>
            </a:r>
            <a:r>
              <a:rPr lang="tr-TR" dirty="0" err="1"/>
              <a:t>Metropolitan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Network)- Metropol Alan Ağı</a:t>
            </a:r>
          </a:p>
          <a:p>
            <a:r>
              <a:rPr lang="tr-TR" dirty="0"/>
              <a:t>WAN(</a:t>
            </a:r>
            <a:r>
              <a:rPr lang="tr-TR" dirty="0" err="1"/>
              <a:t>Wide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Network)- Geniş Alan Ağı</a:t>
            </a:r>
          </a:p>
          <a:p>
            <a:r>
              <a:rPr lang="tr-TR" dirty="0"/>
              <a:t>VPN(Virtual </a:t>
            </a:r>
            <a:r>
              <a:rPr lang="tr-TR" dirty="0" err="1"/>
              <a:t>Private</a:t>
            </a:r>
            <a:r>
              <a:rPr lang="tr-TR" dirty="0"/>
              <a:t> Network)- Sanal Özel Ağı</a:t>
            </a:r>
          </a:p>
          <a:p>
            <a:r>
              <a:rPr lang="tr-TR" dirty="0"/>
              <a:t>CAN(Controller </a:t>
            </a:r>
            <a:r>
              <a:rPr lang="tr-TR" dirty="0" err="1"/>
              <a:t>Area</a:t>
            </a:r>
            <a:r>
              <a:rPr lang="tr-TR" dirty="0"/>
              <a:t> Network)-Kontrolcü Alan Ağı</a:t>
            </a:r>
          </a:p>
          <a:p>
            <a:r>
              <a:rPr lang="tr-TR" dirty="0"/>
              <a:t>SAN(Storage </a:t>
            </a:r>
            <a:r>
              <a:rPr lang="tr-TR" dirty="0" err="1"/>
              <a:t>Area</a:t>
            </a:r>
            <a:r>
              <a:rPr lang="tr-TR" dirty="0"/>
              <a:t> Network)- Depolama Alan Ağı</a:t>
            </a:r>
          </a:p>
        </p:txBody>
      </p:sp>
    </p:spTree>
    <p:extLst>
      <p:ext uri="{BB962C8B-B14F-4D97-AF65-F5344CB8AC3E}">
        <p14:creationId xmlns:p14="http://schemas.microsoft.com/office/powerpoint/2010/main" val="66118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0DEC29-6E88-4025-9F38-62B975C6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EBB2DB-AD3E-4655-9B51-57409974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0596C19-F4B7-4D55-A294-97E47E31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0055"/>
            <a:ext cx="6095998" cy="407319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D084128-9012-4DA2-8CD1-C875B709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65" y="379812"/>
            <a:ext cx="4962527" cy="338790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376A94E-8824-4A2E-8DA4-3FAD14E9A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273480"/>
            <a:ext cx="6095999" cy="256298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81AB751-A96E-49BD-99AB-E8A567F66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46" y="4764086"/>
            <a:ext cx="4962526" cy="20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9B508D-8BCB-4BE4-B09D-7C8FB1B1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Topolojilerine Göre Ağ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2A2CC7-B3F9-4F30-843F-4D5C08FF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Fiziksel Topoloji</a:t>
            </a:r>
          </a:p>
          <a:p>
            <a:pPr lvl="1"/>
            <a:r>
              <a:rPr lang="tr-TR" dirty="0"/>
              <a:t>Ortak Yol (</a:t>
            </a:r>
            <a:r>
              <a:rPr lang="tr-TR" dirty="0" err="1"/>
              <a:t>Bus</a:t>
            </a:r>
            <a:r>
              <a:rPr lang="tr-TR" dirty="0"/>
              <a:t>) Topolojisi</a:t>
            </a:r>
          </a:p>
          <a:p>
            <a:pPr lvl="1"/>
            <a:r>
              <a:rPr lang="tr-TR" dirty="0"/>
              <a:t>Halka(Ring) Topolojisi</a:t>
            </a:r>
          </a:p>
          <a:p>
            <a:pPr lvl="1"/>
            <a:r>
              <a:rPr lang="tr-TR" dirty="0"/>
              <a:t>Yıldız(Star) Topolojisi</a:t>
            </a:r>
          </a:p>
          <a:p>
            <a:pPr lvl="1"/>
            <a:r>
              <a:rPr lang="tr-TR" dirty="0"/>
              <a:t>Genişletilmiş Yıldız(</a:t>
            </a:r>
            <a:r>
              <a:rPr lang="tr-TR" dirty="0" err="1"/>
              <a:t>Extended</a:t>
            </a:r>
            <a:r>
              <a:rPr lang="tr-TR" dirty="0"/>
              <a:t> Star) Topolojisi</a:t>
            </a:r>
          </a:p>
          <a:p>
            <a:pPr lvl="1"/>
            <a:r>
              <a:rPr lang="tr-TR" dirty="0"/>
              <a:t>Örgü(Mesh) Topolojisi</a:t>
            </a:r>
          </a:p>
          <a:p>
            <a:pPr lvl="1"/>
            <a:r>
              <a:rPr lang="tr-TR" dirty="0"/>
              <a:t>Ağaç (</a:t>
            </a:r>
            <a:r>
              <a:rPr lang="tr-TR" dirty="0" err="1"/>
              <a:t>Hierarchical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) Topolojisi</a:t>
            </a:r>
          </a:p>
          <a:p>
            <a:r>
              <a:rPr lang="tr-TR" dirty="0"/>
              <a:t>Mantıksal Topoloji</a:t>
            </a:r>
          </a:p>
          <a:p>
            <a:pPr lvl="1"/>
            <a:r>
              <a:rPr lang="tr-TR" dirty="0"/>
              <a:t>Yayın Topolojisi(Broadcast </a:t>
            </a:r>
            <a:r>
              <a:rPr lang="tr-TR" dirty="0" err="1"/>
              <a:t>Topology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Jetonlu Geçiş Topolojisi( </a:t>
            </a:r>
            <a:r>
              <a:rPr lang="tr-TR" dirty="0" err="1"/>
              <a:t>Token</a:t>
            </a:r>
            <a:r>
              <a:rPr lang="tr-TR" dirty="0"/>
              <a:t> </a:t>
            </a:r>
            <a:r>
              <a:rPr lang="tr-TR" dirty="0" err="1"/>
              <a:t>Passing</a:t>
            </a:r>
            <a:r>
              <a:rPr lang="tr-TR" dirty="0"/>
              <a:t> </a:t>
            </a:r>
            <a:r>
              <a:rPr lang="tr-TR" dirty="0" err="1"/>
              <a:t>Topology</a:t>
            </a:r>
            <a:r>
              <a:rPr lang="tr-TR" dirty="0"/>
              <a:t>)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281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844BA1D-E426-49D5-B3F1-117D8CB0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 err="1"/>
              <a:t>Ortak</a:t>
            </a:r>
            <a:r>
              <a:rPr lang="en-US" sz="3700" dirty="0"/>
              <a:t> </a:t>
            </a:r>
            <a:r>
              <a:rPr lang="en-US" sz="3700" dirty="0" err="1"/>
              <a:t>Yol</a:t>
            </a:r>
            <a:endParaRPr lang="en-US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oturma, oda içeren bir resim&#10;&#10;Açıklama otomatik olarak oluşturuldu">
            <a:extLst>
              <a:ext uri="{FF2B5EF4-FFF2-40B4-BE49-F238E27FC236}">
                <a16:creationId xmlns:a16="http://schemas.microsoft.com/office/drawing/2014/main" id="{E03D147C-7364-4D63-8426-CB0E79A26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9" r="1" b="9778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C7D7E10-07E0-48EB-B85F-3429373C7D33}"/>
              </a:ext>
            </a:extLst>
          </p:cNvPr>
          <p:cNvSpPr txBox="1"/>
          <p:nvPr/>
        </p:nvSpPr>
        <p:spPr>
          <a:xfrm>
            <a:off x="9144000" y="3726873"/>
            <a:ext cx="2745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İnce </a:t>
            </a:r>
            <a:r>
              <a:rPr lang="tr-TR" dirty="0" err="1"/>
              <a:t>Koksiyel</a:t>
            </a:r>
            <a:r>
              <a:rPr lang="tr-TR" dirty="0"/>
              <a:t> 185m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Kalın </a:t>
            </a:r>
            <a:r>
              <a:rPr lang="tr-TR" dirty="0" err="1"/>
              <a:t>Koaksiyel</a:t>
            </a:r>
            <a:r>
              <a:rPr lang="tr-TR" dirty="0"/>
              <a:t> 500m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Max</a:t>
            </a:r>
            <a:r>
              <a:rPr lang="tr-TR" dirty="0"/>
              <a:t> 30 ağ cihazı</a:t>
            </a:r>
          </a:p>
        </p:txBody>
      </p:sp>
    </p:spTree>
    <p:extLst>
      <p:ext uri="{BB962C8B-B14F-4D97-AF65-F5344CB8AC3E}">
        <p14:creationId xmlns:p14="http://schemas.microsoft.com/office/powerpoint/2010/main" val="104025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E3FE06-CF29-445C-81DE-D7E93777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57A01D6E-2C49-473B-BA59-DCEEECFE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0" b="24332"/>
          <a:stretch/>
        </p:blipFill>
        <p:spPr>
          <a:xfrm>
            <a:off x="674364" y="1505243"/>
            <a:ext cx="10741847" cy="3770142"/>
          </a:xfrm>
        </p:spPr>
      </p:pic>
    </p:spTree>
    <p:extLst>
      <p:ext uri="{BB962C8B-B14F-4D97-AF65-F5344CB8AC3E}">
        <p14:creationId xmlns:p14="http://schemas.microsoft.com/office/powerpoint/2010/main" val="390350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53E4531-B36C-4ABC-97FE-56B735AA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Halka Topoloji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B9238A9-AFB9-43A6-AE25-4CDBFB026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08" r="5919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785837-F5A0-492B-8B46-517F7CE6B42C}"/>
              </a:ext>
            </a:extLst>
          </p:cNvPr>
          <p:cNvSpPr txBox="1"/>
          <p:nvPr/>
        </p:nvSpPr>
        <p:spPr>
          <a:xfrm>
            <a:off x="8991618" y="4114801"/>
            <a:ext cx="2745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 tüm cihazlardan geçer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Sinyal zayıflamaz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Token-3byte yardımıyla veri iletilir.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baytlar sürekli hatta dolaşır.</a:t>
            </a:r>
          </a:p>
        </p:txBody>
      </p:sp>
    </p:spTree>
    <p:extLst>
      <p:ext uri="{BB962C8B-B14F-4D97-AF65-F5344CB8AC3E}">
        <p14:creationId xmlns:p14="http://schemas.microsoft.com/office/powerpoint/2010/main" val="41823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B11893-A745-4635-8413-40779A3B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AC9DF6-50FA-457D-8EC0-C38D5DEF2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9" b="29454"/>
          <a:stretch/>
        </p:blipFill>
        <p:spPr>
          <a:xfrm>
            <a:off x="1223888" y="2293034"/>
            <a:ext cx="9534419" cy="2926080"/>
          </a:xfrm>
        </p:spPr>
      </p:pic>
    </p:spTree>
    <p:extLst>
      <p:ext uri="{BB962C8B-B14F-4D97-AF65-F5344CB8AC3E}">
        <p14:creationId xmlns:p14="http://schemas.microsoft.com/office/powerpoint/2010/main" val="119200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D87D993-6E8C-4554-88F5-E9739B52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Ağ Mimarisi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4865FC8-4E03-4EA7-B4CC-5F2257622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Peer-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tr-TR" dirty="0" err="1">
                <a:solidFill>
                  <a:srgbClr val="FF0000"/>
                </a:solidFill>
              </a:rPr>
              <a:t>peer</a:t>
            </a:r>
            <a:r>
              <a:rPr lang="tr-TR" dirty="0">
                <a:solidFill>
                  <a:srgbClr val="FF0000"/>
                </a:solidFill>
              </a:rPr>
              <a:t> (Eşler Arası) Mimari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Tüm bilgisayarlar eşit haklara sahip, hem sunucu </a:t>
            </a:r>
            <a:r>
              <a:rPr lang="tr-TR" dirty="0" err="1"/>
              <a:t>hemde</a:t>
            </a:r>
            <a:r>
              <a:rPr lang="tr-TR" dirty="0"/>
              <a:t> istemci olarak çalışabilir.</a:t>
            </a:r>
          </a:p>
          <a:p>
            <a:pPr marL="0" indent="0" algn="ctr">
              <a:buNone/>
            </a:pPr>
            <a:r>
              <a:rPr lang="tr-TR" dirty="0"/>
              <a:t>Ağdaki tüm bilgisayarlar karşılıklı veri iletiminde bulunabilir. </a:t>
            </a:r>
            <a:r>
              <a:rPr lang="tr-TR" dirty="0" err="1"/>
              <a:t>Dosya,yazıcı</a:t>
            </a:r>
            <a:r>
              <a:rPr lang="tr-TR" dirty="0"/>
              <a:t> vb.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25D8D63-465F-4E20-AFB1-630112C7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Client-Server (İstemci-Sunucu) Mimarisi</a:t>
            </a:r>
          </a:p>
          <a:p>
            <a:pPr algn="ctr"/>
            <a:endParaRPr lang="tr-TR" dirty="0"/>
          </a:p>
          <a:p>
            <a:pPr marL="0" indent="0" algn="ctr">
              <a:buNone/>
            </a:pPr>
            <a:r>
              <a:rPr lang="tr-TR" dirty="0"/>
              <a:t>Yetkilendirme mevcut, sunucunun paylaşıma açmadığı dosyalar paylaşılmaz, sunucu bilgisayarlar çok daha güçlüdür.</a:t>
            </a:r>
          </a:p>
          <a:p>
            <a:pPr marL="0" indent="0" algn="ctr">
              <a:buNone/>
            </a:pPr>
            <a:r>
              <a:rPr lang="tr-TR" dirty="0"/>
              <a:t>Örnek; İnternet bağlantısı(</a:t>
            </a:r>
            <a:r>
              <a:rPr lang="tr-TR" dirty="0" err="1"/>
              <a:t>client</a:t>
            </a:r>
            <a:r>
              <a:rPr lang="tr-TR" dirty="0"/>
              <a:t>-server yapısıdır.)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tr-TR" dirty="0"/>
              <a:t>2 katmanlı ve 3 katmanlı yapı olmak üzere 2 ye ayrılır.</a:t>
            </a:r>
          </a:p>
        </p:txBody>
      </p:sp>
    </p:spTree>
    <p:extLst>
      <p:ext uri="{BB962C8B-B14F-4D97-AF65-F5344CB8AC3E}">
        <p14:creationId xmlns:p14="http://schemas.microsoft.com/office/powerpoint/2010/main" val="344841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138A0-F8A6-4698-8710-6453CC230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C00420-9B9B-46FC-97A6-190F3AE6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80" y="2798570"/>
            <a:ext cx="5492730" cy="33050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/>
              <a:t>Yıldız</a:t>
            </a:r>
            <a:r>
              <a:rPr lang="en-US" sz="6600" dirty="0"/>
              <a:t> </a:t>
            </a:r>
            <a:r>
              <a:rPr lang="en-US" sz="6600" dirty="0" err="1"/>
              <a:t>Topoloji</a:t>
            </a:r>
            <a:endParaRPr lang="en-US" sz="6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430" y="290285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8070" y="679732"/>
            <a:ext cx="427710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AE474D1-5823-4B62-B4C5-27DBF22B7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8" r="10134" b="-2"/>
          <a:stretch/>
        </p:blipFill>
        <p:spPr>
          <a:xfrm>
            <a:off x="7658100" y="928201"/>
            <a:ext cx="3800393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9320" y="6355073"/>
            <a:ext cx="427585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F2F0EA2-19D6-4B6A-A4F6-4B8EA05D62E5}"/>
              </a:ext>
            </a:extLst>
          </p:cNvPr>
          <p:cNvSpPr txBox="1"/>
          <p:nvPr/>
        </p:nvSpPr>
        <p:spPr>
          <a:xfrm>
            <a:off x="865697" y="3879273"/>
            <a:ext cx="5105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Günümüzde en çok kullanılan yöntemdir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Ağ cihazlarının merkez cihaza uzaklığı </a:t>
            </a:r>
            <a:r>
              <a:rPr lang="tr-TR" dirty="0" err="1"/>
              <a:t>max</a:t>
            </a:r>
            <a:r>
              <a:rPr lang="tr-TR" dirty="0"/>
              <a:t>. 100m olabilir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Ağ </a:t>
            </a:r>
            <a:r>
              <a:rPr lang="tr-TR" dirty="0" err="1"/>
              <a:t>hub</a:t>
            </a:r>
            <a:r>
              <a:rPr lang="tr-TR" dirty="0"/>
              <a:t> veya </a:t>
            </a:r>
            <a:r>
              <a:rPr lang="tr-TR" dirty="0" err="1"/>
              <a:t>switch</a:t>
            </a:r>
            <a:r>
              <a:rPr lang="tr-TR" dirty="0"/>
              <a:t> i </a:t>
            </a:r>
            <a:r>
              <a:rPr lang="tr-TR" dirty="0" err="1"/>
              <a:t>arzalanması</a:t>
            </a:r>
            <a:r>
              <a:rPr lang="tr-TR" dirty="0"/>
              <a:t> durumunda tüm veri ileti durur.</a:t>
            </a:r>
          </a:p>
        </p:txBody>
      </p:sp>
    </p:spTree>
    <p:extLst>
      <p:ext uri="{BB962C8B-B14F-4D97-AF65-F5344CB8AC3E}">
        <p14:creationId xmlns:p14="http://schemas.microsoft.com/office/powerpoint/2010/main" val="368845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380C8-D799-44E8-8089-E9DCC2B9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yiyecek içeren bir resim&#10;&#10;Açıklama otomatik olarak oluşturuldu">
            <a:extLst>
              <a:ext uri="{FF2B5EF4-FFF2-40B4-BE49-F238E27FC236}">
                <a16:creationId xmlns:a16="http://schemas.microsoft.com/office/drawing/2014/main" id="{FBD745A8-85DD-4F74-8589-BFC466E73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8" b="22336"/>
          <a:stretch/>
        </p:blipFill>
        <p:spPr>
          <a:xfrm>
            <a:off x="954815" y="2743199"/>
            <a:ext cx="10339815" cy="3165231"/>
          </a:xfrm>
        </p:spPr>
      </p:pic>
    </p:spTree>
    <p:extLst>
      <p:ext uri="{BB962C8B-B14F-4D97-AF65-F5344CB8AC3E}">
        <p14:creationId xmlns:p14="http://schemas.microsoft.com/office/powerpoint/2010/main" val="2778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325B25-4B4F-4E87-B6D4-BF118F1C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Genişletilmiş Yıldız Topolojisi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CECA4E-A788-4157-8ADA-4EECD014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74CB01E-9493-4F7F-8C9C-70AE28CA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2086769"/>
            <a:ext cx="4629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68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DEEA43-6055-485C-A839-C78C681A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Örgü Topolojisi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çizim, yol, bilgisayar içeren bir resim&#10;&#10;Açıklama otomatik olarak oluşturuldu">
            <a:extLst>
              <a:ext uri="{FF2B5EF4-FFF2-40B4-BE49-F238E27FC236}">
                <a16:creationId xmlns:a16="http://schemas.microsoft.com/office/drawing/2014/main" id="{FF108CE3-D76A-4AB8-A8B4-CF8E38207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96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2FDC838-3B50-49D7-8836-4532808C5B8A}"/>
              </a:ext>
            </a:extLst>
          </p:cNvPr>
          <p:cNvSpPr txBox="1"/>
          <p:nvPr/>
        </p:nvSpPr>
        <p:spPr>
          <a:xfrm>
            <a:off x="8706087" y="4087091"/>
            <a:ext cx="348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Genelde WAN ‘</a:t>
            </a:r>
            <a:r>
              <a:rPr lang="tr-TR" dirty="0" err="1"/>
              <a:t>lar</a:t>
            </a:r>
            <a:r>
              <a:rPr lang="tr-TR" dirty="0"/>
              <a:t> da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Ağdaki toplam bağlantı </a:t>
            </a:r>
            <a:r>
              <a:rPr lang="tr-TR" dirty="0" err="1"/>
              <a:t>saysı</a:t>
            </a:r>
            <a:r>
              <a:rPr lang="tr-TR" dirty="0"/>
              <a:t> X*(X-1)/2 sayıdadır (</a:t>
            </a:r>
            <a:r>
              <a:rPr lang="tr-TR" dirty="0" err="1"/>
              <a:t>X:İstemci</a:t>
            </a:r>
            <a:r>
              <a:rPr lang="tr-TR" dirty="0"/>
              <a:t> Sayısı)</a:t>
            </a:r>
          </a:p>
        </p:txBody>
      </p:sp>
    </p:spTree>
    <p:extLst>
      <p:ext uri="{BB962C8B-B14F-4D97-AF65-F5344CB8AC3E}">
        <p14:creationId xmlns:p14="http://schemas.microsoft.com/office/powerpoint/2010/main" val="250243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61CD60-D8A3-4930-886C-A7FE2C53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BF9CB2C-FE07-4F2C-B823-78EC752A0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6" b="18782"/>
          <a:stretch/>
        </p:blipFill>
        <p:spPr>
          <a:xfrm>
            <a:off x="762241" y="1057462"/>
            <a:ext cx="10294965" cy="3669283"/>
          </a:xfrm>
        </p:spPr>
      </p:pic>
    </p:spTree>
    <p:extLst>
      <p:ext uri="{BB962C8B-B14F-4D97-AF65-F5344CB8AC3E}">
        <p14:creationId xmlns:p14="http://schemas.microsoft.com/office/powerpoint/2010/main" val="1393880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3C96D9-82E9-4AC2-8FF1-B62EBD7C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Ağaç Topolojisi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tablo, cadde içeren bir resim&#10;&#10;Açıklama otomatik olarak oluşturuldu">
            <a:extLst>
              <a:ext uri="{FF2B5EF4-FFF2-40B4-BE49-F238E27FC236}">
                <a16:creationId xmlns:a16="http://schemas.microsoft.com/office/drawing/2014/main" id="{64BD0E59-9DDD-4F56-8380-80D27D06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78" r="896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81C1F35-8AE9-402E-A118-9F97C69ADEA8}"/>
              </a:ext>
            </a:extLst>
          </p:cNvPr>
          <p:cNvSpPr txBox="1"/>
          <p:nvPr/>
        </p:nvSpPr>
        <p:spPr>
          <a:xfrm>
            <a:off x="7150463" y="4578002"/>
            <a:ext cx="504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Genelde yıldız topolojisi olmak üzere farklı ağ topolojilerini birbirine bağlamak için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Bus</a:t>
            </a:r>
            <a:r>
              <a:rPr lang="tr-TR" dirty="0"/>
              <a:t> topoloji ve yıldız topolojisinin karakteristik özelliklerini barındırır.</a:t>
            </a:r>
          </a:p>
        </p:txBody>
      </p:sp>
    </p:spTree>
    <p:extLst>
      <p:ext uri="{BB962C8B-B14F-4D97-AF65-F5344CB8AC3E}">
        <p14:creationId xmlns:p14="http://schemas.microsoft.com/office/powerpoint/2010/main" val="54631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AAF23-8E6D-49BF-9943-D8D5DA70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oturma, masa, bilgisayar, telefon içeren bir resim&#10;&#10;Açıklama otomatik olarak oluşturuldu">
            <a:extLst>
              <a:ext uri="{FF2B5EF4-FFF2-40B4-BE49-F238E27FC236}">
                <a16:creationId xmlns:a16="http://schemas.microsoft.com/office/drawing/2014/main" id="{AD91C7EC-35ED-4AE6-8EEE-ED1A4028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6" b="16889"/>
          <a:stretch/>
        </p:blipFill>
        <p:spPr>
          <a:xfrm>
            <a:off x="1659987" y="2152357"/>
            <a:ext cx="8384345" cy="3432517"/>
          </a:xfrm>
        </p:spPr>
      </p:pic>
    </p:spTree>
    <p:extLst>
      <p:ext uri="{BB962C8B-B14F-4D97-AF65-F5344CB8AC3E}">
        <p14:creationId xmlns:p14="http://schemas.microsoft.com/office/powerpoint/2010/main" val="384477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9211070-CA6B-400D-AF9B-9DDD4ACE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AF1E1A7-C161-4B36-AA78-CCE3FF5E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9788CFA-8BC0-4A30-A15F-6DADED05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41" y="1069145"/>
            <a:ext cx="9458240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2053C3A-AAA9-4DF0-ACBB-C59E8765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4069576" cy="2881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2 </a:t>
            </a:r>
            <a:r>
              <a:rPr lang="en-US" sz="4800" dirty="0" err="1">
                <a:solidFill>
                  <a:srgbClr val="FF0000"/>
                </a:solidFill>
              </a:rPr>
              <a:t>Katmanlı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İstemci-Sunucu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Mimarisi</a:t>
            </a:r>
            <a:br>
              <a:rPr lang="tr-TR" sz="4800" dirty="0">
                <a:solidFill>
                  <a:srgbClr val="FF0000"/>
                </a:solidFill>
              </a:rPr>
            </a:br>
            <a:br>
              <a:rPr lang="tr-TR" sz="4800" dirty="0">
                <a:solidFill>
                  <a:srgbClr val="FF0000"/>
                </a:solidFill>
              </a:rPr>
            </a:b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İçerik Yer Tutucusu 3" descr="bilgisayar içeren bir resim&#10;&#10;Açıklama otomatik olarak oluşturuldu">
            <a:extLst>
              <a:ext uri="{FF2B5EF4-FFF2-40B4-BE49-F238E27FC236}">
                <a16:creationId xmlns:a16="http://schemas.microsoft.com/office/drawing/2014/main" id="{708F7984-5E4C-4E22-AC3F-7B44F9B0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88" b="1"/>
          <a:stretch/>
        </p:blipFill>
        <p:spPr>
          <a:xfrm>
            <a:off x="509517" y="576072"/>
            <a:ext cx="6692560" cy="55229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8FDB87-7113-4BC5-8880-0FABE2075D82}"/>
              </a:ext>
            </a:extLst>
          </p:cNvPr>
          <p:cNvSpPr txBox="1"/>
          <p:nvPr/>
        </p:nvSpPr>
        <p:spPr>
          <a:xfrm>
            <a:off x="7763256" y="3186545"/>
            <a:ext cx="4069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Sunucu ile direk bağlantıya geçildiği için güvenlik sorunlarına neden olmaktadır.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Explorer ve Web Server bu mimaride çalışmaktadır.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Güvenlik sorunlarının önüne geçmek için SSL(</a:t>
            </a:r>
            <a:r>
              <a:rPr lang="tr-TR" dirty="0" err="1"/>
              <a:t>Secure</a:t>
            </a:r>
            <a:r>
              <a:rPr lang="tr-TR" dirty="0"/>
              <a:t> </a:t>
            </a:r>
            <a:r>
              <a:rPr lang="tr-TR" dirty="0" err="1"/>
              <a:t>Socket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)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180296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59E3DF-3331-4917-803E-582D6EA1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862" y="626010"/>
            <a:ext cx="4235548" cy="1997613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3 Katmanlı İstemci-Sunucu Mimarisi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E6D27-AB97-4DAA-9893-73D2135C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709" y="2493819"/>
            <a:ext cx="4932325" cy="4142508"/>
          </a:xfrm>
        </p:spPr>
        <p:txBody>
          <a:bodyPr/>
          <a:lstStyle/>
          <a:p>
            <a:r>
              <a:rPr lang="tr-TR" dirty="0"/>
              <a:t>Güvenliği sağlamak ve istemcilere haklar sunmak için ara katman bulunur.</a:t>
            </a:r>
          </a:p>
          <a:p>
            <a:endParaRPr lang="tr-TR" dirty="0"/>
          </a:p>
          <a:p>
            <a:r>
              <a:rPr lang="tr-TR" dirty="0"/>
              <a:t>İstemciden gelen isteklere göre kimlik doğrulaması gerçekleştirir.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696A7D4-9233-47C7-9548-DA1F0FEE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" y="1322363"/>
            <a:ext cx="6629989" cy="44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80F309-2251-46B7-AFE4-7F0E7A7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Server Çeşitleri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E22D6A-26C1-4E48-A1EC-D95AD9FA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File Server( Dosya Sunucusu)</a:t>
            </a:r>
            <a:endParaRPr lang="tr-TR" dirty="0">
              <a:solidFill>
                <a:schemeClr val="accent1"/>
              </a:solidFill>
            </a:endParaRPr>
          </a:p>
          <a:p>
            <a:r>
              <a:rPr lang="tr-TR" dirty="0"/>
              <a:t>Database Server (Veri Tabanı Sunucu)</a:t>
            </a:r>
            <a:endParaRPr lang="tr-TR" dirty="0">
              <a:solidFill>
                <a:schemeClr val="accent1"/>
              </a:solidFill>
            </a:endParaRPr>
          </a:p>
          <a:p>
            <a:r>
              <a:rPr lang="tr-TR" dirty="0" err="1"/>
              <a:t>Transaction</a:t>
            </a:r>
            <a:r>
              <a:rPr lang="tr-TR" dirty="0"/>
              <a:t> Server </a:t>
            </a:r>
          </a:p>
          <a:p>
            <a:r>
              <a:rPr lang="tr-TR" dirty="0"/>
              <a:t>Web Server(Web Sunucu) </a:t>
            </a:r>
          </a:p>
          <a:p>
            <a:r>
              <a:rPr lang="tr-TR" dirty="0"/>
              <a:t>ISA(Internet Security </a:t>
            </a:r>
            <a:r>
              <a:rPr lang="tr-TR" dirty="0" err="1"/>
              <a:t>and</a:t>
            </a:r>
            <a:r>
              <a:rPr lang="tr-TR" dirty="0"/>
              <a:t> Acceleration) Server</a:t>
            </a:r>
          </a:p>
          <a:p>
            <a:r>
              <a:rPr lang="tr-TR" dirty="0"/>
              <a:t>Proxy Server(Vekil Sunucu)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263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EC5FBB-55B0-4AB6-807D-9BB1F5E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E8D2B5-6A37-492D-B3C9-43D9EBBC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Dosyaların kimlerle paylaşılacağına karar verir.</a:t>
            </a:r>
          </a:p>
          <a:p>
            <a:r>
              <a:rPr lang="tr-TR" dirty="0"/>
              <a:t>Dosya yazma ve okuma işlemleri için izin gerçekleştirir.</a:t>
            </a:r>
          </a:p>
        </p:txBody>
      </p:sp>
    </p:spTree>
    <p:extLst>
      <p:ext uri="{BB962C8B-B14F-4D97-AF65-F5344CB8AC3E}">
        <p14:creationId xmlns:p14="http://schemas.microsoft.com/office/powerpoint/2010/main" val="103439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BAA414-8C98-4036-86F6-165762F9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 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931213-5D4E-4A2B-A652-55AF6484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hizmeti için oluşturulan sunuculardır.</a:t>
            </a:r>
          </a:p>
          <a:p>
            <a:r>
              <a:rPr lang="tr-TR" dirty="0"/>
              <a:t>Yetkilendirmeye bağlı olarak istemci veri tabanına erişebilir.</a:t>
            </a:r>
          </a:p>
          <a:p>
            <a:r>
              <a:rPr lang="tr-TR" dirty="0"/>
              <a:t>SQL Server, </a:t>
            </a:r>
            <a:r>
              <a:rPr lang="tr-TR" dirty="0" err="1"/>
              <a:t>MySQL</a:t>
            </a:r>
            <a:r>
              <a:rPr lang="tr-TR" dirty="0"/>
              <a:t>, </a:t>
            </a:r>
            <a:r>
              <a:rPr lang="tr-TR" dirty="0" err="1"/>
              <a:t>Oracle</a:t>
            </a:r>
            <a:r>
              <a:rPr lang="tr-T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65650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003A6D-D161-4042-B251-44E5BDB3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Transaction</a:t>
            </a:r>
            <a:r>
              <a:rPr lang="tr-TR" dirty="0"/>
              <a:t> 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3A3D3F-D3E6-48F0-96FF-883C5909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Birden fazla veri tabanının sunucu üzerinde çalıştırılmasını sağlar.</a:t>
            </a:r>
          </a:p>
          <a:p>
            <a:r>
              <a:rPr lang="tr-TR" dirty="0"/>
              <a:t>Ya hep ya hiç mantığı ile çalışır.</a:t>
            </a:r>
          </a:p>
          <a:p>
            <a:r>
              <a:rPr lang="tr-TR" dirty="0"/>
              <a:t>Örneğin Banka hesapları arasında EFT-Havale.</a:t>
            </a:r>
          </a:p>
        </p:txBody>
      </p:sp>
    </p:spTree>
    <p:extLst>
      <p:ext uri="{BB962C8B-B14F-4D97-AF65-F5344CB8AC3E}">
        <p14:creationId xmlns:p14="http://schemas.microsoft.com/office/powerpoint/2010/main" val="215520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564</Words>
  <Application>Microsoft Office PowerPoint</Application>
  <PresentationFormat>Geniş ekran</PresentationFormat>
  <Paragraphs>90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Teması</vt:lpstr>
      <vt:lpstr>Ağ Mimarileri</vt:lpstr>
      <vt:lpstr>Ağ Mimarisi</vt:lpstr>
      <vt:lpstr>PowerPoint Sunusu</vt:lpstr>
      <vt:lpstr>2 Katmanlı İstemci-Sunucu Mimarisi  </vt:lpstr>
      <vt:lpstr>3 Katmanlı İstemci-Sunucu Mimarisi</vt:lpstr>
      <vt:lpstr>Server Çeşitleri</vt:lpstr>
      <vt:lpstr>File Server</vt:lpstr>
      <vt:lpstr>Database Server</vt:lpstr>
      <vt:lpstr>Transaction Server</vt:lpstr>
      <vt:lpstr>Web Sunucu</vt:lpstr>
      <vt:lpstr>ISA Server</vt:lpstr>
      <vt:lpstr>Proxy Server</vt:lpstr>
      <vt:lpstr>Coğrafi Açıdan Ağ Türleri</vt:lpstr>
      <vt:lpstr>PowerPoint Sunusu</vt:lpstr>
      <vt:lpstr>Topolojilerine Göre Ağ Türleri</vt:lpstr>
      <vt:lpstr>Ortak Yol</vt:lpstr>
      <vt:lpstr>PowerPoint Sunusu</vt:lpstr>
      <vt:lpstr>Halka Topoloji</vt:lpstr>
      <vt:lpstr>PowerPoint Sunusu</vt:lpstr>
      <vt:lpstr>Yıldız Topoloji</vt:lpstr>
      <vt:lpstr>PowerPoint Sunusu</vt:lpstr>
      <vt:lpstr>Genişletilmiş Yıldız Topolojisi</vt:lpstr>
      <vt:lpstr>Örgü Topolojisi</vt:lpstr>
      <vt:lpstr>PowerPoint Sunusu</vt:lpstr>
      <vt:lpstr>Ağaç Topolojisi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Ağ Mimarileri</dc:title>
  <dc:creator>mehmet sinan oruc</dc:creator>
  <cp:lastModifiedBy>mehmet sinan oruc</cp:lastModifiedBy>
  <cp:revision>7</cp:revision>
  <dcterms:created xsi:type="dcterms:W3CDTF">2020-03-01T20:37:37Z</dcterms:created>
  <dcterms:modified xsi:type="dcterms:W3CDTF">2020-03-02T11:08:51Z</dcterms:modified>
</cp:coreProperties>
</file>