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C83BA817-9662-43C9-A4DE-47C6DAD2C77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4"/>
            <p14:sldId id="266"/>
            <p14:sldId id="267"/>
            <p14:sldId id="268"/>
            <p14:sldId id="269"/>
            <p14:sldId id="270"/>
            <p14:sldId id="271"/>
            <p14:sldId id="273"/>
            <p14:sldId id="272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tp://ftp.saglik.com/" TargetMode="External"/><Relationship Id="rId2" Type="http://schemas.openxmlformats.org/officeDocument/2006/relationships/hyperlink" Target="http://www.saglik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mailto:Kullan&#305;c&#305;_ad&#305;@domain_ad&#305;(info@saglik.com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BF4610-F53D-4303-BBD4-F4CD56B9E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İnternet ve TCP/IP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2FCE06-A667-4311-A782-D1119B25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223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244961-E0BC-4D36-BC9A-93BD0F7C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Extranet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111004-975E-4975-BE7A-726A1C4E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Kapsam olarak intranetten büyük internetten küçüktür.</a:t>
            </a:r>
          </a:p>
          <a:p>
            <a:endParaRPr lang="tr-TR" dirty="0"/>
          </a:p>
          <a:p>
            <a:r>
              <a:rPr lang="tr-TR" dirty="0"/>
              <a:t>Farklı kuruluşlara ait intranetlerin verilen yetkiler doğrultusunda haberleşmesi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82251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DB174F5-3C20-43B4-877C-DC8E5811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6999AEF-CDDC-461F-9315-88AE4BDB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1" y="1600200"/>
            <a:ext cx="8046157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792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72323-4BE7-49D5-BF97-A670EC50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TCP/IP Mimarisi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398029-A086-4D2B-BF7B-B55ED0CF2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dirty="0"/>
              <a:t>Bu mimari veri iletişimi yapacak iki cihaz arasındaki organizasyonuna verilen genel addır.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 verinin iletilmesinden  önce paketlere ayrılması veya alıcı taraf için düşünüldüğünde de birleştirilmesini sağlamaktadır.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IP ise iletilmesi gereken paketlerin istenilen hedefe yönlendirilmesini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TCP/IP 4 katmandan oluşmaktadır.</a:t>
            </a:r>
          </a:p>
        </p:txBody>
      </p:sp>
    </p:spTree>
    <p:extLst>
      <p:ext uri="{BB962C8B-B14F-4D97-AF65-F5344CB8AC3E}">
        <p14:creationId xmlns:p14="http://schemas.microsoft.com/office/powerpoint/2010/main" val="306363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B1C5BB4-FEED-4E15-A82C-33918513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Resim 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504F1559-B5D3-45C4-96D3-16752C44C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56"/>
          <a:stretch/>
        </p:blipFill>
        <p:spPr>
          <a:xfrm>
            <a:off x="457200" y="1702912"/>
            <a:ext cx="8229600" cy="43205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683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FAF67B-8687-44DF-B0EC-33396BB1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Fiziksel Katman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335B1B-8B6C-49DE-9E0F-247D35FC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Kablolu iletimin yapıldığı bölümdür.</a:t>
            </a:r>
          </a:p>
          <a:p>
            <a:endParaRPr lang="tr-TR" dirty="0"/>
          </a:p>
          <a:p>
            <a:r>
              <a:rPr lang="tr-TR" dirty="0"/>
              <a:t>Verinin elektrik, ışık  veya radyo sinyallerine çevrim şekli ve aktarımını tanımlar.</a:t>
            </a:r>
          </a:p>
          <a:p>
            <a:endParaRPr lang="tr-TR" dirty="0"/>
          </a:p>
          <a:p>
            <a:r>
              <a:rPr lang="tr-TR" dirty="0"/>
              <a:t>İletilecek veri kaynak ve hedef IP </a:t>
            </a:r>
            <a:r>
              <a:rPr lang="tr-TR" dirty="0" err="1"/>
              <a:t>yi</a:t>
            </a:r>
            <a:r>
              <a:rPr lang="tr-TR" dirty="0"/>
              <a:t> içerisinde tutmaktadır.</a:t>
            </a:r>
          </a:p>
        </p:txBody>
      </p:sp>
    </p:spTree>
    <p:extLst>
      <p:ext uri="{BB962C8B-B14F-4D97-AF65-F5344CB8AC3E}">
        <p14:creationId xmlns:p14="http://schemas.microsoft.com/office/powerpoint/2010/main" val="293917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4FBCB5-F5C7-43FE-A4B6-2B2E18C4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FE9ED2-AF76-44B1-BA89-60D78626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IP katmanı olarak da isimlendirilir.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IP adreslerinin veriye eklenerek gerekli yönlendirmelerin yapıldığı katmandır.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Taşıma katmanından gelen veriler paketler haline getirilir.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Taşıma katmanından gelen verinin alıcıya hatasız bir şekilde ulaştırmak yükümlüdür.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Paketin en iyi şekilde hedefe </a:t>
            </a:r>
            <a:r>
              <a:rPr lang="tr-TR" dirty="0" err="1"/>
              <a:t>yönlendirilimesinden</a:t>
            </a:r>
            <a:r>
              <a:rPr lang="tr-TR" dirty="0"/>
              <a:t> de yine bu katman sorumludur.</a:t>
            </a:r>
          </a:p>
          <a:p>
            <a:pPr algn="just"/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870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DF566F-9D24-40B9-A444-008353B2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Taşıma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B450FF-FF6A-4B73-AD7F-A03F7F53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dirty="0"/>
              <a:t>Uygulama katmanından gelen veriyi paketler halinde internet katmanına taşır.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 çok büyük ise eğer </a:t>
            </a:r>
            <a:r>
              <a:rPr lang="tr-TR" dirty="0" err="1"/>
              <a:t>segmentlere</a:t>
            </a:r>
            <a:r>
              <a:rPr lang="tr-TR" dirty="0"/>
              <a:t> ayırır ve bu parçalar numaralandırılır.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İnternet katmanından aldığı veriyi de birleştirerek uygulama katmanına aktarırlar.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Servis kalitesi (</a:t>
            </a:r>
            <a:r>
              <a:rPr lang="tr-TR" dirty="0" err="1"/>
              <a:t>QoS</a:t>
            </a:r>
            <a:r>
              <a:rPr lang="tr-TR" dirty="0"/>
              <a:t>), güvenli veri aktarımı, akış kontrolü, hata kontrolü gibi işlemlerin yapıldığı katmandır.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67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184688-84F7-4797-AE25-3DB51B84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A31694-E44E-4987-AAB9-FAC67E0E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Kullanıcıya en yakın katmandır.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Kullanıcılar tarafından çalıştırılan tüm TCP tabanlı uygulamalar bu katmanda yer alır.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Dosya paylaşımı, e-mail veya </a:t>
            </a:r>
            <a:r>
              <a:rPr lang="tr-TR" dirty="0" err="1"/>
              <a:t>veritabanı</a:t>
            </a:r>
            <a:r>
              <a:rPr lang="tr-TR" dirty="0"/>
              <a:t> yönetimi gibi işlemlerin gerçekleştirildiği katmandır.</a:t>
            </a:r>
          </a:p>
        </p:txBody>
      </p:sp>
    </p:spTree>
    <p:extLst>
      <p:ext uri="{BB962C8B-B14F-4D97-AF65-F5344CB8AC3E}">
        <p14:creationId xmlns:p14="http://schemas.microsoft.com/office/powerpoint/2010/main" val="100785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223E649-D929-404E-8E9A-4C9559D9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" y="1154633"/>
            <a:ext cx="8963025" cy="4548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74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EF0058-1147-406B-B54D-4B0A892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TCP/IP ve OSI Arasındaki Benzerlik ve Farklılıklar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68B520-B068-4ADE-B890-00AFB09F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just"/>
            <a:r>
              <a:rPr lang="tr-TR" dirty="0"/>
              <a:t>Her iki modelde katmanlı bir yapıdadır.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Her iki modelde paket anahtarlamalı yapıdadır.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İki modelde bir veri iletiminin karmaşıklığını ortadan kaldırmak için sunulmuştur. Ancak şuan daha çok TCP/IP mimarisini kullanmaktayız daha sade bir yapıdadır.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OSI referans modelinde her bir katman görevi kesin bir şekilde belirlenmiştir. TCP/IP’de ise katmanlar kesin bir şekilde belirtilmediğinden yeni bir protokol mevcut katmanlar arasına eklenip çıkarılabilir.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TCP/IP’de kullanılan port kavramı vardır.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OSI referans modeldeki uygulama, sunum ve oturum katmanı TCP/IP’de oturum </a:t>
            </a:r>
            <a:r>
              <a:rPr lang="tr-TR"/>
              <a:t>uygulama katmanında </a:t>
            </a:r>
            <a:r>
              <a:rPr lang="tr-TR" dirty="0"/>
              <a:t>toplanmıştır.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OSI referans modeli ve TCP/IP mimarisinin her ikisinde de taşıma katmanında veri </a:t>
            </a:r>
            <a:r>
              <a:rPr lang="tr-TR" dirty="0" err="1"/>
              <a:t>segmentlere</a:t>
            </a:r>
            <a:r>
              <a:rPr lang="tr-TR" dirty="0"/>
              <a:t> bölünür. Taşıma katmanında, </a:t>
            </a:r>
            <a:r>
              <a:rPr lang="tr-TR" dirty="0" err="1"/>
              <a:t>segmentlere</a:t>
            </a:r>
            <a:r>
              <a:rPr lang="tr-TR" dirty="0"/>
              <a:t> ayrılan verinin hangi portu kullanacağı bilgisi eklenir.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OSI ve TCP/IP mimarisinin ağ katmanında </a:t>
            </a:r>
            <a:r>
              <a:rPr lang="tr-TR" dirty="0" err="1"/>
              <a:t>segmentler</a:t>
            </a:r>
            <a:r>
              <a:rPr lang="tr-TR" dirty="0"/>
              <a:t> paketlere dönüştürülür ve paket üzerinde paket üzerinde kaynak ve hedef adresleri vardır.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OSI referans modelinin veri bağı ve fiziksel katmanı birleştirilerek TCP/IP’de fiziksel katman adını almıştır. Ancak bu katmanlardaki görevler aynıdır. Veri iletim katmanında veri </a:t>
            </a:r>
            <a:r>
              <a:rPr lang="tr-TR" dirty="0" err="1"/>
              <a:t>frame</a:t>
            </a:r>
            <a:r>
              <a:rPr lang="tr-TR" dirty="0"/>
              <a:t> </a:t>
            </a:r>
            <a:r>
              <a:rPr lang="tr-TR" dirty="0" err="1"/>
              <a:t>lere</a:t>
            </a:r>
            <a:r>
              <a:rPr lang="tr-TR" dirty="0"/>
              <a:t> ayrılır başına MAC adresleri eklenir. Fiziksel katmanda ise iletim gerçekleştirilir. TCP/IP’de iki işlemde fiziksel katmanda gerçekleşir.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TCP/IP katmanında </a:t>
            </a:r>
            <a:r>
              <a:rPr lang="tr-TR" dirty="0" err="1"/>
              <a:t>UDP’de</a:t>
            </a:r>
            <a:r>
              <a:rPr lang="tr-TR" dirty="0"/>
              <a:t> kullanıldığı için veri güvenliği </a:t>
            </a:r>
            <a:r>
              <a:rPr lang="tr-TR" dirty="0" err="1"/>
              <a:t>OSI’de</a:t>
            </a:r>
            <a:r>
              <a:rPr lang="tr-TR" dirty="0"/>
              <a:t> ki kadar sağlam değildir.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 TCP: UDP 'den daha </a:t>
            </a:r>
            <a:r>
              <a:rPr lang="tr-TR" dirty="0" err="1"/>
              <a:t>yavaştır,çünkü</a:t>
            </a:r>
            <a:r>
              <a:rPr lang="tr-TR" dirty="0"/>
              <a:t> verinin karşı tarafa ulaşıp ulaşmadığını kontrol eder. </a:t>
            </a:r>
          </a:p>
          <a:p>
            <a:pPr algn="just"/>
            <a:r>
              <a:rPr lang="tr-TR" dirty="0"/>
              <a:t> UDP: Ses ve video gönderiminde kullanılır. TCP'ye göre daha hızlıdır fakat güvenli değildir. Veri ismine </a:t>
            </a:r>
            <a:r>
              <a:rPr lang="tr-TR" dirty="0" err="1"/>
              <a:t>datagram</a:t>
            </a:r>
            <a:r>
              <a:rPr lang="tr-TR" dirty="0"/>
              <a:t> denilir. </a:t>
            </a:r>
            <a:r>
              <a:rPr lang="tr-TR" dirty="0" err="1"/>
              <a:t>Datagramın</a:t>
            </a:r>
            <a:r>
              <a:rPr lang="tr-TR" dirty="0"/>
              <a:t> </a:t>
            </a:r>
            <a:r>
              <a:rPr lang="tr-TR" dirty="0" err="1"/>
              <a:t>segmentten</a:t>
            </a:r>
            <a:r>
              <a:rPr lang="tr-TR" dirty="0"/>
              <a:t>  farkı ise içerisinde sıra numarasının bulunmamasıdır.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287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D302C-F8B2-411D-843C-357B3F15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tr-TR" dirty="0"/>
              <a:t>İnternet</a:t>
            </a:r>
          </a:p>
        </p:txBody>
      </p:sp>
      <p:pic>
        <p:nvPicPr>
          <p:cNvPr id="4" name="Resim 3" descr="klavye, bilgisayar, oturma, yerleştirme içeren bir resim&#10;&#10;Açıklama otomatik olarak oluşturuldu">
            <a:extLst>
              <a:ext uri="{FF2B5EF4-FFF2-40B4-BE49-F238E27FC236}">
                <a16:creationId xmlns:a16="http://schemas.microsoft.com/office/drawing/2014/main" id="{A19E3E88-F1CB-4C4E-B809-84E93A95E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3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66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AEE744-6AAE-4DC9-B63A-D9BC48A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6F83E8-353A-47E3-B1E9-DDBA18A1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Cheatsheet: Common TCP/IP Ports | Bilgisayar programlama">
            <a:extLst>
              <a:ext uri="{FF2B5EF4-FFF2-40B4-BE49-F238E27FC236}">
                <a16:creationId xmlns:a16="http://schemas.microsoft.com/office/drawing/2014/main" id="{27507F62-6BBA-4324-BF76-E2E1FB992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" b="4850"/>
          <a:stretch/>
        </p:blipFill>
        <p:spPr bwMode="auto">
          <a:xfrm>
            <a:off x="1922463" y="116632"/>
            <a:ext cx="5299075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1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9FCF3-1F7C-4986-B3A1-F30D452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Katmanı Protokolleri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C7BAA0-E769-4610-9FE0-37E786F19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DHCP, DHCPv6, DNS, HTTP, FTP, SMTP, IMAP, IRC, SOCKS, TLS/SSL, SSH, TELNET, SNMP, NNTP, RMON, TFTP.</a:t>
            </a:r>
          </a:p>
        </p:txBody>
      </p:sp>
    </p:spTree>
    <p:extLst>
      <p:ext uri="{BB962C8B-B14F-4D97-AF65-F5344CB8AC3E}">
        <p14:creationId xmlns:p14="http://schemas.microsoft.com/office/powerpoint/2010/main" val="120635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0BD18F-853D-4A15-818C-E984978F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DHCP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D2D287-0649-4708-9262-EEA0418E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tr-TR" dirty="0"/>
              <a:t>Ağdaki bilgisayarların ağa erişimi için IP adresi olması gerekmektedir.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DHCP’nin</a:t>
            </a:r>
            <a:r>
              <a:rPr lang="tr-TR" dirty="0"/>
              <a:t> IP dağıtmak temel görevidir.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IP dağıtımı statik ve dinamik olmak üzere iki şekilde yapılmaktadır.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Statik IP ağ yöneticisi tarafından sağlanmaktadır.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Otomatik IP dağıtımı için yazılım bulunmalıdır.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IP </a:t>
            </a:r>
            <a:r>
              <a:rPr lang="tr-TR" dirty="0" err="1"/>
              <a:t>lerin</a:t>
            </a:r>
            <a:r>
              <a:rPr lang="tr-TR" dirty="0"/>
              <a:t> belirli bir kira süresi vardır.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Ağ üzerinde birden fazla DHCP çalışabilir.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9161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4C1FF3-49BD-42AA-B250-D003D18B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ECDA66-E9EE-4B95-94A3-0450DA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DHCP </a:t>
            </a:r>
            <a:r>
              <a:rPr lang="tr-TR" dirty="0" err="1"/>
              <a:t>discover</a:t>
            </a:r>
            <a:endParaRPr lang="tr-TR" dirty="0"/>
          </a:p>
          <a:p>
            <a:endParaRPr lang="tr-TR" dirty="0"/>
          </a:p>
          <a:p>
            <a:r>
              <a:rPr lang="tr-TR" dirty="0"/>
              <a:t>DHCP </a:t>
            </a:r>
            <a:r>
              <a:rPr lang="tr-TR" dirty="0" err="1"/>
              <a:t>offer</a:t>
            </a:r>
            <a:endParaRPr lang="tr-TR" dirty="0"/>
          </a:p>
          <a:p>
            <a:endParaRPr lang="tr-TR" dirty="0"/>
          </a:p>
          <a:p>
            <a:r>
              <a:rPr lang="tr-TR" dirty="0"/>
              <a:t>DHCP </a:t>
            </a:r>
            <a:r>
              <a:rPr lang="tr-TR" dirty="0" err="1"/>
              <a:t>request</a:t>
            </a:r>
            <a:r>
              <a:rPr lang="tr-TR" dirty="0"/>
              <a:t> </a:t>
            </a:r>
          </a:p>
          <a:p>
            <a:endParaRPr lang="tr-TR" dirty="0"/>
          </a:p>
          <a:p>
            <a:r>
              <a:rPr lang="tr-TR" dirty="0"/>
              <a:t>DHCP </a:t>
            </a:r>
            <a:r>
              <a:rPr lang="tr-TR" dirty="0" err="1"/>
              <a:t>acknowladgement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8AF49BB-A074-4D5B-9204-04F2E15B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8892"/>
            <a:ext cx="4067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6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4D2281-2B9D-4762-9AC1-24F70754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DHCPv6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922318-E9A9-4D7D-8528-54E6F647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DHCP ile aynı özelliklere sahip olup IPv6 için otomatik IP verilmesi işlemidir.</a:t>
            </a:r>
          </a:p>
        </p:txBody>
      </p:sp>
    </p:spTree>
    <p:extLst>
      <p:ext uri="{BB962C8B-B14F-4D97-AF65-F5344CB8AC3E}">
        <p14:creationId xmlns:p14="http://schemas.microsoft.com/office/powerpoint/2010/main" val="72404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F03126-9613-4560-9EC3-BF47C6B7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DNS (Domain Name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D61949-A3F3-4DD9-8FB6-A17C45D5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tr-TR" dirty="0"/>
              <a:t>İnternette kullandığımız siteler domain isimleri yanında kendi IP adreslerini de bulundurmaktadırlar.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Ancak biz kullanıcıların bu IP adreslerini aklımızda tutmamız oldukça güçtür. Özellikle sık ziyaret edilen birden fazla IP adresine sahip sitelerde.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DNS kullanıcının istekte bulunduğu web sitelerinin isim adres dönüşümünü yapmaktadır.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DNS sistemi isim sunucuları ve çözümleyicilerden oluşmaktadır.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İsim sunuculara, web sitesi isimlerine karşılık IP adreslerini </a:t>
            </a:r>
            <a:r>
              <a:rPr lang="tr-TR" dirty="0" err="1"/>
              <a:t>tuttarken</a:t>
            </a:r>
            <a:r>
              <a:rPr lang="tr-TR" dirty="0"/>
              <a:t>, çözümleyiciler ise DNS sunucularının adreslerini tutarlar. DNS adresi değiştirilmesi ile yasaklı sitelere ulaşılabilmesinin </a:t>
            </a:r>
            <a:r>
              <a:rPr lang="tr-TR" dirty="0" err="1"/>
              <a:t>sebebide</a:t>
            </a:r>
            <a:r>
              <a:rPr lang="tr-TR" dirty="0"/>
              <a:t> budur.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930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9D9D69-21E2-44D0-B846-A704A27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HTTP(</a:t>
            </a:r>
            <a:r>
              <a:rPr lang="tr-TR" dirty="0" err="1"/>
              <a:t>Hyper</a:t>
            </a:r>
            <a:r>
              <a:rPr lang="tr-TR" dirty="0"/>
              <a:t> Transfer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B54A0-FD25-45F0-A352-CCFA59F8A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/>
              <a:t>Sunucu ve istemci arasındaki veri yönteminin kurallarını ve yöntemlerini belirler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Text</a:t>
            </a:r>
            <a:r>
              <a:rPr lang="tr-TR" dirty="0"/>
              <a:t> ve grafik tabanlı bilgiler içeren HTML dosyalarının transferinde kullanılmaktadır. Sunucudan bir istek yerine getirildiğinde HTTP ile istek gerçekleştirilir.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Bir internet sitesinin ismi tarayıcıda aranırken adının önüne HTTP yazılmadığında tarayıcı bunu otomatik olarak ekler çünkü HTML istemi HTTP ile yapılmalıdır.</a:t>
            </a:r>
          </a:p>
        </p:txBody>
      </p:sp>
    </p:spTree>
    <p:extLst>
      <p:ext uri="{BB962C8B-B14F-4D97-AF65-F5344CB8AC3E}">
        <p14:creationId xmlns:p14="http://schemas.microsoft.com/office/powerpoint/2010/main" val="3755908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85F5C-786D-4E51-8EED-4C3EC74E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HTTPS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Hyper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Transfer Protocol </a:t>
            </a:r>
            <a:r>
              <a:rPr lang="tr-TR" dirty="0" err="1"/>
              <a:t>Secure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239D6-3A30-4F1F-B577-D96ADC38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Gönderilen verinin sadece istemci ve sunucu arasında yapılmasına olanak sağlar.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Verinin başkaları tarafından okunması veya aşırılması engellenir.</a:t>
            </a:r>
          </a:p>
        </p:txBody>
      </p:sp>
    </p:spTree>
    <p:extLst>
      <p:ext uri="{BB962C8B-B14F-4D97-AF65-F5344CB8AC3E}">
        <p14:creationId xmlns:p14="http://schemas.microsoft.com/office/powerpoint/2010/main" val="509904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113CCA-2AAA-4E0B-A4D1-6A0362D2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FTP(File Transfer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8AC33B-E293-463A-A29A-F1373CBA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/>
              <a:t>TCP/IP protokolü ile internet üzerinden dosya aktarımı ve paylaşımı yapmaya olanak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Dosyalar FTP sunucu denilen birden fazla bilgisayarda tutulur.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Hizmet için kullanıcı adı ve şifre gereklidir. Herkese açık olanlara bağlanabilmek için kullanıcı adı «</a:t>
            </a:r>
            <a:r>
              <a:rPr lang="tr-TR" dirty="0" err="1"/>
              <a:t>anonymous</a:t>
            </a:r>
            <a:r>
              <a:rPr lang="tr-TR" dirty="0"/>
              <a:t>» olarak kullanılır.</a:t>
            </a:r>
          </a:p>
          <a:p>
            <a:pPr algn="just"/>
            <a:endParaRPr lang="tr-TR" dirty="0"/>
          </a:p>
          <a:p>
            <a:pPr algn="just"/>
            <a:r>
              <a:rPr lang="tr-TR" dirty="0">
                <a:hlinkClick r:id="rId2"/>
              </a:rPr>
              <a:t>www.saglik.com</a:t>
            </a:r>
            <a:r>
              <a:rPr lang="tr-TR" dirty="0"/>
              <a:t> isimli bir sitenin FTP adresi </a:t>
            </a:r>
            <a:r>
              <a:rPr lang="tr-TR" dirty="0">
                <a:hlinkClick r:id="rId3"/>
              </a:rPr>
              <a:t>ftp.saglik.com</a:t>
            </a:r>
            <a:r>
              <a:rPr lang="tr-TR" dirty="0"/>
              <a:t> olacaktır.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Önerilen program </a:t>
            </a:r>
            <a:r>
              <a:rPr lang="tr-TR" dirty="0" err="1"/>
              <a:t>FileZilla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519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C4334-CFE2-48C5-8FBC-16580A06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SMTP (Simple Mail Transfer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1E35E9-F8DE-4B2F-A11D-B16DC931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/>
              <a:t>E-posta gönderebilmek için sunucu istemci arasındaki iletişim şeklini belirleyen protokoldür.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SMTP sunucusuna bağlanılarak gerekli kimlik kontrolü yapıldıktan sonra postayı sunucuya iletir.</a:t>
            </a:r>
          </a:p>
          <a:p>
            <a:pPr algn="just"/>
            <a:endParaRPr lang="tr-TR" dirty="0"/>
          </a:p>
          <a:p>
            <a:pPr algn="just"/>
            <a:r>
              <a:rPr lang="tr-TR" dirty="0" err="1">
                <a:hlinkClick r:id="rId2"/>
              </a:rPr>
              <a:t>Kullanıcı_adı@domain_adı</a:t>
            </a:r>
            <a:r>
              <a:rPr lang="tr-TR" dirty="0">
                <a:hlinkClick r:id="rId2"/>
              </a:rPr>
              <a:t>(info@saglik.com)</a:t>
            </a:r>
            <a:r>
              <a:rPr lang="tr-TR" dirty="0"/>
              <a:t>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HTTP tabanlı bir web sayfası gereklidir. (</a:t>
            </a:r>
            <a:r>
              <a:rPr lang="tr-TR" dirty="0">
                <a:hlinkClick r:id="rId3"/>
              </a:rPr>
              <a:t>www.gmail.com</a:t>
            </a:r>
            <a:r>
              <a:rPr lang="tr-TR" dirty="0"/>
              <a:t>, hotmail.com, yahoo.com)</a:t>
            </a:r>
          </a:p>
        </p:txBody>
      </p:sp>
    </p:spTree>
    <p:extLst>
      <p:ext uri="{BB962C8B-B14F-4D97-AF65-F5344CB8AC3E}">
        <p14:creationId xmlns:p14="http://schemas.microsoft.com/office/powerpoint/2010/main" val="3556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C43FFA-08E5-42B0-A355-F022CE5A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2DB644-C383-4624-91B9-112A779E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tr-TR" altLang="tr-TR" dirty="0">
                <a:latin typeface="Arial Unicode MS" panose="020B0604020202020204" pitchFamily="34" charset="-128"/>
              </a:rPr>
              <a:t>İnternet, birçok bilgisayar sisteminin birbirine TCP/IP protokolü ile bağlı olduğu, dünya çapında yaygın olan ve sürekli büyüyen bir iletişim ağıdır.</a:t>
            </a:r>
          </a:p>
          <a:p>
            <a:pPr algn="just"/>
            <a:endParaRPr lang="tr-TR" dirty="0">
              <a:latin typeface="Arial Unicode MS" panose="020B0604020202020204" pitchFamily="34" charset="-128"/>
            </a:endParaRPr>
          </a:p>
          <a:p>
            <a:pPr algn="just"/>
            <a:r>
              <a:rPr lang="tr-TR" dirty="0">
                <a:latin typeface="Arial Unicode MS" panose="020B0604020202020204" pitchFamily="34" charset="-128"/>
              </a:rPr>
              <a:t>Tüm ağ TCP/IP protokol kümesine göre çalışır.</a:t>
            </a:r>
          </a:p>
          <a:p>
            <a:pPr algn="just"/>
            <a:endParaRPr lang="tr-TR" dirty="0">
              <a:latin typeface="Arial Unicode MS" panose="020B0604020202020204" pitchFamily="34" charset="-128"/>
            </a:endParaRPr>
          </a:p>
          <a:p>
            <a:pPr algn="just"/>
            <a:r>
              <a:rPr lang="tr-TR" dirty="0">
                <a:latin typeface="Arial Unicode MS" panose="020B0604020202020204" pitchFamily="34" charset="-128"/>
              </a:rPr>
              <a:t>Bu protokolü kullanarak çok sayıda farklı cihaz ve sistem ortak ağda verilen hizmetlerden ve imkanlardan faydalanmaktadır. </a:t>
            </a:r>
          </a:p>
          <a:p>
            <a:pPr algn="just"/>
            <a:endParaRPr lang="tr-TR" dirty="0">
              <a:latin typeface="Arial Unicode MS" panose="020B0604020202020204" pitchFamily="34" charset="-128"/>
            </a:endParaRPr>
          </a:p>
          <a:p>
            <a:pPr algn="just"/>
            <a:r>
              <a:rPr lang="tr-TR" dirty="0">
                <a:latin typeface="Arial Unicode MS" panose="020B0604020202020204" pitchFamily="34" charset="-128"/>
              </a:rPr>
              <a:t>Cihazlar farklı işletim sistemine sahip olabilir. (</a:t>
            </a:r>
            <a:r>
              <a:rPr lang="tr-TR" dirty="0" err="1">
                <a:latin typeface="Arial Unicode MS" panose="020B0604020202020204" pitchFamily="34" charset="-128"/>
              </a:rPr>
              <a:t>Ubuntu</a:t>
            </a:r>
            <a:r>
              <a:rPr lang="tr-TR" dirty="0">
                <a:latin typeface="Arial Unicode MS" panose="020B0604020202020204" pitchFamily="34" charset="-128"/>
              </a:rPr>
              <a:t>, </a:t>
            </a:r>
            <a:r>
              <a:rPr lang="tr-TR" dirty="0" err="1">
                <a:latin typeface="Arial Unicode MS" panose="020B0604020202020204" pitchFamily="34" charset="-128"/>
              </a:rPr>
              <a:t>Windows,Pardus</a:t>
            </a:r>
            <a:r>
              <a:rPr lang="tr-TR" dirty="0">
                <a:latin typeface="Arial Unicode MS" panose="020B0604020202020204" pitchFamily="34" charset="-128"/>
              </a:rPr>
              <a:t>,..)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1284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345562-5B84-4CCA-8D26-69608E41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 (Post Office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C3456-CA16-4544-9550-DA944537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Kullanıcının maillerini alabilmesi ve yönlendirilebilmesi için gerekli protokoldür.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Dosyalar cihazda tutulur.</a:t>
            </a:r>
          </a:p>
        </p:txBody>
      </p:sp>
    </p:spTree>
    <p:extLst>
      <p:ext uri="{BB962C8B-B14F-4D97-AF65-F5344CB8AC3E}">
        <p14:creationId xmlns:p14="http://schemas.microsoft.com/office/powerpoint/2010/main" val="425135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C98EB-1609-4A4E-80C1-B0726CADA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IMAP </a:t>
            </a:r>
            <a:br>
              <a:rPr lang="tr-TR" dirty="0"/>
            </a:br>
            <a:r>
              <a:rPr lang="tr-TR" dirty="0"/>
              <a:t>(Internet Message Access Protocol)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00A1E2-7023-465D-84EA-A5202198E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POP gibi sunucudan gelen postaları almak için kullanılır.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Sunucuda gelen mail tutulur. Cihaza aktarılır.</a:t>
            </a:r>
          </a:p>
        </p:txBody>
      </p:sp>
    </p:spTree>
    <p:extLst>
      <p:ext uri="{BB962C8B-B14F-4D97-AF65-F5344CB8AC3E}">
        <p14:creationId xmlns:p14="http://schemas.microsoft.com/office/powerpoint/2010/main" val="175209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BC347F-28A8-42ED-AAFB-36EACCF3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POP IMAP arasındaki farklar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996D1C-762F-4683-BE57-E2DDD93D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/>
              <a:t>POP3 kullanıldığında sunucudan bütün mesajlar istemciye çekilir. IMAP sadece istem yapıldığında okumaya imkan sağlar.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POP3 de tek kullanıcı bağlantı kurabilir. İlk bağlanan sadece mesaja ulaşabilir. IMAP de mesajı bağlı olan bütün cihazlar görebilir.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IMAP kullanıldığında mesaj açılmadan içerik bilgisayara alınabilir. POP3 de ise mesaj ve içerik bir bütün olduğundan mesaj açılmadan ekli dosyaya ulaşılamaz.</a:t>
            </a:r>
          </a:p>
        </p:txBody>
      </p:sp>
    </p:spTree>
    <p:extLst>
      <p:ext uri="{BB962C8B-B14F-4D97-AF65-F5344CB8AC3E}">
        <p14:creationId xmlns:p14="http://schemas.microsoft.com/office/powerpoint/2010/main" val="23792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D7F14C-F2A3-4E60-AB3E-432EF136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E285AB-98B7-4BB3-925D-B81C7193E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TCP/IP 1960’lı yıllarda Amerikan savunma hizmetleri tarafından kullanılmaya başlamıştır.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TCP/IP öncesinde </a:t>
            </a:r>
            <a:r>
              <a:rPr lang="tr-TR" dirty="0" err="1"/>
              <a:t>arpanet</a:t>
            </a:r>
            <a:r>
              <a:rPr lang="tr-TR" dirty="0"/>
              <a:t> ve </a:t>
            </a:r>
            <a:r>
              <a:rPr lang="tr-TR" dirty="0" err="1"/>
              <a:t>darpanet</a:t>
            </a:r>
            <a:r>
              <a:rPr lang="tr-TR" dirty="0"/>
              <a:t> kullanılmaktaydı.</a:t>
            </a:r>
          </a:p>
        </p:txBody>
      </p:sp>
    </p:spTree>
    <p:extLst>
      <p:ext uri="{BB962C8B-B14F-4D97-AF65-F5344CB8AC3E}">
        <p14:creationId xmlns:p14="http://schemas.microsoft.com/office/powerpoint/2010/main" val="47272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1B8B5-EBA6-4B5D-825C-C895D4FB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D00B96-F97D-4B02-BAD0-71C84FE8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8630F6-FDC1-4C76-B771-6BB7A953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"/>
            <a:ext cx="9144000" cy="65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7C39C-BCA4-46FE-80E3-7BCB8D1E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İnternet Güvenlik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9FF6F0-FDF5-4A0D-B5FE-935BEA7E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Günümüzde dünyadaki insanların büyük kısmının internet kullanıcısı olmasından dolayı, kötü niyetli insanlar normal kullanıcılara yönelik siber saldırılar düzenlemektedir.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Kötü niyetli kişiler, kullanıcılara hem maddi </a:t>
            </a:r>
            <a:r>
              <a:rPr lang="tr-TR" dirty="0" err="1"/>
              <a:t>hemde</a:t>
            </a:r>
            <a:r>
              <a:rPr lang="tr-TR" dirty="0"/>
              <a:t> manevi zararlar verebilmektedir.</a:t>
            </a:r>
          </a:p>
        </p:txBody>
      </p:sp>
    </p:spTree>
    <p:extLst>
      <p:ext uri="{BB962C8B-B14F-4D97-AF65-F5344CB8AC3E}">
        <p14:creationId xmlns:p14="http://schemas.microsoft.com/office/powerpoint/2010/main" val="15605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2E2CFF-3E9F-47C9-9D01-313CF441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Bazı Saldırı ve Güvenlik 	Tanımları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77DE02-8BDB-4F62-9E9A-FEB9678C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tr-TR" dirty="0" err="1"/>
              <a:t>Spam</a:t>
            </a:r>
            <a:r>
              <a:rPr lang="tr-TR" dirty="0"/>
              <a:t> : İstenmeyen elektronik postalar</a:t>
            </a:r>
          </a:p>
          <a:p>
            <a:endParaRPr lang="tr-TR" dirty="0"/>
          </a:p>
          <a:p>
            <a:r>
              <a:rPr lang="tr-TR" dirty="0" err="1"/>
              <a:t>Backdoor</a:t>
            </a:r>
            <a:r>
              <a:rPr lang="tr-TR" dirty="0"/>
              <a:t>(Arka Kapı): Bir sistemin savunmasız bir noktasında sisteme erişmek.</a:t>
            </a:r>
          </a:p>
          <a:p>
            <a:endParaRPr lang="tr-TR" dirty="0"/>
          </a:p>
          <a:p>
            <a:r>
              <a:rPr lang="tr-TR" dirty="0" err="1"/>
              <a:t>Rootkit</a:t>
            </a:r>
            <a:r>
              <a:rPr lang="tr-TR" dirty="0"/>
              <a:t>: İllegal bir siber saldırı düzenledikten sonra izini kaybetmek yakalanmamak</a:t>
            </a:r>
          </a:p>
          <a:p>
            <a:endParaRPr lang="tr-TR" dirty="0"/>
          </a:p>
          <a:p>
            <a:r>
              <a:rPr lang="tr-TR" dirty="0" err="1"/>
              <a:t>Sniffer</a:t>
            </a:r>
            <a:r>
              <a:rPr lang="tr-TR" dirty="0"/>
              <a:t>: Ağ ve Kullanıcıların bilgilerinin aşırmak.</a:t>
            </a:r>
          </a:p>
          <a:p>
            <a:endParaRPr lang="tr-TR" dirty="0"/>
          </a:p>
          <a:p>
            <a:r>
              <a:rPr lang="tr-TR" dirty="0" err="1"/>
              <a:t>Daemon</a:t>
            </a:r>
            <a:r>
              <a:rPr lang="tr-TR" dirty="0"/>
              <a:t>: Arka planda çalışan bir hizmetçi programdır.</a:t>
            </a:r>
          </a:p>
          <a:p>
            <a:endParaRPr lang="tr-TR" dirty="0"/>
          </a:p>
          <a:p>
            <a:r>
              <a:rPr lang="tr-TR" dirty="0" err="1"/>
              <a:t>Spyware</a:t>
            </a:r>
            <a:r>
              <a:rPr lang="tr-TR" dirty="0"/>
              <a:t>: Bilgileri sızdıran casus programlardır.</a:t>
            </a:r>
          </a:p>
          <a:p>
            <a:endParaRPr lang="tr-TR" dirty="0"/>
          </a:p>
          <a:p>
            <a:r>
              <a:rPr lang="tr-TR" dirty="0" err="1"/>
              <a:t>Hijacking</a:t>
            </a:r>
            <a:r>
              <a:rPr lang="tr-TR" dirty="0"/>
              <a:t>: Tarayıcı ana kodlarıyla oynayarak kendini ana sayfaya veya sık kullanılanlara ekler.</a:t>
            </a:r>
          </a:p>
          <a:p>
            <a:endParaRPr lang="tr-TR" dirty="0"/>
          </a:p>
          <a:p>
            <a:r>
              <a:rPr lang="tr-TR" dirty="0" err="1"/>
              <a:t>Trojanlar</a:t>
            </a:r>
            <a:r>
              <a:rPr lang="tr-TR" dirty="0"/>
              <a:t>(Truva Atı): Uzaktaki bilgisayarları kullanıcı kontrolü dışında kontrol eden programlardır.</a:t>
            </a:r>
          </a:p>
          <a:p>
            <a:endParaRPr lang="tr-TR" dirty="0"/>
          </a:p>
          <a:p>
            <a:r>
              <a:rPr lang="tr-TR" dirty="0"/>
              <a:t>Firewall: Güvenlik duvarı.</a:t>
            </a:r>
          </a:p>
          <a:p>
            <a:endParaRPr lang="tr-TR" dirty="0"/>
          </a:p>
          <a:p>
            <a:r>
              <a:rPr lang="tr-TR" dirty="0" err="1"/>
              <a:t>Adware</a:t>
            </a:r>
            <a:r>
              <a:rPr lang="tr-TR" dirty="0"/>
              <a:t>: İstenmeyen reklam pençeleridir.</a:t>
            </a:r>
          </a:p>
          <a:p>
            <a:endParaRPr lang="tr-TR" dirty="0"/>
          </a:p>
          <a:p>
            <a:r>
              <a:rPr lang="tr-TR" dirty="0" err="1"/>
              <a:t>Hoax</a:t>
            </a:r>
            <a:r>
              <a:rPr lang="tr-TR" dirty="0"/>
              <a:t>: Sahte virüs uyarısı içeren elektronik postalar.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287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540AA7-633B-408E-A18E-67D0A50B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İnternette Dolaşırken Dikkat Edilmesi Gerekenler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308ECA-587F-4395-92BF-7AFB63FB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Şüpheli kişilerden gelen maillerdeki ek dosyaları çalıştırmayınız.</a:t>
            </a:r>
          </a:p>
          <a:p>
            <a:endParaRPr lang="tr-TR" dirty="0"/>
          </a:p>
          <a:p>
            <a:r>
              <a:rPr lang="tr-TR" dirty="0"/>
              <a:t>Ücretsiz hizmet vaadinde bulunan site veya uygulamalar ile kişisel bilgilerinizi paylaşmayınız.</a:t>
            </a:r>
          </a:p>
          <a:p>
            <a:endParaRPr lang="tr-TR" dirty="0"/>
          </a:p>
          <a:p>
            <a:r>
              <a:rPr lang="tr-TR" dirty="0"/>
              <a:t>Bu mesajı veya maili şu kadar kişiye gönderin şu ürün bedava tarzı mail veya mesajlara cevap verip, iletmeyiniz.</a:t>
            </a:r>
          </a:p>
          <a:p>
            <a:endParaRPr lang="tr-TR" dirty="0"/>
          </a:p>
          <a:p>
            <a:r>
              <a:rPr lang="tr-TR" dirty="0"/>
              <a:t>Uygulama ve ofis belgelerini mail yolu ile gönderirken mutlaka sıkıştırın.</a:t>
            </a:r>
          </a:p>
          <a:p>
            <a:endParaRPr lang="tr-TR" dirty="0"/>
          </a:p>
          <a:p>
            <a:r>
              <a:rPr lang="tr-TR" dirty="0"/>
              <a:t>Program veya data indirdiğinizde mutlaka virüs programlarıyla tarayın.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971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0FC41C-25EF-40E3-AC13-6370B50A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İntranet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713B92-5EBC-4AF4-9DA4-8977AFA6E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/>
              <a:t>Sadece belirli kişilerin kullanabildiği kuruluş içerisinde oluşturulan LAN ve </a:t>
            </a:r>
            <a:r>
              <a:rPr lang="tr-TR" dirty="0" err="1"/>
              <a:t>WAN’ları</a:t>
            </a:r>
            <a:r>
              <a:rPr lang="tr-TR" dirty="0"/>
              <a:t> birbirine bağlamayı sağlayan TCP/IP tabanlı bir ağdır.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İnternet ile aynı yapıda olup </a:t>
            </a:r>
            <a:r>
              <a:rPr lang="tr-TR" dirty="0" err="1"/>
              <a:t>herkee</a:t>
            </a:r>
            <a:r>
              <a:rPr lang="tr-TR" dirty="0"/>
              <a:t> açık değildir.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Temel amacı kuruluş içerisinde bilgi akışı sağlamaktır.</a:t>
            </a:r>
          </a:p>
        </p:txBody>
      </p:sp>
    </p:spTree>
    <p:extLst>
      <p:ext uri="{BB962C8B-B14F-4D97-AF65-F5344CB8AC3E}">
        <p14:creationId xmlns:p14="http://schemas.microsoft.com/office/powerpoint/2010/main" val="151551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1373</Words>
  <Application>Microsoft Office PowerPoint</Application>
  <PresentationFormat>Ekran Gösterisi (4:3)</PresentationFormat>
  <Paragraphs>198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Arial Unicode MS</vt:lpstr>
      <vt:lpstr>Calibri</vt:lpstr>
      <vt:lpstr>Ofis Teması</vt:lpstr>
      <vt:lpstr>İnternet ve TCP/IP</vt:lpstr>
      <vt:lpstr>İnternet</vt:lpstr>
      <vt:lpstr>İnternet Nedir?</vt:lpstr>
      <vt:lpstr>PowerPoint Sunusu</vt:lpstr>
      <vt:lpstr>PowerPoint Sunusu</vt:lpstr>
      <vt:lpstr>İnternet Güvenlik</vt:lpstr>
      <vt:lpstr>Bazı Saldırı ve Güvenlik  Tanımları</vt:lpstr>
      <vt:lpstr>İnternette Dolaşırken Dikkat Edilmesi Gerekenler</vt:lpstr>
      <vt:lpstr>İntranet</vt:lpstr>
      <vt:lpstr>Extranet</vt:lpstr>
      <vt:lpstr>PowerPoint Sunusu</vt:lpstr>
      <vt:lpstr>TCP/IP Mimarisi</vt:lpstr>
      <vt:lpstr>PowerPoint Sunusu</vt:lpstr>
      <vt:lpstr>Fiziksel Katman</vt:lpstr>
      <vt:lpstr>İnternet Katmanı</vt:lpstr>
      <vt:lpstr>Taşıma Katmanı</vt:lpstr>
      <vt:lpstr>Uygulama Katmanı</vt:lpstr>
      <vt:lpstr>PowerPoint Sunusu</vt:lpstr>
      <vt:lpstr>TCP/IP ve OSI Arasındaki Benzerlik ve Farklılıklar</vt:lpstr>
      <vt:lpstr>PowerPoint Sunusu</vt:lpstr>
      <vt:lpstr>Uygulama Katmanı Protokolleri</vt:lpstr>
      <vt:lpstr>DHCP</vt:lpstr>
      <vt:lpstr>PowerPoint Sunusu</vt:lpstr>
      <vt:lpstr>DHCPv6</vt:lpstr>
      <vt:lpstr>DNS (Domain Name System)</vt:lpstr>
      <vt:lpstr>HTTP(Hyper Transfer Protocol)</vt:lpstr>
      <vt:lpstr>HTTPS (Hyper Text Transfer Protocol Secure)</vt:lpstr>
      <vt:lpstr>FTP(File Transfer Protocol)</vt:lpstr>
      <vt:lpstr>SMTP (Simple Mail Transfer Protocol)</vt:lpstr>
      <vt:lpstr>POP (Post Office Protocol)</vt:lpstr>
      <vt:lpstr>IMAP  (Internet Message Access Protocol)</vt:lpstr>
      <vt:lpstr>POP IMAP arasındaki farklar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 ve TCP/IP</dc:title>
  <dc:creator>mehmet sinan oruc</dc:creator>
  <cp:lastModifiedBy>Samed DEMİRCİLER</cp:lastModifiedBy>
  <cp:revision>26</cp:revision>
  <dcterms:created xsi:type="dcterms:W3CDTF">2020-03-30T07:09:45Z</dcterms:created>
  <dcterms:modified xsi:type="dcterms:W3CDTF">2025-05-13T12:41:29Z</dcterms:modified>
</cp:coreProperties>
</file>