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8"/>
  </p:notesMasterIdLst>
  <p:sldIdLst>
    <p:sldId id="256" r:id="rId2"/>
    <p:sldId id="373" r:id="rId3"/>
    <p:sldId id="374" r:id="rId4"/>
    <p:sldId id="379" r:id="rId5"/>
    <p:sldId id="377" r:id="rId6"/>
    <p:sldId id="378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5" r:id="rId22"/>
    <p:sldId id="394" r:id="rId23"/>
    <p:sldId id="396" r:id="rId24"/>
    <p:sldId id="397" r:id="rId25"/>
    <p:sldId id="398" r:id="rId26"/>
    <p:sldId id="372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Microsoft YaHei UI" panose="020B0503020204020204" pitchFamily="34" charset="-122"/>
      <p:regular r:id="rId33"/>
      <p:bold r:id="rId34"/>
    </p:embeddedFont>
    <p:embeddedFont>
      <p:font typeface="Montserrat" panose="00000500000000000000" pitchFamily="2" charset="-52"/>
      <p:regular r:id="rId35"/>
      <p:bold r:id="rId36"/>
      <p:italic r:id="rId37"/>
      <p:boldItalic r:id="rId38"/>
    </p:embeddedFont>
    <p:embeddedFont>
      <p:font typeface="Montserrat Black" panose="00000A00000000000000" pitchFamily="2" charset="-52"/>
      <p:bold r:id="rId39"/>
      <p:italic r:id="rId40"/>
      <p:boldItalic r:id="rId41"/>
    </p:embeddedFont>
    <p:embeddedFont>
      <p:font typeface="Montserrat Medium" panose="00000600000000000000" pitchFamily="2" charset="-52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53A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99972A-B36C-48E9-ACC4-77C0E3D9B3A5}">
  <a:tblStyle styleId="{7A99972A-B36C-48E9-ACC4-77C0E3D9B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4957" autoAdjust="0"/>
  </p:normalViewPr>
  <p:slideViewPr>
    <p:cSldViewPr snapToGrid="0" snapToObjects="1">
      <p:cViewPr varScale="1">
        <p:scale>
          <a:sx n="85" d="100"/>
          <a:sy n="85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2445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3731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37081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3575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1615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01916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1506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2184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2492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872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2261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50159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29806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539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78415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30136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14160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0769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4425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2867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8245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3416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343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32837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6626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">
          <p15:clr>
            <a:srgbClr val="0000FF"/>
          </p15:clr>
        </p15:guide>
        <p15:guide id="2" orient="horz" pos="2948">
          <p15:clr>
            <a:srgbClr val="0000FF"/>
          </p15:clr>
        </p15:guide>
        <p15:guide id="3" pos="340">
          <p15:clr>
            <a:srgbClr val="0000FF"/>
          </p15:clr>
        </p15:guide>
        <p15:guide id="4" pos="5420">
          <p15:clr>
            <a:srgbClr val="0000FF"/>
          </p15:clr>
        </p15:guide>
        <p15:guide id="5" pos="2705">
          <p15:clr>
            <a:srgbClr val="0000FF"/>
          </p15:clr>
        </p15:guide>
        <p15:guide id="6" pos="3052">
          <p15:clr>
            <a:srgbClr val="00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dit66/pygame_2024/tree/mai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39000">
              <a:schemeClr val="accent6">
                <a:lumMod val="44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02060">
                <a:lumMod val="78000"/>
              </a:srgbClr>
            </a:gs>
          </a:gsLst>
          <a:lin ang="5400000" scaled="1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540000" y="1295400"/>
            <a:ext cx="80640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Делаем игры на </a:t>
            </a:r>
            <a:r>
              <a:rPr lang="en-US" sz="4800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Pygame</a:t>
            </a:r>
            <a:endParaRPr sz="48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875110" y="438139"/>
            <a:ext cx="3504588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SemiBold"/>
                <a:sym typeface="Montserrat SemiBold"/>
              </a:rPr>
              <a:t>Курсы программирования для взрослых и детей</a:t>
            </a:r>
            <a:endParaRPr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 SemiBold"/>
              <a:sym typeface="Montserrat Semi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AA1C00-D789-4D75-A2C8-4198DF10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8" y="0"/>
            <a:ext cx="2302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101178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собираем все вместе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597303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main_loop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while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.running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process_input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update_game_state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render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.clock.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tick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.FPS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>
              <a:lnSpc>
                <a:spcPct val="114000"/>
              </a:lnSpc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quit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6686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7209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Рисуем машину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кузов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422105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x_start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y_start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        </a:t>
            </a:r>
            <a:r>
              <a:rPr lang="ru-RU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Отрисовка кузова</a:t>
            </a:r>
          </a:p>
          <a:p>
            <a:r>
              <a:rPr lang="ru-RU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body_width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240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body_height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x_body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x_body_start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y_body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y_body_start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body_color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pygame.color.</a:t>
            </a:r>
            <a:r>
              <a:rPr lang="en-US" sz="12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THECOLORS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body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</a:t>
            </a:r>
            <a:r>
              <a:rPr lang="en-US" sz="12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x_body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y_body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body_width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body_height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pygame.draw.</a:t>
            </a:r>
            <a:r>
              <a:rPr lang="en-U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self.main_window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color=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body_color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=body)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111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7209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Рисуем машину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кузов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416681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x_start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y_start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        </a:t>
            </a:r>
            <a:r>
              <a:rPr lang="ru-RU" sz="1200" dirty="0">
                <a:latin typeface="Consolas" panose="020B0609020204030204" pitchFamily="49" charset="0"/>
              </a:rPr>
              <a:t>...</a:t>
            </a:r>
          </a:p>
          <a:p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u-RU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Отрисовка кабины</a:t>
            </a:r>
          </a:p>
          <a:p>
            <a:r>
              <a:rPr lang="ru-RU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cabin_width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cabin_height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130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x_body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body_width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y_body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 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cabin_height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body_height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cabin_color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pygame.color.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THECOLORS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cabin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</a:t>
            </a:r>
            <a:r>
              <a:rPr lang="en-US" sz="12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cabin_width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cabin_height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pygame.draw.</a:t>
            </a:r>
            <a:r>
              <a:rPr lang="en-U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self.main_window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color=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cabin_color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=cabin)</a:t>
            </a:r>
          </a:p>
          <a:p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9257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7209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Рисуем машину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окно в кабине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302639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x_start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y_start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        </a:t>
            </a:r>
            <a:r>
              <a:rPr lang="ru-RU" sz="1200" dirty="0">
                <a:latin typeface="Consolas" panose="020B0609020204030204" pitchFamily="49" charset="0"/>
              </a:rPr>
              <a:t>...</a:t>
            </a:r>
          </a:p>
          <a:p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u-RU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Отрисовка окна в кабине</a:t>
            </a:r>
          </a:p>
          <a:p>
            <a:r>
              <a:rPr lang="ru-RU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window_width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60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window_height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50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x_offset_cabin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y_offset_cabin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x_offset_cabin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y_offset_cabin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pygame.color.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THECOLORS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window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window_width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window_height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pygame.draw.</a:t>
            </a:r>
            <a:r>
              <a:rPr lang="en-U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.main_window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color=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=window)</a:t>
            </a:r>
          </a:p>
          <a:p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490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7209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Рисуем машину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окно в кабине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302639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x_start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y_start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        </a:t>
            </a:r>
            <a:r>
              <a:rPr lang="ru-RU" sz="1200" dirty="0">
                <a:latin typeface="Consolas" panose="020B0609020204030204" pitchFamily="49" charset="0"/>
              </a:rPr>
              <a:t>...</a:t>
            </a:r>
          </a:p>
          <a:p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u-RU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Отрисовка окна в кабине</a:t>
            </a:r>
          </a:p>
          <a:p>
            <a:r>
              <a:rPr lang="ru-RU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window_width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60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window_height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50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x_offset_cabin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y_offset_cabin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x_offset_cabin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y_offset_cabin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pygame.color.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THECOLORS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window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window_width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window_height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pygame.draw.</a:t>
            </a:r>
            <a:r>
              <a:rPr lang="en-U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.main_window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color=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=window)</a:t>
            </a:r>
          </a:p>
          <a:p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74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7209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Рисуем машину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окно в кабине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302639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x_start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y_start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        </a:t>
            </a:r>
            <a:r>
              <a:rPr lang="ru-RU" sz="1200" dirty="0">
                <a:latin typeface="Consolas" panose="020B0609020204030204" pitchFamily="49" charset="0"/>
              </a:rPr>
              <a:t>...</a:t>
            </a:r>
          </a:p>
          <a:p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ru-RU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Отрисовка контура окна</a:t>
            </a:r>
          </a:p>
          <a:p>
            <a:r>
              <a:rPr lang="ru-RU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window_contour_color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pygame.color.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THECOLORS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window_contour_width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pygame.draw.</a:t>
            </a:r>
            <a:r>
              <a:rPr lang="en-U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.main_window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             color=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window_contour_color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rect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=window,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             width=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window_contour_width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7046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7209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Рисуем машину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левое колесо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302639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x_start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y_start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        </a:t>
            </a:r>
            <a:r>
              <a:rPr lang="ru-RU" sz="1200" dirty="0">
                <a:latin typeface="Consolas" panose="020B0609020204030204" pitchFamily="49" charset="0"/>
              </a:rPr>
              <a:t>...</a:t>
            </a:r>
          </a:p>
          <a:p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1"/>
            <a:r>
              <a:rPr lang="ru-RU" sz="1200" dirty="0">
                <a:solidFill>
                  <a:srgbClr val="6A9955"/>
                </a:solidFill>
                <a:latin typeface="Consolas" panose="020B0609020204030204" pitchFamily="49" charset="0"/>
              </a:rPr>
              <a:t>        </a:t>
            </a:r>
            <a:r>
              <a:rPr lang="ru-RU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Настройки для отрисовки сердцевины колеса</a:t>
            </a:r>
          </a:p>
          <a:p>
            <a:pPr lvl="1"/>
            <a:r>
              <a:rPr lang="ru-RU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wheel_center_color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pygame.color.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THECOLORS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wheel_center_radius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lvl="1"/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Отрисовка колеса у кузова</a:t>
            </a:r>
          </a:p>
          <a:p>
            <a:pPr lvl="1"/>
            <a:r>
              <a:rPr lang="ru-RU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left_wheel_radius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25</a:t>
            </a:r>
          </a:p>
          <a:p>
            <a:pPr lvl="1"/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x_offset_body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40</a:t>
            </a:r>
          </a:p>
          <a:p>
            <a:pPr lvl="1"/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y_offset_body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90</a:t>
            </a:r>
          </a:p>
          <a:p>
            <a:pPr lvl="1"/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x_left_wheel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x_body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x_offset_body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y_left_wheel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y_body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y_offset_body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left_wheel_color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pygame.color.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THECOLORS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"grey"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80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7209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Рисуем машину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левое колесо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302639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x_start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y_start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        </a:t>
            </a:r>
            <a:r>
              <a:rPr lang="ru-RU" sz="1200" dirty="0">
                <a:latin typeface="Consolas" panose="020B0609020204030204" pitchFamily="49" charset="0"/>
              </a:rPr>
              <a:t>...</a:t>
            </a:r>
          </a:p>
          <a:p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ru-RU" sz="1200" dirty="0">
                <a:solidFill>
                  <a:srgbClr val="6A99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pygame.draw.</a:t>
            </a:r>
            <a:r>
              <a:rPr lang="en-U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.main_window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color=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left_wheel_color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center=(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x_left_wheel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y_left_wheel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radius=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left_wheel_radius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pygame.draw.</a:t>
            </a:r>
            <a:r>
              <a:rPr lang="en-U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.main_window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color=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wheel_center_color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center=(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x_left_wheel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y_left_wheel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radius=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wheel_center_radius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854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7209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Рисуем машину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правое колесо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302639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x_start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y_start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        </a:t>
            </a:r>
            <a:r>
              <a:rPr lang="ru-RU" sz="1200" dirty="0">
                <a:latin typeface="Consolas" panose="020B0609020204030204" pitchFamily="49" charset="0"/>
              </a:rPr>
              <a:t>...</a:t>
            </a:r>
          </a:p>
          <a:p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ru-RU" sz="1200" dirty="0">
                <a:solidFill>
                  <a:srgbClr val="6A9955"/>
                </a:solidFill>
                <a:latin typeface="Consolas" panose="020B0609020204030204" pitchFamily="49" charset="0"/>
              </a:rPr>
              <a:t>        </a:t>
            </a:r>
            <a:r>
              <a:rPr lang="ru-RU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Отрисовка колеса у кабины</a:t>
            </a:r>
          </a:p>
          <a:p>
            <a:r>
              <a:rPr lang="ru-RU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right_wheel_radius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x_offset_cabin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60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y_offset_cabin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120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x_right_wheel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x_offset_cabin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y_right_wheel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y_cabin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y_offset_cabin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right_wheel_color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pygame.color.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THECOLORS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"grey"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331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7209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Рисуем машину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правое колесо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212328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x_start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y_start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        </a:t>
            </a:r>
            <a:r>
              <a:rPr lang="ru-RU" sz="1200" dirty="0">
                <a:latin typeface="Consolas" panose="020B0609020204030204" pitchFamily="49" charset="0"/>
              </a:rPr>
              <a:t>...</a:t>
            </a:r>
          </a:p>
          <a:p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ru-RU" sz="1200" dirty="0">
                <a:latin typeface="Consolas" panose="020B0609020204030204" pitchFamily="49" charset="0"/>
              </a:rPr>
              <a:t>        </a:t>
            </a:r>
            <a:r>
              <a:rPr lang="ru-RU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Отрисовка колеса у кабины</a:t>
            </a:r>
          </a:p>
          <a:p>
            <a:r>
              <a:rPr lang="ru-RU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pygame.draw.</a:t>
            </a:r>
            <a:r>
              <a:rPr lang="en-U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.main_window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color=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right_wheel_color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center=(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x_right_wheel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y_right_wheel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radius=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right_wheel_radius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pygame.draw.</a:t>
            </a:r>
            <a:r>
              <a:rPr lang="en-U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.main_window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color=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wheel_center_color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center=(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x_right_wheel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y_right_wheel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radius=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wheel_center_radius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)</a:t>
            </a:r>
          </a:p>
          <a:p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703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Чем мы сегодня займемся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9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Рассмотрим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как продвинутые программисты реализуют игровой цикл</a:t>
            </a:r>
            <a:r>
              <a:rPr lang="en-US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;</a:t>
            </a:r>
            <a:endParaRPr lang="ru-RU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Узнаем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как обрабатывать клики мышкой и нажатия на клавиатуру</a:t>
            </a:r>
            <a:r>
              <a:rPr lang="en-US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;</a:t>
            </a:r>
            <a:endParaRPr lang="ru-RU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Сделаем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4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кликер</a:t>
            </a:r>
            <a:endParaRPr lang="en-US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7230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101178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Как заставить машину двигаться?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D72705C8-F11D-443A-AC36-5771FBEC8A0C}"/>
              </a:ext>
            </a:extLst>
          </p:cNvPr>
          <p:cNvSpPr txBox="1"/>
          <p:nvPr/>
        </p:nvSpPr>
        <p:spPr>
          <a:xfrm>
            <a:off x="539998" y="1647328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Для того, чтобы машина начала двигаться, необходимо реагировать на </a:t>
            </a:r>
            <a:r>
              <a:rPr lang="ru-RU" sz="16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события от пользователя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– ввод с клавиатуры и нажатие мышки, для этого в </a:t>
            </a:r>
            <a:r>
              <a:rPr lang="en-US" sz="16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Pygame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предусмотрен объект </a:t>
            </a: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хранящий все события, произошедшие между кадрами игрового цикла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for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event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pygame.event.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get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event.type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QUIT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running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False</a:t>
            </a:r>
            <a:endParaRPr lang="ru-RU" sz="1600" dirty="0">
              <a:solidFill>
                <a:srgbClr val="0070C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3636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7209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События клавиатуры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D72705C8-F11D-443A-AC36-5771FBEC8A0C}"/>
              </a:ext>
            </a:extLst>
          </p:cNvPr>
          <p:cNvSpPr txBox="1"/>
          <p:nvPr/>
        </p:nvSpPr>
        <p:spPr>
          <a:xfrm>
            <a:off x="539998" y="1302639"/>
            <a:ext cx="8163735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Чтобы проверить тип события, нужно узнать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значение свойства</a:t>
            </a:r>
            <a:r>
              <a:rPr lang="ru-RU" sz="16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type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а чтобы проверить какая клавиша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была нажата – свойство </a:t>
            </a: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key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(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для стрелок клавиш – </a:t>
            </a: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K_UP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- вверх, </a:t>
            </a: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K_DOWN</a:t>
            </a:r>
            <a:r>
              <a:rPr lang="ru-RU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-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вниз, </a:t>
            </a: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K_LEFT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- влево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K_RIGHT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- вправо)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for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event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pygame.event.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get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event.type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QUIT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running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False</a:t>
            </a:r>
            <a:endParaRPr lang="ru-RU" sz="1600" dirty="0">
              <a:solidFill>
                <a:srgbClr val="0070C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elif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event.type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KEYDOWN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  <a:r>
              <a:rPr lang="ru-RU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event.key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K_UP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move_up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C144E-30D7-4551-8681-BC86AA06DAB5}"/>
              </a:ext>
            </a:extLst>
          </p:cNvPr>
          <p:cNvSpPr txBox="1"/>
          <p:nvPr/>
        </p:nvSpPr>
        <p:spPr>
          <a:xfrm>
            <a:off x="4899378" y="3683897"/>
            <a:ext cx="3959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Если тип события «нажата клавиша»…</a:t>
            </a:r>
          </a:p>
          <a:p>
            <a:r>
              <a:rPr lang="ru-RU" sz="1600" dirty="0"/>
              <a:t>…и если это была клавиша «вверх»</a:t>
            </a:r>
          </a:p>
          <a:p>
            <a:r>
              <a:rPr lang="ru-RU" sz="1600" dirty="0"/>
              <a:t>…сдвинуться вверх</a:t>
            </a:r>
          </a:p>
        </p:txBody>
      </p:sp>
    </p:spTree>
    <p:extLst>
      <p:ext uri="{BB962C8B-B14F-4D97-AF65-F5344CB8AC3E}">
        <p14:creationId xmlns:p14="http://schemas.microsoft.com/office/powerpoint/2010/main" val="1537022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890272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Добавляем обработку ввода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C008E1A-EC8B-4396-AE79-E88EF97EC288}"/>
              </a:ext>
            </a:extLst>
          </p:cNvPr>
          <p:cNvSpPr txBox="1"/>
          <p:nvPr/>
        </p:nvSpPr>
        <p:spPr>
          <a:xfrm>
            <a:off x="619022" y="1807750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__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init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__(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.x_move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.y_move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</a:t>
            </a: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700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599422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Добавляем обработку ввода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DEB45A6B-5EBE-4DA3-B827-1AE8FECC111B}"/>
              </a:ext>
            </a:extLst>
          </p:cNvPr>
          <p:cNvSpPr txBox="1"/>
          <p:nvPr/>
        </p:nvSpPr>
        <p:spPr>
          <a:xfrm>
            <a:off x="539999" y="1181122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process_input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.x_move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.y_move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0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for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event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pygame.event.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get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event.type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QUIT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   running =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False</a:t>
            </a:r>
            <a:endParaRPr lang="ru-RU" sz="1200" dirty="0">
              <a:solidFill>
                <a:srgbClr val="0070C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2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elif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event.type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KEYDOWN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  <a:r>
              <a:rPr lang="ru-RU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event.key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K_RIGHT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       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.x_move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+= 8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el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event.key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K_LEFT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       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.x_move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-= 8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713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122183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Добавляем обновление состояния игры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6D9F60EB-5DFF-4F3E-A3D8-E0F47C7AD78B}"/>
              </a:ext>
            </a:extLst>
          </p:cNvPr>
          <p:cNvSpPr txBox="1"/>
          <p:nvPr/>
        </p:nvSpPr>
        <p:spPr>
          <a:xfrm>
            <a:off x="619022" y="2067394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update_game_state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.x_car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self.x_move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.y_car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self.y_move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</a:t>
            </a: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5803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544506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Домашнее задание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0253F9B8-1CF4-4393-B700-CA8FE0B4313D}"/>
              </a:ext>
            </a:extLst>
          </p:cNvPr>
          <p:cNvSpPr txBox="1"/>
          <p:nvPr/>
        </p:nvSpPr>
        <p:spPr>
          <a:xfrm>
            <a:off x="539999" y="1228789"/>
            <a:ext cx="5081868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Игра, в которой мы управляем роботом, который умеет перемещаться влево, вправо и прыгать. Во время прыжка робот перемещается на некоторое расстояние вверх, после чего спускается на прежнее положение. Во время прыжка робот ничего не может сделать, сам прыжок длится некоторое время (несколько секунд).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55E3ED-285D-4817-A6FF-0DCB8EB1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83" y="1126206"/>
            <a:ext cx="1771223" cy="330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88B4B173-A20F-4096-A710-1104A50B5720}"/>
              </a:ext>
            </a:extLst>
          </p:cNvPr>
          <p:cNvSpPr txBox="1"/>
          <p:nvPr/>
        </p:nvSpPr>
        <p:spPr>
          <a:xfrm>
            <a:off x="539999" y="3869654"/>
            <a:ext cx="5081868" cy="116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Подсказка: чтобы сделать замедленный эффект прыжка, воспользуйтесь </a:t>
            </a:r>
            <a:r>
              <a:rPr lang="en-US" sz="12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pygame.time.wait</a:t>
            </a:r>
            <a:r>
              <a:rPr lang="en-US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(100</a:t>
            </a:r>
            <a:r>
              <a:rPr lang="ru-RU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) – </a:t>
            </a:r>
            <a:r>
              <a:rPr lang="ru-RU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функция </a:t>
            </a:r>
            <a:r>
              <a:rPr lang="en-US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wait</a:t>
            </a:r>
            <a:r>
              <a:rPr lang="ru-RU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принимает кол-во миллисекунд для ожидания</a:t>
            </a:r>
            <a:r>
              <a:rPr lang="en-US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; </a:t>
            </a:r>
            <a:r>
              <a:rPr lang="ru-RU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чтобы понять, что мы в «состоянии прыжка» стоит ввести логический флаг </a:t>
            </a:r>
            <a:r>
              <a:rPr lang="en-US" sz="12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is_jumping</a:t>
            </a:r>
            <a:r>
              <a:rPr lang="ru-RU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указывающий на это…</a:t>
            </a:r>
            <a:r>
              <a:rPr lang="en-US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endParaRPr lang="ru-RU" sz="12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Google Shape;51;p8">
            <a:extLst>
              <a:ext uri="{FF2B5EF4-FFF2-40B4-BE49-F238E27FC236}">
                <a16:creationId xmlns:a16="http://schemas.microsoft.com/office/drawing/2014/main" id="{A4FEF528-27F1-4C1A-8452-6E327810DF9F}"/>
              </a:ext>
            </a:extLst>
          </p:cNvPr>
          <p:cNvSpPr txBox="1"/>
          <p:nvPr/>
        </p:nvSpPr>
        <p:spPr>
          <a:xfrm>
            <a:off x="5837324" y="4420320"/>
            <a:ext cx="2900276" cy="45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2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Рисунок робота примерный!!! Можно без сильной детализации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90404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411461"/>
            <a:ext cx="806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Наш репозиторий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805989"/>
            <a:ext cx="806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51;p8">
            <a:extLst>
              <a:ext uri="{FF2B5EF4-FFF2-40B4-BE49-F238E27FC236}">
                <a16:creationId xmlns:a16="http://schemas.microsoft.com/office/drawing/2014/main" id="{116DC4B2-9F76-4BCE-8674-A81FE73ADE39}"/>
              </a:ext>
            </a:extLst>
          </p:cNvPr>
          <p:cNvSpPr txBox="1"/>
          <p:nvPr/>
        </p:nvSpPr>
        <p:spPr>
          <a:xfrm>
            <a:off x="540000" y="1416600"/>
            <a:ext cx="9157156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  <a:hlinkClick r:id="rId3"/>
              </a:rPr>
              <a:t>https://github.com/samedit66/pygame_2024/tree/main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9533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Но сначала вопросы!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9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 такое игровой цикл?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Из каких основных действий он состоит?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Какие команды</a:t>
            </a:r>
            <a:r>
              <a:rPr lang="en-US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4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Pygame</a:t>
            </a:r>
            <a:r>
              <a:rPr lang="en-US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используются для рисования прямоугольника? А круга?</a:t>
            </a:r>
            <a:endParaRPr lang="en-US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53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Продвинутый игровой цикл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35DED0F5-1154-4838-9CAD-09D223DE800B}"/>
              </a:ext>
            </a:extLst>
          </p:cNvPr>
          <p:cNvSpPr txBox="1"/>
          <p:nvPr/>
        </p:nvSpPr>
        <p:spPr>
          <a:xfrm>
            <a:off x="539999" y="883328"/>
            <a:ext cx="577049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Более удобной реализацией игрового цикла вместо набора процедур служит </a:t>
            </a:r>
            <a:r>
              <a:rPr lang="ru-RU" sz="16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класс</a:t>
            </a:r>
            <a:r>
              <a:rPr lang="en-US" sz="16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  <a:endParaRPr lang="ru-RU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540015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__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init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__(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Задание начальных настроек игры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process_input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Обработка ввода пользователя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...</a:t>
            </a:r>
            <a:endParaRPr lang="ru-RU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update_game_state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Обновление состояния игры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...</a:t>
            </a:r>
            <a:endParaRPr lang="ru-RU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render(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Отрисовка игры на экран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...</a:t>
            </a:r>
            <a:endParaRPr lang="ru-RU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main_loop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Игровой цикл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...</a:t>
            </a:r>
            <a:endParaRPr lang="ru-RU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4016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62317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35DED0F5-1154-4838-9CAD-09D223DE800B}"/>
              </a:ext>
            </a:extLst>
          </p:cNvPr>
          <p:cNvSpPr txBox="1"/>
          <p:nvPr/>
        </p:nvSpPr>
        <p:spPr>
          <a:xfrm>
            <a:off x="539999" y="1265328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Зачем нам использовать класс?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Удобство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функциям (методам) не нужно задавать много аргументов – методы класса имеют доступ к его данным, поэтому у всех методов есть одни и те же игровые данные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без явного указания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;</a:t>
            </a:r>
            <a:endParaRPr lang="ru-RU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Определяя класс, мы явно говорим, что такие-то функции относятся </a:t>
            </a:r>
            <a:r>
              <a:rPr lang="ru-RU" sz="16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только к игре и обработке её данных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– это повышает читаемость кода и обеспечивает более естественную структуру программы  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9755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23999" y="914024"/>
            <a:ext cx="7773334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Практика: двигающаяся машина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ADA2E9-9637-446C-8A78-92CF6C20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177" y="1509564"/>
            <a:ext cx="5289646" cy="28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1011789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начальные настройки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593489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__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init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__(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init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.WINDOW_WIDTH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self.WINDOW_HEIGHT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800, 800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.FPS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60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.main_window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pygame.display.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set_mode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.WINDOW_WIDTH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       					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.WINDOW_HEIGHT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.clock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pygame.time.Clock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.running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True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.x_car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40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.y_car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400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624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101178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обработка ввода и обновление состояния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975489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process_input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pass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update_game_state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pass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A8E90312-5848-4C8A-BEF3-F75086066FC7}"/>
              </a:ext>
            </a:extLst>
          </p:cNvPr>
          <p:cNvSpPr txBox="1"/>
          <p:nvPr/>
        </p:nvSpPr>
        <p:spPr>
          <a:xfrm>
            <a:off x="4090407" y="2650384"/>
            <a:ext cx="3183607" cy="69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Пока они будут пустые…</a:t>
            </a: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4802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1011789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отрисовка машины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597303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render(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main_window_color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pygame.color.THECOLORS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[</a:t>
            </a:r>
            <a:r>
              <a:rPr lang="ru-RU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white</a:t>
            </a:r>
            <a:r>
              <a:rPr lang="ru-RU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]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self.main_window.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fill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main_window_color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>
              <a:lnSpc>
                <a:spcPct val="114000"/>
              </a:lnSpc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.x_car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.y_car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>
              <a:lnSpc>
                <a:spcPct val="114000"/>
              </a:lnSpc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pygame.display.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40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ritmika">
      <a:dk1>
        <a:srgbClr val="DDCBF7"/>
      </a:dk1>
      <a:lt1>
        <a:srgbClr val="FFF6D7"/>
      </a:lt1>
      <a:dk2>
        <a:srgbClr val="FFE8D5"/>
      </a:dk2>
      <a:lt2>
        <a:srgbClr val="E7F9E3"/>
      </a:lt2>
      <a:accent1>
        <a:srgbClr val="833AE0"/>
      </a:accent1>
      <a:accent2>
        <a:srgbClr val="FFD53A"/>
      </a:accent2>
      <a:accent3>
        <a:srgbClr val="FF8C31"/>
      </a:accent3>
      <a:accent4>
        <a:srgbClr val="2BD6D6"/>
      </a:accent4>
      <a:accent5>
        <a:srgbClr val="FF62C5"/>
      </a:accent5>
      <a:accent6>
        <a:srgbClr val="5E1CB6"/>
      </a:accent6>
      <a:hlink>
        <a:srgbClr val="004FDE"/>
      </a:hlink>
      <a:folHlink>
        <a:srgbClr val="004F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2893</Words>
  <Application>Microsoft Office PowerPoint</Application>
  <PresentationFormat>Экран (16:9)</PresentationFormat>
  <Paragraphs>356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Microsoft YaHei UI</vt:lpstr>
      <vt:lpstr>Arial</vt:lpstr>
      <vt:lpstr>Consolas</vt:lpstr>
      <vt:lpstr>Montserrat</vt:lpstr>
      <vt:lpstr>Montserrat Black</vt:lpstr>
      <vt:lpstr>Montserrat Medium</vt:lpstr>
      <vt:lpstr>Office Theme</vt:lpstr>
      <vt:lpstr>Делаем игры на Pygame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1. Урок 1. Введение в язык Python</dc:title>
  <dc:creator>Dmitry</dc:creator>
  <cp:lastModifiedBy>Dmitry</cp:lastModifiedBy>
  <cp:revision>76</cp:revision>
  <dcterms:modified xsi:type="dcterms:W3CDTF">2024-02-11T01:50:30Z</dcterms:modified>
</cp:coreProperties>
</file>