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6"/>
  </p:notesMasterIdLst>
  <p:sldIdLst>
    <p:sldId id="256" r:id="rId2"/>
    <p:sldId id="352" r:id="rId3"/>
    <p:sldId id="351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36" r:id="rId13"/>
    <p:sldId id="331" r:id="rId14"/>
    <p:sldId id="361" r:id="rId15"/>
    <p:sldId id="362" r:id="rId16"/>
    <p:sldId id="363" r:id="rId17"/>
    <p:sldId id="365" r:id="rId18"/>
    <p:sldId id="364" r:id="rId19"/>
    <p:sldId id="366" r:id="rId20"/>
    <p:sldId id="368" r:id="rId21"/>
    <p:sldId id="369" r:id="rId22"/>
    <p:sldId id="371" r:id="rId23"/>
    <p:sldId id="370" r:id="rId24"/>
    <p:sldId id="372" r:id="rId2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Microsoft YaHei UI" panose="020B0503020204020204" pitchFamily="34" charset="-122"/>
      <p:regular r:id="rId31"/>
      <p:bold r:id="rId32"/>
    </p:embeddedFont>
    <p:embeddedFont>
      <p:font typeface="Montserrat" panose="00000500000000000000" pitchFamily="2" charset="-52"/>
      <p:regular r:id="rId33"/>
      <p:bold r:id="rId34"/>
      <p:italic r:id="rId35"/>
      <p:boldItalic r:id="rId36"/>
    </p:embeddedFont>
    <p:embeddedFont>
      <p:font typeface="Montserrat Black" panose="00000A00000000000000" pitchFamily="2" charset="-52"/>
      <p:bold r:id="rId37"/>
      <p:italic r:id="rId38"/>
      <p:boldItalic r:id="rId39"/>
    </p:embeddedFont>
    <p:embeddedFont>
      <p:font typeface="Montserrat Medium" panose="00000600000000000000" pitchFamily="2" charset="-52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53A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99972A-B36C-48E9-ACC4-77C0E3D9B3A5}">
  <a:tblStyle styleId="{7A99972A-B36C-48E9-ACC4-77C0E3D9B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2" autoAdjust="0"/>
    <p:restoredTop sz="94957" autoAdjust="0"/>
  </p:normalViewPr>
  <p:slideViewPr>
    <p:cSldViewPr snapToGrid="0" snapToObjects="1">
      <p:cViewPr varScale="1">
        <p:scale>
          <a:sx n="85" d="100"/>
          <a:sy n="85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" name="Google Shape;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80517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44987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0db7588d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0db7588d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500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82845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18578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16780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11802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94001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5310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7983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85053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28434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32537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77260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9566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0769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33948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55559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6217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07411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34717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85215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5475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7">
          <p15:clr>
            <a:srgbClr val="0000FF"/>
          </p15:clr>
        </p15:guide>
        <p15:guide id="2" orient="horz" pos="2948">
          <p15:clr>
            <a:srgbClr val="0000FF"/>
          </p15:clr>
        </p15:guide>
        <p15:guide id="3" pos="340">
          <p15:clr>
            <a:srgbClr val="0000FF"/>
          </p15:clr>
        </p15:guide>
        <p15:guide id="4" pos="5420">
          <p15:clr>
            <a:srgbClr val="0000FF"/>
          </p15:clr>
        </p15:guide>
        <p15:guide id="5" pos="2705">
          <p15:clr>
            <a:srgbClr val="0000FF"/>
          </p15:clr>
        </p15:guide>
        <p15:guide id="6" pos="3052">
          <p15:clr>
            <a:srgbClr val="0000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edit66/pygame_2024/tree/mai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39000">
              <a:schemeClr val="accent6">
                <a:lumMod val="44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02060">
                <a:lumMod val="78000"/>
              </a:srgbClr>
            </a:gs>
          </a:gsLst>
          <a:lin ang="5400000" scaled="1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540000" y="1295400"/>
            <a:ext cx="8064000" cy="3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Делаем игры на </a:t>
            </a:r>
            <a:r>
              <a:rPr lang="en-US" sz="48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Python</a:t>
            </a:r>
            <a:endParaRPr sz="4800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" name="Google Shape;18;p5"/>
          <p:cNvSpPr txBox="1"/>
          <p:nvPr/>
        </p:nvSpPr>
        <p:spPr>
          <a:xfrm>
            <a:off x="2875110" y="438139"/>
            <a:ext cx="3504588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 SemiBold"/>
                <a:sym typeface="Montserrat SemiBold"/>
              </a:rPr>
              <a:t>Курсы программирования для взрослых и детей</a:t>
            </a:r>
            <a:endParaRPr dirty="0">
              <a:solidFill>
                <a:schemeClr val="accent6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 SemiBold"/>
              <a:sym typeface="Montserrat SemiBold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AA1C00-D789-4D75-A2C8-4198DF10F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88" y="0"/>
            <a:ext cx="230293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11045BA-E510-4783-9169-14BA86DFD52E}"/>
              </a:ext>
            </a:extLst>
          </p:cNvPr>
          <p:cNvSpPr txBox="1"/>
          <p:nvPr/>
        </p:nvSpPr>
        <p:spPr>
          <a:xfrm>
            <a:off x="539999" y="2124502"/>
            <a:ext cx="8287913" cy="14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is_game_over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game_state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    return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game_state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== 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"win"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	</a:t>
            </a:r>
          </a:p>
        </p:txBody>
      </p:sp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1259194"/>
            <a:ext cx="6018846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Проверяем завершенность игры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82790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11045BA-E510-4783-9169-14BA86DFD52E}"/>
              </a:ext>
            </a:extLst>
          </p:cNvPr>
          <p:cNvSpPr txBox="1"/>
          <p:nvPr/>
        </p:nvSpPr>
        <p:spPr>
          <a:xfrm>
            <a:off x="539999" y="968344"/>
            <a:ext cx="8524979" cy="14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game_loop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low_bound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high_bound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guessed_number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(f</a:t>
            </a:r>
            <a:r>
              <a:rPr lang="en-US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Я загадал число от </a:t>
            </a:r>
            <a:r>
              <a:rPr lang="ru-RU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low_bound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ru-RU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до </a:t>
            </a:r>
            <a:r>
              <a:rPr lang="ru-RU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high_bound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guessed_number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user_number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process_input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game_state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update_game_state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user_number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guessed_number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game_state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is_game_over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game_state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break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effectLst/>
                <a:latin typeface="Consolas" panose="020B0609020204030204" pitchFamily="49" charset="0"/>
              </a:rPr>
              <a:t>game_loop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6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	</a:t>
            </a:r>
          </a:p>
        </p:txBody>
      </p:sp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386644"/>
            <a:ext cx="7215468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Собираем игровой цикл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90776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595"/>
            <a:ext cx="9144000" cy="4785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 txBox="1"/>
          <p:nvPr/>
        </p:nvSpPr>
        <p:spPr>
          <a:xfrm>
            <a:off x="540000" y="360000"/>
            <a:ext cx="8064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4000" dirty="0">
                <a:latin typeface="Montserrat Black"/>
                <a:ea typeface="Montserrat Black"/>
                <a:cs typeface="Montserrat Black"/>
                <a:sym typeface="Montserrat Black"/>
              </a:rPr>
              <a:t>Как модифицировать игру, чтобы количество попыток угадывания было фиксированным?</a:t>
            </a:r>
            <a:endParaRPr sz="4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4686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540000" y="360000"/>
            <a:ext cx="80640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err="1">
                <a:latin typeface="Montserrat Black"/>
                <a:ea typeface="Montserrat Black"/>
                <a:cs typeface="Montserrat Black"/>
                <a:sym typeface="Montserrat Black"/>
              </a:rPr>
              <a:t>Pygame</a:t>
            </a:r>
            <a:r>
              <a:rPr lang="ru-RU" sz="3400" dirty="0">
                <a:latin typeface="Montserrat Black"/>
                <a:ea typeface="Montserrat Black"/>
                <a:cs typeface="Montserrat Black"/>
                <a:sym typeface="Montserrat Black"/>
              </a:rPr>
              <a:t>. Как установить?</a:t>
            </a:r>
            <a:endParaRPr sz="34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11045BA-E510-4783-9169-14BA86DFD52E}"/>
              </a:ext>
            </a:extLst>
          </p:cNvPr>
          <p:cNvSpPr txBox="1"/>
          <p:nvPr/>
        </p:nvSpPr>
        <p:spPr>
          <a:xfrm>
            <a:off x="540000" y="1109838"/>
            <a:ext cx="8064000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ru-RU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Проверяем, что на компьютере установлен </a:t>
            </a:r>
            <a:r>
              <a:rPr lang="en-US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Python:</a:t>
            </a:r>
          </a:p>
          <a:p>
            <a:pPr lvl="4">
              <a:lnSpc>
                <a:spcPct val="114000"/>
              </a:lnSpc>
              <a:buSzPts val="1800"/>
            </a:pPr>
            <a:r>
              <a:rPr lang="en-US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	</a:t>
            </a:r>
          </a:p>
          <a:p>
            <a:pPr lvl="4">
              <a:lnSpc>
                <a:spcPct val="114000"/>
              </a:lnSpc>
              <a:buSzPts val="1800"/>
            </a:pPr>
            <a:r>
              <a:rPr lang="en-US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&gt;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python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--version</a:t>
            </a:r>
          </a:p>
          <a:p>
            <a:pPr lvl="4">
              <a:lnSpc>
                <a:spcPct val="114000"/>
              </a:lnSpc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Python 3.12.1</a:t>
            </a:r>
          </a:p>
          <a:p>
            <a:pPr lvl="4">
              <a:lnSpc>
                <a:spcPct val="114000"/>
              </a:lnSpc>
              <a:buSzPts val="1800"/>
            </a:pPr>
            <a:endParaRPr lang="en-US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4">
              <a:lnSpc>
                <a:spcPct val="114000"/>
              </a:lnSpc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	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Если вывод не похож на этот, значит сначала нужно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	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установить 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Python (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  <a:hlinkClick r:id="rId3"/>
              </a:rPr>
              <a:t>https://www.python.org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)</a:t>
            </a:r>
          </a:p>
          <a:p>
            <a:pPr lvl="4">
              <a:lnSpc>
                <a:spcPct val="114000"/>
              </a:lnSpc>
              <a:buSzPts val="1800"/>
            </a:pPr>
            <a:endParaRPr lang="en-US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457200" lvl="5" indent="-457200">
              <a:lnSpc>
                <a:spcPct val="114000"/>
              </a:lnSpc>
              <a:buSzPts val="1800"/>
              <a:buFont typeface="+mj-lt"/>
              <a:buAutoNum type="arabicPeriod" startAt="2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Устанавливаем </a:t>
            </a:r>
            <a:r>
              <a:rPr lang="en-US" sz="18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Pygame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lvl="6">
              <a:lnSpc>
                <a:spcPct val="114000"/>
              </a:lnSpc>
              <a:buSzPts val="1800"/>
            </a:pPr>
            <a:endParaRPr lang="en-US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6">
              <a:lnSpc>
                <a:spcPct val="114000"/>
              </a:lnSpc>
              <a:buSzPts val="1800"/>
            </a:pP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&gt;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python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-m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pip install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</a:t>
            </a:r>
            <a:endParaRPr lang="en-US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10303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540000" y="360000"/>
            <a:ext cx="80640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latin typeface="Montserrat Black"/>
                <a:ea typeface="Montserrat Black"/>
                <a:cs typeface="Montserrat Black"/>
                <a:sym typeface="Montserrat Black"/>
              </a:rPr>
              <a:t>Начальная настройка игры </a:t>
            </a:r>
            <a:endParaRPr sz="34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11045BA-E510-4783-9169-14BA86DFD52E}"/>
              </a:ext>
            </a:extLst>
          </p:cNvPr>
          <p:cNvSpPr txBox="1"/>
          <p:nvPr/>
        </p:nvSpPr>
        <p:spPr>
          <a:xfrm>
            <a:off x="540000" y="1416600"/>
            <a:ext cx="8064000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import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</a:t>
            </a: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Импортируем библиотеку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init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Включаем </a:t>
            </a:r>
            <a:r>
              <a:rPr lang="ru-RU" sz="1800" dirty="0" err="1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пайгейм</a:t>
            </a:r>
            <a:endParaRPr lang="ru-RU" sz="18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Создаем окно будущей игры с заданным размерами в пикселях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WINDOW_WIDTH, WINDOW_HEIGHT =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500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500</a:t>
            </a:r>
            <a:endParaRPr lang="ru-RU" sz="1800" dirty="0">
              <a:solidFill>
                <a:srgbClr val="0070C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WINDOW_COLOR = 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255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255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Это белый в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RGB</a:t>
            </a:r>
            <a:endParaRPr lang="ru-RU" sz="18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main_window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pygame.display.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set_mode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((WINDOW_WIDTH, 						WINDOW_HEIGHT))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pygame.display.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set_caption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“</a:t>
            </a:r>
            <a:r>
              <a:rPr lang="ru-RU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Моя первая игра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”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</a:t>
            </a:r>
            <a:endParaRPr lang="ru-RU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0447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540000" y="360000"/>
            <a:ext cx="8762044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latin typeface="Montserrat Black"/>
                <a:ea typeface="Montserrat Black"/>
                <a:cs typeface="Montserrat Black"/>
                <a:sym typeface="Montserrat Black"/>
              </a:rPr>
              <a:t>Правильная начальная настройка</a:t>
            </a:r>
            <a:endParaRPr sz="34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11045BA-E510-4783-9169-14BA86DFD52E}"/>
              </a:ext>
            </a:extLst>
          </p:cNvPr>
          <p:cNvSpPr txBox="1"/>
          <p:nvPr/>
        </p:nvSpPr>
        <p:spPr>
          <a:xfrm>
            <a:off x="540000" y="1235901"/>
            <a:ext cx="8064000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import </a:t>
            </a:r>
            <a:r>
              <a:rPr lang="en-US" sz="1800" dirty="0" err="1">
                <a:latin typeface="Consolas" panose="020B0609020204030204" pitchFamily="49" charset="0"/>
              </a:rPr>
              <a:t>pygame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ru-RU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pygame.init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WINDOW_WIDTH, WINDOW_HEIGHT =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500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500</a:t>
            </a:r>
            <a:endParaRPr lang="ru-RU" sz="1800" dirty="0">
              <a:solidFill>
                <a:srgbClr val="0070C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main_window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pygame.display.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set_mode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((WINDOW_WIDTH, 						WINDOW_HEIGHT))</a:t>
            </a:r>
          </a:p>
          <a:p>
            <a:pPr>
              <a:lnSpc>
                <a:spcPct val="114000"/>
              </a:lnSpc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pygame.display.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set_caption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“</a:t>
            </a:r>
            <a:r>
              <a:rPr lang="ru-RU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Моя первая игра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”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</a:t>
            </a:r>
            <a:endParaRPr lang="ru-RU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return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main_window</a:t>
            </a:r>
            <a:endParaRPr lang="en-US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endParaRPr lang="en-US" sz="1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6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540000" y="247616"/>
            <a:ext cx="80640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latin typeface="Montserrat Black"/>
                <a:ea typeface="Montserrat Black"/>
                <a:cs typeface="Montserrat Black"/>
                <a:sym typeface="Montserrat Black"/>
              </a:rPr>
              <a:t>Игровой цикл в </a:t>
            </a:r>
            <a:r>
              <a:rPr lang="en-US" sz="3400" dirty="0" err="1">
                <a:latin typeface="Montserrat Black"/>
                <a:ea typeface="Montserrat Black"/>
                <a:cs typeface="Montserrat Black"/>
                <a:sym typeface="Montserrat Black"/>
              </a:rPr>
              <a:t>Pygame</a:t>
            </a:r>
            <a:endParaRPr sz="34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11045BA-E510-4783-9169-14BA86DFD52E}"/>
              </a:ext>
            </a:extLst>
          </p:cNvPr>
          <p:cNvSpPr txBox="1"/>
          <p:nvPr/>
        </p:nvSpPr>
        <p:spPr>
          <a:xfrm>
            <a:off x="540000" y="1805989"/>
            <a:ext cx="8064000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" name="Google Shape;51;p8">
            <a:extLst>
              <a:ext uri="{FF2B5EF4-FFF2-40B4-BE49-F238E27FC236}">
                <a16:creationId xmlns:a16="http://schemas.microsoft.com/office/drawing/2014/main" id="{116DC4B2-9F76-4BCE-8674-A81FE73ADE39}"/>
              </a:ext>
            </a:extLst>
          </p:cNvPr>
          <p:cNvSpPr txBox="1"/>
          <p:nvPr/>
        </p:nvSpPr>
        <p:spPr>
          <a:xfrm>
            <a:off x="540000" y="863366"/>
            <a:ext cx="8604000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Представим, что тут идет код с прошлого слайда...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while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True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:</a:t>
            </a:r>
            <a:endParaRPr lang="ru-RU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«Ввод данных» от пользователя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events =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pygame.event.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get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for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event in events:</a:t>
            </a:r>
            <a:endParaRPr lang="ru-RU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Обработка ввода и обновление состояния игры идут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тут..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.</a:t>
            </a:r>
            <a:endParaRPr lang="en-US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# 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Выход из игры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if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event.type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==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pygame.QUIT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break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pygame.display.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update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800" dirty="0" err="1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Отрисовываем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экран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quit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Не забываем выключить </a:t>
            </a:r>
            <a:r>
              <a:rPr lang="ru-RU" sz="1800" dirty="0" err="1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пайгейм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в конце игры!</a:t>
            </a:r>
          </a:p>
        </p:txBody>
      </p:sp>
    </p:spTree>
    <p:extLst>
      <p:ext uri="{BB962C8B-B14F-4D97-AF65-F5344CB8AC3E}">
        <p14:creationId xmlns:p14="http://schemas.microsoft.com/office/powerpoint/2010/main" val="332539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540000" y="58938"/>
            <a:ext cx="80640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latin typeface="Montserrat Black"/>
                <a:ea typeface="Montserrat Black"/>
                <a:cs typeface="Montserrat Black"/>
                <a:sym typeface="Montserrat Black"/>
              </a:rPr>
              <a:t>Как выглядит окно игры</a:t>
            </a:r>
            <a:endParaRPr sz="34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2441FB-2E08-472E-9339-065AF9132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783" y="1269105"/>
            <a:ext cx="3294745" cy="3514395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853A654-03C1-455A-A692-3C2BA696FC8A}"/>
              </a:ext>
            </a:extLst>
          </p:cNvPr>
          <p:cNvCxnSpPr/>
          <p:nvPr/>
        </p:nvCxnSpPr>
        <p:spPr>
          <a:xfrm>
            <a:off x="2551289" y="1004711"/>
            <a:ext cx="0" cy="3917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89B2FEC-B138-46E6-80E9-E509FCD8064B}"/>
              </a:ext>
            </a:extLst>
          </p:cNvPr>
          <p:cNvCxnSpPr/>
          <p:nvPr/>
        </p:nvCxnSpPr>
        <p:spPr>
          <a:xfrm>
            <a:off x="2551289" y="1004711"/>
            <a:ext cx="41317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9713FB-CA83-4DBD-9BF4-36F9F1335DE2}"/>
              </a:ext>
            </a:extLst>
          </p:cNvPr>
          <p:cNvSpPr txBox="1"/>
          <p:nvPr/>
        </p:nvSpPr>
        <p:spPr>
          <a:xfrm>
            <a:off x="6683021" y="1069050"/>
            <a:ext cx="304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X</a:t>
            </a:r>
            <a:endParaRPr lang="ru-RU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FFDE4-A18D-44FF-84A3-F4B2873275DB}"/>
              </a:ext>
            </a:extLst>
          </p:cNvPr>
          <p:cNvSpPr txBox="1"/>
          <p:nvPr/>
        </p:nvSpPr>
        <p:spPr>
          <a:xfrm>
            <a:off x="2122489" y="4684452"/>
            <a:ext cx="2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</a:t>
            </a:r>
            <a:endParaRPr lang="ru-RU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24868-11A9-4908-96ED-438C0960E81B}"/>
              </a:ext>
            </a:extLst>
          </p:cNvPr>
          <p:cNvSpPr txBox="1"/>
          <p:nvPr/>
        </p:nvSpPr>
        <p:spPr>
          <a:xfrm>
            <a:off x="1765595" y="757306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(0, 0)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5974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540000" y="360000"/>
            <a:ext cx="6504267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latin typeface="Montserrat Black"/>
                <a:ea typeface="Montserrat Black"/>
                <a:cs typeface="Montserrat Black"/>
                <a:sym typeface="Montserrat Black"/>
              </a:rPr>
              <a:t>Рисуем прямоугольники</a:t>
            </a:r>
            <a:endParaRPr sz="34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11045BA-E510-4783-9169-14BA86DFD52E}"/>
              </a:ext>
            </a:extLst>
          </p:cNvPr>
          <p:cNvSpPr txBox="1"/>
          <p:nvPr/>
        </p:nvSpPr>
        <p:spPr>
          <a:xfrm>
            <a:off x="540000" y="1241700"/>
            <a:ext cx="8064000" cy="354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Во-первых, прямоугольник надо создать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left_top_x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left_top_y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width, height =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200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300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rectangle =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Rect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left_top_x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left_top_y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width, height)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Во-вторых, прямоугольник надо отобразить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color = 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255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Цвета задаются в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RGB, 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это красный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pygame.draw.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rect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main_window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color=color,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rect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=rectangle)</a:t>
            </a:r>
            <a:endParaRPr lang="ru-RU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79140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540000" y="360000"/>
            <a:ext cx="6504267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latin typeface="Montserrat Black"/>
                <a:ea typeface="Montserrat Black"/>
                <a:cs typeface="Montserrat Black"/>
                <a:sym typeface="Montserrat Black"/>
              </a:rPr>
              <a:t>Рисуем прямоугольники</a:t>
            </a:r>
            <a:endParaRPr sz="34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11045BA-E510-4783-9169-14BA86DFD52E}"/>
              </a:ext>
            </a:extLst>
          </p:cNvPr>
          <p:cNvSpPr txBox="1"/>
          <p:nvPr/>
        </p:nvSpPr>
        <p:spPr>
          <a:xfrm>
            <a:off x="540000" y="1241700"/>
            <a:ext cx="8064000" cy="354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Во-первых, прямоугольник надо создать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left_top_x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left_top_y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width, height =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200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300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rectangle =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Rect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left_top_x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left_top_y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width, height)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Во-вторых, прямоугольник надо отобразить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color = 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255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Цвета задаются в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RGB, 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это красный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pygame.draw.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rect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main_window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color=color,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rect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=rectangle)</a:t>
            </a:r>
            <a:endParaRPr lang="ru-RU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5737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471811"/>
            <a:ext cx="5553619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Игровой цикл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9" y="1119833"/>
            <a:ext cx="7283200" cy="152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Сердце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любой игры. Благодаря его </a:t>
            </a:r>
            <a:r>
              <a:rPr lang="ru-RU" sz="18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непрерывной работе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игра функционирует – в это время происходит много всего: ввод от пользователя, его обработка, обновление состояния игры, отрисовка экрана и так далее…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Один проход цикла называется «</a:t>
            </a:r>
            <a:r>
              <a:rPr lang="ru-RU" sz="18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кадром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»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	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173F5842-C662-4F09-8663-E2D614E71DBE}"/>
              </a:ext>
            </a:extLst>
          </p:cNvPr>
          <p:cNvSpPr/>
          <p:nvPr/>
        </p:nvSpPr>
        <p:spPr>
          <a:xfrm>
            <a:off x="1004709" y="3024601"/>
            <a:ext cx="1964270" cy="999066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10000"/>
                  </a:schemeClr>
                </a:solidFill>
                <a:latin typeface="Consolas" panose="020B0609020204030204" pitchFamily="49" charset="0"/>
              </a:rPr>
              <a:t>Ввод пользователя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F200E2C-9057-4440-8FAA-FB25722B402C}"/>
              </a:ext>
            </a:extLst>
          </p:cNvPr>
          <p:cNvSpPr/>
          <p:nvPr/>
        </p:nvSpPr>
        <p:spPr>
          <a:xfrm>
            <a:off x="3448754" y="3024601"/>
            <a:ext cx="1964270" cy="999066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10000"/>
                  </a:schemeClr>
                </a:solidFill>
                <a:latin typeface="Consolas" panose="020B0609020204030204" pitchFamily="49" charset="0"/>
              </a:rPr>
              <a:t>Обновление состояния игры 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3A20F257-5C45-4572-88E8-8E667B2591D6}"/>
              </a:ext>
            </a:extLst>
          </p:cNvPr>
          <p:cNvSpPr/>
          <p:nvPr/>
        </p:nvSpPr>
        <p:spPr>
          <a:xfrm>
            <a:off x="5858929" y="3024601"/>
            <a:ext cx="1964270" cy="999066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10000"/>
                  </a:schemeClr>
                </a:solidFill>
                <a:latin typeface="Consolas" panose="020B0609020204030204" pitchFamily="49" charset="0"/>
              </a:rPr>
              <a:t>Отрисовка экрана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51E0723-7675-4C11-976B-B7273A5BF52C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2968979" y="3524134"/>
            <a:ext cx="479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5E02D09-D547-4E86-94AE-044040FDF953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413024" y="3524134"/>
            <a:ext cx="4459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B7A9200A-2614-4FB8-AE4F-61346EA2D208}"/>
              </a:ext>
            </a:extLst>
          </p:cNvPr>
          <p:cNvCxnSpPr>
            <a:cxnSpLocks/>
            <a:stCxn id="10" idx="4"/>
            <a:endCxn id="2" idx="4"/>
          </p:cNvCxnSpPr>
          <p:nvPr/>
        </p:nvCxnSpPr>
        <p:spPr>
          <a:xfrm rot="5400000">
            <a:off x="4413954" y="1596557"/>
            <a:ext cx="12700" cy="4854220"/>
          </a:xfrm>
          <a:prstGeom prst="curvedConnector3">
            <a:avLst>
              <a:gd name="adj1" fmla="val 43777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04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540000" y="360000"/>
            <a:ext cx="6504267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latin typeface="Montserrat Black"/>
                <a:ea typeface="Montserrat Black"/>
                <a:cs typeface="Montserrat Black"/>
                <a:sym typeface="Montserrat Black"/>
              </a:rPr>
              <a:t>Рисуем прямые линии</a:t>
            </a:r>
            <a:endParaRPr sz="34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11045BA-E510-4783-9169-14BA86DFD52E}"/>
              </a:ext>
            </a:extLst>
          </p:cNvPr>
          <p:cNvSpPr txBox="1"/>
          <p:nvPr/>
        </p:nvSpPr>
        <p:spPr>
          <a:xfrm>
            <a:off x="540000" y="1241701"/>
            <a:ext cx="8064000" cy="354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Во-первых, создадим начальную и конечную точку для линии:</a:t>
            </a:r>
            <a:endParaRPr lang="en-US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start_point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 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end_point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 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100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100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Во-вторых, отображаем линию:</a:t>
            </a:r>
            <a:endParaRPr lang="en-US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color = (</a:t>
            </a:r>
            <a:r>
              <a:rPr lang="ru-RU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ru-RU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255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Цвета задаются в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RGB, 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а это зеленый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pygame.draw.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line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main_window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color=color, 	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start_pos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=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start_point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end_pos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=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end_point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</a:t>
            </a:r>
            <a:endParaRPr lang="ru-RU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31217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540000" y="360000"/>
            <a:ext cx="6504267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latin typeface="Montserrat Black"/>
                <a:ea typeface="Montserrat Black"/>
                <a:cs typeface="Montserrat Black"/>
                <a:sym typeface="Montserrat Black"/>
              </a:rPr>
              <a:t>Рисуем круги</a:t>
            </a:r>
            <a:endParaRPr sz="34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11045BA-E510-4783-9169-14BA86DFD52E}"/>
              </a:ext>
            </a:extLst>
          </p:cNvPr>
          <p:cNvSpPr txBox="1"/>
          <p:nvPr/>
        </p:nvSpPr>
        <p:spPr>
          <a:xfrm>
            <a:off x="540000" y="1241700"/>
            <a:ext cx="8064000" cy="354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Во-первых, зададим координаты центра и радиус:</a:t>
            </a:r>
            <a:endParaRPr lang="en-US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center = 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200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200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radius =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50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Во-вторых, отобразим сам круг:</a:t>
            </a:r>
            <a:endParaRPr lang="en-US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color = (</a:t>
            </a:r>
            <a:r>
              <a:rPr lang="ru-RU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ru-RU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255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Цвета задаются в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RGB, 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а это зеленый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pygame.draw.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circle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main_window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color=color, center=center, 	radius=radius)</a:t>
            </a:r>
            <a:endParaRPr lang="ru-RU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57521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540000" y="35089"/>
            <a:ext cx="80640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latin typeface="Montserrat Black"/>
                <a:ea typeface="Montserrat Black"/>
                <a:cs typeface="Montserrat Black"/>
                <a:sym typeface="Montserrat Black"/>
              </a:rPr>
              <a:t>Выводим на экран фигуры</a:t>
            </a:r>
            <a:endParaRPr sz="34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11045BA-E510-4783-9169-14BA86DFD52E}"/>
              </a:ext>
            </a:extLst>
          </p:cNvPr>
          <p:cNvSpPr txBox="1"/>
          <p:nvPr/>
        </p:nvSpPr>
        <p:spPr>
          <a:xfrm>
            <a:off x="540000" y="1805989"/>
            <a:ext cx="8064000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" name="Google Shape;51;p8">
            <a:extLst>
              <a:ext uri="{FF2B5EF4-FFF2-40B4-BE49-F238E27FC236}">
                <a16:creationId xmlns:a16="http://schemas.microsoft.com/office/drawing/2014/main" id="{116DC4B2-9F76-4BCE-8674-A81FE73ADE39}"/>
              </a:ext>
            </a:extLst>
          </p:cNvPr>
          <p:cNvSpPr txBox="1"/>
          <p:nvPr/>
        </p:nvSpPr>
        <p:spPr>
          <a:xfrm>
            <a:off x="540000" y="650839"/>
            <a:ext cx="9157156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Представим, что тут идет код с прошлого слайда...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left_top_x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left_top_y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width, height =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200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300</a:t>
            </a:r>
            <a:endParaRPr lang="ru-RU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>
              <a:lnSpc>
                <a:spcPct val="114000"/>
              </a:lnSpc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rectangle =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Rect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left_top_x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left_top_y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width, </a:t>
            </a: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height)</a:t>
            </a:r>
            <a:endParaRPr lang="ru-RU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color = 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255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)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Цвета задаются в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RGB, 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это красный</a:t>
            </a:r>
            <a:endParaRPr lang="en-US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running =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True</a:t>
            </a:r>
            <a:endParaRPr lang="ru-RU" sz="1800" dirty="0">
              <a:solidFill>
                <a:srgbClr val="0070C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while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running:</a:t>
            </a:r>
            <a:endParaRPr lang="ru-RU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«Ввод данных» от пользователя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events =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pygame.event.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get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for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event in events:</a:t>
            </a:r>
            <a:endParaRPr lang="ru-RU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Выход из игры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if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event.type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==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pygame.QUIT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>
              <a:lnSpc>
                <a:spcPct val="114000"/>
              </a:lnSpc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      running =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False</a:t>
            </a:r>
          </a:p>
          <a:p>
            <a:pPr>
              <a:lnSpc>
                <a:spcPct val="114000"/>
              </a:lnSpc>
              <a:buSzPts val="1800"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pygame.draw.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rect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main_window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color=color,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rect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=rectangle)</a:t>
            </a:r>
            <a:endParaRPr lang="ru-RU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>
              <a:lnSpc>
                <a:spcPct val="114000"/>
              </a:lnSpc>
              <a:buSzPts val="1800"/>
            </a:pP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pygame.display.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update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800" dirty="0" err="1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Отрисовываем</a:t>
            </a:r>
            <a:r>
              <a:rPr lang="ru-RU" sz="1800" dirty="0">
                <a:solidFill>
                  <a:srgbClr val="00B05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экран</a:t>
            </a:r>
            <a:endParaRPr lang="en-US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>
              <a:lnSpc>
                <a:spcPct val="114000"/>
              </a:lnSpc>
              <a:buSzPts val="1800"/>
            </a:pPr>
            <a:endParaRPr lang="ru-RU" sz="1800" dirty="0">
              <a:solidFill>
                <a:srgbClr val="0070C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dirty="0">
              <a:solidFill>
                <a:srgbClr val="7030A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52919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540000" y="411461"/>
            <a:ext cx="80640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latin typeface="Montserrat Black"/>
                <a:ea typeface="Montserrat Black"/>
                <a:cs typeface="Montserrat Black"/>
                <a:sym typeface="Montserrat Black"/>
              </a:rPr>
              <a:t>Задачка…</a:t>
            </a:r>
            <a:endParaRPr sz="34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11045BA-E510-4783-9169-14BA86DFD52E}"/>
              </a:ext>
            </a:extLst>
          </p:cNvPr>
          <p:cNvSpPr txBox="1"/>
          <p:nvPr/>
        </p:nvSpPr>
        <p:spPr>
          <a:xfrm>
            <a:off x="540000" y="1805989"/>
            <a:ext cx="8064000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" name="Google Shape;51;p8">
            <a:extLst>
              <a:ext uri="{FF2B5EF4-FFF2-40B4-BE49-F238E27FC236}">
                <a16:creationId xmlns:a16="http://schemas.microsoft.com/office/drawing/2014/main" id="{116DC4B2-9F76-4BCE-8674-A81FE73ADE39}"/>
              </a:ext>
            </a:extLst>
          </p:cNvPr>
          <p:cNvSpPr txBox="1"/>
          <p:nvPr/>
        </p:nvSpPr>
        <p:spPr>
          <a:xfrm>
            <a:off x="540000" y="1004166"/>
            <a:ext cx="9157156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dirty="0">
              <a:solidFill>
                <a:srgbClr val="7030A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5E878D-2B20-441C-81DC-FB7A670A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484" y="1461949"/>
            <a:ext cx="4469436" cy="309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1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540000" y="411461"/>
            <a:ext cx="80640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latin typeface="Montserrat Black"/>
                <a:ea typeface="Montserrat Black"/>
                <a:cs typeface="Montserrat Black"/>
                <a:sym typeface="Montserrat Black"/>
              </a:rPr>
              <a:t>Наш репозиторий</a:t>
            </a:r>
            <a:endParaRPr sz="34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11045BA-E510-4783-9169-14BA86DFD52E}"/>
              </a:ext>
            </a:extLst>
          </p:cNvPr>
          <p:cNvSpPr txBox="1"/>
          <p:nvPr/>
        </p:nvSpPr>
        <p:spPr>
          <a:xfrm>
            <a:off x="540000" y="1805989"/>
            <a:ext cx="8064000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" name="Google Shape;51;p8">
            <a:extLst>
              <a:ext uri="{FF2B5EF4-FFF2-40B4-BE49-F238E27FC236}">
                <a16:creationId xmlns:a16="http://schemas.microsoft.com/office/drawing/2014/main" id="{116DC4B2-9F76-4BCE-8674-A81FE73ADE39}"/>
              </a:ext>
            </a:extLst>
          </p:cNvPr>
          <p:cNvSpPr txBox="1"/>
          <p:nvPr/>
        </p:nvSpPr>
        <p:spPr>
          <a:xfrm>
            <a:off x="540000" y="1416600"/>
            <a:ext cx="9157156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  <a:hlinkClick r:id="rId3"/>
              </a:rPr>
              <a:t>https://github.com/samedit66/pygame_2024/tree/main</a:t>
            </a:r>
            <a:r>
              <a:rPr lang="ru-RU" sz="2000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9533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11045BA-E510-4783-9169-14BA86DFD52E}"/>
              </a:ext>
            </a:extLst>
          </p:cNvPr>
          <p:cNvSpPr txBox="1"/>
          <p:nvPr/>
        </p:nvSpPr>
        <p:spPr>
          <a:xfrm>
            <a:off x="539999" y="1593694"/>
            <a:ext cx="5553618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задать_начальные_настройки_игры</a:t>
            </a: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пока </a:t>
            </a:r>
            <a:r>
              <a:rPr lang="ru-RU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игра_запущена</a:t>
            </a: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	</a:t>
            </a:r>
            <a:r>
              <a:rPr lang="ru-RU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обработать_ввод_пользователя</a:t>
            </a: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	</a:t>
            </a:r>
            <a:r>
              <a:rPr lang="ru-RU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обновить_состояние_игры</a:t>
            </a: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	</a:t>
            </a:r>
            <a:r>
              <a:rPr lang="ru-RU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отрисовать_экран</a:t>
            </a: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	</a:t>
            </a:r>
          </a:p>
        </p:txBody>
      </p:sp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471811"/>
            <a:ext cx="7779912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Скелет игры в псевдо-коде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" name="Правая круглая скобка 2">
            <a:extLst>
              <a:ext uri="{FF2B5EF4-FFF2-40B4-BE49-F238E27FC236}">
                <a16:creationId xmlns:a16="http://schemas.microsoft.com/office/drawing/2014/main" id="{A2F96D24-8AD6-4015-91E0-0DF92330AD26}"/>
              </a:ext>
            </a:extLst>
          </p:cNvPr>
          <p:cNvSpPr/>
          <p:nvPr/>
        </p:nvSpPr>
        <p:spPr>
          <a:xfrm>
            <a:off x="5091289" y="2133599"/>
            <a:ext cx="587022" cy="1490133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E6441-D4BC-48CC-B03E-6CCC9018402E}"/>
              </a:ext>
            </a:extLst>
          </p:cNvPr>
          <p:cNvSpPr txBox="1"/>
          <p:nvPr/>
        </p:nvSpPr>
        <p:spPr>
          <a:xfrm>
            <a:off x="5867840" y="2693999"/>
            <a:ext cx="235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Montserrat Medium" panose="00000600000000000000" pitchFamily="2" charset="-52"/>
              </a:rPr>
              <a:t>Игровой цикл!!!</a:t>
            </a:r>
          </a:p>
        </p:txBody>
      </p:sp>
    </p:spTree>
    <p:extLst>
      <p:ext uri="{BB962C8B-B14F-4D97-AF65-F5344CB8AC3E}">
        <p14:creationId xmlns:p14="http://schemas.microsoft.com/office/powerpoint/2010/main" val="237478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11045BA-E510-4783-9169-14BA86DFD52E}"/>
              </a:ext>
            </a:extLst>
          </p:cNvPr>
          <p:cNvSpPr txBox="1"/>
          <p:nvPr/>
        </p:nvSpPr>
        <p:spPr>
          <a:xfrm>
            <a:off x="539999" y="1593694"/>
            <a:ext cx="6910668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initialize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 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Начальные настройки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endParaRPr lang="ru-RU" sz="18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while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True</a:t>
            </a: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	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process_input</a:t>
            </a: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 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Обработка ввода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	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update_game_state</a:t>
            </a: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Обновление состояния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render</a:t>
            </a: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 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Отрисовка</a:t>
            </a:r>
            <a:endParaRPr lang="en-US" sz="18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	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	if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is_game_over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():</a:t>
            </a: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# </a:t>
            </a:r>
            <a:r>
              <a:rPr lang="ru-RU" sz="18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Проверка на завершенность</a:t>
            </a:r>
            <a:endParaRPr lang="en-US" sz="18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		break</a:t>
            </a:r>
            <a:endParaRPr lang="ru-RU" sz="1800" dirty="0"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	</a:t>
            </a:r>
          </a:p>
        </p:txBody>
      </p:sp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471811"/>
            <a:ext cx="7779912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Скелет игры в </a:t>
            </a:r>
            <a:r>
              <a:rPr lang="en-US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Python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" name="Правая круглая скобка 2">
            <a:extLst>
              <a:ext uri="{FF2B5EF4-FFF2-40B4-BE49-F238E27FC236}">
                <a16:creationId xmlns:a16="http://schemas.microsoft.com/office/drawing/2014/main" id="{A2F96D24-8AD6-4015-91E0-0DF92330AD26}"/>
              </a:ext>
            </a:extLst>
          </p:cNvPr>
          <p:cNvSpPr/>
          <p:nvPr/>
        </p:nvSpPr>
        <p:spPr>
          <a:xfrm>
            <a:off x="7247467" y="2100090"/>
            <a:ext cx="587022" cy="23103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E6441-D4BC-48CC-B03E-6CCC9018402E}"/>
              </a:ext>
            </a:extLst>
          </p:cNvPr>
          <p:cNvSpPr txBox="1"/>
          <p:nvPr/>
        </p:nvSpPr>
        <p:spPr>
          <a:xfrm>
            <a:off x="7914187" y="3059281"/>
            <a:ext cx="1379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Montserrat Medium" panose="00000600000000000000" pitchFamily="2" charset="-52"/>
              </a:rPr>
              <a:t>Игровой цикл!!!</a:t>
            </a:r>
          </a:p>
        </p:txBody>
      </p:sp>
    </p:spTree>
    <p:extLst>
      <p:ext uri="{BB962C8B-B14F-4D97-AF65-F5344CB8AC3E}">
        <p14:creationId xmlns:p14="http://schemas.microsoft.com/office/powerpoint/2010/main" val="205142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11045BA-E510-4783-9169-14BA86DFD52E}"/>
              </a:ext>
            </a:extLst>
          </p:cNvPr>
          <p:cNvSpPr txBox="1"/>
          <p:nvPr/>
        </p:nvSpPr>
        <p:spPr>
          <a:xfrm>
            <a:off x="539999" y="1401783"/>
            <a:ext cx="5553618" cy="27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solidFill>
                  <a:schemeClr val="tx1">
                    <a:lumMod val="10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Привет! Я загадал число от 1 до 100...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solidFill>
                  <a:schemeClr val="tx1">
                    <a:lumMod val="10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Какое число я загадал?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Asdb</a:t>
            </a:r>
            <a:endParaRPr lang="en-US" sz="1800" dirty="0">
              <a:solidFill>
                <a:srgbClr val="7030A0"/>
              </a:solidFill>
              <a:latin typeface="Consolas" panose="020B0609020204030204" pitchFamily="49" charset="0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solidFill>
                  <a:schemeClr val="tx1">
                    <a:lumMod val="10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Введите число!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solidFill>
                  <a:schemeClr val="tx1">
                    <a:lumMod val="10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Какое число я загадал?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24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 err="1">
                <a:solidFill>
                  <a:schemeClr val="tx1">
                    <a:lumMod val="10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Неа</a:t>
            </a:r>
            <a:r>
              <a:rPr lang="ru-RU" sz="1800" dirty="0">
                <a:solidFill>
                  <a:schemeClr val="tx1">
                    <a:lumMod val="10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, я загадал число меньше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solidFill>
                  <a:schemeClr val="tx1">
                    <a:lumMod val="10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Какое число я загадал? </a:t>
            </a:r>
            <a:r>
              <a:rPr lang="ru-RU" sz="1800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12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solidFill>
                  <a:schemeClr val="tx1">
                    <a:lumMod val="10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Вообще не то... Мое число больше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solidFill>
                  <a:schemeClr val="tx1">
                    <a:lumMod val="10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Какое число я загадал? </a:t>
            </a:r>
            <a:r>
              <a:rPr lang="ru-RU" sz="1800" dirty="0">
                <a:solidFill>
                  <a:srgbClr val="7030A0"/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14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solidFill>
                  <a:schemeClr val="tx1">
                    <a:lumMod val="10000"/>
                  </a:schemeClr>
                </a:solidFill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Молодец, правильно! </a:t>
            </a: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	</a:t>
            </a:r>
          </a:p>
        </p:txBody>
      </p:sp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471811"/>
            <a:ext cx="7779912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Игра «Угадай число»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14754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11045BA-E510-4783-9169-14BA86DFD52E}"/>
              </a:ext>
            </a:extLst>
          </p:cNvPr>
          <p:cNvSpPr txBox="1"/>
          <p:nvPr/>
        </p:nvSpPr>
        <p:spPr>
          <a:xfrm>
            <a:off x="539997" y="1830761"/>
            <a:ext cx="8287913" cy="27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r>
              <a:rPr lang="en-US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raindint</a:t>
            </a:r>
            <a:endParaRPr lang="en-US" sz="2000" b="0" dirty="0"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LOW_BOUND = </a:t>
            </a:r>
            <a:r>
              <a:rPr lang="en-US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HIGH_BOUND = </a:t>
            </a:r>
            <a:r>
              <a:rPr lang="en-US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100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guessed_number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(LOW_BOUND, HIGH_BOUND)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LOW_BOUND, HIGH_BOUND,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guessed_number</a:t>
            </a:r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	</a:t>
            </a:r>
          </a:p>
        </p:txBody>
      </p:sp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7" y="1110933"/>
            <a:ext cx="7068713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Задаем начальные настройки игры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6271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11045BA-E510-4783-9169-14BA86DFD52E}"/>
              </a:ext>
            </a:extLst>
          </p:cNvPr>
          <p:cNvSpPr txBox="1"/>
          <p:nvPr/>
        </p:nvSpPr>
        <p:spPr>
          <a:xfrm>
            <a:off x="539997" y="1692633"/>
            <a:ext cx="8287913" cy="27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process_input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valid_input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False</a:t>
            </a:r>
          </a:p>
          <a:p>
            <a:br>
              <a:rPr lang="en-US" sz="1800" b="0" dirty="0"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valid_input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user_input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Какое число я загадал?</a:t>
            </a:r>
            <a:r>
              <a:rPr lang="ru-RU" sz="1800" b="0" dirty="0"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user_input.</a:t>
            </a:r>
            <a:r>
              <a:rPr lang="en-US" sz="18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isdigit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Введите число!"</a:t>
            </a:r>
            <a:r>
              <a:rPr lang="ru-RU" sz="18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valid_input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= True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user_input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	</a:t>
            </a:r>
          </a:p>
        </p:txBody>
      </p:sp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1110933"/>
            <a:ext cx="7068713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Обрабатываем ввод от пользователя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00784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11045BA-E510-4783-9169-14BA86DFD52E}"/>
              </a:ext>
            </a:extLst>
          </p:cNvPr>
          <p:cNvSpPr txBox="1"/>
          <p:nvPr/>
        </p:nvSpPr>
        <p:spPr>
          <a:xfrm>
            <a:off x="539997" y="1466855"/>
            <a:ext cx="8287913" cy="27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r>
              <a:rPr lang="en-US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update_game_state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user_input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guessed_number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user_input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==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guessed_number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game_state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"win"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user_input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&lt;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guessed_number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game_state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"high"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user_input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&gt;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guessed_number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game_state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"low"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game_state</a:t>
            </a:r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20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	</a:t>
            </a:r>
          </a:p>
        </p:txBody>
      </p:sp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653183"/>
            <a:ext cx="7068713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Обновляем состояние игры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65838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F11045BA-E510-4783-9169-14BA86DFD52E}"/>
              </a:ext>
            </a:extLst>
          </p:cNvPr>
          <p:cNvSpPr txBox="1"/>
          <p:nvPr/>
        </p:nvSpPr>
        <p:spPr>
          <a:xfrm>
            <a:off x="539997" y="1466855"/>
            <a:ext cx="8287913" cy="27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game_state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game_state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== 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"win"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Молодец, правильно!"</a:t>
            </a:r>
            <a:r>
              <a:rPr lang="ru-RU" sz="18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8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game_state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== 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"low"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Неа</a:t>
            </a:r>
            <a:r>
              <a:rPr lang="ru-RU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я загадал число меньше"</a:t>
            </a:r>
            <a:r>
              <a:rPr lang="ru-RU" sz="18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8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game_state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== 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"high"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Вообще не то... Мое число больше"</a:t>
            </a:r>
            <a:r>
              <a:rPr lang="ru-RU" sz="1800" b="0" dirty="0">
                <a:effectLst/>
                <a:latin typeface="Consolas" panose="020B0609020204030204" pitchFamily="49" charset="0"/>
              </a:rPr>
              <a:t>)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	</a:t>
            </a:r>
          </a:p>
        </p:txBody>
      </p:sp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8" y="653183"/>
            <a:ext cx="7068713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 err="1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Отрисовываем</a:t>
            </a: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 экран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59197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ritmika">
      <a:dk1>
        <a:srgbClr val="DDCBF7"/>
      </a:dk1>
      <a:lt1>
        <a:srgbClr val="FFF6D7"/>
      </a:lt1>
      <a:dk2>
        <a:srgbClr val="FFE8D5"/>
      </a:dk2>
      <a:lt2>
        <a:srgbClr val="E7F9E3"/>
      </a:lt2>
      <a:accent1>
        <a:srgbClr val="833AE0"/>
      </a:accent1>
      <a:accent2>
        <a:srgbClr val="FFD53A"/>
      </a:accent2>
      <a:accent3>
        <a:srgbClr val="FF8C31"/>
      </a:accent3>
      <a:accent4>
        <a:srgbClr val="2BD6D6"/>
      </a:accent4>
      <a:accent5>
        <a:srgbClr val="FF62C5"/>
      </a:accent5>
      <a:accent6>
        <a:srgbClr val="5E1CB6"/>
      </a:accent6>
      <a:hlink>
        <a:srgbClr val="004FDE"/>
      </a:hlink>
      <a:folHlink>
        <a:srgbClr val="004F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1694</Words>
  <Application>Microsoft Office PowerPoint</Application>
  <PresentationFormat>Экран (16:9)</PresentationFormat>
  <Paragraphs>227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Montserrat</vt:lpstr>
      <vt:lpstr>Consolas</vt:lpstr>
      <vt:lpstr>Montserrat Black</vt:lpstr>
      <vt:lpstr>Montserrat Medium</vt:lpstr>
      <vt:lpstr>Microsoft YaHei UI</vt:lpstr>
      <vt:lpstr>Office Theme</vt:lpstr>
      <vt:lpstr>Делаем игры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1. Урок 1. Введение в язык Python</dc:title>
  <dc:creator>Dmitry</dc:creator>
  <cp:lastModifiedBy>Dmitry</cp:lastModifiedBy>
  <cp:revision>61</cp:revision>
  <dcterms:modified xsi:type="dcterms:W3CDTF">2024-02-04T01:36:38Z</dcterms:modified>
</cp:coreProperties>
</file>