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49"/>
  </p:notesMasterIdLst>
  <p:sldIdLst>
    <p:sldId id="256" r:id="rId2"/>
    <p:sldId id="373" r:id="rId3"/>
    <p:sldId id="399" r:id="rId4"/>
    <p:sldId id="421" r:id="rId5"/>
    <p:sldId id="419" r:id="rId6"/>
    <p:sldId id="420" r:id="rId7"/>
    <p:sldId id="423" r:id="rId8"/>
    <p:sldId id="425" r:id="rId9"/>
    <p:sldId id="424" r:id="rId10"/>
    <p:sldId id="427" r:id="rId11"/>
    <p:sldId id="428" r:id="rId12"/>
    <p:sldId id="429" r:id="rId13"/>
    <p:sldId id="402" r:id="rId14"/>
    <p:sldId id="418" r:id="rId15"/>
    <p:sldId id="432" r:id="rId16"/>
    <p:sldId id="434" r:id="rId17"/>
    <p:sldId id="435" r:id="rId18"/>
    <p:sldId id="445" r:id="rId19"/>
    <p:sldId id="436" r:id="rId20"/>
    <p:sldId id="437" r:id="rId21"/>
    <p:sldId id="439" r:id="rId22"/>
    <p:sldId id="440" r:id="rId23"/>
    <p:sldId id="438" r:id="rId24"/>
    <p:sldId id="441" r:id="rId25"/>
    <p:sldId id="442" r:id="rId26"/>
    <p:sldId id="443" r:id="rId27"/>
    <p:sldId id="444" r:id="rId28"/>
    <p:sldId id="446" r:id="rId29"/>
    <p:sldId id="447" r:id="rId30"/>
    <p:sldId id="448" r:id="rId31"/>
    <p:sldId id="451" r:id="rId32"/>
    <p:sldId id="450" r:id="rId33"/>
    <p:sldId id="452" r:id="rId34"/>
    <p:sldId id="453" r:id="rId35"/>
    <p:sldId id="454" r:id="rId36"/>
    <p:sldId id="455" r:id="rId37"/>
    <p:sldId id="456" r:id="rId38"/>
    <p:sldId id="457" r:id="rId39"/>
    <p:sldId id="458" r:id="rId40"/>
    <p:sldId id="459" r:id="rId41"/>
    <p:sldId id="460" r:id="rId42"/>
    <p:sldId id="461" r:id="rId43"/>
    <p:sldId id="462" r:id="rId44"/>
    <p:sldId id="463" r:id="rId45"/>
    <p:sldId id="464" r:id="rId46"/>
    <p:sldId id="465" r:id="rId47"/>
    <p:sldId id="372" r:id="rId4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0"/>
      <p:bold r:id="rId51"/>
      <p:italic r:id="rId52"/>
      <p:boldItalic r:id="rId53"/>
    </p:embeddedFont>
    <p:embeddedFont>
      <p:font typeface="Microsoft YaHei UI" panose="020B0503020204020204" pitchFamily="34" charset="-122"/>
      <p:regular r:id="rId54"/>
      <p:bold r:id="rId55"/>
    </p:embeddedFont>
    <p:embeddedFont>
      <p:font typeface="Montserrat" panose="00000500000000000000" pitchFamily="2" charset="-52"/>
      <p:regular r:id="rId56"/>
      <p:bold r:id="rId57"/>
      <p:italic r:id="rId58"/>
      <p:boldItalic r:id="rId59"/>
    </p:embeddedFont>
    <p:embeddedFont>
      <p:font typeface="Montserrat Black" panose="00000A00000000000000" pitchFamily="2" charset="-52"/>
      <p:bold r:id="rId60"/>
      <p:italic r:id="rId61"/>
      <p:boldItalic r:id="rId62"/>
    </p:embeddedFont>
    <p:embeddedFont>
      <p:font typeface="Montserrat Medium" panose="00000600000000000000" pitchFamily="2" charset="-52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53A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99972A-B36C-48E9-ACC4-77C0E3D9B3A5}">
  <a:tblStyle styleId="{7A99972A-B36C-48E9-ACC4-77C0E3D9B3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2" autoAdjust="0"/>
    <p:restoredTop sz="94957" autoAdjust="0"/>
  </p:normalViewPr>
  <p:slideViewPr>
    <p:cSldViewPr snapToGrid="0" snapToObjects="1">
      <p:cViewPr varScale="1">
        <p:scale>
          <a:sx n="102" d="100"/>
          <a:sy n="102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4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1.fntdata"/><Relationship Id="rId5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" name="Google Shape;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63302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36602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50525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11588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9654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86928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46825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03574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25738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63381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22618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969255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45441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03349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291055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283960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380604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725859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572563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82054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48986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591263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328763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257612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475937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56339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025822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829686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36891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642868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087747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12695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57651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210355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828963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896202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572442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7297832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781358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117424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07692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26172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67996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17848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76683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2909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7">
          <p15:clr>
            <a:srgbClr val="0000FF"/>
          </p15:clr>
        </p15:guide>
        <p15:guide id="2" orient="horz" pos="2948">
          <p15:clr>
            <a:srgbClr val="0000FF"/>
          </p15:clr>
        </p15:guide>
        <p15:guide id="3" pos="340">
          <p15:clr>
            <a:srgbClr val="0000FF"/>
          </p15:clr>
        </p15:guide>
        <p15:guide id="4" pos="5420">
          <p15:clr>
            <a:srgbClr val="0000FF"/>
          </p15:clr>
        </p15:guide>
        <p15:guide id="5" pos="2705">
          <p15:clr>
            <a:srgbClr val="0000FF"/>
          </p15:clr>
        </p15:guide>
        <p15:guide id="6" pos="3052">
          <p15:clr>
            <a:srgbClr val="0000F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edit66/pygame_2024/tree/main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39000">
              <a:schemeClr val="accent6">
                <a:lumMod val="44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02060">
                <a:lumMod val="78000"/>
              </a:srgbClr>
            </a:gs>
          </a:gsLst>
          <a:lin ang="5400000" scaled="1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540000" y="1295400"/>
            <a:ext cx="8064000" cy="3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Делаем игры на </a:t>
            </a:r>
            <a:r>
              <a:rPr lang="en-US" sz="4800" dirty="0" err="1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Pygame</a:t>
            </a:r>
            <a:endParaRPr sz="4800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8" name="Google Shape;18;p5"/>
          <p:cNvSpPr txBox="1"/>
          <p:nvPr/>
        </p:nvSpPr>
        <p:spPr>
          <a:xfrm>
            <a:off x="2875110" y="438139"/>
            <a:ext cx="3504588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 SemiBold"/>
                <a:sym typeface="Montserrat SemiBold"/>
              </a:rPr>
              <a:t>Курсы программирования для взрослых и детей</a:t>
            </a:r>
            <a:endParaRPr dirty="0">
              <a:solidFill>
                <a:schemeClr val="accent6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 SemiBold"/>
              <a:sym typeface="Montserrat SemiBold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5AA1C00-D789-4D75-A2C8-4198DF10F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88" y="0"/>
            <a:ext cx="2302934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Позиция в сетке</a:t>
            </a: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EA344809-B757-465D-A2CE-14122C65D083}"/>
              </a:ext>
            </a:extLst>
          </p:cNvPr>
          <p:cNvSpPr txBox="1"/>
          <p:nvPr/>
        </p:nvSpPr>
        <p:spPr>
          <a:xfrm>
            <a:off x="539997" y="1119832"/>
            <a:ext cx="7926669" cy="1081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Чтобы убедится, что мы действительно получили правильные координаты для клетки, необходимо реализовать функцию проверяющую, что мы не вышли из заданного диапазона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B65B25-D757-4458-A262-62722C996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90" y="2571750"/>
            <a:ext cx="7629763" cy="135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0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Позиция в сетке</a:t>
            </a: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EA344809-B757-465D-A2CE-14122C65D083}"/>
              </a:ext>
            </a:extLst>
          </p:cNvPr>
          <p:cNvSpPr txBox="1"/>
          <p:nvPr/>
        </p:nvSpPr>
        <p:spPr>
          <a:xfrm>
            <a:off x="539997" y="1119832"/>
            <a:ext cx="7926669" cy="1081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В процессе игры нам понадобиться сравнивать различные позиции между собой, чтобы убедится, например, что эти позиции не заняты для движения танка, поэтому добавим магический метод 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__eq__:</a:t>
            </a: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655609-428D-464C-85B0-7DAB77EB4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97" y="2942169"/>
            <a:ext cx="8230581" cy="84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7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Позиция в сетке</a:t>
            </a: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EA344809-B757-465D-A2CE-14122C65D083}"/>
              </a:ext>
            </a:extLst>
          </p:cNvPr>
          <p:cNvSpPr txBox="1"/>
          <p:nvPr/>
        </p:nvSpPr>
        <p:spPr>
          <a:xfrm>
            <a:off x="539997" y="1119832"/>
            <a:ext cx="7926669" cy="1081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Наконец, чтобы иметь возможность переходить от нашей системы координат к системе координат </a:t>
            </a:r>
            <a:r>
              <a:rPr lang="en-US" sz="1800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Pygame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,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состоящей только из пикселей, нам понадобится функция </a:t>
            </a:r>
            <a:r>
              <a:rPr lang="en-US" sz="1800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position_to_pixel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:</a:t>
            </a: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6CC319-ED17-42E3-8567-DFB3A9C5E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811" y="2680686"/>
            <a:ext cx="5744377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54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 err="1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Тайловая</a:t>
            </a: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 графика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8968E0DC-AE54-47FE-BCF3-B09D01910944}"/>
              </a:ext>
            </a:extLst>
          </p:cNvPr>
          <p:cNvSpPr txBox="1"/>
          <p:nvPr/>
        </p:nvSpPr>
        <p:spPr>
          <a:xfrm>
            <a:off x="539998" y="1119832"/>
            <a:ext cx="4393246" cy="310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b="1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Тайлы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(от английского </a:t>
            </a:r>
            <a:r>
              <a:rPr lang="ru-RU" sz="1800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tile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, "плитка") — это небольшие изображения одинаковых размеров, их которых как из фрагментов складывается участок уровня: трава, дорога, стены и так далее. Обычно </a:t>
            </a:r>
            <a:r>
              <a:rPr lang="ru-RU" sz="1800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тайлы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плоские, но есть и исключения. Чаще всего </a:t>
            </a:r>
            <a:r>
              <a:rPr lang="ru-RU" sz="1800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тайлы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для игры хранятся в одном файле.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800" u="sng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7AD299F-9481-4D32-BA18-5F41A868D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290" y="1174160"/>
            <a:ext cx="3397955" cy="339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730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 err="1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Тайловая</a:t>
            </a: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 графика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8968E0DC-AE54-47FE-BCF3-B09D01910944}"/>
              </a:ext>
            </a:extLst>
          </p:cNvPr>
          <p:cNvSpPr txBox="1"/>
          <p:nvPr/>
        </p:nvSpPr>
        <p:spPr>
          <a:xfrm>
            <a:off x="539998" y="1119832"/>
            <a:ext cx="7463824" cy="205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Чаще всего каждый </a:t>
            </a:r>
            <a:r>
              <a:rPr lang="ru-RU" sz="1800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тайл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в наборе </a:t>
            </a:r>
            <a:r>
              <a:rPr lang="ru-RU" sz="1800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тайлов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имеет один и тот же размер, в нашем случае 128 на 128 </a:t>
            </a:r>
            <a:r>
              <a:rPr lang="ru-RU" sz="1800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пикслей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. Создадим файл 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texture.py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, в котором определим класс </a:t>
            </a:r>
            <a:r>
              <a:rPr lang="en-US" sz="1800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TileTexture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для работы с </a:t>
            </a:r>
            <a:r>
              <a:rPr lang="ru-RU" sz="1800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тайловой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графикой</a:t>
            </a:r>
            <a:endParaRPr lang="ru-RU" sz="1800" u="sng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37E615-5EDA-4D4F-8EFB-1C0CFE7A6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93" y="2571750"/>
            <a:ext cx="5639587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4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 err="1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Тайловая</a:t>
            </a: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 графика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8968E0DC-AE54-47FE-BCF3-B09D01910944}"/>
              </a:ext>
            </a:extLst>
          </p:cNvPr>
          <p:cNvSpPr txBox="1"/>
          <p:nvPr/>
        </p:nvSpPr>
        <p:spPr>
          <a:xfrm>
            <a:off x="539998" y="1065620"/>
            <a:ext cx="7463824" cy="205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Для извлечения </a:t>
            </a:r>
            <a:r>
              <a:rPr lang="ru-RU" sz="1800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тайлов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из </a:t>
            </a:r>
            <a:r>
              <a:rPr lang="ru-RU" sz="1800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тайловых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карт мы реализуем метод 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get, 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позволяющий извлечь </a:t>
            </a:r>
            <a:r>
              <a:rPr lang="ru-RU" sz="1800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тайл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по заданной позиции (в нашей системе координат) и вернуть его (возможно, повернув на какое-то кол-во градусов – зачем это нужно, увидим дальше):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8D040C-8BC2-4675-A945-D9BE79255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922" y="2964943"/>
            <a:ext cx="5280244" cy="170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46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Обновленный танк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8968E0DC-AE54-47FE-BCF3-B09D01910944}"/>
              </a:ext>
            </a:extLst>
          </p:cNvPr>
          <p:cNvSpPr txBox="1"/>
          <p:nvPr/>
        </p:nvSpPr>
        <p:spPr>
          <a:xfrm>
            <a:off x="539998" y="1065620"/>
            <a:ext cx="7204180" cy="205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Улучшим организацию кода внутри класса танка, создав отдельный файл 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tank.py 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и написав в нем заготовку класса – теперь танк будет хранить свою позицию на поле и ссылку на само поле, где он хранится.</a:t>
            </a:r>
          </a:p>
        </p:txBody>
      </p:sp>
    </p:spTree>
    <p:extLst>
      <p:ext uri="{BB962C8B-B14F-4D97-AF65-F5344CB8AC3E}">
        <p14:creationId xmlns:p14="http://schemas.microsoft.com/office/powerpoint/2010/main" val="1911052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Обновленный танк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A51B1D-ECF9-4EAC-B3F9-3BCF1D5DE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27" y="1366053"/>
            <a:ext cx="6601746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71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Обновленный танк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8968E0DC-AE54-47FE-BCF3-B09D01910944}"/>
              </a:ext>
            </a:extLst>
          </p:cNvPr>
          <p:cNvSpPr txBox="1"/>
          <p:nvPr/>
        </p:nvSpPr>
        <p:spPr>
          <a:xfrm>
            <a:off x="539998" y="1065620"/>
            <a:ext cx="7204180" cy="205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Чтобы не требовать от пользователя связать танк с полем немедленно при создании танка, мы сделаем сеттеры, благодаря которым танк можно будет привязать к полю уже после создания (зачем это нужно увидим далее)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:</a:t>
            </a: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112E0B-4FBE-4752-B4C2-14EC60C27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083" y="2730947"/>
            <a:ext cx="4486628" cy="188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36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Обновленный танк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96C9BDA9-2A04-4778-A021-97164F4F1D2D}"/>
              </a:ext>
            </a:extLst>
          </p:cNvPr>
          <p:cNvSpPr txBox="1"/>
          <p:nvPr/>
        </p:nvSpPr>
        <p:spPr>
          <a:xfrm>
            <a:off x="539998" y="1065620"/>
            <a:ext cx="7204180" cy="205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Добавим в танк метод 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move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, передвигающий его: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58C9A95-6E07-4624-BDD3-65F879B21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32" y="1830793"/>
            <a:ext cx="6875736" cy="238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0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471811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Чем мы сегодня займемся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8968E0DC-AE54-47FE-BCF3-B09D01910944}"/>
              </a:ext>
            </a:extLst>
          </p:cNvPr>
          <p:cNvSpPr txBox="1"/>
          <p:nvPr/>
        </p:nvSpPr>
        <p:spPr>
          <a:xfrm>
            <a:off x="539999" y="1119832"/>
            <a:ext cx="7283200" cy="21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285750" indent="-285750">
              <a:lnSpc>
                <a:spcPct val="114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Узнаем про </a:t>
            </a:r>
            <a:r>
              <a:rPr lang="ru-RU" sz="2400" b="1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тайловую</a:t>
            </a:r>
            <a:r>
              <a:rPr lang="ru-RU" sz="2400" b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графику</a:t>
            </a:r>
            <a:endParaRPr lang="ru-RU" sz="2400" b="1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285750" indent="-285750">
              <a:lnSpc>
                <a:spcPct val="114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Качественно улучшим </a:t>
            </a:r>
            <a:r>
              <a:rPr lang="ru-RU" sz="2400" b="1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организацию</a:t>
            </a: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нашего кода</a:t>
            </a:r>
          </a:p>
          <a:p>
            <a:pPr marL="285750" indent="-285750">
              <a:lnSpc>
                <a:spcPct val="114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Нарисуем </a:t>
            </a:r>
            <a:r>
              <a:rPr lang="ru-RU" sz="2400" b="1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карту игры</a:t>
            </a:r>
            <a:endParaRPr lang="en-US" sz="2400" b="1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47230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Обновленный танк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96C9BDA9-2A04-4778-A021-97164F4F1D2D}"/>
              </a:ext>
            </a:extLst>
          </p:cNvPr>
          <p:cNvSpPr txBox="1"/>
          <p:nvPr/>
        </p:nvSpPr>
        <p:spPr>
          <a:xfrm>
            <a:off x="539998" y="1065620"/>
            <a:ext cx="7204180" cy="205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move 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пытается сдвинуть танк в заданном направлении, сначала поворачивая дуло и тело танка в заданную сторону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(при помощи метода 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_rotate)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, после чего спрашивая поле (которое мы ещё не реализовали), можно ли передвинуться с клетки, занимаемой танком, в заданном направлении, и если да, то мы получаем соседа клетки в направлении, при помощи метода </a:t>
            </a:r>
            <a:r>
              <a:rPr lang="en-US" sz="1800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get_neighbor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.</a:t>
            </a: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01525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Обновленный танк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96C9BDA9-2A04-4778-A021-97164F4F1D2D}"/>
              </a:ext>
            </a:extLst>
          </p:cNvPr>
          <p:cNvSpPr txBox="1"/>
          <p:nvPr/>
        </p:nvSpPr>
        <p:spPr>
          <a:xfrm>
            <a:off x="539998" y="1065620"/>
            <a:ext cx="7204180" cy="205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Реализуем метод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_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rotate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, поворачивающий танк в заданном направлении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:</a:t>
            </a: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502AAC-1BEA-4DA3-8261-B1A76415A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159" y="1856736"/>
            <a:ext cx="5892951" cy="294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22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Обновленный танк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96C9BDA9-2A04-4778-A021-97164F4F1D2D}"/>
              </a:ext>
            </a:extLst>
          </p:cNvPr>
          <p:cNvSpPr txBox="1"/>
          <p:nvPr/>
        </p:nvSpPr>
        <p:spPr>
          <a:xfrm>
            <a:off x="539998" y="1065620"/>
            <a:ext cx="7204180" cy="205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Последний метод, который мы должны реализовать у танка – 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render. 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В этот раз мы не будет рисовать танк где-либо, мы всего лишь создадим поверхность, на которой нарисуем тело танка и дуло, после чего вернем результат: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5293C5-D6E7-4E3D-AC1A-10A3BA5D2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32" y="3041705"/>
            <a:ext cx="8502679" cy="162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31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Обновленный танк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96C9BDA9-2A04-4778-A021-97164F4F1D2D}"/>
              </a:ext>
            </a:extLst>
          </p:cNvPr>
          <p:cNvSpPr txBox="1"/>
          <p:nvPr/>
        </p:nvSpPr>
        <p:spPr>
          <a:xfrm>
            <a:off x="539998" y="1065620"/>
            <a:ext cx="7204180" cy="205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move 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пытается сдвинуть танк в заданном направлении, сначала поворачивая дуло и тело танка в заданную сторону, после чего спрашивая поле (которое мы ещё не реализовали), можно ли передвинуться с клетки, занимаемой танком, в заданном направлении, и если да, то мы получаем соседа клетки в направлении, при помощи метода </a:t>
            </a:r>
            <a:r>
              <a:rPr lang="en-US" sz="1800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get_neighbor</a:t>
            </a: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91954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Игровое поле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96C9BDA9-2A04-4778-A021-97164F4F1D2D}"/>
              </a:ext>
            </a:extLst>
          </p:cNvPr>
          <p:cNvSpPr txBox="1"/>
          <p:nvPr/>
        </p:nvSpPr>
        <p:spPr>
          <a:xfrm>
            <a:off x="539998" y="1065620"/>
            <a:ext cx="4032002" cy="205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Игровое поле (файл – 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field.py)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представляет из себя контейнер, в котором хранятся игровые юниты (пока что это только танк) и разнообразные объекты, принадлежащие полю (трава, стены, вражеские башни)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280422-9B09-4B10-88D8-88371D2BA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710" y="762661"/>
            <a:ext cx="3304290" cy="368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46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Игровое поле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96C9BDA9-2A04-4778-A021-97164F4F1D2D}"/>
              </a:ext>
            </a:extLst>
          </p:cNvPr>
          <p:cNvSpPr txBox="1"/>
          <p:nvPr/>
        </p:nvSpPr>
        <p:spPr>
          <a:xfrm>
            <a:off x="539998" y="1065620"/>
            <a:ext cx="7746046" cy="205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Реализуем у поля метод </a:t>
            </a:r>
            <a:r>
              <a:rPr lang="en-US" sz="1800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can_move_to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, позволяющий узнавать, можно при переместиться, находятся на такой-то позиции в заданном направлении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:</a:t>
            </a: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65FF39-5B01-459B-9F5A-4B347D235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98" y="2786068"/>
            <a:ext cx="8675394" cy="117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46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Игровое поле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96C9BDA9-2A04-4778-A021-97164F4F1D2D}"/>
              </a:ext>
            </a:extLst>
          </p:cNvPr>
          <p:cNvSpPr txBox="1"/>
          <p:nvPr/>
        </p:nvSpPr>
        <p:spPr>
          <a:xfrm>
            <a:off x="539998" y="1065620"/>
            <a:ext cx="7746046" cy="205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Посмотрим, как можно реализовать функцию 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_</a:t>
            </a:r>
            <a:r>
              <a:rPr lang="en-US" sz="1800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is_occupied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, 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проверяющую, занята ли позиция каким-либо юнитом или предметом (пока что стенами) на поле: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22384A-4BD4-4B5C-8CA7-7EE7D423C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019" y="2349801"/>
            <a:ext cx="4310092" cy="2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07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Игровое поле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96C9BDA9-2A04-4778-A021-97164F4F1D2D}"/>
              </a:ext>
            </a:extLst>
          </p:cNvPr>
          <p:cNvSpPr txBox="1"/>
          <p:nvPr/>
        </p:nvSpPr>
        <p:spPr>
          <a:xfrm>
            <a:off x="539998" y="1065620"/>
            <a:ext cx="7746046" cy="205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Чтобы установить танк на поле, нам потребуется метод </a:t>
            </a:r>
            <a:r>
              <a:rPr lang="en-US" sz="1800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put_at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,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помещающий игровой юнит (танк) в заданную позицию на поле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</a:t>
            </a: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C82E6F-0025-428A-AD95-C8247EF14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423" y="2293938"/>
            <a:ext cx="4411897" cy="237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0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Игровое поле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96C9BDA9-2A04-4778-A021-97164F4F1D2D}"/>
              </a:ext>
            </a:extLst>
          </p:cNvPr>
          <p:cNvSpPr txBox="1"/>
          <p:nvPr/>
        </p:nvSpPr>
        <p:spPr>
          <a:xfrm>
            <a:off x="539998" y="1065620"/>
            <a:ext cx="7746046" cy="205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По аналогии с танком, мы не будет рисовать поле на главном окне напрямую – мы просто создадим поверхность, в которой будет отрисовано поле и вернем её, а что с ней делать решить уже тот, кто вызывал метод 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render:</a:t>
            </a: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88498B-8AA4-420A-BE01-8A2EEF40D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89" y="2571750"/>
            <a:ext cx="6928150" cy="205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38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Игровое поле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96C9BDA9-2A04-4778-A021-97164F4F1D2D}"/>
              </a:ext>
            </a:extLst>
          </p:cNvPr>
          <p:cNvSpPr txBox="1"/>
          <p:nvPr/>
        </p:nvSpPr>
        <p:spPr>
          <a:xfrm>
            <a:off x="539998" y="1065620"/>
            <a:ext cx="7746046" cy="205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Отрисовка стен и игровых юнитов на поле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:</a:t>
            </a: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F3EFB1-6941-48C1-BBCF-107194361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642" y="1919545"/>
            <a:ext cx="6741917" cy="239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0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Наша задача до конца модуля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8968E0DC-AE54-47FE-BCF3-B09D01910944}"/>
              </a:ext>
            </a:extLst>
          </p:cNvPr>
          <p:cNvSpPr txBox="1"/>
          <p:nvPr/>
        </p:nvSpPr>
        <p:spPr>
          <a:xfrm>
            <a:off x="539999" y="1119832"/>
            <a:ext cx="7283200" cy="21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Разработать 2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D 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танковый шутер</a:t>
            </a:r>
          </a:p>
        </p:txBody>
      </p:sp>
      <p:pic>
        <p:nvPicPr>
          <p:cNvPr id="1026" name="Picture 2" descr="Tank game with a background">
            <a:extLst>
              <a:ext uri="{FF2B5EF4-FFF2-40B4-BE49-F238E27FC236}">
                <a16:creationId xmlns:a16="http://schemas.microsoft.com/office/drawing/2014/main" id="{90D4AB2E-18FC-468F-9E7A-B5E56F7BE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36" y="1721593"/>
            <a:ext cx="4841368" cy="31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784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Игровое поле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96C9BDA9-2A04-4778-A021-97164F4F1D2D}"/>
              </a:ext>
            </a:extLst>
          </p:cNvPr>
          <p:cNvSpPr txBox="1"/>
          <p:nvPr/>
        </p:nvSpPr>
        <p:spPr>
          <a:xfrm>
            <a:off x="539998" y="1065620"/>
            <a:ext cx="7746046" cy="205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Немного сложнее реализуется отрисовка травы и дорог на карте, для этого нам необходимо посмотреть, в какой форме они задаются на поле.</a:t>
            </a:r>
          </a:p>
        </p:txBody>
      </p:sp>
    </p:spTree>
    <p:extLst>
      <p:ext uri="{BB962C8B-B14F-4D97-AF65-F5344CB8AC3E}">
        <p14:creationId xmlns:p14="http://schemas.microsoft.com/office/powerpoint/2010/main" val="1795313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Игровое поле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96C9BDA9-2A04-4778-A021-97164F4F1D2D}"/>
              </a:ext>
            </a:extLst>
          </p:cNvPr>
          <p:cNvSpPr txBox="1"/>
          <p:nvPr/>
        </p:nvSpPr>
        <p:spPr>
          <a:xfrm>
            <a:off x="539998" y="1065620"/>
            <a:ext cx="7746046" cy="205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Немного сложнее реализуется отрисовка травы и дорог на карте, для этого нам необходимо посмотреть, в какой форме они задаются на поле.</a:t>
            </a:r>
          </a:p>
        </p:txBody>
      </p:sp>
    </p:spTree>
    <p:extLst>
      <p:ext uri="{BB962C8B-B14F-4D97-AF65-F5344CB8AC3E}">
        <p14:creationId xmlns:p14="http://schemas.microsoft.com/office/powerpoint/2010/main" val="3184756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Игровое поле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FCEF8C-6BFE-42C3-BE63-AE658F7D0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732" y="1432708"/>
            <a:ext cx="5982535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57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Игровое поле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96C9BDA9-2A04-4778-A021-97164F4F1D2D}"/>
              </a:ext>
            </a:extLst>
          </p:cNvPr>
          <p:cNvSpPr txBox="1"/>
          <p:nvPr/>
        </p:nvSpPr>
        <p:spPr>
          <a:xfrm>
            <a:off x="539998" y="1065620"/>
            <a:ext cx="7746046" cy="205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Как видно, «земля» (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ground) 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представляет из себя двумерный список, содержащий расположение травы и дорог. Чтобы отрисовать этот список, нам необходимо два цикла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: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77D388-ABA3-4C33-B75C-B752445D4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56" y="2696227"/>
            <a:ext cx="7976312" cy="170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24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Игровой объект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96C9BDA9-2A04-4778-A021-97164F4F1D2D}"/>
              </a:ext>
            </a:extLst>
          </p:cNvPr>
          <p:cNvSpPr txBox="1"/>
          <p:nvPr/>
        </p:nvSpPr>
        <p:spPr>
          <a:xfrm>
            <a:off x="539998" y="1065620"/>
            <a:ext cx="7746046" cy="205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Каждый игровой объект (не являющий игровым юнитов) обладает следующими характеристиками: текстура, размеры и позиция на экране. Чтобы отрисовать поле, мы создадим класс обобщенного «игрового объекта», от которого унаследуем все общие для игровых объектов свойства.</a:t>
            </a:r>
          </a:p>
        </p:txBody>
      </p:sp>
    </p:spTree>
    <p:extLst>
      <p:ext uri="{BB962C8B-B14F-4D97-AF65-F5344CB8AC3E}">
        <p14:creationId xmlns:p14="http://schemas.microsoft.com/office/powerpoint/2010/main" val="4247309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Игровой объект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C845D7-99FB-4D5F-88C6-E54B482E0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022" y="1291538"/>
            <a:ext cx="5953956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11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Трава и дороги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47711819-48B0-4CC4-AF4A-DBDAD480D23F}"/>
              </a:ext>
            </a:extLst>
          </p:cNvPr>
          <p:cNvSpPr txBox="1"/>
          <p:nvPr/>
        </p:nvSpPr>
        <p:spPr>
          <a:xfrm>
            <a:off x="539998" y="1065620"/>
            <a:ext cx="7746046" cy="205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Реализуем класс 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Ground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, являющийся базовым классом для травы и дорого различных типов: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0E9C3E-8F2C-4425-9A3E-6B67A6029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98" y="2091793"/>
            <a:ext cx="7906396" cy="19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25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Трава и дороги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47711819-48B0-4CC4-AF4A-DBDAD480D23F}"/>
              </a:ext>
            </a:extLst>
          </p:cNvPr>
          <p:cNvSpPr txBox="1"/>
          <p:nvPr/>
        </p:nvSpPr>
        <p:spPr>
          <a:xfrm>
            <a:off x="539998" y="1065620"/>
            <a:ext cx="7746046" cy="205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Реализуем класс 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Ground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, являющийся базовым классом для травы и дорого различных типов: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0E9C3E-8F2C-4425-9A3E-6B67A6029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98" y="2091793"/>
            <a:ext cx="7906396" cy="19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93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Трава и дороги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2894124-7E0D-487E-83D4-F469B7455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135" y="1434547"/>
            <a:ext cx="6403882" cy="269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18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Трава и дороги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C6DC09-141D-40D5-8C9C-11C9451AC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871" y="1268321"/>
            <a:ext cx="5190671" cy="349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Координатная сетка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1E8765-652B-4DA3-8D3C-4401BA349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359" y="1211556"/>
            <a:ext cx="5259281" cy="344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428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Стены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38E87A57-F3D5-45C7-8E09-70238F8463A7}"/>
              </a:ext>
            </a:extLst>
          </p:cNvPr>
          <p:cNvSpPr txBox="1"/>
          <p:nvPr/>
        </p:nvSpPr>
        <p:spPr>
          <a:xfrm>
            <a:off x="539998" y="1065620"/>
            <a:ext cx="7746046" cy="205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Для создания стен нам потребуется базовый класс 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Obstacle, 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хранящий в себе адрес текстур препятствий и производный класс 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Wall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, представляющий собой стену: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B9EBC2-7564-4B40-8335-88994095B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42" y="2225870"/>
            <a:ext cx="7220958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1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83920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Собираем все вместе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C7256D-A702-4F90-B3F1-07AE1A32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15" y="1156133"/>
            <a:ext cx="6085763" cy="350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33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83920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Собираем все вместе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63BA8E-1C3D-4EED-B184-FB09ABE5C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444" y="1141904"/>
            <a:ext cx="5936085" cy="368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6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83920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Собираем все вместе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5CD09C-B021-405D-AF6B-387FCF49B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367" y="1132478"/>
            <a:ext cx="5224104" cy="352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225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83920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Запуск!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788ECD-D610-4663-9F62-F9EDEEF7C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769" y="2145255"/>
            <a:ext cx="3898461" cy="90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5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63510" y="363719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Результат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4C3CB6-44AB-4E1C-8246-252AD2834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655" y="945419"/>
            <a:ext cx="4032413" cy="410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87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63510" y="363719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Домашнее задания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4AE9F895-AA7C-48F9-AE5E-A84594016E6C}"/>
              </a:ext>
            </a:extLst>
          </p:cNvPr>
          <p:cNvSpPr txBox="1"/>
          <p:nvPr/>
        </p:nvSpPr>
        <p:spPr>
          <a:xfrm>
            <a:off x="539998" y="1065620"/>
            <a:ext cx="7746046" cy="205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Реализуйте собственную игровую обстановку с необычным расположением дорог и стен</a:t>
            </a:r>
          </a:p>
        </p:txBody>
      </p:sp>
    </p:spTree>
    <p:extLst>
      <p:ext uri="{BB962C8B-B14F-4D97-AF65-F5344CB8AC3E}">
        <p14:creationId xmlns:p14="http://schemas.microsoft.com/office/powerpoint/2010/main" val="251224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/>
        </p:nvSpPr>
        <p:spPr>
          <a:xfrm>
            <a:off x="540000" y="411461"/>
            <a:ext cx="80640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latin typeface="Montserrat Black"/>
                <a:ea typeface="Montserrat Black"/>
                <a:cs typeface="Montserrat Black"/>
                <a:sym typeface="Montserrat Black"/>
              </a:rPr>
              <a:t>Наш репозиторий</a:t>
            </a:r>
            <a:endParaRPr sz="34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F11045BA-E510-4783-9169-14BA86DFD52E}"/>
              </a:ext>
            </a:extLst>
          </p:cNvPr>
          <p:cNvSpPr txBox="1"/>
          <p:nvPr/>
        </p:nvSpPr>
        <p:spPr>
          <a:xfrm>
            <a:off x="540000" y="1805989"/>
            <a:ext cx="8064000" cy="23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8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" name="Google Shape;51;p8">
            <a:extLst>
              <a:ext uri="{FF2B5EF4-FFF2-40B4-BE49-F238E27FC236}">
                <a16:creationId xmlns:a16="http://schemas.microsoft.com/office/drawing/2014/main" id="{116DC4B2-9F76-4BCE-8674-A81FE73ADE39}"/>
              </a:ext>
            </a:extLst>
          </p:cNvPr>
          <p:cNvSpPr txBox="1"/>
          <p:nvPr/>
        </p:nvSpPr>
        <p:spPr>
          <a:xfrm>
            <a:off x="540000" y="1416600"/>
            <a:ext cx="9157156" cy="23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  <a:hlinkClick r:id="rId3"/>
              </a:rPr>
              <a:t>https://github.com/samedit66/pygame_2024/tree/main</a:t>
            </a:r>
            <a:r>
              <a:rPr lang="ru-RU" sz="2000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9533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Создаем модуль с настройками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8968E0DC-AE54-47FE-BCF3-B09D01910944}"/>
              </a:ext>
            </a:extLst>
          </p:cNvPr>
          <p:cNvSpPr txBox="1"/>
          <p:nvPr/>
        </p:nvSpPr>
        <p:spPr>
          <a:xfrm>
            <a:off x="539998" y="1119832"/>
            <a:ext cx="7283200" cy="21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Для удобной организации кода, вместо хранения данных о размерах поля и значении 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FPS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внутри класса 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Game, 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создадим отдельный файл 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settings.py 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в котором будет класс 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Settings, 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содержащий информацию об игре.</a:t>
            </a:r>
          </a:p>
        </p:txBody>
      </p:sp>
    </p:spTree>
    <p:extLst>
      <p:ext uri="{BB962C8B-B14F-4D97-AF65-F5344CB8AC3E}">
        <p14:creationId xmlns:p14="http://schemas.microsoft.com/office/powerpoint/2010/main" val="108388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Создаем модуль с настройками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3EEBB9-D3F9-4512-ABB9-BEDB85E68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25" y="1338785"/>
            <a:ext cx="4857923" cy="333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26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Координатная сетка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EA344809-B757-465D-A2CE-14122C65D083}"/>
              </a:ext>
            </a:extLst>
          </p:cNvPr>
          <p:cNvSpPr txBox="1"/>
          <p:nvPr/>
        </p:nvSpPr>
        <p:spPr>
          <a:xfrm>
            <a:off x="539998" y="1119832"/>
            <a:ext cx="7283200" cy="21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Создадим специальный класс 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Direction 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(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в отдельном файле 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direction.py), 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определяющий направления движения для танка: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7B4811-CAD7-4A8A-9838-5F99E4945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652" y="2194706"/>
            <a:ext cx="3384696" cy="247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Позиция в сетке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EA344809-B757-465D-A2CE-14122C65D083}"/>
              </a:ext>
            </a:extLst>
          </p:cNvPr>
          <p:cNvSpPr txBox="1"/>
          <p:nvPr/>
        </p:nvSpPr>
        <p:spPr>
          <a:xfrm>
            <a:off x="539998" y="1119832"/>
            <a:ext cx="7283200" cy="21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Для удобства также создадим класс </a:t>
            </a:r>
            <a:r>
              <a:rPr lang="en-US" sz="1800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CellPos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, 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определяющий позицию игрового объекта (не только танка) на экране: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B22C86-C3D5-43B9-8FD1-DB129DAF7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583" y="2513188"/>
            <a:ext cx="4192105" cy="221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9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Позиция в сетке</a:t>
            </a: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EA344809-B757-465D-A2CE-14122C65D083}"/>
              </a:ext>
            </a:extLst>
          </p:cNvPr>
          <p:cNvSpPr txBox="1"/>
          <p:nvPr/>
        </p:nvSpPr>
        <p:spPr>
          <a:xfrm>
            <a:off x="539998" y="1119832"/>
            <a:ext cx="3207913" cy="1081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Напишем метод </a:t>
            </a:r>
            <a:r>
              <a:rPr lang="en-US" sz="1800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get_neighbor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, 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позволяющий получить соседнюю позицию для клетки при помощи направления движения (класса 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Direction). 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В случае если соседа нет, метод вернет 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None</a:t>
            </a: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92586A-D40F-4692-B1E4-F9C25983F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911" y="1119832"/>
            <a:ext cx="4801270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7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goritmika">
      <a:dk1>
        <a:srgbClr val="DDCBF7"/>
      </a:dk1>
      <a:lt1>
        <a:srgbClr val="FFF6D7"/>
      </a:lt1>
      <a:dk2>
        <a:srgbClr val="FFE8D5"/>
      </a:dk2>
      <a:lt2>
        <a:srgbClr val="E7F9E3"/>
      </a:lt2>
      <a:accent1>
        <a:srgbClr val="833AE0"/>
      </a:accent1>
      <a:accent2>
        <a:srgbClr val="FFD53A"/>
      </a:accent2>
      <a:accent3>
        <a:srgbClr val="FF8C31"/>
      </a:accent3>
      <a:accent4>
        <a:srgbClr val="2BD6D6"/>
      </a:accent4>
      <a:accent5>
        <a:srgbClr val="FF62C5"/>
      </a:accent5>
      <a:accent6>
        <a:srgbClr val="5E1CB6"/>
      </a:accent6>
      <a:hlink>
        <a:srgbClr val="004FDE"/>
      </a:hlink>
      <a:folHlink>
        <a:srgbClr val="004F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1180</Words>
  <Application>Microsoft Office PowerPoint</Application>
  <PresentationFormat>Экран (16:9)</PresentationFormat>
  <Paragraphs>130</Paragraphs>
  <Slides>47</Slides>
  <Notes>47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4" baseType="lpstr">
      <vt:lpstr>Montserrat Medium</vt:lpstr>
      <vt:lpstr>Montserrat Black</vt:lpstr>
      <vt:lpstr>Arial</vt:lpstr>
      <vt:lpstr>Microsoft YaHei UI</vt:lpstr>
      <vt:lpstr>Consolas</vt:lpstr>
      <vt:lpstr>Montserrat</vt:lpstr>
      <vt:lpstr>Office Theme</vt:lpstr>
      <vt:lpstr>Делаем игры на Pygame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1. Урок 1. Введение в язык Python</dc:title>
  <dc:creator>Dmitry</dc:creator>
  <cp:lastModifiedBy>Dmitry</cp:lastModifiedBy>
  <cp:revision>102</cp:revision>
  <dcterms:modified xsi:type="dcterms:W3CDTF">2024-03-03T01:45:31Z</dcterms:modified>
</cp:coreProperties>
</file>