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373" r:id="rId3"/>
    <p:sldId id="466" r:id="rId4"/>
    <p:sldId id="467" r:id="rId5"/>
    <p:sldId id="468" r:id="rId6"/>
    <p:sldId id="477" r:id="rId7"/>
    <p:sldId id="473" r:id="rId8"/>
    <p:sldId id="470" r:id="rId9"/>
    <p:sldId id="474" r:id="rId10"/>
    <p:sldId id="476" r:id="rId11"/>
    <p:sldId id="478" r:id="rId12"/>
    <p:sldId id="471" r:id="rId13"/>
    <p:sldId id="472" r:id="rId14"/>
    <p:sldId id="480" r:id="rId15"/>
    <p:sldId id="479" r:id="rId16"/>
    <p:sldId id="482" r:id="rId17"/>
    <p:sldId id="483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icrosoft YaHei UI" panose="020B0503020204020204" pitchFamily="34" charset="-122"/>
      <p:regular r:id="rId24"/>
      <p:bold r:id="rId25"/>
    </p:embeddedFont>
    <p:embeddedFont>
      <p:font typeface="Montserrat" panose="00000500000000000000" pitchFamily="2" charset="-52"/>
      <p:regular r:id="rId26"/>
      <p:bold r:id="rId27"/>
      <p:italic r:id="rId28"/>
      <p:boldItalic r:id="rId29"/>
    </p:embeddedFont>
    <p:embeddedFont>
      <p:font typeface="Montserrat Black" panose="00000A00000000000000" pitchFamily="2" charset="-52"/>
      <p:bold r:id="rId30"/>
      <p:italic r:id="rId31"/>
      <p:boldItalic r:id="rId32"/>
    </p:embeddedFont>
    <p:embeddedFont>
      <p:font typeface="Montserrat Medium" panose="00000600000000000000" pitchFamily="2" charset="-52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53A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99972A-B36C-48E9-ACC4-77C0E3D9B3A5}">
  <a:tblStyle styleId="{7A99972A-B36C-48E9-ACC4-77C0E3D9B3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2" autoAdjust="0"/>
    <p:restoredTop sz="94957" autoAdjust="0"/>
  </p:normalViewPr>
  <p:slideViewPr>
    <p:cSldViewPr snapToGrid="0" snapToObjects="1">
      <p:cViewPr varScale="1">
        <p:scale>
          <a:sx n="134" d="100"/>
          <a:sy n="13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02009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661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7021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3182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50411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95450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86620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84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2261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19665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23788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2329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70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3872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К удалению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2331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4d0db75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4d0db75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Montserrat"/>
                <a:ea typeface="Montserrat"/>
                <a:cs typeface="Montserrat"/>
                <a:sym typeface="Montserrat"/>
              </a:rPr>
              <a:t>К </a:t>
            </a:r>
            <a:r>
              <a:rPr lang="en-GB" b="1" dirty="0" err="1">
                <a:latin typeface="Montserrat"/>
                <a:ea typeface="Montserrat"/>
                <a:cs typeface="Montserrat"/>
                <a:sym typeface="Montserrat"/>
              </a:rPr>
              <a:t>удалению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6845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">
          <p15:clr>
            <a:srgbClr val="0000FF"/>
          </p15:clr>
        </p15:guide>
        <p15:guide id="2" orient="horz" pos="2948">
          <p15:clr>
            <a:srgbClr val="0000FF"/>
          </p15:clr>
        </p15:guide>
        <p15:guide id="3" pos="340">
          <p15:clr>
            <a:srgbClr val="0000FF"/>
          </p15:clr>
        </p15:guide>
        <p15:guide id="4" pos="5420">
          <p15:clr>
            <a:srgbClr val="0000FF"/>
          </p15:clr>
        </p15:guide>
        <p15:guide id="5" pos="2705">
          <p15:clr>
            <a:srgbClr val="0000FF"/>
          </p15:clr>
        </p15:guide>
        <p15:guide id="6" pos="3052">
          <p15:clr>
            <a:srgbClr val="00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39000">
              <a:schemeClr val="accent6">
                <a:lumMod val="44000"/>
              </a:schemeClr>
            </a:gs>
            <a:gs pos="74000">
              <a:schemeClr val="accent1">
                <a:lumMod val="75000"/>
              </a:schemeClr>
            </a:gs>
            <a:gs pos="100000">
              <a:srgbClr val="002060">
                <a:lumMod val="78000"/>
              </a:srgbClr>
            </a:gs>
          </a:gsLst>
          <a:lin ang="5400000" scaled="1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540000" y="1295400"/>
            <a:ext cx="8064000" cy="3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ООП</a:t>
            </a:r>
            <a:r>
              <a:rPr lang="en-US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4800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вспомнить все…</a:t>
            </a:r>
            <a:endParaRPr sz="4800" dirty="0">
              <a:solidFill>
                <a:srgbClr val="FFFF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" name="Google Shape;18;p5"/>
          <p:cNvSpPr txBox="1"/>
          <p:nvPr/>
        </p:nvSpPr>
        <p:spPr>
          <a:xfrm>
            <a:off x="2875110" y="438139"/>
            <a:ext cx="3504588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tserrat SemiBold"/>
                <a:sym typeface="Montserrat SemiBold"/>
              </a:rPr>
              <a:t>Курсы программирования для взрослых и детей</a:t>
            </a:r>
            <a:endParaRPr dirty="0">
              <a:solidFill>
                <a:schemeClr val="accent6">
                  <a:lumMod val="7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ontserrat SemiBold"/>
              <a:sym typeface="Montserrat Semi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AA1C00-D789-4D75-A2C8-4198DF10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8" y="0"/>
            <a:ext cx="230293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Пример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Вам необходимо спроектировать систему учета занятий ученикам в школе. Было бы неплохо иметь объект «Ученик», только вот какие же характеристики и поведение у него должно быть?...</a:t>
            </a: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2732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Пример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Смотря на реальный мир, мы видим, что у учеников очень много свойств – имя, фамилия, возраст, класс, рост, вес и так далее, но для того чтобы решить исходную задачу нам почти ничего из этого не нужно! Достаточно знать ФИО ученика и время его прихода в школу – т.е., всего 2 свойства. Мы воспользовались абстракцией и выделили только то, что нужно для решения задачи.</a:t>
            </a:r>
          </a:p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647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Вопросы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indent="-457200">
              <a:lnSpc>
                <a:spcPct val="114000"/>
              </a:lnSpc>
              <a:buSzPts val="1800"/>
              <a:buFont typeface="+mj-lt"/>
              <a:buAutoNum type="arabicPeriod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А зачем мне нужен класс? Можно же завести функцию </a:t>
            </a:r>
            <a:r>
              <a:rPr lang="en-US" sz="24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draw_tank</a:t>
            </a:r>
            <a:r>
              <a:rPr lang="en-US" sz="24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(position)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которая будет делать тоже самое…</a:t>
            </a:r>
          </a:p>
          <a:p>
            <a:pPr marL="457200" indent="-457200">
              <a:lnSpc>
                <a:spcPct val="114000"/>
              </a:lnSpc>
              <a:buSzPts val="1800"/>
              <a:buFont typeface="+mj-lt"/>
              <a:buAutoNum type="arabicPeriod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А зачем мне нужен метод </a:t>
            </a:r>
            <a:r>
              <a:rPr lang="en-US" sz="24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move()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? Я же могу сам посчитать позицию, изменить её через </a:t>
            </a:r>
            <a:r>
              <a:rPr lang="en-US" sz="24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tank.position</a:t>
            </a:r>
            <a:r>
              <a:rPr lang="en-US" sz="24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new_position</a:t>
            </a:r>
            <a:r>
              <a:rPr lang="ru-RU" sz="24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 радоваться жизни…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8650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Возможные ответы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indent="-457200">
              <a:lnSpc>
                <a:spcPct val="114000"/>
              </a:lnSpc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Хорошо, если нам потребуется только рисовать танк и двигать его, а когда мы добавим ему способность стрелять? Добавлять функцию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tank_shoot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()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?</a:t>
            </a:r>
            <a:r>
              <a:rPr lang="en-US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А как понять какой танк стреляет – наш или вражеский? Класс позволяет прописать однотипным сущностям одни и те же свойства и поведение, не ограничиваясь всего лишь одним возможным объектом.</a:t>
            </a:r>
          </a:p>
          <a:p>
            <a:pPr marL="457200" indent="-457200">
              <a:lnSpc>
                <a:spcPct val="114000"/>
              </a:lnSpc>
              <a:buSzPts val="1800"/>
              <a:buFont typeface="+mj-lt"/>
              <a:buAutoNum type="arabicPeriod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Вводя метод 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move()</a:t>
            </a:r>
            <a:r>
              <a:rPr lang="ru-RU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мы устраняем дублирование кода, да и к тому же, кто мешает нам присвоить </a:t>
            </a:r>
            <a:r>
              <a:rPr lang="en-US" sz="1800" dirty="0" err="1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tank.position</a:t>
            </a:r>
            <a:r>
              <a:rPr lang="en-US" sz="1800" dirty="0">
                <a:latin typeface="Consolas" panose="020B0609020204030204" pitchFamily="49" charset="0"/>
                <a:ea typeface="Montserrat Medium"/>
                <a:cs typeface="Montserrat Medium"/>
                <a:sym typeface="Montserrat Medium"/>
              </a:rPr>
              <a:t> = None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и сломать всю программу?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60381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UML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023199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ru-RU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 мире культурных программистов писать код сразу не принято: чем больше программа, которую вы разрабатываете, тем сложнее удержать все детали в голове, как все устроено и как организовано. Поэтому, чтобы иметь представление о том, из каких объектов состоит ваша программа и как они взаимодействуют между собой, принято визуально «рисовать» программу – в этом нам, программистам, помогает язык </a:t>
            </a:r>
            <a:r>
              <a:rPr lang="en-US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UML</a:t>
            </a:r>
            <a:r>
              <a:rPr lang="ru-RU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Unified Modeling Language</a:t>
            </a:r>
            <a:r>
              <a:rPr lang="ru-RU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– универсальный язык моделирования) и диаграмма классов</a:t>
            </a:r>
            <a:r>
              <a:rPr lang="en-US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!</a:t>
            </a: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594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Диаграмма классов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FC932-D8CA-4752-94F3-EA503705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296" y="2078787"/>
            <a:ext cx="2212473" cy="1485989"/>
          </a:xfrm>
          <a:prstGeom prst="rect">
            <a:avLst/>
          </a:prstGeom>
        </p:spPr>
      </p:pic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96C61DAA-6F40-4390-B3B2-FEDB5E6D2A2A}"/>
              </a:ext>
            </a:extLst>
          </p:cNvPr>
          <p:cNvSpPr txBox="1"/>
          <p:nvPr/>
        </p:nvSpPr>
        <p:spPr>
          <a:xfrm>
            <a:off x="539998" y="1119833"/>
            <a:ext cx="5017839" cy="17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457200" indent="-457200">
              <a:lnSpc>
                <a:spcPct val="114000"/>
              </a:lnSpc>
              <a:buSzPts val="1800"/>
              <a:buFont typeface="+mj-lt"/>
              <a:buAutoNum type="arabicPeriod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Прямоугольником мы обозначаем класс: сверху идет название класса, потом блок с полями класса и затем блок с методами класса</a:t>
            </a:r>
          </a:p>
          <a:p>
            <a:pPr marL="457200" indent="-457200">
              <a:lnSpc>
                <a:spcPct val="114000"/>
              </a:lnSpc>
              <a:buSzPts val="1800"/>
              <a:buFont typeface="+mj-lt"/>
              <a:buAutoNum type="arabicPeriod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Знак «-» перед полями или методами класса обозначает, что они доступны только самому классу (а точнее – объекту!) и извне их нельзя менять (в случае полей) или вызывать (в случае методов)</a:t>
            </a:r>
          </a:p>
          <a:p>
            <a:pPr marL="457200" indent="-457200">
              <a:lnSpc>
                <a:spcPct val="114000"/>
              </a:lnSpc>
              <a:buSzPts val="1800"/>
              <a:buFont typeface="+mj-lt"/>
              <a:buAutoNum type="arabicPeriod"/>
            </a:pP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Знак «+» обозначает, что метод или поле «публично» – любой другой объект, может вызывать этот метод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en-US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9273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Размышляем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" name="Google Shape;51;p8">
            <a:extLst>
              <a:ext uri="{FF2B5EF4-FFF2-40B4-BE49-F238E27FC236}">
                <a16:creationId xmlns:a16="http://schemas.microsoft.com/office/drawing/2014/main" id="{96C61DAA-6F40-4390-B3B2-FEDB5E6D2A2A}"/>
              </a:ext>
            </a:extLst>
          </p:cNvPr>
          <p:cNvSpPr txBox="1"/>
          <p:nvPr/>
        </p:nvSpPr>
        <p:spPr>
          <a:xfrm>
            <a:off x="539998" y="1053511"/>
            <a:ext cx="6475165" cy="17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&gt;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Зачем понадобилось вводить разделение на публичные и приватные поля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/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методы?</a:t>
            </a:r>
          </a:p>
          <a:p>
            <a:pPr>
              <a:lnSpc>
                <a:spcPct val="114000"/>
              </a:lnSpc>
              <a:buSzPts val="1800"/>
            </a:pPr>
            <a:endParaRPr lang="ru-RU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&gt;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Если бы поле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name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у 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Student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было бы публичным, кто угодно мог бы его поменять, и далеко не всегда задать допустимое значение, например</a:t>
            </a:r>
            <a:r>
              <a:rPr lang="en-US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student.name = None </a:t>
            </a:r>
            <a:r>
              <a:rPr lang="ru-RU" sz="16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не является допустимым именем. Методов это тоже касается: бывают настолько сложные алгоритмы, что в одном методе они не умещаются, и нужно выделять под-методы, которые в нормальных условиях не должны вызываться – в конце концов, зачем может понадобится вызвать только часть алгоритма, а не весь алгоритм? Такие методы должны быть приватными</a:t>
            </a:r>
            <a:endParaRPr lang="en-US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endParaRPr lang="en-US" sz="16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8863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Диаграмма класса 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Tank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E84F6B-04B9-45CE-883D-702761791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997" y="1476191"/>
            <a:ext cx="325800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3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Чем мы сегодня займемся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Вспомним прошлое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Откроем для себя объекты заново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Познакомимся с диаграммой классов</a:t>
            </a:r>
            <a:endParaRPr lang="en-US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72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Но сначала викторина!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119832"/>
            <a:ext cx="7283200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 такое ООП?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Какие основные понятия есть в ООП?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 такое объект? А класс?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Что объект хранит?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Как объекты взаимодействует между собой?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А как же все это реализуется в коде?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r>
              <a:rPr lang="ru-RU" sz="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А что такое инкапсуляция?...</a:t>
            </a:r>
          </a:p>
          <a:p>
            <a:pPr>
              <a:lnSpc>
                <a:spcPct val="114000"/>
              </a:lnSpc>
              <a:buSzPts val="1800"/>
            </a:pPr>
            <a:endParaRPr lang="ru-RU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ru-RU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en-US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03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Основа основ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: </a:t>
            </a: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что такое ООП?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ru-RU" sz="18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Объектно-ориентированное проектирование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– способ представления программы в виде объектов, взаимодействующих между собой, чтобы получить определенный результат.</a:t>
            </a:r>
          </a:p>
          <a:p>
            <a:pPr>
              <a:lnSpc>
                <a:spcPct val="114000"/>
              </a:lnSpc>
              <a:buSzPts val="1800"/>
            </a:pPr>
            <a:endParaRPr lang="ru-RU" sz="18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Суть </a:t>
            </a:r>
            <a:r>
              <a:rPr lang="ru-RU" sz="18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объектно-ориентированного программирования </a:t>
            </a: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состоит в том, что все программы состоят из объектов, а каждый объект – определенная сущность со своими данными (поля, свойства) и набором доступных действий (методы, функции).</a:t>
            </a: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9338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Что такое объект?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053511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ru-RU" sz="20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Объект</a:t>
            </a:r>
            <a:r>
              <a:rPr lang="ru-RU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– сущность, предмет обладающий свойствами и определенным поведением.</a:t>
            </a:r>
          </a:p>
          <a:p>
            <a:pPr>
              <a:lnSpc>
                <a:spcPct val="114000"/>
              </a:lnSpc>
              <a:buSzPts val="1800"/>
            </a:pPr>
            <a:endParaRPr lang="ru-RU" sz="20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ru-RU" sz="20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Свойства</a:t>
            </a:r>
            <a:r>
              <a:rPr lang="ru-RU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- характеристики, которые его описывают (реализуются при помощи полей и методов).</a:t>
            </a:r>
          </a:p>
          <a:p>
            <a:pPr>
              <a:lnSpc>
                <a:spcPct val="114000"/>
              </a:lnSpc>
              <a:buSzPts val="1800"/>
            </a:pPr>
            <a:endParaRPr lang="ru-RU" sz="20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>
              <a:lnSpc>
                <a:spcPct val="114000"/>
              </a:lnSpc>
              <a:buSzPts val="1800"/>
            </a:pPr>
            <a:r>
              <a:rPr lang="ru-RU" sz="20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Поведение</a:t>
            </a:r>
            <a:r>
              <a:rPr lang="ru-RU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- набор действий, которые объект может осуществить (реализуется в виде методов).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ru-RU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en-US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918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Объекты в программах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026" name="Picture 2" descr="Так схематично выглядит программа, написанная по парадигме ООП">
            <a:extLst>
              <a:ext uri="{FF2B5EF4-FFF2-40B4-BE49-F238E27FC236}">
                <a16:creationId xmlns:a16="http://schemas.microsoft.com/office/drawing/2014/main" id="{C0C6345A-7905-48DB-AC61-62D8AA5D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904" y="1342157"/>
            <a:ext cx="4334995" cy="30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1;p8">
            <a:extLst>
              <a:ext uri="{FF2B5EF4-FFF2-40B4-BE49-F238E27FC236}">
                <a16:creationId xmlns:a16="http://schemas.microsoft.com/office/drawing/2014/main" id="{63864C14-3CEF-4399-A04F-8EC4BA3D1DC9}"/>
              </a:ext>
            </a:extLst>
          </p:cNvPr>
          <p:cNvSpPr txBox="1"/>
          <p:nvPr/>
        </p:nvSpPr>
        <p:spPr>
          <a:xfrm>
            <a:off x="539999" y="1211834"/>
            <a:ext cx="2989015" cy="319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ru-RU" sz="18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Программа состоит из набора объектов, взаимодействующих друг с другом для получения какого-либо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424731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Что такое класс?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9" y="1042127"/>
            <a:ext cx="4097989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Объект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нельзя создать просто так. Для этого нужно указать чертёж, по которому он будет сделан.</a:t>
            </a:r>
          </a:p>
          <a:p>
            <a:pPr>
              <a:lnSpc>
                <a:spcPct val="114000"/>
              </a:lnSpc>
              <a:buSzPts val="1800"/>
            </a:pP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Класс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 - чертёж для объектов, который описывает их свойства и поведение.</a:t>
            </a: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ru-RU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en-US" sz="2400" b="1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ACBDC3-B3A8-4A01-A3D0-CD99A98A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4405"/>
            <a:ext cx="4449882" cy="21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5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Классы и объекты в </a:t>
            </a:r>
            <a:r>
              <a:rPr lang="en-US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Python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ru-RU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В коде свойства и поведение объектов мы реализуем при помощи полей и методов</a:t>
            </a:r>
            <a:r>
              <a:rPr lang="en-US" sz="20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:</a:t>
            </a:r>
            <a:endParaRPr lang="ru-RU" sz="20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indent="-285750">
              <a:lnSpc>
                <a:spcPct val="114000"/>
              </a:lnSpc>
              <a:buSzPts val="1800"/>
              <a:buFont typeface="Arial" panose="020B0604020202020204" pitchFamily="34" charset="0"/>
              <a:buChar char="•"/>
            </a:pP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850147-D0DF-49E1-91EC-E7FB3985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16" y="1561600"/>
            <a:ext cx="4333472" cy="362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3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12">
            <a:extLst>
              <a:ext uri="{FF2B5EF4-FFF2-40B4-BE49-F238E27FC236}">
                <a16:creationId xmlns:a16="http://schemas.microsoft.com/office/drawing/2014/main" id="{E0178048-0242-461A-9ED0-F56167354BD4}"/>
              </a:ext>
            </a:extLst>
          </p:cNvPr>
          <p:cNvSpPr txBox="1"/>
          <p:nvPr/>
        </p:nvSpPr>
        <p:spPr>
          <a:xfrm>
            <a:off x="539999" y="471811"/>
            <a:ext cx="770089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>
                <a:highlight>
                  <a:schemeClr val="accent2"/>
                </a:highlight>
                <a:latin typeface="Montserrat Black"/>
                <a:ea typeface="Montserrat Black"/>
                <a:cs typeface="Montserrat Black"/>
                <a:sym typeface="Montserrat Black"/>
              </a:rPr>
              <a:t>Проектирование объектов</a:t>
            </a:r>
            <a:endParaRPr sz="3400" dirty="0">
              <a:highlight>
                <a:schemeClr val="accent2"/>
              </a:highlight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6" name="Google Shape;51;p8">
            <a:extLst>
              <a:ext uri="{FF2B5EF4-FFF2-40B4-BE49-F238E27FC236}">
                <a16:creationId xmlns:a16="http://schemas.microsoft.com/office/drawing/2014/main" id="{8968E0DC-AE54-47FE-BCF3-B09D01910944}"/>
              </a:ext>
            </a:extLst>
          </p:cNvPr>
          <p:cNvSpPr txBox="1"/>
          <p:nvPr/>
        </p:nvSpPr>
        <p:spPr>
          <a:xfrm>
            <a:off x="539998" y="1119832"/>
            <a:ext cx="7944125" cy="218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1425" bIns="91425" anchor="t" anchorCtr="0">
            <a:noAutofit/>
          </a:bodyPr>
          <a:lstStyle/>
          <a:p>
            <a:pPr>
              <a:lnSpc>
                <a:spcPct val="114000"/>
              </a:lnSpc>
              <a:buSzPts val="1800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Прежде чем садится </a:t>
            </a:r>
            <a:r>
              <a:rPr lang="ru-RU" sz="2400" dirty="0" err="1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кодить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, необходимо понять: а что у объекта должно быть, чтобы он мог помочь в решении задачи? Выделение существенных характеристик и поведения объектов называется </a:t>
            </a:r>
            <a:r>
              <a:rPr lang="ru-RU" sz="2400" b="1" u="sng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абстракцией</a:t>
            </a: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>
              <a:lnSpc>
                <a:spcPct val="114000"/>
              </a:lnSpc>
              <a:buSzPts val="1800"/>
            </a:pP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Проектируя объект, мы должны использовать </a:t>
            </a:r>
            <a:r>
              <a:rPr lang="ru-RU" sz="2400" b="1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только ту информацию о нем, которая помогает решать задачу</a:t>
            </a:r>
            <a:r>
              <a:rPr lang="ru-RU" sz="2400" dirty="0">
                <a:latin typeface="Montserrat Medium" panose="00000600000000000000" pitchFamily="2" charset="-52"/>
                <a:ea typeface="Montserrat Medium"/>
                <a:cs typeface="Montserrat Medium"/>
                <a:sym typeface="Montserrat Medium"/>
              </a:rPr>
              <a:t>!</a:t>
            </a:r>
            <a:endParaRPr lang="en-US" sz="24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  <a:p>
            <a:pPr marL="285750" lvl="0" indent="-2857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lang="ru-RU" sz="1800" dirty="0">
              <a:latin typeface="Montserrat Medium" panose="00000600000000000000" pitchFamily="2" charset="-52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657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goritmika">
      <a:dk1>
        <a:srgbClr val="DDCBF7"/>
      </a:dk1>
      <a:lt1>
        <a:srgbClr val="FFF6D7"/>
      </a:lt1>
      <a:dk2>
        <a:srgbClr val="FFE8D5"/>
      </a:dk2>
      <a:lt2>
        <a:srgbClr val="E7F9E3"/>
      </a:lt2>
      <a:accent1>
        <a:srgbClr val="833AE0"/>
      </a:accent1>
      <a:accent2>
        <a:srgbClr val="FFD53A"/>
      </a:accent2>
      <a:accent3>
        <a:srgbClr val="FF8C31"/>
      </a:accent3>
      <a:accent4>
        <a:srgbClr val="2BD6D6"/>
      </a:accent4>
      <a:accent5>
        <a:srgbClr val="FF62C5"/>
      </a:accent5>
      <a:accent6>
        <a:srgbClr val="5E1CB6"/>
      </a:accent6>
      <a:hlink>
        <a:srgbClr val="004FDE"/>
      </a:hlink>
      <a:folHlink>
        <a:srgbClr val="004F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860</Words>
  <Application>Microsoft Office PowerPoint</Application>
  <PresentationFormat>Экран (16:9)</PresentationFormat>
  <Paragraphs>75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Consolas</vt:lpstr>
      <vt:lpstr>Montserrat</vt:lpstr>
      <vt:lpstr>Montserrat Black</vt:lpstr>
      <vt:lpstr>Microsoft YaHei UI</vt:lpstr>
      <vt:lpstr>Montserrat Medium</vt:lpstr>
      <vt:lpstr>Arial</vt:lpstr>
      <vt:lpstr>Office Theme</vt:lpstr>
      <vt:lpstr>ООП: вспомнить все…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1. Урок 1. Введение в язык Python</dc:title>
  <dc:creator>Dmitry</dc:creator>
  <cp:lastModifiedBy>Dmitry</cp:lastModifiedBy>
  <cp:revision>118</cp:revision>
  <dcterms:modified xsi:type="dcterms:W3CDTF">2024-03-25T21:21:27Z</dcterms:modified>
</cp:coreProperties>
</file>