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6"/>
  </p:notesMasterIdLst>
  <p:sldIdLst>
    <p:sldId id="256" r:id="rId2"/>
    <p:sldId id="373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379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398" r:id="rId24"/>
    <p:sldId id="372" r:id="rId2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Microsoft YaHei UI" panose="020B0503020204020204" pitchFamily="34" charset="-122"/>
      <p:regular r:id="rId31"/>
      <p:bold r:id="rId32"/>
    </p:embeddedFont>
    <p:embeddedFont>
      <p:font typeface="Montserrat" panose="00000500000000000000" pitchFamily="2" charset="-52"/>
      <p:regular r:id="rId33"/>
      <p:bold r:id="rId34"/>
      <p:italic r:id="rId35"/>
      <p:boldItalic r:id="rId36"/>
    </p:embeddedFont>
    <p:embeddedFont>
      <p:font typeface="Montserrat Black" panose="00000A00000000000000" pitchFamily="2" charset="-52"/>
      <p:bold r:id="rId37"/>
      <p:italic r:id="rId38"/>
      <p:boldItalic r:id="rId39"/>
    </p:embeddedFont>
    <p:embeddedFont>
      <p:font typeface="Montserrat Medium" panose="00000600000000000000" pitchFamily="2" charset="-52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53A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99972A-B36C-48E9-ACC4-77C0E3D9B3A5}">
  <a:tblStyle styleId="{7A99972A-B36C-48E9-ACC4-77C0E3D9B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4957" autoAdjust="0"/>
  </p:normalViewPr>
  <p:slideViewPr>
    <p:cSldViewPr snapToGrid="0" snapToObjects="1">
      <p:cViewPr varScale="1">
        <p:scale>
          <a:sx n="134" d="100"/>
          <a:sy n="13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" name="Google Shape;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30439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28673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44920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85293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47623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91450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5452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50115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71953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805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22618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45724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91095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52916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14160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0769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59126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42770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2671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11588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9443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54241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3429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7">
          <p15:clr>
            <a:srgbClr val="0000FF"/>
          </p15:clr>
        </p15:guide>
        <p15:guide id="2" orient="horz" pos="2948">
          <p15:clr>
            <a:srgbClr val="0000FF"/>
          </p15:clr>
        </p15:guide>
        <p15:guide id="3" pos="340">
          <p15:clr>
            <a:srgbClr val="0000FF"/>
          </p15:clr>
        </p15:guide>
        <p15:guide id="4" pos="5420">
          <p15:clr>
            <a:srgbClr val="0000FF"/>
          </p15:clr>
        </p15:guide>
        <p15:guide id="5" pos="2705">
          <p15:clr>
            <a:srgbClr val="0000FF"/>
          </p15:clr>
        </p15:guide>
        <p15:guide id="6" pos="3052">
          <p15:clr>
            <a:srgbClr val="00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edit66/pygame_2024/tree/mai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edit66/pygame_202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39000">
              <a:schemeClr val="accent6">
                <a:lumMod val="44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02060">
                <a:lumMod val="78000"/>
              </a:srgbClr>
            </a:gs>
          </a:gsLst>
          <a:lin ang="5400000" scaled="1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540000" y="1295400"/>
            <a:ext cx="8064000" cy="3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Делаем игры на </a:t>
            </a:r>
            <a:r>
              <a:rPr lang="en-US" sz="4800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Pygame</a:t>
            </a:r>
            <a:endParaRPr sz="48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" name="Google Shape;18;p5"/>
          <p:cNvSpPr txBox="1"/>
          <p:nvPr/>
        </p:nvSpPr>
        <p:spPr>
          <a:xfrm>
            <a:off x="2875110" y="438139"/>
            <a:ext cx="3504588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 SemiBold"/>
                <a:sym typeface="Montserrat SemiBold"/>
              </a:rPr>
              <a:t>Курсы программирования для взрослых и детей</a:t>
            </a:r>
            <a:endParaRPr dirty="0">
              <a:solidFill>
                <a:schemeClr val="accent6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 SemiBold"/>
              <a:sym typeface="Montserrat SemiBol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AA1C00-D789-4D75-A2C8-4198DF10F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88" y="0"/>
            <a:ext cx="230293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Отображаем танк на экране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8" y="1056157"/>
            <a:ext cx="7283200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Сделаем по аналогии с игровым циклом метод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render()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отображающий танк на экране</a:t>
            </a: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8AA4A07-9FFF-428C-BF13-5D7BF0A66BC0}"/>
              </a:ext>
            </a:extLst>
          </p:cNvPr>
          <p:cNvSpPr txBox="1"/>
          <p:nvPr/>
        </p:nvSpPr>
        <p:spPr>
          <a:xfrm>
            <a:off x="539998" y="1836716"/>
            <a:ext cx="8152446" cy="19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import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b="1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r>
              <a:rPr lang="en-US" sz="1600" b="1" dirty="0"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.sprite.</a:t>
            </a:r>
            <a:r>
              <a:rPr lang="en-US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image_file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position):</a:t>
            </a:r>
            <a:endParaRPr lang="ru-RU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</a:rPr>
              <a:t>pygame.sprite.Sprite</a:t>
            </a:r>
            <a:r>
              <a:rPr lang="en-US" sz="160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ru-RU" sz="1600" dirty="0"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latin typeface="Consolas" panose="020B0609020204030204" pitchFamily="49" charset="0"/>
              </a:rPr>
              <a:t>.image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pygame.image.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load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image_file</a:t>
            </a:r>
            <a:r>
              <a:rPr lang="en-US" sz="1600" dirty="0"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convert_alpha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elf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.rect</a:t>
            </a:r>
            <a:r>
              <a:rPr lang="en-US" sz="1600" dirty="0"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.image.</a:t>
            </a:r>
            <a:r>
              <a:rPr lang="en-US" sz="16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get_rect</a:t>
            </a:r>
            <a:r>
              <a:rPr lang="en-US" sz="160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topleft</a:t>
            </a:r>
            <a:r>
              <a:rPr lang="en-US" sz="1600" dirty="0">
                <a:effectLst/>
                <a:latin typeface="Consolas" panose="020B0609020204030204" pitchFamily="49" charset="0"/>
              </a:rPr>
              <a:t>=position)</a:t>
            </a:r>
            <a:endParaRPr lang="ru-RU" sz="1600" dirty="0">
              <a:effectLst/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latin typeface="Consolas" panose="020B0609020204030204" pitchFamily="49" charset="0"/>
              </a:rPr>
              <a:t>, window):</a:t>
            </a:r>
          </a:p>
          <a:p>
            <a:r>
              <a:rPr lang="en-US" sz="160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window.</a:t>
            </a:r>
            <a:r>
              <a:rPr lang="en-US" sz="16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blit</a:t>
            </a:r>
            <a:r>
              <a:rPr lang="en-US" sz="160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.image</a:t>
            </a:r>
            <a:r>
              <a:rPr lang="en-US" sz="1600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.rect</a:t>
            </a:r>
            <a:r>
              <a:rPr lang="en-US" sz="1600" dirty="0">
                <a:effectLst/>
                <a:latin typeface="Consolas" panose="020B0609020204030204" pitchFamily="49" charset="0"/>
              </a:rPr>
              <a:t>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1174C-D1BE-4982-B718-85EDB9637C7A}"/>
              </a:ext>
            </a:extLst>
          </p:cNvPr>
          <p:cNvSpPr txBox="1"/>
          <p:nvPr/>
        </p:nvSpPr>
        <p:spPr>
          <a:xfrm>
            <a:off x="5870223" y="3973949"/>
            <a:ext cx="32737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нарисовать на главном окне, мы должны вызывать функцию </a:t>
            </a:r>
            <a:r>
              <a:rPr lang="en-US" dirty="0" err="1">
                <a:latin typeface="Consolas" panose="020B0609020204030204" pitchFamily="49" charset="0"/>
              </a:rPr>
              <a:t>blit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/>
              <a:t>у окна – передать ей картинку и прямоугольник, в котором она будет отрисована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9C3EBAC-30F9-4593-99C2-FEFDE5E2070B}"/>
              </a:ext>
            </a:extLst>
          </p:cNvPr>
          <p:cNvCxnSpPr/>
          <p:nvPr/>
        </p:nvCxnSpPr>
        <p:spPr>
          <a:xfrm flipH="1">
            <a:off x="5328356" y="4558724"/>
            <a:ext cx="417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71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332324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Игровой цикл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2F44EBB0-C0AF-4B84-AFF1-F5B0A1C31F09}"/>
              </a:ext>
            </a:extLst>
          </p:cNvPr>
          <p:cNvSpPr txBox="1"/>
          <p:nvPr/>
        </p:nvSpPr>
        <p:spPr>
          <a:xfrm>
            <a:off x="539999" y="1300750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__</a:t>
            </a:r>
            <a:r>
              <a:rPr lang="en-US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init</a:t>
            </a: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__(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pygame.</a:t>
            </a:r>
            <a:r>
              <a:rPr lang="en-US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.WINDOW_WIDTH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800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.WINDOW_HEIGHT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800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.FPS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60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.main_window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pygame.display.</a:t>
            </a:r>
            <a:r>
              <a:rPr lang="en-US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set_mode</a:t>
            </a:r>
            <a:r>
              <a:rPr lang="en-US" b="0" dirty="0"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.WINDOW_WIDTH</a:t>
            </a:r>
            <a:r>
              <a:rPr lang="en-US" b="0" dirty="0">
                <a:effectLst/>
                <a:latin typeface="Consolas" panose="020B0609020204030204" pitchFamily="49" charset="0"/>
              </a:rPr>
              <a:t>,                    					</a:t>
            </a:r>
            <a:r>
              <a:rPr lang="en-U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.WINDOW_HEIGHT</a:t>
            </a:r>
            <a:r>
              <a:rPr lang="en-US" b="0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.clock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pygame.time.Clock</a:t>
            </a:r>
            <a:r>
              <a:rPr lang="en-US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.running</a:t>
            </a:r>
            <a:r>
              <a:rPr lang="en-US" b="0" dirty="0">
                <a:effectLst/>
                <a:latin typeface="Consolas" panose="020B0609020204030204" pitchFamily="49" charset="0"/>
              </a:rPr>
              <a:t> = True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.tank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tanks_images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/blue_tank.png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effectLst/>
                <a:latin typeface="Consolas" panose="020B0609020204030204" pitchFamily="49" charset="0"/>
              </a:rPr>
              <a:t>, (0, 0))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4016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332324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Игровой цикл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5D9A1367-D34B-4947-970F-B066959FE533}"/>
              </a:ext>
            </a:extLst>
          </p:cNvPr>
          <p:cNvSpPr txBox="1"/>
          <p:nvPr/>
        </p:nvSpPr>
        <p:spPr>
          <a:xfrm>
            <a:off x="539999" y="965931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process_input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for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event in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pygame.event.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get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event.type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==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pygame.QUIT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.running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False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return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update_game_state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pass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b="1" dirty="0">
              <a:solidFill>
                <a:srgbClr val="7030A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render(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>
              <a:lnSpc>
                <a:spcPct val="114000"/>
              </a:lnSpc>
              <a:buSzPts val="1800"/>
            </a:pPr>
            <a:r>
              <a:rPr lang="ru-RU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self.main_window.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fill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pygame.color.THECOLORS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[</a:t>
            </a:r>
            <a:r>
              <a:rPr lang="en-U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])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.tank.render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.main_window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</a:t>
            </a:r>
          </a:p>
          <a:p>
            <a:pPr>
              <a:lnSpc>
                <a:spcPct val="114000"/>
              </a:lnSpc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pygame.display.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update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b="1" dirty="0">
              <a:solidFill>
                <a:srgbClr val="7030A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43C340-B321-4F4A-A67B-406F37820A53}"/>
              </a:ext>
            </a:extLst>
          </p:cNvPr>
          <p:cNvSpPr txBox="1"/>
          <p:nvPr/>
        </p:nvSpPr>
        <p:spPr>
          <a:xfrm>
            <a:off x="6230824" y="3757494"/>
            <a:ext cx="249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Говорим танку отрисовать себя, и передаем ему</a:t>
            </a:r>
            <a:r>
              <a:rPr lang="en-US" dirty="0"/>
              <a:t> </a:t>
            </a:r>
            <a:r>
              <a:rPr lang="ru-RU" dirty="0"/>
              <a:t>главное окно – место, где он себя отрисует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0A9494F-6E3D-4358-A009-DB78AE4EC727}"/>
              </a:ext>
            </a:extLst>
          </p:cNvPr>
          <p:cNvCxnSpPr>
            <a:cxnSpLocks/>
          </p:cNvCxnSpPr>
          <p:nvPr/>
        </p:nvCxnSpPr>
        <p:spPr>
          <a:xfrm flipH="1">
            <a:off x="4390444" y="4301684"/>
            <a:ext cx="1787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200D40-640D-45E0-B0B8-7C4CCD57E289}"/>
              </a:ext>
            </a:extLst>
          </p:cNvPr>
          <p:cNvSpPr txBox="1"/>
          <p:nvPr/>
        </p:nvSpPr>
        <p:spPr>
          <a:xfrm>
            <a:off x="5164350" y="1558655"/>
            <a:ext cx="249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Добавим обработку выхода по нажатию на крестик, чтобы приложение не зависало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8AF6C0B-3B7F-4ED8-ABE4-308EAFF2751E}"/>
              </a:ext>
            </a:extLst>
          </p:cNvPr>
          <p:cNvCxnSpPr>
            <a:cxnSpLocks/>
          </p:cNvCxnSpPr>
          <p:nvPr/>
        </p:nvCxnSpPr>
        <p:spPr>
          <a:xfrm flipH="1">
            <a:off x="4279724" y="2159600"/>
            <a:ext cx="715911" cy="23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332324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Игровой цикл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24B42C5E-BC91-4EB8-935E-AF75EE1A1CAE}"/>
              </a:ext>
            </a:extLst>
          </p:cNvPr>
          <p:cNvSpPr txBox="1"/>
          <p:nvPr/>
        </p:nvSpPr>
        <p:spPr>
          <a:xfrm>
            <a:off x="539999" y="955283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def</a:t>
            </a: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main_loop</a:t>
            </a: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pPr>
              <a:lnSpc>
                <a:spcPct val="114000"/>
              </a:lnSpc>
              <a:buSzPts val="1800"/>
            </a:pP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while</a:t>
            </a: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.running</a:t>
            </a: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>
              <a:lnSpc>
                <a:spcPct val="114000"/>
              </a:lnSpc>
              <a:buSzPts val="1800"/>
            </a:pP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process_input</a:t>
            </a: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</a:p>
          <a:p>
            <a:pPr>
              <a:lnSpc>
                <a:spcPct val="114000"/>
              </a:lnSpc>
              <a:buSzPts val="1800"/>
            </a:pP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update_game_state</a:t>
            </a: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</a:p>
          <a:p>
            <a:pPr>
              <a:lnSpc>
                <a:spcPct val="114000"/>
              </a:lnSpc>
              <a:buSzPts val="1800"/>
            </a:pP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render</a:t>
            </a: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</a:p>
          <a:p>
            <a:pPr>
              <a:lnSpc>
                <a:spcPct val="114000"/>
              </a:lnSpc>
              <a:buSzPts val="1800"/>
            </a:pP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.clock.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tick</a:t>
            </a: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.FPS</a:t>
            </a: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</a:t>
            </a:r>
          </a:p>
          <a:p>
            <a:pPr>
              <a:lnSpc>
                <a:spcPct val="114000"/>
              </a:lnSpc>
              <a:buSzPts val="1800"/>
            </a:pP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quit</a:t>
            </a: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game = Game()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game.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game_loop</a:t>
            </a:r>
            <a:r>
              <a:rPr lang="en-US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  <a:endParaRPr lang="ru-RU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0487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332324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Обработка нажатий клавиш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B11EF21C-C59E-468C-A26D-F6DE37968B85}"/>
              </a:ext>
            </a:extLst>
          </p:cNvPr>
          <p:cNvSpPr txBox="1"/>
          <p:nvPr/>
        </p:nvSpPr>
        <p:spPr>
          <a:xfrm>
            <a:off x="539999" y="1029585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Для обработки нажатий клавиш можно использовать стандартный способ – получение всех событий от пользователя через </a:t>
            </a:r>
            <a:r>
              <a:rPr lang="en-US" sz="16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pygame.event.get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однако такой способ нам не совсем подходит – нажав на клавишу и держа её определенное время, мы хотим, чтобы танк двигался, пока кнопка зажата, но так сделать нельзя, если мы используем </a:t>
            </a:r>
            <a:r>
              <a:rPr lang="en-US" sz="16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pygame.event.get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.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Нам нужен специальный модуль для работы с клавиатурой –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pygame.key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и его функция </a:t>
            </a:r>
            <a:r>
              <a:rPr lang="en-US" sz="16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pygame.key.get_pressed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  <a:endParaRPr lang="ru-RU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600" b="1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164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332324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Обработка нажатий клавиш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702F3D5B-1FF9-4A4E-8925-3BF21C57FAE3}"/>
              </a:ext>
            </a:extLst>
          </p:cNvPr>
          <p:cNvSpPr txBox="1"/>
          <p:nvPr/>
        </p:nvSpPr>
        <p:spPr>
          <a:xfrm>
            <a:off x="539999" y="914024"/>
            <a:ext cx="8152446" cy="19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import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b="1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r>
              <a:rPr lang="en-US" sz="1600" b="1" dirty="0"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.sprite.</a:t>
            </a:r>
            <a:r>
              <a:rPr lang="en-US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image_file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position):</a:t>
            </a:r>
            <a:endParaRPr lang="ru-RU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</a:rPr>
              <a:t>pygame.sprite.Sprite</a:t>
            </a:r>
            <a:r>
              <a:rPr lang="en-US" sz="160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ru-RU" sz="1600" dirty="0"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latin typeface="Consolas" panose="020B0609020204030204" pitchFamily="49" charset="0"/>
              </a:rPr>
              <a:t>.image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pygame.image.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load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image_file</a:t>
            </a:r>
            <a:r>
              <a:rPr lang="en-US" sz="1600" dirty="0"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convert_alpha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elf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.rect</a:t>
            </a:r>
            <a:r>
              <a:rPr lang="en-US" sz="1600" dirty="0"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.image.</a:t>
            </a:r>
            <a:r>
              <a:rPr lang="en-US" sz="16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get_rect</a:t>
            </a:r>
            <a:r>
              <a:rPr lang="en-US" sz="160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topleft</a:t>
            </a:r>
            <a:r>
              <a:rPr lang="en-US" sz="1600" dirty="0">
                <a:effectLst/>
                <a:latin typeface="Consolas" panose="020B0609020204030204" pitchFamily="49" charset="0"/>
              </a:rPr>
              <a:t>=position)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latin typeface="Consolas" panose="020B0609020204030204" pitchFamily="49" charset="0"/>
              </a:rPr>
              <a:t>.move_x</a:t>
            </a:r>
            <a:r>
              <a:rPr lang="en-US" sz="16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latin typeface="Consolas" panose="020B0609020204030204" pitchFamily="49" charset="0"/>
              </a:rPr>
              <a:t>.move_y</a:t>
            </a:r>
            <a:r>
              <a:rPr lang="en-US" sz="1600" dirty="0">
                <a:latin typeface="Consolas" panose="020B0609020204030204" pitchFamily="49" charset="0"/>
              </a:rPr>
              <a:t> = 0</a:t>
            </a:r>
            <a:endParaRPr lang="ru-RU" sz="1600" dirty="0">
              <a:effectLst/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latin typeface="Consolas" panose="020B0609020204030204" pitchFamily="49" charset="0"/>
              </a:rPr>
              <a:t>, window):</a:t>
            </a:r>
          </a:p>
          <a:p>
            <a:r>
              <a:rPr lang="en-US" sz="160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window.</a:t>
            </a:r>
            <a:r>
              <a:rPr lang="en-US" sz="16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blit</a:t>
            </a:r>
            <a:r>
              <a:rPr lang="en-US" sz="160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.image</a:t>
            </a:r>
            <a:r>
              <a:rPr lang="en-US" sz="1600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.rect</a:t>
            </a:r>
            <a:r>
              <a:rPr lang="en-US" sz="1600" dirty="0">
                <a:effectLst/>
                <a:latin typeface="Consolas" panose="020B0609020204030204" pitchFamily="49" charset="0"/>
              </a:rPr>
              <a:t>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1B32D-F4C5-4830-A956-F8C5474724E4}"/>
              </a:ext>
            </a:extLst>
          </p:cNvPr>
          <p:cNvSpPr txBox="1"/>
          <p:nvPr/>
        </p:nvSpPr>
        <p:spPr>
          <a:xfrm>
            <a:off x="4086226" y="3093579"/>
            <a:ext cx="1971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Насколько сдвигается танк при нажатии на клавиши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92BCA05-E1E4-4129-9223-7E35B0188A15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286125" y="3271838"/>
            <a:ext cx="800101" cy="1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5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332324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Обработка нажатий клавиш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702F3D5B-1FF9-4A4E-8925-3BF21C57FAE3}"/>
              </a:ext>
            </a:extLst>
          </p:cNvPr>
          <p:cNvSpPr txBox="1"/>
          <p:nvPr/>
        </p:nvSpPr>
        <p:spPr>
          <a:xfrm>
            <a:off x="539999" y="914024"/>
            <a:ext cx="8152446" cy="19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import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b="1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r>
              <a:rPr lang="en-US" sz="1600" b="1" dirty="0"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.sprite.</a:t>
            </a:r>
            <a:r>
              <a:rPr lang="en-US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latin typeface="Consolas" panose="020B0609020204030204" pitchFamily="49" charset="0"/>
              </a:rPr>
              <a:t>...</a:t>
            </a:r>
          </a:p>
          <a:p>
            <a:endParaRPr lang="en-US" sz="1600" b="1" dirty="0"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    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process_input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latin typeface="Consolas" panose="020B0609020204030204" pitchFamily="49" charset="0"/>
              </a:rPr>
              <a:t>.move_x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latin typeface="Consolas" panose="020B0609020204030204" pitchFamily="49" charset="0"/>
              </a:rPr>
              <a:t>.move_y</a:t>
            </a:r>
            <a:r>
              <a:rPr lang="en-US" sz="16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1600" dirty="0">
                <a:effectLst/>
                <a:latin typeface="Consolas" panose="020B0609020204030204" pitchFamily="49" charset="0"/>
              </a:rPr>
              <a:t>       </a:t>
            </a:r>
            <a:r>
              <a:rPr lang="ru-RU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key = </a:t>
            </a:r>
            <a:r>
              <a:rPr lang="en-US" sz="1600" dirty="0" err="1">
                <a:latin typeface="Consolas" panose="020B0609020204030204" pitchFamily="49" charset="0"/>
              </a:rPr>
              <a:t>pygame.key.get_pressed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effectLst/>
                <a:latin typeface="Consolas" panose="020B0609020204030204" pitchFamily="49" charset="0"/>
              </a:rPr>
              <a:t>       </a:t>
            </a:r>
            <a:r>
              <a:rPr lang="ru-RU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effectLst/>
                <a:latin typeface="Consolas" panose="020B0609020204030204" pitchFamily="49" charset="0"/>
              </a:rPr>
              <a:t> key[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pygame.</a:t>
            </a:r>
            <a:r>
              <a:rPr lang="en-US" sz="16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K_LEFT</a:t>
            </a:r>
            <a:r>
              <a:rPr lang="en-US" sz="1600" dirty="0">
                <a:effectLst/>
                <a:latin typeface="Consolas" panose="020B0609020204030204" pitchFamily="49" charset="0"/>
              </a:rPr>
              <a:t>]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or</a:t>
            </a:r>
            <a:r>
              <a:rPr lang="en-US" sz="1600" dirty="0">
                <a:effectLst/>
                <a:latin typeface="Consolas" panose="020B0609020204030204" pitchFamily="49" charset="0"/>
              </a:rPr>
              <a:t> key[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pygame.</a:t>
            </a:r>
            <a:r>
              <a:rPr lang="en-US" sz="16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K_a</a:t>
            </a:r>
            <a:r>
              <a:rPr lang="en-US" sz="1600" dirty="0"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self.move_x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endParaRPr lang="ru-RU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elif</a:t>
            </a:r>
            <a:r>
              <a:rPr lang="en-US" sz="1600" dirty="0">
                <a:effectLst/>
                <a:latin typeface="Consolas" panose="020B0609020204030204" pitchFamily="49" charset="0"/>
              </a:rPr>
              <a:t> ke</a:t>
            </a:r>
            <a:r>
              <a:rPr lang="en-US" sz="1600" dirty="0">
                <a:latin typeface="Consolas" panose="020B0609020204030204" pitchFamily="49" charset="0"/>
              </a:rPr>
              <a:t>y[</a:t>
            </a:r>
            <a:r>
              <a:rPr lang="en-US" sz="1600" dirty="0" err="1">
                <a:latin typeface="Consolas" panose="020B0609020204030204" pitchFamily="49" charset="0"/>
              </a:rPr>
              <a:t>pygame.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K_UP</a:t>
            </a:r>
            <a:r>
              <a:rPr lang="en-US" sz="1600" dirty="0">
                <a:latin typeface="Consolas" panose="020B0609020204030204" pitchFamily="49" charset="0"/>
              </a:rPr>
              <a:t>] </a:t>
            </a:r>
            <a:r>
              <a:rPr lang="en-US" sz="1600" b="1" dirty="0">
                <a:latin typeface="Consolas" panose="020B0609020204030204" pitchFamily="49" charset="0"/>
              </a:rPr>
              <a:t>or</a:t>
            </a:r>
            <a:r>
              <a:rPr lang="en-US" sz="1600" dirty="0">
                <a:latin typeface="Consolas" panose="020B0609020204030204" pitchFamily="49" charset="0"/>
              </a:rPr>
              <a:t> key[</a:t>
            </a:r>
            <a:r>
              <a:rPr lang="en-US" sz="1600" dirty="0" err="1">
                <a:latin typeface="Consolas" panose="020B0609020204030204" pitchFamily="49" charset="0"/>
              </a:rPr>
              <a:t>pygame.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K_w</a:t>
            </a:r>
            <a:r>
              <a:rPr lang="en-US" sz="1600" dirty="0">
                <a:latin typeface="Consolas" panose="020B0609020204030204" pitchFamily="49" charset="0"/>
              </a:rPr>
              <a:t>]:</a:t>
            </a:r>
          </a:p>
          <a:p>
            <a:r>
              <a:rPr lang="en-US" sz="160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self.m</a:t>
            </a:r>
            <a:r>
              <a:rPr lang="en-US" sz="1600" dirty="0" err="1">
                <a:latin typeface="Consolas" panose="020B0609020204030204" pitchFamily="49" charset="0"/>
              </a:rPr>
              <a:t>ove_y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-2</a:t>
            </a:r>
          </a:p>
          <a:p>
            <a:r>
              <a:rPr lang="en-US" sz="1600" dirty="0">
                <a:effectLst/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ru-RU" sz="1600" dirty="0">
                <a:solidFill>
                  <a:srgbClr val="00B050"/>
                </a:solidFill>
                <a:latin typeface="Consolas" panose="020B0609020204030204" pitchFamily="49" charset="0"/>
              </a:rPr>
              <a:t>код для обработки нажатий вниз и вправо, самостоятельно!</a:t>
            </a:r>
            <a:endParaRPr lang="en-US" sz="160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5499E-1C66-4150-A3FC-AC1DA69394A5}"/>
              </a:ext>
            </a:extLst>
          </p:cNvPr>
          <p:cNvSpPr txBox="1"/>
          <p:nvPr/>
        </p:nvSpPr>
        <p:spPr>
          <a:xfrm>
            <a:off x="6007895" y="1152824"/>
            <a:ext cx="17859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Всегда обнуляем сдвиги, т.к. обработка ввода происходит каждый кадр,, если мы ничего не сделали, сдвиги должны быть нулевые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6F05112-E5F6-4974-BFCA-6E570F69BF9C}"/>
              </a:ext>
            </a:extLst>
          </p:cNvPr>
          <p:cNvCxnSpPr/>
          <p:nvPr/>
        </p:nvCxnSpPr>
        <p:spPr>
          <a:xfrm flipH="1">
            <a:off x="4014788" y="1897617"/>
            <a:ext cx="1885950" cy="84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15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332324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Обработка нажатий клавиш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B11EF21C-C59E-468C-A26D-F6DE37968B85}"/>
              </a:ext>
            </a:extLst>
          </p:cNvPr>
          <p:cNvSpPr txBox="1"/>
          <p:nvPr/>
        </p:nvSpPr>
        <p:spPr>
          <a:xfrm>
            <a:off x="539999" y="1029585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Функция </a:t>
            </a:r>
            <a:r>
              <a:rPr lang="en-US" sz="16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pygame.key.get_pressed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возвращает  список всех клавиш клавиатуры – они пронумерованы по индексам, т.е. эта функция возвращает список вида</a:t>
            </a:r>
            <a:endParaRPr lang="en-US" sz="16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		[True, False, True, False, False …]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</a:t>
            </a:r>
            <a:endParaRPr lang="en-US" sz="16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И если сопоставить его со списком клавиш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		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[W,      A,        S,       D,        Q…]</a:t>
            </a:r>
            <a:endParaRPr lang="ru-RU" sz="16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То обратившись по номеру клавиши (например,  пусть 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W –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это нулевой индекс), мы получим логический флаг, нажата ли клавиша или нет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: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if key[</a:t>
            </a:r>
            <a:r>
              <a:rPr lang="en-US" sz="16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pygame.K_w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] 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== True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если нажата клавиша 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W</a:t>
            </a:r>
            <a:endParaRPr lang="ru-RU" sz="16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8658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332324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Игровой цикл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5D9A1367-D34B-4947-970F-B066959FE533}"/>
              </a:ext>
            </a:extLst>
          </p:cNvPr>
          <p:cNvSpPr txBox="1"/>
          <p:nvPr/>
        </p:nvSpPr>
        <p:spPr>
          <a:xfrm>
            <a:off x="539999" y="1538748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process_input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for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event in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pygame.event.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get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event.type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==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pygame.QUIT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.running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False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return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.tank.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process_input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b="1" dirty="0">
              <a:solidFill>
                <a:srgbClr val="7030A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00D40-640D-45E0-B0B8-7C4CCD57E289}"/>
              </a:ext>
            </a:extLst>
          </p:cNvPr>
          <p:cNvSpPr txBox="1"/>
          <p:nvPr/>
        </p:nvSpPr>
        <p:spPr>
          <a:xfrm>
            <a:off x="5078625" y="3273720"/>
            <a:ext cx="2490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что нужно – добавить вызов функции обработки ввода у танка!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8AF6C0B-3B7F-4ED8-ABE4-308EAFF2751E}"/>
              </a:ext>
            </a:extLst>
          </p:cNvPr>
          <p:cNvCxnSpPr>
            <a:cxnSpLocks/>
          </p:cNvCxnSpPr>
          <p:nvPr/>
        </p:nvCxnSpPr>
        <p:spPr>
          <a:xfrm flipH="1">
            <a:off x="3564731" y="3643052"/>
            <a:ext cx="134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51;p8">
            <a:extLst>
              <a:ext uri="{FF2B5EF4-FFF2-40B4-BE49-F238E27FC236}">
                <a16:creationId xmlns:a16="http://schemas.microsoft.com/office/drawing/2014/main" id="{64BF67A0-96B2-426B-ADE0-5E46738F691B}"/>
              </a:ext>
            </a:extLst>
          </p:cNvPr>
          <p:cNvSpPr txBox="1"/>
          <p:nvPr/>
        </p:nvSpPr>
        <p:spPr>
          <a:xfrm>
            <a:off x="539999" y="1029585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Добавим обработку нажатия клавиш в класс 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Game:</a:t>
            </a:r>
            <a:endParaRPr lang="ru-RU" sz="16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551338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332324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Обработка нажатий клавиш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702F3D5B-1FF9-4A4E-8925-3BF21C57FAE3}"/>
              </a:ext>
            </a:extLst>
          </p:cNvPr>
          <p:cNvSpPr txBox="1"/>
          <p:nvPr/>
        </p:nvSpPr>
        <p:spPr>
          <a:xfrm>
            <a:off x="631508" y="1759606"/>
            <a:ext cx="8152446" cy="19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import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b="1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r>
              <a:rPr lang="en-US" sz="1600" b="1" dirty="0"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.sprite.</a:t>
            </a:r>
            <a:r>
              <a:rPr lang="en-US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latin typeface="Consolas" panose="020B0609020204030204" pitchFamily="49" charset="0"/>
              </a:rPr>
              <a:t>...</a:t>
            </a:r>
          </a:p>
          <a:p>
            <a:endParaRPr lang="en-US" sz="1600" b="1" dirty="0"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    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</a:rPr>
              <a:t>	update(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6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.rect.x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+=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6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.move_x</a:t>
            </a: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6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.rect.y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+=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6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.move_y</a:t>
            </a:r>
            <a:endParaRPr lang="ru-RU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" name="Google Shape;51;p8">
            <a:extLst>
              <a:ext uri="{FF2B5EF4-FFF2-40B4-BE49-F238E27FC236}">
                <a16:creationId xmlns:a16="http://schemas.microsoft.com/office/drawing/2014/main" id="{35B4449F-45CF-4596-8916-4697B5CCEC46}"/>
              </a:ext>
            </a:extLst>
          </p:cNvPr>
          <p:cNvSpPr txBox="1"/>
          <p:nvPr/>
        </p:nvSpPr>
        <p:spPr>
          <a:xfrm>
            <a:off x="539999" y="995606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Кажется, мы забыли добавить обновление состояние танка – сдвиг его координат, самое время это сделать</a:t>
            </a:r>
          </a:p>
        </p:txBody>
      </p:sp>
    </p:spTree>
    <p:extLst>
      <p:ext uri="{BB962C8B-B14F-4D97-AF65-F5344CB8AC3E}">
        <p14:creationId xmlns:p14="http://schemas.microsoft.com/office/powerpoint/2010/main" val="11088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Чем мы сегодня займемся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9" y="1119832"/>
            <a:ext cx="7283200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Познакомимся</a:t>
            </a: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с понятием спрайта</a:t>
            </a:r>
            <a:r>
              <a:rPr lang="en-US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;</a:t>
            </a:r>
            <a:endParaRPr lang="ru-RU" sz="2400" b="1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Узнаем</a:t>
            </a: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как в </a:t>
            </a:r>
            <a:r>
              <a:rPr lang="en-US" sz="24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Pygame</a:t>
            </a:r>
            <a:r>
              <a:rPr lang="en-US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загрузить картинки</a:t>
            </a:r>
            <a:r>
              <a:rPr lang="en-US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;</a:t>
            </a: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Рассмотрим</a:t>
            </a: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как работать с клавиатурой</a:t>
            </a:r>
            <a:r>
              <a:rPr lang="en-US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;</a:t>
            </a: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Нарисуем</a:t>
            </a: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танк и научим его двигаться</a:t>
            </a:r>
            <a:endParaRPr lang="en-US" sz="24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47230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332324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Игровой цикл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5D9A1367-D34B-4947-970F-B066959FE533}"/>
              </a:ext>
            </a:extLst>
          </p:cNvPr>
          <p:cNvSpPr txBox="1"/>
          <p:nvPr/>
        </p:nvSpPr>
        <p:spPr>
          <a:xfrm>
            <a:off x="539999" y="1538748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Game():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update_game_state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self</a:t>
            </a:r>
            <a:r>
              <a:rPr lang="en-US" sz="12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.tank.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update</a:t>
            </a:r>
            <a:r>
              <a:rPr lang="en-US" sz="12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b="1" dirty="0">
              <a:solidFill>
                <a:srgbClr val="7030A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00D40-640D-45E0-B0B8-7C4CCD57E289}"/>
              </a:ext>
            </a:extLst>
          </p:cNvPr>
          <p:cNvSpPr txBox="1"/>
          <p:nvPr/>
        </p:nvSpPr>
        <p:spPr>
          <a:xfrm>
            <a:off x="4650000" y="2501220"/>
            <a:ext cx="2490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что нужно – добавить вызов функции обновления состояния у танка!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8AF6C0B-3B7F-4ED8-ABE4-308EAFF2751E}"/>
              </a:ext>
            </a:extLst>
          </p:cNvPr>
          <p:cNvCxnSpPr>
            <a:cxnSpLocks/>
          </p:cNvCxnSpPr>
          <p:nvPr/>
        </p:nvCxnSpPr>
        <p:spPr>
          <a:xfrm flipH="1">
            <a:off x="3100388" y="2807233"/>
            <a:ext cx="134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51;p8">
            <a:extLst>
              <a:ext uri="{FF2B5EF4-FFF2-40B4-BE49-F238E27FC236}">
                <a16:creationId xmlns:a16="http://schemas.microsoft.com/office/drawing/2014/main" id="{64BF67A0-96B2-426B-ADE0-5E46738F691B}"/>
              </a:ext>
            </a:extLst>
          </p:cNvPr>
          <p:cNvSpPr txBox="1"/>
          <p:nvPr/>
        </p:nvSpPr>
        <p:spPr>
          <a:xfrm>
            <a:off x="539999" y="1029585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Не забудем также обновить класс 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Game:</a:t>
            </a:r>
            <a:endParaRPr lang="ru-RU" sz="16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652378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332324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Учим танк поворачиваться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" name="Google Shape;51;p8">
            <a:extLst>
              <a:ext uri="{FF2B5EF4-FFF2-40B4-BE49-F238E27FC236}">
                <a16:creationId xmlns:a16="http://schemas.microsoft.com/office/drawing/2014/main" id="{64BF67A0-96B2-426B-ADE0-5E46738F691B}"/>
              </a:ext>
            </a:extLst>
          </p:cNvPr>
          <p:cNvSpPr txBox="1"/>
          <p:nvPr/>
        </p:nvSpPr>
        <p:spPr>
          <a:xfrm>
            <a:off x="539999" y="1029585"/>
            <a:ext cx="72832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Пусть, когда танк поворачивается, его картинка также поворачивается. Для этого нам понадобиться функция </a:t>
            </a:r>
            <a:r>
              <a:rPr lang="en-US" sz="16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pygame.transform.rotate</a:t>
            </a:r>
            <a:r>
              <a:rPr lang="en-US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которая принимает картинку и угол её поворота</a:t>
            </a: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12B29089-2899-45E8-8CDC-8B695168E016}"/>
              </a:ext>
            </a:extLst>
          </p:cNvPr>
          <p:cNvSpPr txBox="1"/>
          <p:nvPr/>
        </p:nvSpPr>
        <p:spPr>
          <a:xfrm>
            <a:off x="539999" y="2253884"/>
            <a:ext cx="8152446" cy="19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import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</a:t>
            </a:r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200" b="1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r>
              <a:rPr lang="en-US" sz="1200" b="1" dirty="0"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.sprite.</a:t>
            </a:r>
            <a:r>
              <a:rPr lang="en-US" sz="12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2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2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image_file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position):</a:t>
            </a:r>
            <a:endParaRPr lang="ru-RU" sz="1200" b="0" dirty="0">
              <a:effectLst/>
              <a:latin typeface="Consolas" panose="020B0609020204030204" pitchFamily="49" charset="0"/>
            </a:endParaRPr>
          </a:p>
          <a:p>
            <a:r>
              <a:rPr lang="ru-RU" sz="120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</a:rPr>
              <a:t>pygame.sprite.Sprite</a:t>
            </a:r>
            <a:r>
              <a:rPr lang="en-US" sz="1200" dirty="0">
                <a:effectLst/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2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200" dirty="0"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ru-RU" sz="1200" dirty="0">
                <a:effectLst/>
                <a:latin typeface="Consolas" panose="020B0609020204030204" pitchFamily="49" charset="0"/>
              </a:rPr>
              <a:t>)</a:t>
            </a:r>
            <a:endParaRPr lang="en-US" sz="120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200" dirty="0" err="1">
                <a:latin typeface="Consolas" panose="020B0609020204030204" pitchFamily="49" charset="0"/>
              </a:rPr>
              <a:t>.image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pygame.image.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load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image_file</a:t>
            </a:r>
            <a:r>
              <a:rPr lang="en-US" sz="1200" dirty="0">
                <a:latin typeface="Consolas" panose="020B0609020204030204" pitchFamily="49" charset="0"/>
              </a:rPr>
              <a:t>).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convert_alpha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  <a:endParaRPr lang="ru-RU" sz="1200" dirty="0">
              <a:latin typeface="Consolas" panose="020B0609020204030204" pitchFamily="49" charset="0"/>
            </a:endParaRPr>
          </a:p>
          <a:p>
            <a:r>
              <a:rPr lang="ru-RU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200" dirty="0" err="1">
                <a:latin typeface="Consolas" panose="020B0609020204030204" pitchFamily="49" charset="0"/>
              </a:rPr>
              <a:t>.up_image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self.image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200" dirty="0" err="1">
                <a:latin typeface="Consolas" panose="020B0609020204030204" pitchFamily="49" charset="0"/>
              </a:rPr>
              <a:t>.left_image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pygame.transform.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rotate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200" dirty="0" err="1">
                <a:latin typeface="Consolas" panose="020B0609020204030204" pitchFamily="49" charset="0"/>
              </a:rPr>
              <a:t>.image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90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elf</a:t>
            </a:r>
            <a:r>
              <a:rPr lang="en-US" sz="1200" dirty="0" err="1">
                <a:effectLst/>
                <a:latin typeface="Consolas" panose="020B0609020204030204" pitchFamily="49" charset="0"/>
              </a:rPr>
              <a:t>.rect</a:t>
            </a:r>
            <a:r>
              <a:rPr lang="en-US" sz="120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dirty="0" err="1">
                <a:effectLst/>
                <a:latin typeface="Consolas" panose="020B0609020204030204" pitchFamily="49" charset="0"/>
              </a:rPr>
              <a:t>.image.</a:t>
            </a:r>
            <a:r>
              <a:rPr lang="en-US" sz="12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get_rect</a:t>
            </a:r>
            <a:r>
              <a:rPr lang="en-US" sz="1200" dirty="0"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effectLst/>
                <a:latin typeface="Consolas" panose="020B0609020204030204" pitchFamily="49" charset="0"/>
              </a:rPr>
              <a:t>topleft</a:t>
            </a:r>
            <a:r>
              <a:rPr lang="en-US" sz="1200" dirty="0">
                <a:effectLst/>
                <a:latin typeface="Consolas" panose="020B0609020204030204" pitchFamily="49" charset="0"/>
              </a:rPr>
              <a:t>=position)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200" dirty="0" err="1">
                <a:latin typeface="Consolas" panose="020B0609020204030204" pitchFamily="49" charset="0"/>
              </a:rPr>
              <a:t>.move_x</a:t>
            </a:r>
            <a:r>
              <a:rPr lang="en-US" sz="12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200" dirty="0" err="1">
                <a:latin typeface="Consolas" panose="020B0609020204030204" pitchFamily="49" charset="0"/>
              </a:rPr>
              <a:t>.move_y</a:t>
            </a:r>
            <a:r>
              <a:rPr lang="en-US" sz="1200" dirty="0">
                <a:latin typeface="Consolas" panose="020B0609020204030204" pitchFamily="49" charset="0"/>
              </a:rPr>
              <a:t> = 0</a:t>
            </a:r>
            <a:endParaRPr lang="ru-RU" sz="12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F3B539-868A-479B-9BE1-6895BC44A2F1}"/>
              </a:ext>
            </a:extLst>
          </p:cNvPr>
          <p:cNvSpPr txBox="1"/>
          <p:nvPr/>
        </p:nvSpPr>
        <p:spPr>
          <a:xfrm>
            <a:off x="6512243" y="3210738"/>
            <a:ext cx="2681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Изначально танк «смотрит» вверх (а точнее - его картинка), поэтому мы поворачиваем исходное изображение танка на 90 градусов влево</a:t>
            </a:r>
            <a:r>
              <a:rPr lang="en-US" dirty="0"/>
              <a:t>, </a:t>
            </a:r>
            <a:r>
              <a:rPr lang="ru-RU" dirty="0"/>
              <a:t>чтобы получить картинку танка, смотрящего влево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729CBAE-3404-485C-8801-4088F88ED44B}"/>
              </a:ext>
            </a:extLst>
          </p:cNvPr>
          <p:cNvCxnSpPr/>
          <p:nvPr/>
        </p:nvCxnSpPr>
        <p:spPr>
          <a:xfrm flipH="1">
            <a:off x="6176487" y="3943349"/>
            <a:ext cx="335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978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332324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Учим танк поворачиваться</a:t>
            </a: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702F3D5B-1FF9-4A4E-8925-3BF21C57FAE3}"/>
              </a:ext>
            </a:extLst>
          </p:cNvPr>
          <p:cNvSpPr txBox="1"/>
          <p:nvPr/>
        </p:nvSpPr>
        <p:spPr>
          <a:xfrm>
            <a:off x="539999" y="914024"/>
            <a:ext cx="8152446" cy="19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import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b="1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r>
              <a:rPr lang="en-US" sz="1600" b="1" dirty="0"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.sprite.</a:t>
            </a:r>
            <a:r>
              <a:rPr lang="en-US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latin typeface="Consolas" panose="020B0609020204030204" pitchFamily="49" charset="0"/>
              </a:rPr>
              <a:t>...</a:t>
            </a:r>
          </a:p>
          <a:p>
            <a:endParaRPr lang="en-US" sz="1600" b="1" dirty="0"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    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process_input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latin typeface="Consolas" panose="020B0609020204030204" pitchFamily="49" charset="0"/>
              </a:rPr>
              <a:t>.move_x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latin typeface="Consolas" panose="020B0609020204030204" pitchFamily="49" charset="0"/>
              </a:rPr>
              <a:t>.move_y</a:t>
            </a:r>
            <a:r>
              <a:rPr lang="en-US" sz="16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1600" dirty="0">
                <a:effectLst/>
                <a:latin typeface="Consolas" panose="020B0609020204030204" pitchFamily="49" charset="0"/>
              </a:rPr>
              <a:t>       </a:t>
            </a:r>
            <a:r>
              <a:rPr lang="ru-RU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key = </a:t>
            </a:r>
            <a:r>
              <a:rPr lang="en-US" sz="1600" dirty="0" err="1">
                <a:latin typeface="Consolas" panose="020B0609020204030204" pitchFamily="49" charset="0"/>
              </a:rPr>
              <a:t>pygame.key.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get_pressed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effectLst/>
                <a:latin typeface="Consolas" panose="020B0609020204030204" pitchFamily="49" charset="0"/>
              </a:rPr>
              <a:t>       </a:t>
            </a:r>
            <a:r>
              <a:rPr lang="ru-RU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effectLst/>
                <a:latin typeface="Consolas" panose="020B0609020204030204" pitchFamily="49" charset="0"/>
              </a:rPr>
              <a:t> key[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pygame.</a:t>
            </a:r>
            <a:r>
              <a:rPr lang="en-US" sz="16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K_LEFT</a:t>
            </a:r>
            <a:r>
              <a:rPr lang="en-US" sz="1600" dirty="0">
                <a:effectLst/>
                <a:latin typeface="Consolas" panose="020B0609020204030204" pitchFamily="49" charset="0"/>
              </a:rPr>
              <a:t>]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or</a:t>
            </a:r>
            <a:r>
              <a:rPr lang="en-US" sz="1600" dirty="0">
                <a:effectLst/>
                <a:latin typeface="Consolas" panose="020B0609020204030204" pitchFamily="49" charset="0"/>
              </a:rPr>
              <a:t> key[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pygame.</a:t>
            </a:r>
            <a:r>
              <a:rPr lang="en-US" sz="16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K_a</a:t>
            </a:r>
            <a:r>
              <a:rPr lang="en-US" sz="1600" dirty="0"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latin typeface="Consolas" panose="020B0609020204030204" pitchFamily="49" charset="0"/>
              </a:rPr>
              <a:t>.move_x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endParaRPr lang="ru-RU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latin typeface="Consolas" panose="020B0609020204030204" pitchFamily="49" charset="0"/>
              </a:rPr>
              <a:t>.image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latin typeface="Consolas" panose="020B0609020204030204" pitchFamily="49" charset="0"/>
              </a:rPr>
              <a:t>.left_image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elif</a:t>
            </a:r>
            <a:r>
              <a:rPr lang="en-US" sz="1600" dirty="0">
                <a:effectLst/>
                <a:latin typeface="Consolas" panose="020B0609020204030204" pitchFamily="49" charset="0"/>
              </a:rPr>
              <a:t> ke</a:t>
            </a:r>
            <a:r>
              <a:rPr lang="en-US" sz="1600" dirty="0">
                <a:latin typeface="Consolas" panose="020B0609020204030204" pitchFamily="49" charset="0"/>
              </a:rPr>
              <a:t>y[</a:t>
            </a:r>
            <a:r>
              <a:rPr lang="en-US" sz="1600" dirty="0" err="1">
                <a:latin typeface="Consolas" panose="020B0609020204030204" pitchFamily="49" charset="0"/>
              </a:rPr>
              <a:t>pygame.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K_UP</a:t>
            </a:r>
            <a:r>
              <a:rPr lang="en-US" sz="1600" dirty="0">
                <a:latin typeface="Consolas" panose="020B0609020204030204" pitchFamily="49" charset="0"/>
              </a:rPr>
              <a:t>] </a:t>
            </a:r>
            <a:r>
              <a:rPr lang="en-US" sz="1600" b="1" dirty="0">
                <a:latin typeface="Consolas" panose="020B0609020204030204" pitchFamily="49" charset="0"/>
              </a:rPr>
              <a:t>or</a:t>
            </a:r>
            <a:r>
              <a:rPr lang="en-US" sz="1600" dirty="0">
                <a:latin typeface="Consolas" panose="020B0609020204030204" pitchFamily="49" charset="0"/>
              </a:rPr>
              <a:t> key[</a:t>
            </a:r>
            <a:r>
              <a:rPr lang="en-US" sz="1600" dirty="0" err="1">
                <a:latin typeface="Consolas" panose="020B0609020204030204" pitchFamily="49" charset="0"/>
              </a:rPr>
              <a:t>pygame.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K_w</a:t>
            </a:r>
            <a:r>
              <a:rPr lang="en-US" sz="1600" dirty="0">
                <a:latin typeface="Consolas" panose="020B0609020204030204" pitchFamily="49" charset="0"/>
              </a:rPr>
              <a:t>]:</a:t>
            </a:r>
          </a:p>
          <a:p>
            <a:r>
              <a:rPr lang="en-US" sz="160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.m</a:t>
            </a:r>
            <a:r>
              <a:rPr lang="en-US" sz="1600" dirty="0" err="1">
                <a:latin typeface="Consolas" panose="020B0609020204030204" pitchFamily="49" charset="0"/>
              </a:rPr>
              <a:t>ove_y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-2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latin typeface="Consolas" panose="020B0609020204030204" pitchFamily="49" charset="0"/>
              </a:rPr>
              <a:t>.image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latin typeface="Consolas" panose="020B0609020204030204" pitchFamily="49" charset="0"/>
              </a:rPr>
              <a:t>.up_image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effectLst/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ru-RU" sz="1600" dirty="0">
                <a:solidFill>
                  <a:srgbClr val="00B050"/>
                </a:solidFill>
                <a:latin typeface="Consolas" panose="020B0609020204030204" pitchFamily="49" charset="0"/>
              </a:rPr>
              <a:t>код для обработки нажатий вниз и вправо, самостоятельно!</a:t>
            </a:r>
            <a:endParaRPr lang="en-US" sz="160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5499E-1C66-4150-A3FC-AC1DA69394A5}"/>
              </a:ext>
            </a:extLst>
          </p:cNvPr>
          <p:cNvSpPr txBox="1"/>
          <p:nvPr/>
        </p:nvSpPr>
        <p:spPr>
          <a:xfrm>
            <a:off x="7150895" y="2571750"/>
            <a:ext cx="17859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Задаем в качестве изображения для отрисовки в </a:t>
            </a:r>
            <a:r>
              <a:rPr lang="en-US" dirty="0"/>
              <a:t>render() </a:t>
            </a:r>
            <a:r>
              <a:rPr lang="ru-RU" dirty="0"/>
              <a:t>картинку смотрящего влево танка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6F05112-E5F6-4974-BFCA-6E570F69BF9C}"/>
              </a:ext>
            </a:extLst>
          </p:cNvPr>
          <p:cNvCxnSpPr>
            <a:cxnSpLocks/>
          </p:cNvCxnSpPr>
          <p:nvPr/>
        </p:nvCxnSpPr>
        <p:spPr>
          <a:xfrm flipH="1">
            <a:off x="5286376" y="3364706"/>
            <a:ext cx="1743074" cy="48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158C22A-451A-4A5F-83FD-762D2300C68D}"/>
              </a:ext>
            </a:extLst>
          </p:cNvPr>
          <p:cNvCxnSpPr/>
          <p:nvPr/>
        </p:nvCxnSpPr>
        <p:spPr>
          <a:xfrm flipH="1">
            <a:off x="5129213" y="4414838"/>
            <a:ext cx="1500187" cy="21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5B36C7-50D8-4390-8955-F270855343A7}"/>
              </a:ext>
            </a:extLst>
          </p:cNvPr>
          <p:cNvSpPr txBox="1"/>
          <p:nvPr/>
        </p:nvSpPr>
        <p:spPr>
          <a:xfrm>
            <a:off x="6629400" y="3871732"/>
            <a:ext cx="1415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 делаем точно также, когда танк смотрит вверх</a:t>
            </a:r>
          </a:p>
        </p:txBody>
      </p:sp>
    </p:spTree>
    <p:extLst>
      <p:ext uri="{BB962C8B-B14F-4D97-AF65-F5344CB8AC3E}">
        <p14:creationId xmlns:p14="http://schemas.microsoft.com/office/powerpoint/2010/main" val="2494855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544506"/>
            <a:ext cx="8318251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Домашнее задание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0253F9B8-1CF4-4393-B700-CA8FE0B4313D}"/>
              </a:ext>
            </a:extLst>
          </p:cNvPr>
          <p:cNvSpPr txBox="1"/>
          <p:nvPr/>
        </p:nvSpPr>
        <p:spPr>
          <a:xfrm>
            <a:off x="539999" y="1228789"/>
            <a:ext cx="5675064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Добавьте обработку случаев, когда танк смотрит вниз и вправо – по нажатию на 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WASD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или стрелочки, танк должен не только двигаться, но и поворачиваться в эту же сторону</a:t>
            </a:r>
          </a:p>
        </p:txBody>
      </p:sp>
    </p:spTree>
    <p:extLst>
      <p:ext uri="{BB962C8B-B14F-4D97-AF65-F5344CB8AC3E}">
        <p14:creationId xmlns:p14="http://schemas.microsoft.com/office/powerpoint/2010/main" val="2904047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540000" y="411461"/>
            <a:ext cx="80640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latin typeface="Montserrat Black"/>
                <a:ea typeface="Montserrat Black"/>
                <a:cs typeface="Montserrat Black"/>
                <a:sym typeface="Montserrat Black"/>
              </a:rPr>
              <a:t>Наш репозиторий</a:t>
            </a:r>
            <a:endParaRPr sz="3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40000" y="1805989"/>
            <a:ext cx="8064000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" name="Google Shape;51;p8">
            <a:extLst>
              <a:ext uri="{FF2B5EF4-FFF2-40B4-BE49-F238E27FC236}">
                <a16:creationId xmlns:a16="http://schemas.microsoft.com/office/drawing/2014/main" id="{116DC4B2-9F76-4BCE-8674-A81FE73ADE39}"/>
              </a:ext>
            </a:extLst>
          </p:cNvPr>
          <p:cNvSpPr txBox="1"/>
          <p:nvPr/>
        </p:nvSpPr>
        <p:spPr>
          <a:xfrm>
            <a:off x="540000" y="1416600"/>
            <a:ext cx="9157156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  <a:hlinkClick r:id="rId3"/>
              </a:rPr>
              <a:t>https://github.com/samedit66/pygame_2024/tree/main</a:t>
            </a:r>
            <a:r>
              <a:rPr lang="ru-RU" sz="20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9533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Наша задача до конца модуля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9" y="1119832"/>
            <a:ext cx="7283200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Разработать 2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D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танковый шутер</a:t>
            </a:r>
          </a:p>
        </p:txBody>
      </p:sp>
      <p:pic>
        <p:nvPicPr>
          <p:cNvPr id="1026" name="Picture 2" descr="Tank game with a background">
            <a:extLst>
              <a:ext uri="{FF2B5EF4-FFF2-40B4-BE49-F238E27FC236}">
                <a16:creationId xmlns:a16="http://schemas.microsoft.com/office/drawing/2014/main" id="{90D4AB2E-18FC-468F-9E7A-B5E56F7BE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36" y="1721593"/>
            <a:ext cx="4841368" cy="31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78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Прежде чем мы начнем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8" y="1119832"/>
            <a:ext cx="7283200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Переходим на свою почту и принимаем от меня приглашение </a:t>
            </a:r>
          </a:p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Заходим на </a:t>
            </a:r>
            <a:r>
              <a:rPr lang="ru-RU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гитхаб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в наш репозиторий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  <a:hlinkClick r:id="rId3"/>
              </a:rPr>
              <a:t>https://github.com/samedit66/pygame_2024</a:t>
            </a: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Жмем зеленую кнопку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Code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и копируем ссылку</a:t>
            </a: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Открываем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git bash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выбираем любую папку и клонируем туда репозиторий</a:t>
            </a: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Переходим в папку репозитория</a:t>
            </a:r>
          </a:p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1280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Прежде чем мы начнем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6500B0-5BD6-4EA5-B4C3-7C3D2DEA2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88" y="1053511"/>
            <a:ext cx="6706536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8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Что такое спрайт?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8" y="1119832"/>
            <a:ext cx="7283200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Спрайт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– элемент компьютерной графики, представляющий объект на экране, который умеет двигаться. Их можно анимировать, заставлять взаимодействовать между собой, или передавать управление ими игроку. В нашей игре объект Танк это спрайт. Таким образом, </a:t>
            </a:r>
            <a:r>
              <a:rPr lang="ru-RU" sz="1800" u="sng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спрайт - это любой объект, который умеет двигаться во время игры.</a:t>
            </a:r>
          </a:p>
        </p:txBody>
      </p:sp>
    </p:spTree>
    <p:extLst>
      <p:ext uri="{BB962C8B-B14F-4D97-AF65-F5344CB8AC3E}">
        <p14:creationId xmlns:p14="http://schemas.microsoft.com/office/powerpoint/2010/main" val="56573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Что такое спрайт?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8" y="1119832"/>
            <a:ext cx="7283200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Чтобы использовать спрайты в </a:t>
            </a:r>
            <a:r>
              <a:rPr lang="en-US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Pygame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нам необходимо создать класс нашего спрайта и </a:t>
            </a:r>
            <a:r>
              <a:rPr lang="ru-RU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отнаследовать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его от класса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pygame.sprite.Sprite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–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базового класса для всех спрайтов в игре.</a:t>
            </a: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8AA4A07-9FFF-428C-BF13-5D7BF0A66BC0}"/>
              </a:ext>
            </a:extLst>
          </p:cNvPr>
          <p:cNvSpPr txBox="1"/>
          <p:nvPr/>
        </p:nvSpPr>
        <p:spPr>
          <a:xfrm>
            <a:off x="539998" y="2690292"/>
            <a:ext cx="7283200" cy="19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import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b="1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r>
              <a:rPr lang="en-US" sz="1600" b="1" dirty="0"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.sprite.</a:t>
            </a:r>
            <a:r>
              <a:rPr lang="en-US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latin typeface="Consolas" panose="020B0609020204030204" pitchFamily="49" charset="0"/>
              </a:rPr>
              <a:t>pygame.sprite.Sprite</a:t>
            </a:r>
            <a:r>
              <a:rPr lang="en-US" sz="160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ru-RU" sz="1600" dirty="0"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5AEB0-B2C4-4B05-B15F-4D60FF1FAB90}"/>
              </a:ext>
            </a:extLst>
          </p:cNvPr>
          <p:cNvSpPr txBox="1"/>
          <p:nvPr/>
        </p:nvSpPr>
        <p:spPr>
          <a:xfrm>
            <a:off x="6102581" y="3825208"/>
            <a:ext cx="301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Первой строчкой в конструкторе нашего спрайта всегда</a:t>
            </a:r>
          </a:p>
          <a:p>
            <a:r>
              <a:rPr lang="ru-RU" dirty="0"/>
              <a:t>идет вызов родительского конструктора!!! 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CFAC759-550F-462F-97DA-0854BF02A3F6}"/>
              </a:ext>
            </a:extLst>
          </p:cNvPr>
          <p:cNvCxnSpPr/>
          <p:nvPr/>
        </p:nvCxnSpPr>
        <p:spPr>
          <a:xfrm flipH="1">
            <a:off x="5515540" y="4210754"/>
            <a:ext cx="44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36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Добавляем картинки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8" y="1119832"/>
            <a:ext cx="7283200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Чтобы спрайт был виден на экране, ему нужно картинка. Для этого воспользуемся функций </a:t>
            </a:r>
            <a:r>
              <a:rPr lang="en-US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pygame.image.load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(),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которая принимает имя файла с картинкой для спрайта:</a:t>
            </a: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8AA4A07-9FFF-428C-BF13-5D7BF0A66BC0}"/>
              </a:ext>
            </a:extLst>
          </p:cNvPr>
          <p:cNvSpPr txBox="1"/>
          <p:nvPr/>
        </p:nvSpPr>
        <p:spPr>
          <a:xfrm>
            <a:off x="539998" y="2324049"/>
            <a:ext cx="8152446" cy="19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import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b="1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r>
              <a:rPr lang="en-US" sz="1600" b="1" dirty="0"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.sprite.</a:t>
            </a:r>
            <a:r>
              <a:rPr lang="en-US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image_file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  <a:endParaRPr lang="ru-RU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</a:rPr>
              <a:t>pygame.sprite.Sprite</a:t>
            </a:r>
            <a:r>
              <a:rPr lang="en-US" sz="160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ru-RU" sz="1600" dirty="0"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latin typeface="Consolas" panose="020B0609020204030204" pitchFamily="49" charset="0"/>
              </a:rPr>
              <a:t>.image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pygame.image.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load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image_file</a:t>
            </a:r>
            <a:r>
              <a:rPr lang="en-US" sz="1600" dirty="0">
                <a:latin typeface="Consolas" panose="020B0609020204030204" pitchFamily="49" charset="0"/>
              </a:rPr>
              <a:t>).</a:t>
            </a:r>
            <a:r>
              <a:rPr lang="en-US" sz="1600" dirty="0" err="1">
                <a:latin typeface="Consolas" panose="020B0609020204030204" pitchFamily="49" charset="0"/>
              </a:rPr>
              <a:t>convert_alpha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8D8D12-B79C-42D2-B24F-827368B0551A}"/>
              </a:ext>
            </a:extLst>
          </p:cNvPr>
          <p:cNvSpPr txBox="1"/>
          <p:nvPr/>
        </p:nvSpPr>
        <p:spPr>
          <a:xfrm>
            <a:off x="5610577" y="4357971"/>
            <a:ext cx="3533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Функция </a:t>
            </a:r>
            <a:r>
              <a:rPr lang="en-US" dirty="0" err="1"/>
              <a:t>convert_alpha</a:t>
            </a:r>
            <a:r>
              <a:rPr lang="en-US" dirty="0"/>
              <a:t>() </a:t>
            </a:r>
            <a:r>
              <a:rPr lang="ru-RU" dirty="0"/>
              <a:t>нужна, чтобы ускорить загрузку картинки танка в дальнейшем</a:t>
            </a:r>
          </a:p>
        </p:txBody>
      </p:sp>
    </p:spTree>
    <p:extLst>
      <p:ext uri="{BB962C8B-B14F-4D97-AF65-F5344CB8AC3E}">
        <p14:creationId xmlns:p14="http://schemas.microsoft.com/office/powerpoint/2010/main" val="11130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471811"/>
            <a:ext cx="801697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Добавляем картинки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8" y="1056157"/>
            <a:ext cx="7283200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Помимо картинки спрайту необходимо знать прямоугольник, ограничивающий его на экране, чтобы отрисовать себя на экране. Для этого воспользуемся функций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get_rect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возвращающей ограничивающий прямоугольник</a:t>
            </a: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8AA4A07-9FFF-428C-BF13-5D7BF0A66BC0}"/>
              </a:ext>
            </a:extLst>
          </p:cNvPr>
          <p:cNvSpPr txBox="1"/>
          <p:nvPr/>
        </p:nvSpPr>
        <p:spPr>
          <a:xfrm>
            <a:off x="539998" y="2728538"/>
            <a:ext cx="8152446" cy="19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import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b="1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r>
              <a:rPr lang="en-US" sz="1600" b="1" dirty="0"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.sprite.</a:t>
            </a:r>
            <a:r>
              <a:rPr lang="en-US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image_file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position):</a:t>
            </a:r>
            <a:endParaRPr lang="ru-RU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</a:rPr>
              <a:t>pygame.sprite.Sprite</a:t>
            </a:r>
            <a:r>
              <a:rPr lang="en-US" sz="160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ru-RU" sz="1600" dirty="0"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latin typeface="Consolas" panose="020B0609020204030204" pitchFamily="49" charset="0"/>
              </a:rPr>
              <a:t>.image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pygame.image.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load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image_file</a:t>
            </a:r>
            <a:r>
              <a:rPr lang="en-US" sz="1600" dirty="0">
                <a:latin typeface="Consolas" panose="020B0609020204030204" pitchFamily="49" charset="0"/>
              </a:rPr>
              <a:t>).</a:t>
            </a:r>
            <a:r>
              <a:rPr lang="en-US" sz="1600" dirty="0" err="1">
                <a:latin typeface="Consolas" panose="020B0609020204030204" pitchFamily="49" charset="0"/>
              </a:rPr>
              <a:t>convert_alpha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.rect</a:t>
            </a:r>
            <a:r>
              <a:rPr lang="en-US" sz="1600" dirty="0"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.image.</a:t>
            </a:r>
            <a:r>
              <a:rPr lang="en-US" sz="16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get_rect</a:t>
            </a:r>
            <a:r>
              <a:rPr lang="en-US" sz="160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topleft</a:t>
            </a:r>
            <a:r>
              <a:rPr lang="en-US" sz="1600" dirty="0">
                <a:effectLst/>
                <a:latin typeface="Consolas" panose="020B0609020204030204" pitchFamily="49" charset="0"/>
              </a:rPr>
              <a:t>=position)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95208-4CF1-4C28-81AA-872C43B9A808}"/>
              </a:ext>
            </a:extLst>
          </p:cNvPr>
          <p:cNvSpPr txBox="1"/>
          <p:nvPr/>
        </p:nvSpPr>
        <p:spPr>
          <a:xfrm>
            <a:off x="6096000" y="2800295"/>
            <a:ext cx="24609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Передаем дополнительный аргумент – координаты левого верхнего угла прямоугольника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AE127B6-3626-415E-AACF-ECAD3E4C5F78}"/>
              </a:ext>
            </a:extLst>
          </p:cNvPr>
          <p:cNvCxnSpPr/>
          <p:nvPr/>
        </p:nvCxnSpPr>
        <p:spPr>
          <a:xfrm flipH="1">
            <a:off x="4989689" y="3149600"/>
            <a:ext cx="1106311" cy="64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2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ritmika">
      <a:dk1>
        <a:srgbClr val="DDCBF7"/>
      </a:dk1>
      <a:lt1>
        <a:srgbClr val="FFF6D7"/>
      </a:lt1>
      <a:dk2>
        <a:srgbClr val="FFE8D5"/>
      </a:dk2>
      <a:lt2>
        <a:srgbClr val="E7F9E3"/>
      </a:lt2>
      <a:accent1>
        <a:srgbClr val="833AE0"/>
      </a:accent1>
      <a:accent2>
        <a:srgbClr val="FFD53A"/>
      </a:accent2>
      <a:accent3>
        <a:srgbClr val="FF8C31"/>
      </a:accent3>
      <a:accent4>
        <a:srgbClr val="2BD6D6"/>
      </a:accent4>
      <a:accent5>
        <a:srgbClr val="FF62C5"/>
      </a:accent5>
      <a:accent6>
        <a:srgbClr val="5E1CB6"/>
      </a:accent6>
      <a:hlink>
        <a:srgbClr val="004FDE"/>
      </a:hlink>
      <a:folHlink>
        <a:srgbClr val="004F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2112</Words>
  <Application>Microsoft Office PowerPoint</Application>
  <PresentationFormat>Экран (16:9)</PresentationFormat>
  <Paragraphs>249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Montserrat Medium</vt:lpstr>
      <vt:lpstr>Arial</vt:lpstr>
      <vt:lpstr>Montserrat Black</vt:lpstr>
      <vt:lpstr>Montserrat</vt:lpstr>
      <vt:lpstr>Consolas</vt:lpstr>
      <vt:lpstr>Microsoft YaHei UI</vt:lpstr>
      <vt:lpstr>Office Theme</vt:lpstr>
      <vt:lpstr>Делаем игры на Pygame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1. Урок 1. Введение в язык Python</dc:title>
  <dc:creator>Dmitry</dc:creator>
  <cp:lastModifiedBy>Dmitry</cp:lastModifiedBy>
  <cp:revision>90</cp:revision>
  <dcterms:modified xsi:type="dcterms:W3CDTF">2024-02-19T20:19:13Z</dcterms:modified>
</cp:coreProperties>
</file>