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5" r:id="rId10"/>
    <p:sldId id="263" r:id="rId11"/>
    <p:sldId id="271" r:id="rId12"/>
    <p:sldId id="266" r:id="rId13"/>
    <p:sldId id="298" r:id="rId14"/>
    <p:sldId id="268" r:id="rId15"/>
    <p:sldId id="269" r:id="rId16"/>
    <p:sldId id="270" r:id="rId17"/>
    <p:sldId id="272" r:id="rId18"/>
    <p:sldId id="273" r:id="rId19"/>
    <p:sldId id="275" r:id="rId20"/>
    <p:sldId id="276" r:id="rId21"/>
    <p:sldId id="277" r:id="rId22"/>
    <p:sldId id="279" r:id="rId23"/>
    <p:sldId id="280" r:id="rId24"/>
    <p:sldId id="281" r:id="rId25"/>
    <p:sldId id="283" r:id="rId26"/>
    <p:sldId id="284" r:id="rId27"/>
    <p:sldId id="297" r:id="rId28"/>
    <p:sldId id="287" r:id="rId29"/>
    <p:sldId id="289" r:id="rId30"/>
    <p:sldId id="290" r:id="rId31"/>
    <p:sldId id="291" r:id="rId32"/>
    <p:sldId id="292" r:id="rId33"/>
    <p:sldId id="293" r:id="rId34"/>
    <p:sldId id="294" r:id="rId35"/>
    <p:sldId id="295" r:id="rId36"/>
    <p:sldId id="296"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274" r:id="rId55"/>
    <p:sldId id="319" r:id="rId56"/>
    <p:sldId id="318" r:id="rId57"/>
    <p:sldId id="31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4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AB5DCB-1D56-4AAA-AAF5-5FBD44EB62A9}"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F147E-BA5D-4AE8-B557-0FA816824442}" type="slidenum">
              <a:rPr lang="en-US" smtClean="0"/>
              <a:t>‹#›</a:t>
            </a:fld>
            <a:endParaRPr lang="en-US"/>
          </a:p>
        </p:txBody>
      </p:sp>
    </p:spTree>
    <p:extLst>
      <p:ext uri="{BB962C8B-B14F-4D97-AF65-F5344CB8AC3E}">
        <p14:creationId xmlns:p14="http://schemas.microsoft.com/office/powerpoint/2010/main" val="340010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AB5DCB-1D56-4AAA-AAF5-5FBD44EB62A9}"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F147E-BA5D-4AE8-B557-0FA816824442}" type="slidenum">
              <a:rPr lang="en-US" smtClean="0"/>
              <a:t>‹#›</a:t>
            </a:fld>
            <a:endParaRPr lang="en-US"/>
          </a:p>
        </p:txBody>
      </p:sp>
    </p:spTree>
    <p:extLst>
      <p:ext uri="{BB962C8B-B14F-4D97-AF65-F5344CB8AC3E}">
        <p14:creationId xmlns:p14="http://schemas.microsoft.com/office/powerpoint/2010/main" val="147808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AB5DCB-1D56-4AAA-AAF5-5FBD44EB62A9}"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F147E-BA5D-4AE8-B557-0FA816824442}" type="slidenum">
              <a:rPr lang="en-US" smtClean="0"/>
              <a:t>‹#›</a:t>
            </a:fld>
            <a:endParaRPr lang="en-US"/>
          </a:p>
        </p:txBody>
      </p:sp>
    </p:spTree>
    <p:extLst>
      <p:ext uri="{BB962C8B-B14F-4D97-AF65-F5344CB8AC3E}">
        <p14:creationId xmlns:p14="http://schemas.microsoft.com/office/powerpoint/2010/main" val="321558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lvl1pPr algn="ctr">
              <a:defRPr sz="4000"/>
            </a:lvl1pPr>
          </a:lstStyle>
          <a:p>
            <a:r>
              <a:rPr lang="en-US" dirty="0"/>
              <a:t>Click to edit Master title style</a:t>
            </a:r>
          </a:p>
        </p:txBody>
      </p:sp>
      <p:sp>
        <p:nvSpPr>
          <p:cNvPr id="3" name="Content Placeholder 2"/>
          <p:cNvSpPr>
            <a:spLocks noGrp="1"/>
          </p:cNvSpPr>
          <p:nvPr>
            <p:ph idx="1"/>
          </p:nvPr>
        </p:nvSpPr>
        <p:spPr>
          <a:xfrm>
            <a:off x="457200" y="990600"/>
            <a:ext cx="8229600" cy="5334000"/>
          </a:xfrm>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5AB5DCB-1D56-4AAA-AAF5-5FBD44EB62A9}"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F147E-BA5D-4AE8-B557-0FA816824442}" type="slidenum">
              <a:rPr lang="en-US" smtClean="0"/>
              <a:t>‹#›</a:t>
            </a:fld>
            <a:endParaRPr lang="en-US"/>
          </a:p>
        </p:txBody>
      </p:sp>
    </p:spTree>
    <p:extLst>
      <p:ext uri="{BB962C8B-B14F-4D97-AF65-F5344CB8AC3E}">
        <p14:creationId xmlns:p14="http://schemas.microsoft.com/office/powerpoint/2010/main" val="154811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AB5DCB-1D56-4AAA-AAF5-5FBD44EB62A9}"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F147E-BA5D-4AE8-B557-0FA816824442}" type="slidenum">
              <a:rPr lang="en-US" smtClean="0"/>
              <a:t>‹#›</a:t>
            </a:fld>
            <a:endParaRPr lang="en-US"/>
          </a:p>
        </p:txBody>
      </p:sp>
    </p:spTree>
    <p:extLst>
      <p:ext uri="{BB962C8B-B14F-4D97-AF65-F5344CB8AC3E}">
        <p14:creationId xmlns:p14="http://schemas.microsoft.com/office/powerpoint/2010/main" val="68293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AB5DCB-1D56-4AAA-AAF5-5FBD44EB62A9}" type="datetimeFigureOut">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F147E-BA5D-4AE8-B557-0FA816824442}" type="slidenum">
              <a:rPr lang="en-US" smtClean="0"/>
              <a:t>‹#›</a:t>
            </a:fld>
            <a:endParaRPr lang="en-US"/>
          </a:p>
        </p:txBody>
      </p:sp>
    </p:spTree>
    <p:extLst>
      <p:ext uri="{BB962C8B-B14F-4D97-AF65-F5344CB8AC3E}">
        <p14:creationId xmlns:p14="http://schemas.microsoft.com/office/powerpoint/2010/main" val="335073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AB5DCB-1D56-4AAA-AAF5-5FBD44EB62A9}" type="datetimeFigureOut">
              <a:rPr lang="en-US" smtClean="0"/>
              <a:t>8/17/2016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EF147E-BA5D-4AE8-B557-0FA816824442}" type="slidenum">
              <a:rPr lang="en-US" smtClean="0"/>
              <a:t>‹#›</a:t>
            </a:fld>
            <a:endParaRPr lang="en-US"/>
          </a:p>
        </p:txBody>
      </p:sp>
    </p:spTree>
    <p:extLst>
      <p:ext uri="{BB962C8B-B14F-4D97-AF65-F5344CB8AC3E}">
        <p14:creationId xmlns:p14="http://schemas.microsoft.com/office/powerpoint/2010/main" val="139989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AB5DCB-1D56-4AAA-AAF5-5FBD44EB62A9}" type="datetimeFigureOut">
              <a:rPr lang="en-US" smtClean="0"/>
              <a:t>8/17/2016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EF147E-BA5D-4AE8-B557-0FA816824442}" type="slidenum">
              <a:rPr lang="en-US" smtClean="0"/>
              <a:t>‹#›</a:t>
            </a:fld>
            <a:endParaRPr lang="en-US"/>
          </a:p>
        </p:txBody>
      </p:sp>
    </p:spTree>
    <p:extLst>
      <p:ext uri="{BB962C8B-B14F-4D97-AF65-F5344CB8AC3E}">
        <p14:creationId xmlns:p14="http://schemas.microsoft.com/office/powerpoint/2010/main" val="312993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B5DCB-1D56-4AAA-AAF5-5FBD44EB62A9}" type="datetimeFigureOut">
              <a:rPr lang="en-US" smtClean="0"/>
              <a:t>8/17/2016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EF147E-BA5D-4AE8-B557-0FA816824442}" type="slidenum">
              <a:rPr lang="en-US" smtClean="0"/>
              <a:t>‹#›</a:t>
            </a:fld>
            <a:endParaRPr lang="en-US"/>
          </a:p>
        </p:txBody>
      </p:sp>
    </p:spTree>
    <p:extLst>
      <p:ext uri="{BB962C8B-B14F-4D97-AF65-F5344CB8AC3E}">
        <p14:creationId xmlns:p14="http://schemas.microsoft.com/office/powerpoint/2010/main" val="33073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AB5DCB-1D56-4AAA-AAF5-5FBD44EB62A9}" type="datetimeFigureOut">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F147E-BA5D-4AE8-B557-0FA816824442}" type="slidenum">
              <a:rPr lang="en-US" smtClean="0"/>
              <a:t>‹#›</a:t>
            </a:fld>
            <a:endParaRPr lang="en-US"/>
          </a:p>
        </p:txBody>
      </p:sp>
    </p:spTree>
    <p:extLst>
      <p:ext uri="{BB962C8B-B14F-4D97-AF65-F5344CB8AC3E}">
        <p14:creationId xmlns:p14="http://schemas.microsoft.com/office/powerpoint/2010/main" val="412199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AB5DCB-1D56-4AAA-AAF5-5FBD44EB62A9}" type="datetimeFigureOut">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F147E-BA5D-4AE8-B557-0FA816824442}" type="slidenum">
              <a:rPr lang="en-US" smtClean="0"/>
              <a:t>‹#›</a:t>
            </a:fld>
            <a:endParaRPr lang="en-US"/>
          </a:p>
        </p:txBody>
      </p:sp>
    </p:spTree>
    <p:extLst>
      <p:ext uri="{BB962C8B-B14F-4D97-AF65-F5344CB8AC3E}">
        <p14:creationId xmlns:p14="http://schemas.microsoft.com/office/powerpoint/2010/main" val="2361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B5DCB-1D56-4AAA-AAF5-5FBD44EB62A9}" type="datetimeFigureOut">
              <a:rPr lang="en-US" smtClean="0"/>
              <a:t>8/17/2016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F147E-BA5D-4AE8-B557-0FA816824442}" type="slidenum">
              <a:rPr lang="en-US" smtClean="0"/>
              <a:t>‹#›</a:t>
            </a:fld>
            <a:endParaRPr lang="en-US"/>
          </a:p>
        </p:txBody>
      </p:sp>
    </p:spTree>
    <p:extLst>
      <p:ext uri="{BB962C8B-B14F-4D97-AF65-F5344CB8AC3E}">
        <p14:creationId xmlns:p14="http://schemas.microsoft.com/office/powerpoint/2010/main" val="42517144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0" y="1859340"/>
            <a:ext cx="4572000" cy="2308324"/>
          </a:xfrm>
          <a:prstGeom prst="rect">
            <a:avLst/>
          </a:prstGeom>
        </p:spPr>
        <p:txBody>
          <a:bodyPr>
            <a:spAutoFit/>
          </a:bodyPr>
          <a:lstStyle/>
          <a:p>
            <a:pPr algn="ctr"/>
            <a:r>
              <a:rPr lang="en-US" b="1" dirty="0"/>
              <a:t> </a:t>
            </a:r>
            <a:endParaRPr lang="en-US" dirty="0"/>
          </a:p>
          <a:p>
            <a:pPr algn="ctr"/>
            <a:r>
              <a:rPr lang="en-US" b="1" dirty="0"/>
              <a:t> </a:t>
            </a:r>
            <a:endParaRPr lang="en-US" dirty="0"/>
          </a:p>
          <a:p>
            <a:pPr algn="ctr"/>
            <a:r>
              <a:rPr lang="en-US" b="1" dirty="0"/>
              <a:t> </a:t>
            </a:r>
            <a:endParaRPr lang="en-US" dirty="0"/>
          </a:p>
          <a:p>
            <a:pPr algn="ctr"/>
            <a:r>
              <a:rPr lang="en-US" b="1" dirty="0"/>
              <a:t>Neural Spike </a:t>
            </a:r>
            <a:r>
              <a:rPr lang="en-US" b="1"/>
              <a:t>Sorter Project</a:t>
            </a:r>
            <a:endParaRPr lang="en-US" dirty="0"/>
          </a:p>
          <a:p>
            <a:pPr algn="ctr"/>
            <a:r>
              <a:rPr lang="en-US" dirty="0"/>
              <a:t>Sameed Siddiqui</a:t>
            </a:r>
          </a:p>
          <a:p>
            <a:pPr algn="ctr"/>
            <a:r>
              <a:rPr lang="en-US" dirty="0"/>
              <a:t> </a:t>
            </a:r>
          </a:p>
          <a:p>
            <a:pPr algn="ctr"/>
            <a:br>
              <a:rPr lang="en-US" dirty="0"/>
            </a:br>
            <a:r>
              <a:rPr lang="en-US" dirty="0"/>
              <a:t> </a:t>
            </a:r>
          </a:p>
        </p:txBody>
      </p:sp>
    </p:spTree>
    <p:extLst>
      <p:ext uri="{BB962C8B-B14F-4D97-AF65-F5344CB8AC3E}">
        <p14:creationId xmlns:p14="http://schemas.microsoft.com/office/powerpoint/2010/main" val="88517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Results will be given for:</a:t>
            </a:r>
          </a:p>
          <a:p>
            <a:r>
              <a:rPr lang="en-US" dirty="0"/>
              <a:t>Channel 1 of EMG_example_2_fs_2k</a:t>
            </a:r>
          </a:p>
          <a:p>
            <a:pPr lvl="1"/>
            <a:r>
              <a:rPr lang="en-US" dirty="0"/>
              <a:t>For this, we will provide results from both default and alternate approaches to the various steps where applicable. For the other two signals, we’ll only give the best settings’ results. </a:t>
            </a:r>
          </a:p>
          <a:p>
            <a:r>
              <a:rPr lang="en-US" dirty="0"/>
              <a:t>Channel 1 of EMG_example_1_90s_fs_2k</a:t>
            </a:r>
          </a:p>
          <a:p>
            <a:r>
              <a:rPr lang="en-US" dirty="0"/>
              <a:t>Channel 1 of EMG_example_3_fs_10k</a:t>
            </a:r>
          </a:p>
        </p:txBody>
      </p:sp>
    </p:spTree>
    <p:extLst>
      <p:ext uri="{BB962C8B-B14F-4D97-AF65-F5344CB8AC3E}">
        <p14:creationId xmlns:p14="http://schemas.microsoft.com/office/powerpoint/2010/main" val="357017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762000"/>
          </a:xfrm>
        </p:spPr>
        <p:txBody>
          <a:bodyPr/>
          <a:lstStyle/>
          <a:p>
            <a:r>
              <a:rPr lang="en-US" dirty="0"/>
              <a:t>Channel 1, Example 2 Results</a:t>
            </a:r>
          </a:p>
        </p:txBody>
      </p:sp>
    </p:spTree>
    <p:extLst>
      <p:ext uri="{BB962C8B-B14F-4D97-AF65-F5344CB8AC3E}">
        <p14:creationId xmlns:p14="http://schemas.microsoft.com/office/powerpoint/2010/main" val="41902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section</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97743"/>
            <a:ext cx="3061282" cy="2547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282" y="1066800"/>
            <a:ext cx="3060452"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940965"/>
            <a:ext cx="3124200" cy="2538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282" y="3940964"/>
            <a:ext cx="3102029" cy="2612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458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(smart-filtering option)</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295400"/>
            <a:ext cx="5562599" cy="4469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124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Ch1 Ex2, Filtering cont.</a:t>
            </a:r>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1" y="1143001"/>
            <a:ext cx="4271505" cy="342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28048" y="4706371"/>
            <a:ext cx="2276008" cy="369332"/>
          </a:xfrm>
          <a:prstGeom prst="rect">
            <a:avLst/>
          </a:prstGeom>
          <a:noFill/>
        </p:spPr>
        <p:txBody>
          <a:bodyPr wrap="none" rtlCol="0">
            <a:spAutoFit/>
          </a:bodyPr>
          <a:lstStyle/>
          <a:p>
            <a:r>
              <a:rPr lang="en-US" dirty="0"/>
              <a:t>Smart-filtering feature</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3000"/>
            <a:ext cx="4038600" cy="3353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203296" y="4706371"/>
            <a:ext cx="3385607" cy="646331"/>
          </a:xfrm>
          <a:prstGeom prst="rect">
            <a:avLst/>
          </a:prstGeom>
          <a:noFill/>
        </p:spPr>
        <p:txBody>
          <a:bodyPr wrap="none" rtlCol="0">
            <a:spAutoFit/>
          </a:bodyPr>
          <a:lstStyle/>
          <a:p>
            <a:r>
              <a:rPr lang="en-US" dirty="0"/>
              <a:t>Regular, manual-cut-off frequency</a:t>
            </a:r>
          </a:p>
          <a:p>
            <a:r>
              <a:rPr lang="en-US" dirty="0"/>
              <a:t> at cutoff = 200Hz</a:t>
            </a:r>
          </a:p>
        </p:txBody>
      </p:sp>
    </p:spTree>
    <p:extLst>
      <p:ext uri="{BB962C8B-B14F-4D97-AF65-F5344CB8AC3E}">
        <p14:creationId xmlns:p14="http://schemas.microsoft.com/office/powerpoint/2010/main" val="505497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Detection – </a:t>
            </a:r>
            <a:r>
              <a:rPr lang="en-US" dirty="0" err="1"/>
              <a:t>findpeaks</a:t>
            </a:r>
            <a:r>
              <a:rPr lang="en-US" dirty="0"/>
              <a:t> (default)</a:t>
            </a:r>
          </a:p>
        </p:txBody>
      </p:sp>
      <p:pic>
        <p:nvPicPr>
          <p:cNvPr id="410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2" y="990601"/>
            <a:ext cx="4131568"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990600"/>
            <a:ext cx="4461681" cy="3543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4499212"/>
            <a:ext cx="1053173" cy="369332"/>
          </a:xfrm>
          <a:prstGeom prst="rect">
            <a:avLst/>
          </a:prstGeom>
          <a:noFill/>
        </p:spPr>
        <p:txBody>
          <a:bodyPr wrap="none" rtlCol="0">
            <a:spAutoFit/>
          </a:bodyPr>
          <a:lstStyle/>
          <a:p>
            <a:r>
              <a:rPr lang="en-US" dirty="0"/>
              <a:t>Full-scale</a:t>
            </a:r>
          </a:p>
        </p:txBody>
      </p:sp>
      <p:sp>
        <p:nvSpPr>
          <p:cNvPr id="10" name="TextBox 9"/>
          <p:cNvSpPr txBox="1"/>
          <p:nvPr/>
        </p:nvSpPr>
        <p:spPr>
          <a:xfrm>
            <a:off x="6200053" y="4641503"/>
            <a:ext cx="1199303" cy="369332"/>
          </a:xfrm>
          <a:prstGeom prst="rect">
            <a:avLst/>
          </a:prstGeom>
          <a:noFill/>
        </p:spPr>
        <p:txBody>
          <a:bodyPr wrap="none" rtlCol="0">
            <a:spAutoFit/>
          </a:bodyPr>
          <a:lstStyle/>
          <a:p>
            <a:r>
              <a:rPr lang="en-US" dirty="0"/>
              <a:t>Zoomed-in</a:t>
            </a:r>
          </a:p>
        </p:txBody>
      </p:sp>
    </p:spTree>
    <p:extLst>
      <p:ext uri="{BB962C8B-B14F-4D97-AF65-F5344CB8AC3E}">
        <p14:creationId xmlns:p14="http://schemas.microsoft.com/office/powerpoint/2010/main" val="173603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detection – threshold method</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382601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066800"/>
            <a:ext cx="3963869"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676400" y="4139821"/>
            <a:ext cx="1053173" cy="369332"/>
          </a:xfrm>
          <a:prstGeom prst="rect">
            <a:avLst/>
          </a:prstGeom>
          <a:noFill/>
        </p:spPr>
        <p:txBody>
          <a:bodyPr wrap="none" rtlCol="0">
            <a:spAutoFit/>
          </a:bodyPr>
          <a:lstStyle/>
          <a:p>
            <a:r>
              <a:rPr lang="en-US" dirty="0"/>
              <a:t>Full-scale</a:t>
            </a:r>
          </a:p>
        </p:txBody>
      </p:sp>
      <p:sp>
        <p:nvSpPr>
          <p:cNvPr id="7" name="TextBox 6"/>
          <p:cNvSpPr txBox="1"/>
          <p:nvPr/>
        </p:nvSpPr>
        <p:spPr>
          <a:xfrm>
            <a:off x="6324600" y="4431648"/>
            <a:ext cx="1199303" cy="369332"/>
          </a:xfrm>
          <a:prstGeom prst="rect">
            <a:avLst/>
          </a:prstGeom>
          <a:noFill/>
        </p:spPr>
        <p:txBody>
          <a:bodyPr wrap="none" rtlCol="0">
            <a:spAutoFit/>
          </a:bodyPr>
          <a:lstStyle/>
          <a:p>
            <a:r>
              <a:rPr lang="en-US" dirty="0"/>
              <a:t>Zoomed-in</a:t>
            </a:r>
          </a:p>
        </p:txBody>
      </p:sp>
    </p:spTree>
    <p:extLst>
      <p:ext uri="{BB962C8B-B14F-4D97-AF65-F5344CB8AC3E}">
        <p14:creationId xmlns:p14="http://schemas.microsoft.com/office/powerpoint/2010/main" val="425621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Alignment/Creation</a:t>
            </a:r>
          </a:p>
        </p:txBody>
      </p:sp>
      <p:sp>
        <p:nvSpPr>
          <p:cNvPr id="3" name="Content Placeholder 2"/>
          <p:cNvSpPr>
            <a:spLocks noGrp="1"/>
          </p:cNvSpPr>
          <p:nvPr>
            <p:ph idx="1"/>
          </p:nvPr>
        </p:nvSpPr>
        <p:spPr/>
        <p:txBody>
          <a:bodyPr/>
          <a:lstStyle/>
          <a:p>
            <a:r>
              <a:rPr lang="en-US" dirty="0"/>
              <a:t>After experimentation, a bin size of 8 was seen as good for this signal:</a:t>
            </a:r>
          </a:p>
          <a:p>
            <a:pPr marL="0" indent="0">
              <a:buNone/>
            </a:pPr>
            <a:endParaRPr lang="en-US" dirty="0"/>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4316041" cy="3505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65278"/>
            <a:ext cx="4391119"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90600" y="5638800"/>
            <a:ext cx="2848600" cy="369332"/>
          </a:xfrm>
          <a:prstGeom prst="rect">
            <a:avLst/>
          </a:prstGeom>
          <a:noFill/>
        </p:spPr>
        <p:txBody>
          <a:bodyPr wrap="none" rtlCol="0">
            <a:spAutoFit/>
          </a:bodyPr>
          <a:lstStyle/>
          <a:p>
            <a:r>
              <a:rPr lang="en-US" dirty="0"/>
              <a:t>Find-peaks method (default)</a:t>
            </a:r>
          </a:p>
        </p:txBody>
      </p:sp>
      <p:sp>
        <p:nvSpPr>
          <p:cNvPr id="7" name="TextBox 6"/>
          <p:cNvSpPr txBox="1"/>
          <p:nvPr/>
        </p:nvSpPr>
        <p:spPr>
          <a:xfrm>
            <a:off x="5486400" y="5638800"/>
            <a:ext cx="3144259" cy="369332"/>
          </a:xfrm>
          <a:prstGeom prst="rect">
            <a:avLst/>
          </a:prstGeom>
          <a:noFill/>
        </p:spPr>
        <p:txBody>
          <a:bodyPr wrap="none" rtlCol="0">
            <a:spAutoFit/>
          </a:bodyPr>
          <a:lstStyle/>
          <a:p>
            <a:r>
              <a:rPr lang="en-US" dirty="0"/>
              <a:t>Threshold method (not default)</a:t>
            </a:r>
          </a:p>
        </p:txBody>
      </p:sp>
    </p:spTree>
    <p:extLst>
      <p:ext uri="{BB962C8B-B14F-4D97-AF65-F5344CB8AC3E}">
        <p14:creationId xmlns:p14="http://schemas.microsoft.com/office/powerpoint/2010/main" val="3658212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Extraction</a:t>
            </a:r>
          </a:p>
        </p:txBody>
      </p:sp>
      <p:sp>
        <p:nvSpPr>
          <p:cNvPr id="3" name="Content Placeholder 2"/>
          <p:cNvSpPr>
            <a:spLocks noGrp="1"/>
          </p:cNvSpPr>
          <p:nvPr>
            <p:ph idx="1"/>
          </p:nvPr>
        </p:nvSpPr>
        <p:spPr/>
        <p:txBody>
          <a:bodyPr/>
          <a:lstStyle/>
          <a:p>
            <a:r>
              <a:rPr lang="en-US" dirty="0"/>
              <a:t>PCA Used, output:</a:t>
            </a:r>
          </a:p>
          <a:p>
            <a:pPr marL="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14119"/>
            <a:ext cx="3781228"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444707"/>
            <a:ext cx="3858783" cy="308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9034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46" y="1219200"/>
            <a:ext cx="4491038"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838200"/>
            <a:ext cx="5319043"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75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a:lstStyle/>
          <a:p>
            <a:r>
              <a:rPr lang="en-US" dirty="0"/>
              <a:t>Many possible algorithms to use in each sub-section of spike-sorting problem</a:t>
            </a:r>
          </a:p>
          <a:p>
            <a:r>
              <a:rPr lang="en-US" dirty="0"/>
              <a:t>Open-source programs allow user to chose different algorithms and different methods for most steps of spike-sorting – so does this program.</a:t>
            </a:r>
          </a:p>
          <a:p>
            <a:r>
              <a:rPr lang="en-US" dirty="0"/>
              <a:t>7 steps in process that was coded </a:t>
            </a:r>
            <a:r>
              <a:rPr lang="en-US"/>
              <a:t>by me: </a:t>
            </a:r>
            <a:r>
              <a:rPr lang="en-US" dirty="0"/>
              <a:t>filter, spike detection, spike alignment, feature extraction, clustering, classification, analysis</a:t>
            </a:r>
          </a:p>
          <a:p>
            <a:pPr lvl="1"/>
            <a:r>
              <a:rPr lang="en-US" dirty="0"/>
              <a:t>Input file code was mainly supplied by you.</a:t>
            </a:r>
          </a:p>
          <a:p>
            <a:endParaRPr lang="en-US" dirty="0"/>
          </a:p>
        </p:txBody>
      </p:sp>
    </p:spTree>
    <p:extLst>
      <p:ext uri="{BB962C8B-B14F-4D97-AF65-F5344CB8AC3E}">
        <p14:creationId xmlns:p14="http://schemas.microsoft.com/office/powerpoint/2010/main" val="156519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60" y="1295400"/>
            <a:ext cx="433937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219200"/>
            <a:ext cx="4479878" cy="3734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130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(cont.)</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761999"/>
            <a:ext cx="3505199" cy="2915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762000"/>
            <a:ext cx="3305175" cy="2773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810000"/>
            <a:ext cx="3498715" cy="2908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599" y="3952171"/>
            <a:ext cx="3305175" cy="2781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859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380761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349" y="762000"/>
            <a:ext cx="4700884" cy="565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843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r>
              <a:rPr lang="en-US" dirty="0" err="1"/>
              <a:t>cont</a:t>
            </a:r>
            <a:r>
              <a:rPr lang="en-US" dirty="0"/>
              <a:t>)</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4099707"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1066800"/>
            <a:ext cx="473392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447800" y="4787384"/>
            <a:ext cx="1053173" cy="369332"/>
          </a:xfrm>
          <a:prstGeom prst="rect">
            <a:avLst/>
          </a:prstGeom>
          <a:noFill/>
        </p:spPr>
        <p:txBody>
          <a:bodyPr wrap="none" rtlCol="0">
            <a:spAutoFit/>
          </a:bodyPr>
          <a:lstStyle/>
          <a:p>
            <a:r>
              <a:rPr lang="en-US" dirty="0"/>
              <a:t>Full-scale</a:t>
            </a:r>
          </a:p>
        </p:txBody>
      </p:sp>
      <p:sp>
        <p:nvSpPr>
          <p:cNvPr id="7" name="TextBox 6"/>
          <p:cNvSpPr txBox="1"/>
          <p:nvPr/>
        </p:nvSpPr>
        <p:spPr>
          <a:xfrm>
            <a:off x="6096000" y="5079211"/>
            <a:ext cx="1199303" cy="369332"/>
          </a:xfrm>
          <a:prstGeom prst="rect">
            <a:avLst/>
          </a:prstGeom>
          <a:noFill/>
        </p:spPr>
        <p:txBody>
          <a:bodyPr wrap="none" rtlCol="0">
            <a:spAutoFit/>
          </a:bodyPr>
          <a:lstStyle/>
          <a:p>
            <a:r>
              <a:rPr lang="en-US" dirty="0"/>
              <a:t>Zoomed-in</a:t>
            </a:r>
          </a:p>
        </p:txBody>
      </p:sp>
    </p:spTree>
    <p:extLst>
      <p:ext uri="{BB962C8B-B14F-4D97-AF65-F5344CB8AC3E}">
        <p14:creationId xmlns:p14="http://schemas.microsoft.com/office/powerpoint/2010/main" val="88606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r>
              <a:rPr lang="en-US" dirty="0" err="1"/>
              <a:t>cont</a:t>
            </a:r>
            <a:r>
              <a:rPr lang="en-US" dirty="0"/>
              <a:t>).</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3347113" cy="280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722182"/>
            <a:ext cx="3733800" cy="3105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762000"/>
            <a:ext cx="3429000" cy="2775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1" y="3653410"/>
            <a:ext cx="3581399" cy="2975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996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762000"/>
          </a:xfrm>
        </p:spPr>
        <p:txBody>
          <a:bodyPr/>
          <a:lstStyle/>
          <a:p>
            <a:r>
              <a:rPr lang="en-US" dirty="0"/>
              <a:t>Channel 2, Example 1 Results</a:t>
            </a:r>
          </a:p>
        </p:txBody>
      </p:sp>
    </p:spTree>
    <p:extLst>
      <p:ext uri="{BB962C8B-B14F-4D97-AF65-F5344CB8AC3E}">
        <p14:creationId xmlns:p14="http://schemas.microsoft.com/office/powerpoint/2010/main" val="4038802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section – channel 2 chosen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282" y="1066800"/>
            <a:ext cx="3060452"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40965"/>
            <a:ext cx="3124200" cy="2538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735" y="1143000"/>
            <a:ext cx="3047665" cy="2528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2094" y="3876476"/>
            <a:ext cx="3026019"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6258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a:t>
            </a:r>
          </a:p>
        </p:txBody>
      </p:sp>
      <p:sp>
        <p:nvSpPr>
          <p:cNvPr id="4" name="Content Placeholder 3"/>
          <p:cNvSpPr>
            <a:spLocks noGrp="1"/>
          </p:cNvSpPr>
          <p:nvPr>
            <p:ph idx="1"/>
          </p:nvPr>
        </p:nvSpPr>
        <p:spPr/>
        <p:txBody>
          <a:bodyPr/>
          <a:lstStyle/>
          <a:p>
            <a:r>
              <a:rPr lang="en-US" dirty="0"/>
              <a:t>For this system, because there was so much low-frequency noise, our smart-filter did not give us optimal results: a manual cutoff frequency of 50Hz was best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62200"/>
            <a:ext cx="4914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250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Detection – </a:t>
            </a:r>
            <a:r>
              <a:rPr lang="en-US" dirty="0" err="1"/>
              <a:t>findpeaks</a:t>
            </a:r>
            <a:endParaRPr lang="en-US" dirty="0"/>
          </a:p>
        </p:txBody>
      </p:sp>
      <p:sp>
        <p:nvSpPr>
          <p:cNvPr id="5" name="TextBox 4"/>
          <p:cNvSpPr txBox="1"/>
          <p:nvPr/>
        </p:nvSpPr>
        <p:spPr>
          <a:xfrm>
            <a:off x="1371600" y="4499212"/>
            <a:ext cx="1053173" cy="369332"/>
          </a:xfrm>
          <a:prstGeom prst="rect">
            <a:avLst/>
          </a:prstGeom>
          <a:noFill/>
        </p:spPr>
        <p:txBody>
          <a:bodyPr wrap="none" rtlCol="0">
            <a:spAutoFit/>
          </a:bodyPr>
          <a:lstStyle/>
          <a:p>
            <a:r>
              <a:rPr lang="en-US" dirty="0"/>
              <a:t>Full-scale</a:t>
            </a:r>
          </a:p>
        </p:txBody>
      </p:sp>
      <p:sp>
        <p:nvSpPr>
          <p:cNvPr id="10" name="TextBox 9"/>
          <p:cNvSpPr txBox="1"/>
          <p:nvPr/>
        </p:nvSpPr>
        <p:spPr>
          <a:xfrm>
            <a:off x="6200053" y="4641503"/>
            <a:ext cx="1199303" cy="369332"/>
          </a:xfrm>
          <a:prstGeom prst="rect">
            <a:avLst/>
          </a:prstGeom>
          <a:noFill/>
        </p:spPr>
        <p:txBody>
          <a:bodyPr wrap="none" rtlCol="0">
            <a:spAutoFit/>
          </a:bodyPr>
          <a:lstStyle/>
          <a:p>
            <a:r>
              <a:rPr lang="en-US" dirty="0"/>
              <a:t>Zoomed-in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52136"/>
            <a:ext cx="4082715" cy="3220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504" y="1219293"/>
            <a:ext cx="3962400" cy="3153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759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Alignment/Creation</a:t>
            </a:r>
          </a:p>
        </p:txBody>
      </p:sp>
      <p:sp>
        <p:nvSpPr>
          <p:cNvPr id="3" name="Content Placeholder 2"/>
          <p:cNvSpPr>
            <a:spLocks noGrp="1"/>
          </p:cNvSpPr>
          <p:nvPr>
            <p:ph idx="1"/>
          </p:nvPr>
        </p:nvSpPr>
        <p:spPr/>
        <p:txBody>
          <a:bodyPr/>
          <a:lstStyle/>
          <a:p>
            <a:r>
              <a:rPr lang="en-US" dirty="0"/>
              <a:t>After experimentation, a bin size of 8 was seen as good for this signal:</a:t>
            </a:r>
          </a:p>
          <a:p>
            <a:pPr marL="0" indent="0">
              <a:buNone/>
            </a:pPr>
            <a:endParaRPr lang="en-US" dirty="0"/>
          </a:p>
          <a:p>
            <a:pPr marL="0" indent="0">
              <a:buNone/>
            </a:pPr>
            <a:endParaRPr lang="en-US" dirty="0"/>
          </a:p>
        </p:txBody>
      </p:sp>
      <p:sp>
        <p:nvSpPr>
          <p:cNvPr id="6" name="TextBox 5"/>
          <p:cNvSpPr txBox="1"/>
          <p:nvPr/>
        </p:nvSpPr>
        <p:spPr>
          <a:xfrm>
            <a:off x="3010857" y="5048250"/>
            <a:ext cx="2848600" cy="369332"/>
          </a:xfrm>
          <a:prstGeom prst="rect">
            <a:avLst/>
          </a:prstGeom>
          <a:noFill/>
        </p:spPr>
        <p:txBody>
          <a:bodyPr wrap="none" rtlCol="0">
            <a:spAutoFit/>
          </a:bodyPr>
          <a:lstStyle/>
          <a:p>
            <a:r>
              <a:rPr lang="en-US" dirty="0"/>
              <a:t>Find-peaks method (default)</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81200"/>
            <a:ext cx="384111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19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p>
        </p:txBody>
      </p:sp>
      <p:sp>
        <p:nvSpPr>
          <p:cNvPr id="3" name="Content Placeholder 2"/>
          <p:cNvSpPr>
            <a:spLocks noGrp="1"/>
          </p:cNvSpPr>
          <p:nvPr>
            <p:ph idx="1"/>
          </p:nvPr>
        </p:nvSpPr>
        <p:spPr/>
        <p:txBody>
          <a:bodyPr/>
          <a:lstStyle/>
          <a:p>
            <a:r>
              <a:rPr lang="en-US" dirty="0"/>
              <a:t>High-pass filter implemented using </a:t>
            </a:r>
            <a:r>
              <a:rPr lang="en-US" dirty="0" err="1"/>
              <a:t>filtfilt</a:t>
            </a:r>
            <a:endParaRPr lang="en-US" dirty="0"/>
          </a:p>
          <a:p>
            <a:pPr lvl="1"/>
            <a:r>
              <a:rPr lang="en-US" dirty="0"/>
              <a:t>After experimentation, learned that different signals provided by you require different cut-off frequencies, ranging between 50Hz – 300Hz.</a:t>
            </a:r>
          </a:p>
          <a:p>
            <a:r>
              <a:rPr lang="en-US" dirty="0"/>
              <a:t>Solution: give the user two options:</a:t>
            </a:r>
          </a:p>
          <a:p>
            <a:pPr marL="971550" lvl="1" indent="-514350">
              <a:buFont typeface="+mj-lt"/>
              <a:buAutoNum type="arabicPeriod"/>
            </a:pPr>
            <a:r>
              <a:rPr lang="en-US" dirty="0"/>
              <a:t>Input manual cutoff frequency</a:t>
            </a:r>
          </a:p>
          <a:p>
            <a:pPr marL="971550" lvl="1" indent="-514350">
              <a:buFont typeface="+mj-lt"/>
              <a:buAutoNum type="arabicPeriod"/>
            </a:pPr>
            <a:r>
              <a:rPr lang="en-US" dirty="0"/>
              <a:t>“Smart-filter” (default) – user tells program where in data is “pure” noise and where there is high signal. Program then sets the cutoff frequency based on  comparison between FFT of noise and of signal.</a:t>
            </a:r>
          </a:p>
        </p:txBody>
      </p:sp>
    </p:spTree>
    <p:extLst>
      <p:ext uri="{BB962C8B-B14F-4D97-AF65-F5344CB8AC3E}">
        <p14:creationId xmlns:p14="http://schemas.microsoft.com/office/powerpoint/2010/main" val="351521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Extraction</a:t>
            </a:r>
          </a:p>
        </p:txBody>
      </p:sp>
      <p:sp>
        <p:nvSpPr>
          <p:cNvPr id="3" name="Content Placeholder 2"/>
          <p:cNvSpPr>
            <a:spLocks noGrp="1"/>
          </p:cNvSpPr>
          <p:nvPr>
            <p:ph idx="1"/>
          </p:nvPr>
        </p:nvSpPr>
        <p:spPr/>
        <p:txBody>
          <a:bodyPr/>
          <a:lstStyle/>
          <a:p>
            <a:r>
              <a:rPr lang="en-US" dirty="0"/>
              <a:t>PCA Used, output:</a:t>
            </a:r>
          </a:p>
          <a:p>
            <a:pPr marL="0" indent="0">
              <a:buNone/>
            </a:pP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457325"/>
            <a:ext cx="4114800" cy="3413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507" y="1486467"/>
            <a:ext cx="4315511" cy="3355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644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3254"/>
            <a:ext cx="4628065" cy="3615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477" y="762000"/>
            <a:ext cx="509587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8359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 y="1524000"/>
            <a:ext cx="4339294" cy="3558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979" y="1312300"/>
            <a:ext cx="4895850"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604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(cont.)</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27881"/>
            <a:ext cx="3554541" cy="292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755415"/>
            <a:ext cx="3596186" cy="290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881463"/>
            <a:ext cx="3498376" cy="2848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181" y="3631442"/>
            <a:ext cx="3740624" cy="3151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0812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1"/>
            <a:ext cx="3786681"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85825"/>
            <a:ext cx="4810125" cy="597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588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r>
              <a:rPr lang="en-US" dirty="0" err="1"/>
              <a:t>cont</a:t>
            </a:r>
            <a:r>
              <a:rPr lang="en-US" dirty="0"/>
              <a:t>)</a:t>
            </a:r>
          </a:p>
        </p:txBody>
      </p:sp>
      <p:sp>
        <p:nvSpPr>
          <p:cNvPr id="6" name="TextBox 5"/>
          <p:cNvSpPr txBox="1"/>
          <p:nvPr/>
        </p:nvSpPr>
        <p:spPr>
          <a:xfrm>
            <a:off x="1447800" y="4787384"/>
            <a:ext cx="1053173" cy="369332"/>
          </a:xfrm>
          <a:prstGeom prst="rect">
            <a:avLst/>
          </a:prstGeom>
          <a:noFill/>
        </p:spPr>
        <p:txBody>
          <a:bodyPr wrap="none" rtlCol="0">
            <a:spAutoFit/>
          </a:bodyPr>
          <a:lstStyle/>
          <a:p>
            <a:r>
              <a:rPr lang="en-US" dirty="0"/>
              <a:t>Full-scale</a:t>
            </a:r>
          </a:p>
        </p:txBody>
      </p:sp>
      <p:sp>
        <p:nvSpPr>
          <p:cNvPr id="7" name="TextBox 6"/>
          <p:cNvSpPr txBox="1"/>
          <p:nvPr/>
        </p:nvSpPr>
        <p:spPr>
          <a:xfrm>
            <a:off x="6126707" y="4972050"/>
            <a:ext cx="1199303" cy="369332"/>
          </a:xfrm>
          <a:prstGeom prst="rect">
            <a:avLst/>
          </a:prstGeom>
          <a:noFill/>
        </p:spPr>
        <p:txBody>
          <a:bodyPr wrap="none" rtlCol="0">
            <a:spAutoFit/>
          </a:bodyPr>
          <a:lstStyle/>
          <a:p>
            <a:r>
              <a:rPr lang="en-US" dirty="0"/>
              <a:t>Zoomed-in</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89" y="1225034"/>
            <a:ext cx="440055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970686"/>
            <a:ext cx="4953145" cy="4001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3089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r>
              <a:rPr lang="en-US" dirty="0" err="1"/>
              <a:t>cont</a:t>
            </a:r>
            <a:r>
              <a:rPr lang="en-US" dirty="0"/>
              <a:t>).</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2" y="762000"/>
            <a:ext cx="3490232" cy="2775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69" y="3722182"/>
            <a:ext cx="3824287" cy="3180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757451"/>
            <a:ext cx="3581400" cy="2865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566" y="3722182"/>
            <a:ext cx="3810000" cy="3123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7587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762000"/>
          </a:xfrm>
        </p:spPr>
        <p:txBody>
          <a:bodyPr/>
          <a:lstStyle/>
          <a:p>
            <a:r>
              <a:rPr lang="en-US" dirty="0"/>
              <a:t>Channel 3, Example 3 Results</a:t>
            </a:r>
          </a:p>
        </p:txBody>
      </p:sp>
    </p:spTree>
    <p:extLst>
      <p:ext uri="{BB962C8B-B14F-4D97-AF65-F5344CB8AC3E}">
        <p14:creationId xmlns:p14="http://schemas.microsoft.com/office/powerpoint/2010/main" val="1518871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section – channel 3 chosen</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858" y="903215"/>
            <a:ext cx="3429364" cy="2830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107" y="903215"/>
            <a:ext cx="3108006" cy="2572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680" y="3739488"/>
            <a:ext cx="3093719" cy="260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3658" y="3733801"/>
            <a:ext cx="3420903" cy="286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1359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a:t>
            </a:r>
          </a:p>
        </p:txBody>
      </p:sp>
      <p:sp>
        <p:nvSpPr>
          <p:cNvPr id="4" name="Content Placeholder 3"/>
          <p:cNvSpPr>
            <a:spLocks noGrp="1"/>
          </p:cNvSpPr>
          <p:nvPr>
            <p:ph idx="1"/>
          </p:nvPr>
        </p:nvSpPr>
        <p:spPr/>
        <p:txBody>
          <a:bodyPr/>
          <a:lstStyle/>
          <a:p>
            <a:r>
              <a:rPr lang="en-US" dirty="0"/>
              <a:t>We used smart filtering here. It worked well.</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420220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747364"/>
            <a:ext cx="4150057" cy="343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000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Detection + Alignment</a:t>
            </a:r>
          </a:p>
        </p:txBody>
      </p:sp>
      <p:sp>
        <p:nvSpPr>
          <p:cNvPr id="3" name="Content Placeholder 2"/>
          <p:cNvSpPr>
            <a:spLocks noGrp="1"/>
          </p:cNvSpPr>
          <p:nvPr>
            <p:ph idx="1"/>
          </p:nvPr>
        </p:nvSpPr>
        <p:spPr/>
        <p:txBody>
          <a:bodyPr/>
          <a:lstStyle/>
          <a:p>
            <a:r>
              <a:rPr lang="en-US" dirty="0"/>
              <a:t>Spike detection and alignment go hand-in-hand</a:t>
            </a:r>
          </a:p>
          <a:p>
            <a:r>
              <a:rPr lang="en-US" dirty="0"/>
              <a:t>As before, I give the user two options on how to handle this:</a:t>
            </a:r>
          </a:p>
          <a:p>
            <a:pPr marL="971550" lvl="1" indent="-514350">
              <a:buFont typeface="+mj-lt"/>
              <a:buAutoNum type="arabicPeriod"/>
            </a:pPr>
            <a:r>
              <a:rPr lang="en-US" dirty="0"/>
              <a:t>Detect spikes and align based on energy content – e.g. the code determines which contiguous regions of spikes are above the threshold value. The “center” of the spike (e.g. the point with respect to which alignment is done) is the center of this contiguous above-threshold region. Thus, this center index of the spike should correspond roughly to the energy center of the spike</a:t>
            </a:r>
          </a:p>
        </p:txBody>
      </p:sp>
    </p:spTree>
    <p:extLst>
      <p:ext uri="{BB962C8B-B14F-4D97-AF65-F5344CB8AC3E}">
        <p14:creationId xmlns:p14="http://schemas.microsoft.com/office/powerpoint/2010/main" val="3680885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Detection – </a:t>
            </a:r>
            <a:r>
              <a:rPr lang="en-US" dirty="0" err="1"/>
              <a:t>findpeaks</a:t>
            </a:r>
            <a:endParaRPr lang="en-US" dirty="0"/>
          </a:p>
        </p:txBody>
      </p:sp>
      <p:sp>
        <p:nvSpPr>
          <p:cNvPr id="5" name="TextBox 4"/>
          <p:cNvSpPr txBox="1"/>
          <p:nvPr/>
        </p:nvSpPr>
        <p:spPr>
          <a:xfrm>
            <a:off x="1371600" y="4499212"/>
            <a:ext cx="1053173" cy="369332"/>
          </a:xfrm>
          <a:prstGeom prst="rect">
            <a:avLst/>
          </a:prstGeom>
          <a:noFill/>
        </p:spPr>
        <p:txBody>
          <a:bodyPr wrap="none" rtlCol="0">
            <a:spAutoFit/>
          </a:bodyPr>
          <a:lstStyle/>
          <a:p>
            <a:r>
              <a:rPr lang="en-US" dirty="0"/>
              <a:t>Full-scale</a:t>
            </a:r>
          </a:p>
        </p:txBody>
      </p:sp>
      <p:sp>
        <p:nvSpPr>
          <p:cNvPr id="10" name="TextBox 9"/>
          <p:cNvSpPr txBox="1"/>
          <p:nvPr/>
        </p:nvSpPr>
        <p:spPr>
          <a:xfrm>
            <a:off x="6200053" y="4641503"/>
            <a:ext cx="1199303" cy="369332"/>
          </a:xfrm>
          <a:prstGeom prst="rect">
            <a:avLst/>
          </a:prstGeom>
          <a:noFill/>
        </p:spPr>
        <p:txBody>
          <a:bodyPr wrap="none" rtlCol="0">
            <a:spAutoFit/>
          </a:bodyPr>
          <a:lstStyle/>
          <a:p>
            <a:r>
              <a:rPr lang="en-US" dirty="0"/>
              <a:t>Zoomed-in</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52563"/>
            <a:ext cx="4038600" cy="3277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115110"/>
            <a:ext cx="4379970" cy="3526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713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Alignment/Creation</a:t>
            </a:r>
          </a:p>
        </p:txBody>
      </p:sp>
      <p:sp>
        <p:nvSpPr>
          <p:cNvPr id="3" name="Content Placeholder 2"/>
          <p:cNvSpPr>
            <a:spLocks noGrp="1"/>
          </p:cNvSpPr>
          <p:nvPr>
            <p:ph idx="1"/>
          </p:nvPr>
        </p:nvSpPr>
        <p:spPr/>
        <p:txBody>
          <a:bodyPr/>
          <a:lstStyle/>
          <a:p>
            <a:r>
              <a:rPr lang="en-US" dirty="0"/>
              <a:t>After experimentation, a bin size of 30 was seen as acceptable for this signal:</a:t>
            </a:r>
          </a:p>
          <a:p>
            <a:pPr marL="0" indent="0">
              <a:buNone/>
            </a:pPr>
            <a:endParaRPr lang="en-US" dirty="0"/>
          </a:p>
          <a:p>
            <a:pPr marL="0" indent="0">
              <a:buNone/>
            </a:pPr>
            <a:endParaRPr lang="en-US" dirty="0"/>
          </a:p>
        </p:txBody>
      </p:sp>
      <p:sp>
        <p:nvSpPr>
          <p:cNvPr id="6" name="TextBox 5"/>
          <p:cNvSpPr txBox="1"/>
          <p:nvPr/>
        </p:nvSpPr>
        <p:spPr>
          <a:xfrm>
            <a:off x="3010857" y="5943600"/>
            <a:ext cx="2848600" cy="369332"/>
          </a:xfrm>
          <a:prstGeom prst="rect">
            <a:avLst/>
          </a:prstGeom>
          <a:noFill/>
        </p:spPr>
        <p:txBody>
          <a:bodyPr wrap="none" rtlCol="0">
            <a:spAutoFit/>
          </a:bodyPr>
          <a:lstStyle/>
          <a:p>
            <a:r>
              <a:rPr lang="en-US" dirty="0"/>
              <a:t>Find-peaks method (default)</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552" y="1993568"/>
            <a:ext cx="4686300"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165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Extraction</a:t>
            </a:r>
          </a:p>
        </p:txBody>
      </p:sp>
      <p:sp>
        <p:nvSpPr>
          <p:cNvPr id="3" name="Content Placeholder 2"/>
          <p:cNvSpPr>
            <a:spLocks noGrp="1"/>
          </p:cNvSpPr>
          <p:nvPr>
            <p:ph idx="1"/>
          </p:nvPr>
        </p:nvSpPr>
        <p:spPr/>
        <p:txBody>
          <a:bodyPr/>
          <a:lstStyle/>
          <a:p>
            <a:r>
              <a:rPr lang="en-US" dirty="0"/>
              <a:t>PCA Used, output:</a:t>
            </a:r>
          </a:p>
          <a:p>
            <a:pPr marL="0" indent="0">
              <a:buNone/>
            </a:pP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4219018" cy="337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4191000" cy="3365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5396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72119"/>
            <a:ext cx="11374438" cy="590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5826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96975"/>
            <a:ext cx="4086298" cy="341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682" y="1462088"/>
            <a:ext cx="4354293" cy="3546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739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(cont.)</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72" y="819673"/>
            <a:ext cx="3451892" cy="2856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819674"/>
            <a:ext cx="3458854" cy="2771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973" y="3859219"/>
            <a:ext cx="3728828" cy="2958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2877" y="3769379"/>
            <a:ext cx="3679978" cy="2972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9559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776413"/>
            <a:ext cx="4020207"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1" y="735086"/>
            <a:ext cx="4800600" cy="6484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5334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r>
              <a:rPr lang="en-US" dirty="0" err="1"/>
              <a:t>cont</a:t>
            </a:r>
            <a:r>
              <a:rPr lang="en-US" dirty="0"/>
              <a:t>)</a:t>
            </a:r>
          </a:p>
        </p:txBody>
      </p:sp>
      <p:sp>
        <p:nvSpPr>
          <p:cNvPr id="6" name="TextBox 5"/>
          <p:cNvSpPr txBox="1"/>
          <p:nvPr/>
        </p:nvSpPr>
        <p:spPr>
          <a:xfrm>
            <a:off x="1447800" y="4787384"/>
            <a:ext cx="1053173" cy="369332"/>
          </a:xfrm>
          <a:prstGeom prst="rect">
            <a:avLst/>
          </a:prstGeom>
          <a:noFill/>
        </p:spPr>
        <p:txBody>
          <a:bodyPr wrap="none" rtlCol="0">
            <a:spAutoFit/>
          </a:bodyPr>
          <a:lstStyle/>
          <a:p>
            <a:r>
              <a:rPr lang="en-US" dirty="0"/>
              <a:t>Full-scale</a:t>
            </a:r>
          </a:p>
        </p:txBody>
      </p:sp>
      <p:sp>
        <p:nvSpPr>
          <p:cNvPr id="7" name="TextBox 6"/>
          <p:cNvSpPr txBox="1"/>
          <p:nvPr/>
        </p:nvSpPr>
        <p:spPr>
          <a:xfrm>
            <a:off x="6126707" y="4972050"/>
            <a:ext cx="1199303" cy="369332"/>
          </a:xfrm>
          <a:prstGeom prst="rect">
            <a:avLst/>
          </a:prstGeom>
          <a:noFill/>
        </p:spPr>
        <p:txBody>
          <a:bodyPr wrap="none" rtlCol="0">
            <a:spAutoFit/>
          </a:bodyPr>
          <a:lstStyle/>
          <a:p>
            <a:r>
              <a:rPr lang="en-US" dirty="0"/>
              <a:t>Zoomed-in</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1920"/>
            <a:ext cx="4164501" cy="343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648" y="1447026"/>
            <a:ext cx="4079420" cy="3213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4540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r>
              <a:rPr lang="en-US" dirty="0" err="1"/>
              <a:t>cont</a:t>
            </a:r>
            <a:r>
              <a:rPr lang="en-US" dirty="0"/>
              <a:t>).</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9" y="757452"/>
            <a:ext cx="3526631" cy="2825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69" y="3814238"/>
            <a:ext cx="3686743" cy="2939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432" y="814601"/>
            <a:ext cx="3429568" cy="292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4382" y="3861138"/>
            <a:ext cx="3667693" cy="2996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3535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762000"/>
          </a:xfrm>
        </p:spPr>
        <p:txBody>
          <a:bodyPr/>
          <a:lstStyle/>
          <a:p>
            <a:r>
              <a:rPr lang="en-US" dirty="0"/>
              <a:t>Discussion</a:t>
            </a:r>
          </a:p>
        </p:txBody>
      </p:sp>
    </p:spTree>
    <p:extLst>
      <p:ext uri="{BB962C8B-B14F-4D97-AF65-F5344CB8AC3E}">
        <p14:creationId xmlns:p14="http://schemas.microsoft.com/office/powerpoint/2010/main" val="53311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971550" lvl="1" indent="-514350">
              <a:buFont typeface="+mj-lt"/>
              <a:buAutoNum type="arabicPeriod" startAt="2"/>
            </a:pPr>
            <a:r>
              <a:rPr lang="en-US" dirty="0" err="1"/>
              <a:t>Findpeaks</a:t>
            </a:r>
            <a:r>
              <a:rPr lang="en-US" dirty="0"/>
              <a:t> method (default): simpler, it uses </a:t>
            </a:r>
            <a:r>
              <a:rPr lang="en-US" dirty="0" err="1"/>
              <a:t>matlab’s</a:t>
            </a:r>
            <a:r>
              <a:rPr lang="en-US" dirty="0"/>
              <a:t> </a:t>
            </a:r>
            <a:r>
              <a:rPr lang="en-US" dirty="0" err="1"/>
              <a:t>findpeaks</a:t>
            </a:r>
            <a:r>
              <a:rPr lang="en-US" dirty="0"/>
              <a:t> function to find the peaks of the spikes. Additionally, </a:t>
            </a:r>
            <a:r>
              <a:rPr lang="en-US" dirty="0" err="1"/>
              <a:t>findpeaks</a:t>
            </a:r>
            <a:r>
              <a:rPr lang="en-US" dirty="0"/>
              <a:t> ensures that peaks have some sort of reasonable distance between them so that the same spike cannot get counted twice.</a:t>
            </a:r>
          </a:p>
          <a:p>
            <a:pPr marL="457200" lvl="1" indent="0">
              <a:buNone/>
            </a:pPr>
            <a:r>
              <a:rPr lang="en-US" dirty="0"/>
              <a:t>User inputs:</a:t>
            </a:r>
          </a:p>
          <a:p>
            <a:pPr marL="971550" lvl="1" indent="-514350">
              <a:buFont typeface="+mj-lt"/>
              <a:buAutoNum type="arabicPeriod"/>
            </a:pPr>
            <a:r>
              <a:rPr lang="en-US" dirty="0"/>
              <a:t>Threshold.</a:t>
            </a:r>
          </a:p>
          <a:p>
            <a:pPr marL="971550" lvl="1" indent="-514350">
              <a:buFont typeface="+mj-lt"/>
              <a:buAutoNum type="arabicPeriod"/>
            </a:pPr>
            <a:r>
              <a:rPr lang="en-US" dirty="0"/>
              <a:t>Window size for spikes – set for 8 for channel 1 of EMG_example_2_fs_2k</a:t>
            </a:r>
          </a:p>
        </p:txBody>
      </p:sp>
      <p:sp>
        <p:nvSpPr>
          <p:cNvPr id="2" name="Title 1"/>
          <p:cNvSpPr>
            <a:spLocks noGrp="1"/>
          </p:cNvSpPr>
          <p:nvPr>
            <p:ph type="title"/>
          </p:nvPr>
        </p:nvSpPr>
        <p:spPr/>
        <p:txBody>
          <a:bodyPr/>
          <a:lstStyle/>
          <a:p>
            <a:r>
              <a:rPr lang="en-US" dirty="0"/>
              <a:t>Spike Detection + Alignment (cont.)</a:t>
            </a:r>
          </a:p>
        </p:txBody>
      </p:sp>
    </p:spTree>
    <p:extLst>
      <p:ext uri="{BB962C8B-B14F-4D97-AF65-F5344CB8AC3E}">
        <p14:creationId xmlns:p14="http://schemas.microsoft.com/office/powerpoint/2010/main" val="3814477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Section</a:t>
            </a:r>
          </a:p>
        </p:txBody>
      </p:sp>
      <p:sp>
        <p:nvSpPr>
          <p:cNvPr id="3" name="Content Placeholder 2"/>
          <p:cNvSpPr>
            <a:spLocks noGrp="1"/>
          </p:cNvSpPr>
          <p:nvPr>
            <p:ph idx="1"/>
          </p:nvPr>
        </p:nvSpPr>
        <p:spPr/>
        <p:txBody>
          <a:bodyPr/>
          <a:lstStyle/>
          <a:p>
            <a:r>
              <a:rPr lang="en-US" dirty="0"/>
              <a:t>This section is very straightforward. The only thing is that for EMG example 1, we had to enter the sampling time ourselves and create the time axis:</a:t>
            </a:r>
          </a:p>
          <a:p>
            <a:pPr marL="800100" lvl="2" indent="0">
              <a:buNone/>
            </a:pP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sampling_rate</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 2000;</a:t>
            </a:r>
          </a:p>
          <a:p>
            <a:pPr marL="800100" lvl="2" indent="0">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time= 0:1/sampling_rate:1/</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sampling_rate</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*length(M(:,1))- 1/</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sampling_rate</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endParaRPr lang="en-US" dirty="0"/>
          </a:p>
        </p:txBody>
      </p:sp>
    </p:spTree>
    <p:extLst>
      <p:ext uri="{BB962C8B-B14F-4D97-AF65-F5344CB8AC3E}">
        <p14:creationId xmlns:p14="http://schemas.microsoft.com/office/powerpoint/2010/main" val="28646972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p>
        </p:txBody>
      </p:sp>
      <p:sp>
        <p:nvSpPr>
          <p:cNvPr id="3" name="Content Placeholder 2"/>
          <p:cNvSpPr>
            <a:spLocks noGrp="1"/>
          </p:cNvSpPr>
          <p:nvPr>
            <p:ph idx="1"/>
          </p:nvPr>
        </p:nvSpPr>
        <p:spPr/>
        <p:txBody>
          <a:bodyPr>
            <a:normAutofit fontScale="92500" lnSpcReduction="10000"/>
          </a:bodyPr>
          <a:lstStyle/>
          <a:p>
            <a:r>
              <a:rPr lang="en-US" dirty="0"/>
              <a:t>As mentioned, we had two filter options: manual and smart.</a:t>
            </a:r>
          </a:p>
          <a:p>
            <a:r>
              <a:rPr lang="en-US" dirty="0"/>
              <a:t>Smart filter proved useful for the first and third trials – showed us the FFT and quickly generated a good filter. In future versions of this code, this smart filter could be smarter by being piecewise instead of simple </a:t>
            </a:r>
            <a:r>
              <a:rPr lang="en-US" dirty="0" err="1"/>
              <a:t>highpass</a:t>
            </a:r>
            <a:r>
              <a:rPr lang="en-US" dirty="0"/>
              <a:t>. </a:t>
            </a:r>
          </a:p>
          <a:p>
            <a:r>
              <a:rPr lang="en-US" dirty="0"/>
              <a:t>In the second trial, our signal was dominated by low-frequency noise, so our smart-filter did not give us optimal results, because it cut away too much of our real signal: a manual cutoff frequency of 50Hz was best</a:t>
            </a:r>
          </a:p>
          <a:p>
            <a:r>
              <a:rPr lang="en-US" dirty="0"/>
              <a:t>Results of the second trial show the importance of having a readily available FFT when analyzing signals for filtering: because our program automatically did this,  we were quickly able to determine a manual frequency.</a:t>
            </a:r>
          </a:p>
        </p:txBody>
      </p:sp>
    </p:spTree>
    <p:extLst>
      <p:ext uri="{BB962C8B-B14F-4D97-AF65-F5344CB8AC3E}">
        <p14:creationId xmlns:p14="http://schemas.microsoft.com/office/powerpoint/2010/main" val="2373529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detection + Aligning</a:t>
            </a:r>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r>
              <a:rPr lang="en-US" dirty="0"/>
              <a:t>Two methods available for the combined process of detecting and aligning in our program: energy-based, peak-based.</a:t>
            </a:r>
          </a:p>
          <a:p>
            <a:r>
              <a:rPr lang="en-US" dirty="0"/>
              <a:t>Energy-centering appears to be messier, gives somewhat worse results (slide 17).</a:t>
            </a:r>
          </a:p>
          <a:p>
            <a:r>
              <a:rPr lang="en-US" dirty="0"/>
              <a:t>However, in the first trial, the threshold method gave me 2234 spikes while the </a:t>
            </a:r>
            <a:r>
              <a:rPr lang="en-US" dirty="0" err="1"/>
              <a:t>findpeaks</a:t>
            </a:r>
            <a:r>
              <a:rPr lang="en-US" dirty="0"/>
              <a:t> gave 2107 peaks. About 5% difference, which is very small. This shows that both methods are self-consistent, which further validates the methods’ reliability.</a:t>
            </a:r>
          </a:p>
          <a:p>
            <a:r>
              <a:rPr lang="en-US" dirty="0"/>
              <a:t>Possible future improvement for detection: somehow automatically generate the threshold? Perhaps this can be done by making the threshold level 3 </a:t>
            </a:r>
            <a:r>
              <a:rPr lang="en-US" dirty="0" err="1"/>
              <a:t>std</a:t>
            </a:r>
            <a:r>
              <a:rPr lang="en-US" dirty="0"/>
              <a:t> deviations or so above noise level? </a:t>
            </a:r>
          </a:p>
          <a:p>
            <a:r>
              <a:rPr lang="en-US" dirty="0"/>
              <a:t>Others have used Wavelets to do aligning and spike detection. I tried (and ran out of time) implementing this; it’s worth future investigation!</a:t>
            </a:r>
          </a:p>
        </p:txBody>
      </p:sp>
    </p:spTree>
    <p:extLst>
      <p:ext uri="{BB962C8B-B14F-4D97-AF65-F5344CB8AC3E}">
        <p14:creationId xmlns:p14="http://schemas.microsoft.com/office/powerpoint/2010/main" val="366368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Features</a:t>
            </a:r>
          </a:p>
        </p:txBody>
      </p:sp>
      <p:sp>
        <p:nvSpPr>
          <p:cNvPr id="3" name="Content Placeholder 2"/>
          <p:cNvSpPr>
            <a:spLocks noGrp="1"/>
          </p:cNvSpPr>
          <p:nvPr>
            <p:ph idx="1"/>
          </p:nvPr>
        </p:nvSpPr>
        <p:spPr/>
        <p:txBody>
          <a:bodyPr/>
          <a:lstStyle/>
          <a:p>
            <a:r>
              <a:rPr lang="en-US" dirty="0"/>
              <a:t>Simple PCA was used. Interesting to note that the total variance contained within the first 4 components was approximately the same when we had a window size of 8 as when we had a window size of 30. </a:t>
            </a:r>
          </a:p>
          <a:p>
            <a:r>
              <a:rPr lang="en-US" dirty="0"/>
              <a:t>Our PCA worked as expected. Visualization using 4 dimensions was particularly interesting and helped us visually recognize potential clusters very easily. </a:t>
            </a:r>
          </a:p>
        </p:txBody>
      </p:sp>
    </p:spTree>
    <p:extLst>
      <p:ext uri="{BB962C8B-B14F-4D97-AF65-F5344CB8AC3E}">
        <p14:creationId xmlns:p14="http://schemas.microsoft.com/office/powerpoint/2010/main" val="3159846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3" name="Content Placeholder 2"/>
          <p:cNvSpPr>
            <a:spLocks noGrp="1"/>
          </p:cNvSpPr>
          <p:nvPr>
            <p:ph idx="1"/>
          </p:nvPr>
        </p:nvSpPr>
        <p:spPr/>
        <p:txBody>
          <a:bodyPr>
            <a:normAutofit fontScale="70000" lnSpcReduction="20000"/>
          </a:bodyPr>
          <a:lstStyle/>
          <a:p>
            <a:r>
              <a:rPr lang="en-US" dirty="0"/>
              <a:t>We had two clustering options: supervised (e.g. entering number of clusters) and semi-supervised (allowing the program to determine the number of clusters using another parameter). The semi-supervised method essentially allows you to quickly come up with an estimate on how many clusters there may really be in the system. It’s very useful because you don’t have to worry about visually detecting the number of clusters – all you need to do is determine the </a:t>
            </a:r>
            <a:r>
              <a:rPr lang="en-US" i="1" dirty="0"/>
              <a:t>definition</a:t>
            </a:r>
            <a:r>
              <a:rPr lang="en-US" dirty="0"/>
              <a:t> of a cluster (e.g. minimum of 7% representation).</a:t>
            </a:r>
          </a:p>
          <a:p>
            <a:r>
              <a:rPr lang="en-US" dirty="0"/>
              <a:t>It can be seen that in our program, the clusters k-means detects indeed correspond to visually-discernable clusters in the PCA-compression. For example, in the first trial, in PCA component 4 it’s evident that the gradient of colors corresponds to a gradient in clusters. Similarly can be seen in PCA-component 2! This is also very evident in the third trial. </a:t>
            </a:r>
          </a:p>
          <a:p>
            <a:r>
              <a:rPr lang="en-US" dirty="0"/>
              <a:t>The second trial had surprisingly good result. The two large clusters weren’t discernable by me by eye, and I was shocked that the large spikes were actually picked up as separate clusters. Our program detected 4 clusters (based on unsupervised) – however, it’s quite possible that there really should have only been three – the two large clusters of ~160 samples each and then a combined cluster from the ~15 samples each set which correspond to the large-neural spikes. That being said, I think this performance was very impressive. </a:t>
            </a:r>
          </a:p>
        </p:txBody>
      </p:sp>
    </p:spTree>
    <p:extLst>
      <p:ext uri="{BB962C8B-B14F-4D97-AF65-F5344CB8AC3E}">
        <p14:creationId xmlns:p14="http://schemas.microsoft.com/office/powerpoint/2010/main" val="707365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normAutofit lnSpcReduction="10000"/>
          </a:bodyPr>
          <a:lstStyle/>
          <a:p>
            <a:r>
              <a:rPr lang="en-US" dirty="0"/>
              <a:t>Looking at the results of this section, it is evident that the program is robust and is able to handle a variety of different waveforms. In particular, we can note a vast different in the waveform of trial 2 (very sharp) with that of trial 3 (smoother). </a:t>
            </a:r>
          </a:p>
          <a:p>
            <a:r>
              <a:rPr lang="en-US" dirty="0"/>
              <a:t>The only likely false-positive in our system would be trial 3: it is likely that in reality templates 2 and 3 may have come from the same neuron. Other than this, it seems that our resulting template neural signals are sufficiently differentiated from each other that we can conclude that they represent real, distinct neurons. Thus it is likely that our three trials had 4, 3, and 4 distinct </a:t>
            </a:r>
            <a:r>
              <a:rPr lang="en-US"/>
              <a:t>neurons making the signals. </a:t>
            </a:r>
            <a:endParaRPr lang="en-US" dirty="0"/>
          </a:p>
        </p:txBody>
      </p:sp>
    </p:spTree>
    <p:extLst>
      <p:ext uri="{BB962C8B-B14F-4D97-AF65-F5344CB8AC3E}">
        <p14:creationId xmlns:p14="http://schemas.microsoft.com/office/powerpoint/2010/main" val="2635231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a:t>It is clear that one neuron generally tends to dominate our signal. </a:t>
            </a:r>
          </a:p>
          <a:p>
            <a:r>
              <a:rPr lang="en-US" dirty="0"/>
              <a:t>In the three signals we’ve analyzed, it seems that most of the neurons in each respective signal were consistently on – the only major exception being in trial 2, clusters 2 and 3 seemed to have been activated towards the end of that neural spike, perhaps indicating some muscle activity. </a:t>
            </a:r>
          </a:p>
        </p:txBody>
      </p:sp>
    </p:spTree>
    <p:extLst>
      <p:ext uri="{BB962C8B-B14F-4D97-AF65-F5344CB8AC3E}">
        <p14:creationId xmlns:p14="http://schemas.microsoft.com/office/powerpoint/2010/main" val="15279752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	Overall, I think that this project was a success. I was able to implement many techniques together to differentiate and find neural signals that I was not able to find by eye. In particular, I believe that my “smart-filtering” technique was a good innovation – I think I might end up using that trick in the future when I need to analyze a lot of data with varying noise. Similarly, the semi-supervised version of k-means is also interesting, as it helps guide the process of determining the number of clusters by adding an additional quantitative factor that helps define a cluster. </a:t>
            </a:r>
          </a:p>
          <a:p>
            <a:pPr marL="0" indent="0">
              <a:buNone/>
            </a:pPr>
            <a:r>
              <a:rPr lang="en-US" dirty="0"/>
              <a:t>	While I am ecstatic about the success of the trials I’ve conducted, future innovations can still be made in this project. In particular, I spent a lot of time researching wavelets but was unable to implement wavelets for either spike detection or for feature extraction. This is definitely a topic that deserves future investigation. </a:t>
            </a:r>
          </a:p>
          <a:p>
            <a:pPr marL="0" indent="0">
              <a:buNone/>
            </a:pPr>
            <a:r>
              <a:rPr lang="en-US" dirty="0"/>
              <a:t>	All in all, this was a very fun project, and I learned a lot about signal processing.</a:t>
            </a:r>
          </a:p>
        </p:txBody>
      </p:sp>
    </p:spTree>
    <p:extLst>
      <p:ext uri="{BB962C8B-B14F-4D97-AF65-F5344CB8AC3E}">
        <p14:creationId xmlns:p14="http://schemas.microsoft.com/office/powerpoint/2010/main" val="146426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extraction</a:t>
            </a:r>
          </a:p>
        </p:txBody>
      </p:sp>
      <p:sp>
        <p:nvSpPr>
          <p:cNvPr id="3" name="Content Placeholder 2"/>
          <p:cNvSpPr>
            <a:spLocks noGrp="1"/>
          </p:cNvSpPr>
          <p:nvPr>
            <p:ph idx="1"/>
          </p:nvPr>
        </p:nvSpPr>
        <p:spPr/>
        <p:txBody>
          <a:bodyPr/>
          <a:lstStyle/>
          <a:p>
            <a:r>
              <a:rPr lang="en-US" dirty="0"/>
              <a:t>I use simple PCA to do this. After experimentation, I settled on choosing the first 4 principle components. </a:t>
            </a:r>
          </a:p>
          <a:p>
            <a:r>
              <a:rPr lang="en-US" dirty="0"/>
              <a:t>Visualization of PCA efficacy is done by plotting the cumulative variance in the first n PCA components</a:t>
            </a:r>
          </a:p>
          <a:p>
            <a:r>
              <a:rPr lang="en-US" dirty="0"/>
              <a:t>PCA-compressed signals are also plotted using scatter3. The fourth dimension is visualized by assigning a color-spectrum to the scatter3 points.  </a:t>
            </a:r>
          </a:p>
        </p:txBody>
      </p:sp>
    </p:spTree>
    <p:extLst>
      <p:ext uri="{BB962C8B-B14F-4D97-AF65-F5344CB8AC3E}">
        <p14:creationId xmlns:p14="http://schemas.microsoft.com/office/powerpoint/2010/main" val="133392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3" name="Content Placeholder 2"/>
          <p:cNvSpPr>
            <a:spLocks noGrp="1"/>
          </p:cNvSpPr>
          <p:nvPr>
            <p:ph idx="1"/>
          </p:nvPr>
        </p:nvSpPr>
        <p:spPr>
          <a:xfrm>
            <a:off x="457200" y="990600"/>
            <a:ext cx="8229600" cy="5562600"/>
          </a:xfrm>
        </p:spPr>
        <p:txBody>
          <a:bodyPr>
            <a:normAutofit/>
          </a:bodyPr>
          <a:lstStyle/>
          <a:p>
            <a:r>
              <a:rPr lang="en-US" dirty="0"/>
              <a:t>Done using </a:t>
            </a:r>
            <a:r>
              <a:rPr lang="en-US" dirty="0" err="1"/>
              <a:t>kmeans</a:t>
            </a:r>
            <a:r>
              <a:rPr lang="en-US" dirty="0"/>
              <a:t>. Two options for user:</a:t>
            </a:r>
          </a:p>
          <a:p>
            <a:pPr marL="971550" lvl="1" indent="-514350">
              <a:buFont typeface="+mj-lt"/>
              <a:buAutoNum type="arabicPeriod"/>
            </a:pPr>
            <a:r>
              <a:rPr lang="en-US" dirty="0"/>
              <a:t>Supervised – user enters the amount of clusters</a:t>
            </a:r>
          </a:p>
          <a:p>
            <a:pPr marL="971550" lvl="1" indent="-514350">
              <a:buFont typeface="+mj-lt"/>
              <a:buAutoNum type="arabicPeriod"/>
            </a:pPr>
            <a:r>
              <a:rPr lang="en-US" dirty="0"/>
              <a:t>Semi-unsupervised (default) – k-means is done repeatedly to reach the largest number of clusters possible such that each cluster consists of at least some minimum percentage of total spikes. Currently, this percentage is set at 7.75%. Semi-unsupervised because the user can change this minimum percentage as desired. </a:t>
            </a:r>
          </a:p>
          <a:p>
            <a:pPr marL="457200" lvl="1" indent="0">
              <a:buNone/>
            </a:pPr>
            <a:r>
              <a:rPr lang="en-US" dirty="0"/>
              <a:t>Output: Same as PCA output, except different clusters are indicated using different markers in the scatter plot</a:t>
            </a:r>
          </a:p>
        </p:txBody>
      </p:sp>
    </p:spTree>
    <p:extLst>
      <p:ext uri="{BB962C8B-B14F-4D97-AF65-F5344CB8AC3E}">
        <p14:creationId xmlns:p14="http://schemas.microsoft.com/office/powerpoint/2010/main" val="418578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lstStyle/>
          <a:p>
            <a:r>
              <a:rPr lang="en-US" dirty="0"/>
              <a:t>Counts how many spikes fell into each of the clusters</a:t>
            </a:r>
          </a:p>
          <a:p>
            <a:r>
              <a:rPr lang="en-US" dirty="0"/>
              <a:t>Creates and graphs signal templates, one for every cluster, based on the median signal of the signals in that cluster.</a:t>
            </a:r>
          </a:p>
          <a:p>
            <a:r>
              <a:rPr lang="en-US" dirty="0"/>
              <a:t>Plots all of the neural signals on the same graph, color coding the signals with respect to cluster</a:t>
            </a:r>
          </a:p>
          <a:p>
            <a:r>
              <a:rPr lang="en-US" dirty="0"/>
              <a:t>Plots all of the neural signals of a particular cluster on the same graph. </a:t>
            </a:r>
          </a:p>
        </p:txBody>
      </p:sp>
    </p:spTree>
    <p:extLst>
      <p:ext uri="{BB962C8B-B14F-4D97-AF65-F5344CB8AC3E}">
        <p14:creationId xmlns:p14="http://schemas.microsoft.com/office/powerpoint/2010/main" val="308553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fontScale="92500"/>
          </a:bodyPr>
          <a:lstStyle/>
          <a:p>
            <a:r>
              <a:rPr lang="en-US" dirty="0"/>
              <a:t>Creates a bar graph indicating how many spikes per cluster</a:t>
            </a:r>
          </a:p>
          <a:p>
            <a:r>
              <a:rPr lang="en-US" dirty="0"/>
              <a:t>Replots the original data series, with each detected spike labeled with which cluster it belongs to.</a:t>
            </a:r>
          </a:p>
          <a:p>
            <a:r>
              <a:rPr lang="en-US" dirty="0"/>
              <a:t>Replots the original data series multiple times, with only the spikes of one particular cluster labeled each time.</a:t>
            </a:r>
          </a:p>
          <a:p>
            <a:r>
              <a:rPr lang="en-US" dirty="0"/>
              <a:t>Subdivides the signal’s time-axis by some number of bins (100 by default), and then creates a graph which shows how many of which neurons were activated during each time period of the signal.</a:t>
            </a:r>
          </a:p>
          <a:p>
            <a:pPr lvl="1"/>
            <a:r>
              <a:rPr lang="en-US" dirty="0"/>
              <a:t>Input: </a:t>
            </a:r>
            <a:r>
              <a:rPr lang="en-US" dirty="0" err="1"/>
              <a:t>number_of_bins</a:t>
            </a:r>
            <a:r>
              <a:rPr lang="en-US" dirty="0"/>
              <a:t> lets the user control how many segments to divide the time-axis by. </a:t>
            </a:r>
          </a:p>
        </p:txBody>
      </p:sp>
    </p:spTree>
    <p:extLst>
      <p:ext uri="{BB962C8B-B14F-4D97-AF65-F5344CB8AC3E}">
        <p14:creationId xmlns:p14="http://schemas.microsoft.com/office/powerpoint/2010/main" val="1607401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TotalTime>
  <Words>1816</Words>
  <Application>Microsoft Office PowerPoint</Application>
  <PresentationFormat>On-screen Show (4:3)</PresentationFormat>
  <Paragraphs>153</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Arial Unicode MS</vt:lpstr>
      <vt:lpstr>Calibri</vt:lpstr>
      <vt:lpstr>Office Theme</vt:lpstr>
      <vt:lpstr>PowerPoint Presentation</vt:lpstr>
      <vt:lpstr>Introduction</vt:lpstr>
      <vt:lpstr>Filter</vt:lpstr>
      <vt:lpstr>Spike Detection + Alignment</vt:lpstr>
      <vt:lpstr>Spike Detection + Alignment (cont.)</vt:lpstr>
      <vt:lpstr>Spike extraction</vt:lpstr>
      <vt:lpstr>Clustering</vt:lpstr>
      <vt:lpstr>Classification</vt:lpstr>
      <vt:lpstr>Analysis</vt:lpstr>
      <vt:lpstr>Results</vt:lpstr>
      <vt:lpstr>Channel 1, Example 2 Results</vt:lpstr>
      <vt:lpstr>Input section</vt:lpstr>
      <vt:lpstr>Filtering (smart-filtering option)</vt:lpstr>
      <vt:lpstr>Ch1 Ex2, Filtering cont.</vt:lpstr>
      <vt:lpstr>Spike Detection – findpeaks (default)</vt:lpstr>
      <vt:lpstr>Spike detection – threshold method</vt:lpstr>
      <vt:lpstr>Spike Alignment/Creation</vt:lpstr>
      <vt:lpstr>Feature Extraction</vt:lpstr>
      <vt:lpstr>Clustering</vt:lpstr>
      <vt:lpstr>Classification</vt:lpstr>
      <vt:lpstr>Classification (cont.)</vt:lpstr>
      <vt:lpstr>Analysis</vt:lpstr>
      <vt:lpstr>Analysis (cont)</vt:lpstr>
      <vt:lpstr>Analysis (cont).</vt:lpstr>
      <vt:lpstr>Channel 2, Example 1 Results</vt:lpstr>
      <vt:lpstr>Input section – channel 2 chosen</vt:lpstr>
      <vt:lpstr>Filtering</vt:lpstr>
      <vt:lpstr>Spike Detection – findpeaks</vt:lpstr>
      <vt:lpstr>Spike Alignment/Creation</vt:lpstr>
      <vt:lpstr>Feature Extraction</vt:lpstr>
      <vt:lpstr>Clustering</vt:lpstr>
      <vt:lpstr>Classification</vt:lpstr>
      <vt:lpstr>Classification (cont.)</vt:lpstr>
      <vt:lpstr>Analysis</vt:lpstr>
      <vt:lpstr>Analysis (cont)</vt:lpstr>
      <vt:lpstr>Analysis (cont).</vt:lpstr>
      <vt:lpstr>Channel 3, Example 3 Results</vt:lpstr>
      <vt:lpstr>Input section – channel 3 chosen</vt:lpstr>
      <vt:lpstr>Filtering </vt:lpstr>
      <vt:lpstr>Spike Detection – findpeaks</vt:lpstr>
      <vt:lpstr>Spike Alignment/Creation</vt:lpstr>
      <vt:lpstr>Feature Extraction</vt:lpstr>
      <vt:lpstr>Clustering</vt:lpstr>
      <vt:lpstr>Classification</vt:lpstr>
      <vt:lpstr>Classification (cont.)</vt:lpstr>
      <vt:lpstr>Analysis</vt:lpstr>
      <vt:lpstr>Analysis (cont)</vt:lpstr>
      <vt:lpstr>Analysis (cont).</vt:lpstr>
      <vt:lpstr>Discussion</vt:lpstr>
      <vt:lpstr>Input Section</vt:lpstr>
      <vt:lpstr>Filter</vt:lpstr>
      <vt:lpstr>Spike detection + Aligning</vt:lpstr>
      <vt:lpstr>Extract Features</vt:lpstr>
      <vt:lpstr>Clustering</vt:lpstr>
      <vt:lpstr>Classification</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Sameed</dc:creator>
  <cp:lastModifiedBy>Sameed Siddiqui</cp:lastModifiedBy>
  <cp:revision>134</cp:revision>
  <dcterms:created xsi:type="dcterms:W3CDTF">2015-12-14T09:50:16Z</dcterms:created>
  <dcterms:modified xsi:type="dcterms:W3CDTF">2016-08-17T22:39:02Z</dcterms:modified>
</cp:coreProperties>
</file>