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EC9EB-70F9-4AEF-BD09-6AD0E8302037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548B-BB55-4968-8DED-C448C27B5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01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89560-FD90-12FB-03D6-ED475090A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568F6-E00B-0723-4B44-7BE9F97FF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4CAB3-1442-6657-EEA0-AB95BE770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7796-8539-4186-977B-BB70FD98A97C}" type="datetime1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E20BB-0566-80C2-91B8-9C8DF3B6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Dr.Selva Kumar S(SCOPE,VIT-AP UNIVERSITY)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195CD-66F9-65A9-93A6-A1774790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B363-35F2-47D7-A83C-5E502600E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8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59F7A-B197-E0F5-D344-A41DDE33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6BC0F-9C1C-5E21-CA7C-A5A20A98F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ED36A-373C-5129-65A8-DC6381DAD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DEAA-A8F9-4915-8AA8-E9C5FB80F8E3}" type="datetime1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D731B-6404-F327-A807-B2C10D5A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Dr.Selva Kumar S(SCOPE,VIT-AP UNIVERSITY)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BA80-E35C-3647-70D1-36C66B57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B363-35F2-47D7-A83C-5E502600E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52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0DB1EB-D6F5-8CB3-30B3-44DB1EC52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D3326-C49D-F61A-10CB-E8FCDF2CF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D5BCF-CBAF-16C1-1BCC-43BAAA1D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A1E6-23E1-4A21-B6BB-570E1A9FA89B}" type="datetime1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6DEC1-B473-4B5A-FC4C-D58CCD8C4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Dr.Selva Kumar S(SCOPE,VIT-AP UNIVERSITY)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31010-335D-5EFD-A9DF-DD107560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B363-35F2-47D7-A83C-5E502600E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18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7F98-5545-B241-D9D8-BB6EF146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91106-0D74-814E-72CB-8BDD9BF2E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50142-E18D-E4BB-7DE2-331B8616F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C709-13AF-498F-9D8C-5B4C3B2B98D9}" type="datetime1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5039-0248-9ED3-6EC2-DABBCBECF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Dr.Selva Kumar S(SCOPE,VIT-AP UNIVERSITY)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D1DEE-88A1-2286-EFC0-53AB0AC9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B363-35F2-47D7-A83C-5E502600E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12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419F-5D4B-730A-B68E-F6A173C95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82320-605D-BBC2-05E6-9A7BF86CA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6FEDB-71B4-B8B8-09E2-92625AF8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CC96-6A24-4901-B1F2-7A659B2633E4}" type="datetime1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67EFF-1802-F444-62CF-A83EF858A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Dr.Selva Kumar S(SCOPE,VIT-AP UNIVERSITY)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7D9C9-182A-A553-25EF-CC6D51ED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B363-35F2-47D7-A83C-5E502600E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42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A4200-163C-758D-6B17-8E0AE80A3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F8950-56B0-45FF-9A68-22943CA2F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48A61-9E84-F93A-D606-7AF4B82C8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B2236-C079-4174-19D4-45DD63F5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9468-495F-46C2-B2ED-9C1338EE3BD3}" type="datetime1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84415-E1FD-F2AA-55BA-15FD2EE16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Dr.Selva Kumar S(SCOPE,VIT-AP UNIVERSITY)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209EA-E008-8D75-89C4-F7270468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B363-35F2-47D7-A83C-5E502600E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28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92DB-627E-33F3-5146-A5500A72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09FA2-E1D5-06FE-016E-D1A1FE356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12221-4EB7-6192-1E16-4F02B014D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E8611-C657-CE68-14F9-D5F7C9920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CE3ED-F14F-0741-974B-0BFBE8AA4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CF9A4C-7CF3-5E3B-203F-C4B1B5E4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DA3B-F7EF-431D-8949-02AAC23CA684}" type="datetime1">
              <a:rPr lang="en-IN" smtClean="0"/>
              <a:t>16-01-2023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79C3D2-18ED-508B-C58A-EDA6C7891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Dr.Selva Kumar S(SCOPE,VIT-AP UNIVERSITY)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8E9214-1B85-C909-8678-1B8CE896B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B363-35F2-47D7-A83C-5E502600E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90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ED4D-A39C-BCFA-6BB3-0D45B1E7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D0E133-B2DA-5E56-2E81-444A95AEE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2358-1A92-4622-A9BD-0C52720FC3FA}" type="datetime1">
              <a:rPr lang="en-IN" smtClean="0"/>
              <a:t>16-01-2023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B9FE7-B88A-6756-1FCF-E492B25D6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Dr.Selva Kumar S(SCOPE,VIT-AP UNIVERSITY)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FC405-0F89-539B-6065-62E6F33DF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B363-35F2-47D7-A83C-5E502600E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34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D6F4A-84B1-B2B5-DFED-2EE7992F2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0B4A-DC3E-4E86-AC98-3C0F1CD01FB8}" type="datetime1">
              <a:rPr lang="en-IN" smtClean="0"/>
              <a:t>16-01-2023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2C7A7-CD2A-8F43-608F-CA13FFF83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Dr.Selva Kumar S(SCOPE,VIT-AP UNIVERSITY)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16585-17C0-EDCA-3EF6-D4E921D7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B363-35F2-47D7-A83C-5E502600E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67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1BDBB-5302-59EE-E57B-E50B7728D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22742-F52E-4A79-1A26-658EF0E19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F341E-3EA4-0F31-A4B9-4B6669BFA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DCE1C-D118-EBF7-6397-BA0281E4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640D-65BD-45F9-8D80-BACFAAFE05F9}" type="datetime1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DA89C-CF52-A91B-D643-8F1CE52B6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Dr.Selva Kumar S(SCOPE,VIT-AP UNIVERSITY)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CCCA9-6252-BBC3-CC4B-FFF36B44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B363-35F2-47D7-A83C-5E502600E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0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C0DF-40AD-B467-446B-D39CB7700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0C7F51-6532-4A84-C328-5B212318C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6B2A3-F225-A4E3-8E59-B5FDB0182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C8C37-6787-0D95-9539-156195733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81CB-A1C2-437F-BCFF-39BD790EDFCD}" type="datetime1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37717-B734-E18B-98BF-63893664A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Dr.Selva Kumar S(SCOPE,VIT-AP UNIVERSITY)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BFB8A-04D3-4FEC-CE14-28A67BCA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B363-35F2-47D7-A83C-5E502600E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46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B94246-7ABA-5087-36F5-2D64535B4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0606E-3996-E2A3-5418-DCFD32CF1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62917-8BBE-915C-A8B1-BA8083C9C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856C-C124-41EF-823E-CF475FB3025B}" type="datetime1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D0708-E8E1-8602-94B0-4FFFC4592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Dr.Selva Kumar S(SCOPE,VIT-AP UNIVERSITY)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DC626-FD10-A91F-A2E5-72797845F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2B363-35F2-47D7-A83C-5E502600E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28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A198-E791-3CB8-4378-0E4830E3F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4359" y="536576"/>
            <a:ext cx="9144000" cy="76639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entury Schoolbook" panose="02040604050505020304" pitchFamily="18" charset="0"/>
              </a:rPr>
              <a:t>Learning Problems</a:t>
            </a:r>
          </a:p>
        </p:txBody>
      </p:sp>
      <p:pic>
        <p:nvPicPr>
          <p:cNvPr id="1026" name="Picture 2" descr="Technology turned into Money Plant For AI Startup – SurveyAuto : Algoworks">
            <a:extLst>
              <a:ext uri="{FF2B5EF4-FFF2-40B4-BE49-F238E27FC236}">
                <a16:creationId xmlns:a16="http://schemas.microsoft.com/office/drawing/2014/main" id="{87AF3656-5B0C-B400-AFDB-93278A835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160" y="1579945"/>
            <a:ext cx="8735497" cy="474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289640-FC24-C1C4-150B-9E68B2B85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135380" cy="365125"/>
          </a:xfrm>
        </p:spPr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R. Prashanth (SCOPE,VIT-AP UNIVERSITY)</a:t>
            </a:r>
          </a:p>
        </p:txBody>
      </p:sp>
    </p:spTree>
    <p:extLst>
      <p:ext uri="{BB962C8B-B14F-4D97-AF65-F5344CB8AC3E}">
        <p14:creationId xmlns:p14="http://schemas.microsoft.com/office/powerpoint/2010/main" val="146184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DA25A3-E324-D555-1F7B-1559CA827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9236"/>
            <a:ext cx="10515601" cy="717441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Century Schoolbook" panose="02040604050505020304" pitchFamily="18" charset="0"/>
              </a:rPr>
              <a:t>Design of a Learning System Cont’d</a:t>
            </a:r>
            <a:endParaRPr lang="en-IN" sz="32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795C8-8340-E124-5729-A48FD96B8255}"/>
              </a:ext>
            </a:extLst>
          </p:cNvPr>
          <p:cNvSpPr txBox="1"/>
          <p:nvPr/>
        </p:nvSpPr>
        <p:spPr>
          <a:xfrm>
            <a:off x="-1" y="969907"/>
            <a:ext cx="10363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u="none" strike="noStrike" baseline="0" dirty="0">
                <a:solidFill>
                  <a:srgbClr val="C00000"/>
                </a:solidFill>
                <a:latin typeface="Palatino Linotype" panose="02040502050505030304" pitchFamily="18" charset="0"/>
              </a:rPr>
              <a:t>3. Choosing a Representation for the Target Function Cont’d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7657A-0A96-45D4-98D5-D8FEA41F5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181" y="1984091"/>
            <a:ext cx="7094835" cy="6248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C75E11-34BC-8BE6-E455-57CE9A9F8BA4}"/>
              </a:ext>
            </a:extLst>
          </p:cNvPr>
          <p:cNvSpPr txBox="1"/>
          <p:nvPr/>
        </p:nvSpPr>
        <p:spPr>
          <a:xfrm>
            <a:off x="459740" y="1741643"/>
            <a:ext cx="102707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Thus, the learning program will represent a linear function of the form </a:t>
            </a:r>
            <a:endParaRPr lang="en-IN" sz="2000" dirty="0">
              <a:latin typeface="Comic Sans MS" panose="030F07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D865C-CDCC-E842-D67C-31E75B19F132}"/>
              </a:ext>
            </a:extLst>
          </p:cNvPr>
          <p:cNvSpPr txBox="1"/>
          <p:nvPr/>
        </p:nvSpPr>
        <p:spPr>
          <a:xfrm>
            <a:off x="619760" y="3006719"/>
            <a:ext cx="11257280" cy="3088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Where, 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W</a:t>
            </a:r>
            <a:r>
              <a:rPr lang="en-US" sz="1050" b="0" i="0" u="none" strike="noStrike" baseline="0" dirty="0">
                <a:solidFill>
                  <a:srgbClr val="0070C0"/>
                </a:solidFill>
                <a:latin typeface="Comic Sans MS" panose="030F0702030302020204" pitchFamily="66" charset="0"/>
              </a:rPr>
              <a:t>0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through </a:t>
            </a:r>
            <a:r>
              <a:rPr lang="en-US" sz="2400" i="0" u="none" strike="noStrike" baseline="0" dirty="0">
                <a:solidFill>
                  <a:srgbClr val="0070C0"/>
                </a:solidFill>
                <a:latin typeface="Comic Sans MS" panose="030F0702030302020204" pitchFamily="66" charset="0"/>
              </a:rPr>
              <a:t>w</a:t>
            </a:r>
            <a:r>
              <a:rPr lang="en-US" sz="1050" i="0" u="none" strike="noStrike" baseline="0" dirty="0">
                <a:solidFill>
                  <a:srgbClr val="0070C0"/>
                </a:solidFill>
                <a:latin typeface="Comic Sans MS" panose="030F0702030302020204" pitchFamily="66" charset="0"/>
              </a:rPr>
              <a:t>6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are </a:t>
            </a:r>
            <a:r>
              <a:rPr lang="en-US" sz="2000" b="0" i="0" u="none" strike="noStrike" baseline="0" dirty="0">
                <a:solidFill>
                  <a:srgbClr val="0070C0"/>
                </a:solidFill>
                <a:latin typeface="Comic Sans MS" panose="030F0702030302020204" pitchFamily="66" charset="0"/>
              </a:rPr>
              <a:t>numerical coefficients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, or </a:t>
            </a:r>
            <a:r>
              <a:rPr lang="en-US" sz="2000" b="0" i="0" u="none" strike="noStrike" baseline="0" dirty="0">
                <a:solidFill>
                  <a:srgbClr val="0070C0"/>
                </a:solidFill>
                <a:latin typeface="Comic Sans MS" panose="030F0702030302020204" pitchFamily="66" charset="0"/>
              </a:rPr>
              <a:t>weights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, to be </a:t>
            </a:r>
            <a:r>
              <a:rPr lang="en-US" sz="2000" b="0" i="0" u="none" strike="noStrike" baseline="0" dirty="0">
                <a:solidFill>
                  <a:srgbClr val="0070C0"/>
                </a:solidFill>
                <a:latin typeface="Comic Sans MS" panose="030F0702030302020204" pitchFamily="66" charset="0"/>
              </a:rPr>
              <a:t>chosen by the learning algorithm. 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Learned values for the weights </a:t>
            </a:r>
            <a:r>
              <a:rPr lang="en-US" sz="2000" b="0" i="0" u="none" strike="noStrike" baseline="0" dirty="0">
                <a:solidFill>
                  <a:srgbClr val="0070C0"/>
                </a:solidFill>
                <a:latin typeface="Comic Sans MS" panose="030F0702030302020204" pitchFamily="66" charset="0"/>
              </a:rPr>
              <a:t>w1 through w6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will </a:t>
            </a:r>
            <a:r>
              <a:rPr lang="en-US" sz="2000" b="0" i="0" u="none" strike="noStrike" baseline="0" dirty="0">
                <a:solidFill>
                  <a:srgbClr val="0070C0"/>
                </a:solidFill>
                <a:latin typeface="Comic Sans MS" panose="030F0702030302020204" pitchFamily="66" charset="0"/>
              </a:rPr>
              <a:t>determine the relative importance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of the various </a:t>
            </a:r>
            <a:r>
              <a:rPr lang="en-US" sz="2000" b="0" i="0" u="none" strike="noStrike" baseline="0" dirty="0">
                <a:solidFill>
                  <a:srgbClr val="0070C0"/>
                </a:solidFill>
                <a:latin typeface="Comic Sans MS" panose="030F0702030302020204" pitchFamily="66" charset="0"/>
              </a:rPr>
              <a:t>board features in determining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the value of the board 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The weight </a:t>
            </a:r>
            <a:r>
              <a:rPr lang="en-US" sz="2000" b="0" i="0" u="none" strike="noStrike" baseline="0" dirty="0">
                <a:solidFill>
                  <a:srgbClr val="0070C0"/>
                </a:solidFill>
                <a:latin typeface="Comic Sans MS" panose="030F0702030302020204" pitchFamily="66" charset="0"/>
              </a:rPr>
              <a:t>w</a:t>
            </a:r>
            <a:r>
              <a:rPr lang="en-US" sz="1050" b="0" i="0" u="none" strike="noStrike" baseline="0" dirty="0">
                <a:solidFill>
                  <a:srgbClr val="0070C0"/>
                </a:solidFill>
                <a:latin typeface="Comic Sans MS" panose="030F0702030302020204" pitchFamily="66" charset="0"/>
              </a:rPr>
              <a:t>0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will provide an </a:t>
            </a:r>
            <a:r>
              <a:rPr lang="en-US" sz="2000" b="0" i="0" u="none" strike="noStrike" baseline="0" dirty="0">
                <a:solidFill>
                  <a:srgbClr val="0070C0"/>
                </a:solidFill>
                <a:latin typeface="Comic Sans MS" panose="030F0702030302020204" pitchFamily="66" charset="0"/>
              </a:rPr>
              <a:t>additive constant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to the board value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53491D-A611-F891-19B7-77D7A187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Dr.Selva Kumar S(SCOPE,VIT-AP UNIVERSITY)</a:t>
            </a:r>
          </a:p>
        </p:txBody>
      </p:sp>
    </p:spTree>
    <p:extLst>
      <p:ext uri="{BB962C8B-B14F-4D97-AF65-F5344CB8AC3E}">
        <p14:creationId xmlns:p14="http://schemas.microsoft.com/office/powerpoint/2010/main" val="3603679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DA25A3-E324-D555-1F7B-1559CA827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9236"/>
            <a:ext cx="10515601" cy="717441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Century Schoolbook" panose="02040604050505020304" pitchFamily="18" charset="0"/>
              </a:rPr>
              <a:t>Design of a Learning System Cont’d</a:t>
            </a:r>
            <a:endParaRPr lang="en-IN" sz="32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795C8-8340-E124-5729-A48FD96B8255}"/>
              </a:ext>
            </a:extLst>
          </p:cNvPr>
          <p:cNvSpPr txBox="1"/>
          <p:nvPr/>
        </p:nvSpPr>
        <p:spPr>
          <a:xfrm>
            <a:off x="-1" y="969907"/>
            <a:ext cx="10363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u="none" strike="noStrike" baseline="0" dirty="0">
                <a:solidFill>
                  <a:srgbClr val="C00000"/>
                </a:solidFill>
                <a:latin typeface="Palatino Linotype" panose="02040502050505030304" pitchFamily="18" charset="0"/>
              </a:rPr>
              <a:t>4. Choosing a Function Approximation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DCA04-D029-CA5C-6A74-88BAEC51C75D}"/>
              </a:ext>
            </a:extLst>
          </p:cNvPr>
          <p:cNvSpPr txBox="1"/>
          <p:nvPr/>
        </p:nvSpPr>
        <p:spPr>
          <a:xfrm>
            <a:off x="337820" y="1685558"/>
            <a:ext cx="11264900" cy="3375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In order to learn the 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Comic Sans MS" panose="030F0702030302020204" pitchFamily="66" charset="0"/>
              </a:rPr>
              <a:t>target function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Comic Sans MS" panose="030F0702030302020204" pitchFamily="66" charset="0"/>
              </a:rPr>
              <a:t>f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we require a set of training examples, each describing a specific board state b and the training value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Comic Sans MS" panose="030F0702030302020204" pitchFamily="66" charset="0"/>
              </a:rPr>
              <a:t>V</a:t>
            </a:r>
            <a:r>
              <a:rPr lang="en-US" sz="1100" b="0" i="0" u="none" strike="noStrike" baseline="0" dirty="0">
                <a:solidFill>
                  <a:srgbClr val="FF0000"/>
                </a:solidFill>
                <a:latin typeface="Comic Sans MS" panose="030F0702030302020204" pitchFamily="66" charset="0"/>
              </a:rPr>
              <a:t>train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Comic Sans MS" panose="030F0702030302020204" pitchFamily="66" charset="0"/>
              </a:rPr>
              <a:t>(b) for b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Comic Sans MS" panose="030F0702030302020204" pitchFamily="66" charset="0"/>
              </a:rPr>
              <a:t>. </a:t>
            </a:r>
            <a:endParaRPr lang="en-US" sz="1800" b="0" i="0" u="none" strike="noStrike" baseline="0" dirty="0">
              <a:solidFill>
                <a:srgbClr val="0070C0"/>
              </a:solidFill>
              <a:latin typeface="Comic Sans MS" panose="030F0702030302020204" pitchFamily="66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Each training example is an 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Comic Sans MS" panose="030F0702030302020204" pitchFamily="66" charset="0"/>
              </a:rPr>
              <a:t>ordered pair of the form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Comic Sans MS" panose="030F0702030302020204" pitchFamily="66" charset="0"/>
              </a:rPr>
              <a:t>(b, V</a:t>
            </a:r>
            <a:r>
              <a:rPr lang="en-US" sz="1100" b="0" i="0" u="none" strike="noStrike" baseline="0" dirty="0">
                <a:solidFill>
                  <a:srgbClr val="FF0000"/>
                </a:solidFill>
                <a:latin typeface="Comic Sans MS" panose="030F0702030302020204" pitchFamily="66" charset="0"/>
              </a:rPr>
              <a:t>train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Comic Sans MS" panose="030F0702030302020204" pitchFamily="66" charset="0"/>
              </a:rPr>
              <a:t>(b)). </a:t>
            </a:r>
            <a:endParaRPr lang="en-US" sz="1800" b="0" i="0" u="none" strike="noStrike" baseline="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For instance, the following training example describes a board state b in which 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Comic Sans MS" panose="030F0702030302020204" pitchFamily="66" charset="0"/>
              </a:rPr>
              <a:t>black has won the game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 (note </a:t>
            </a:r>
            <a:r>
              <a:rPr lang="en-US" sz="2000" b="0" i="0" u="none" strike="noStrike" baseline="0" dirty="0">
                <a:solidFill>
                  <a:srgbClr val="FF0000"/>
                </a:solidFill>
                <a:latin typeface="Comic Sans MS" panose="030F0702030302020204" pitchFamily="66" charset="0"/>
              </a:rPr>
              <a:t>x</a:t>
            </a:r>
            <a:r>
              <a:rPr lang="en-US" sz="1050" b="0" i="0" u="none" strike="noStrike" baseline="0" dirty="0">
                <a:solidFill>
                  <a:srgbClr val="FF0000"/>
                </a:solidFill>
                <a:latin typeface="Comic Sans MS" panose="030F0702030302020204" pitchFamily="66" charset="0"/>
              </a:rPr>
              <a:t>2</a:t>
            </a:r>
            <a:r>
              <a:rPr lang="en-US" sz="1000" b="0" i="0" u="none" strike="noStrike" baseline="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Comic Sans MS" panose="030F0702030302020204" pitchFamily="66" charset="0"/>
              </a:rPr>
              <a:t>= 0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indicates that 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Comic Sans MS" panose="030F0702030302020204" pitchFamily="66" charset="0"/>
              </a:rPr>
              <a:t>red has no remaining pieces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) and for which the target function value </a:t>
            </a:r>
            <a:r>
              <a:rPr lang="en-US" sz="2800" b="0" i="0" u="none" strike="noStrike" baseline="0" dirty="0">
                <a:solidFill>
                  <a:srgbClr val="0070C0"/>
                </a:solidFill>
                <a:latin typeface="Comic Sans MS" panose="030F0702030302020204" pitchFamily="66" charset="0"/>
              </a:rPr>
              <a:t>V</a:t>
            </a:r>
            <a:r>
              <a:rPr lang="en-US" sz="1200" b="0" i="0" u="none" strike="noStrike" baseline="0" dirty="0">
                <a:solidFill>
                  <a:srgbClr val="0070C0"/>
                </a:solidFill>
                <a:latin typeface="Comic Sans MS" panose="030F0702030302020204" pitchFamily="66" charset="0"/>
              </a:rPr>
              <a:t>train</a:t>
            </a:r>
            <a:r>
              <a:rPr lang="en-US" sz="2800" b="0" i="0" u="none" strike="noStrike" baseline="0" dirty="0">
                <a:solidFill>
                  <a:srgbClr val="0070C0"/>
                </a:solidFill>
                <a:latin typeface="Comic Sans MS" panose="030F0702030302020204" pitchFamily="66" charset="0"/>
              </a:rPr>
              <a:t>(b)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is therefore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Comic Sans MS" panose="030F0702030302020204" pitchFamily="66" charset="0"/>
              </a:rPr>
              <a:t>+100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. 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3BA6A5-A6A5-7195-3381-C26EBA507568}"/>
              </a:ext>
            </a:extLst>
          </p:cNvPr>
          <p:cNvSpPr txBox="1"/>
          <p:nvPr/>
        </p:nvSpPr>
        <p:spPr>
          <a:xfrm>
            <a:off x="2684780" y="5591294"/>
            <a:ext cx="614172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4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omic Sans MS" panose="030F0702030302020204" pitchFamily="66" charset="0"/>
              </a:rPr>
              <a:t>((x</a:t>
            </a:r>
            <a:r>
              <a:rPr lang="en-IN" sz="11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omic Sans MS" panose="030F0702030302020204" pitchFamily="66" charset="0"/>
              </a:rPr>
              <a:t>1</a:t>
            </a:r>
            <a:r>
              <a:rPr lang="en-IN" sz="24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omic Sans MS" panose="030F0702030302020204" pitchFamily="66" charset="0"/>
              </a:rPr>
              <a:t>=3, x</a:t>
            </a:r>
            <a:r>
              <a:rPr lang="en-IN" sz="11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omic Sans MS" panose="030F0702030302020204" pitchFamily="66" charset="0"/>
              </a:rPr>
              <a:t>2</a:t>
            </a:r>
            <a:r>
              <a:rPr lang="en-IN" sz="24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omic Sans MS" panose="030F0702030302020204" pitchFamily="66" charset="0"/>
              </a:rPr>
              <a:t>=0, x</a:t>
            </a:r>
            <a:r>
              <a:rPr lang="en-IN" sz="11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omic Sans MS" panose="030F0702030302020204" pitchFamily="66" charset="0"/>
              </a:rPr>
              <a:t>3</a:t>
            </a:r>
            <a:r>
              <a:rPr lang="en-IN" sz="24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omic Sans MS" panose="030F0702030302020204" pitchFamily="66" charset="0"/>
              </a:rPr>
              <a:t>=1, x</a:t>
            </a:r>
            <a:r>
              <a:rPr lang="en-IN" sz="11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omic Sans MS" panose="030F0702030302020204" pitchFamily="66" charset="0"/>
              </a:rPr>
              <a:t>4</a:t>
            </a:r>
            <a:r>
              <a:rPr lang="en-IN" sz="24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omic Sans MS" panose="030F0702030302020204" pitchFamily="66" charset="0"/>
              </a:rPr>
              <a:t>=0, x</a:t>
            </a:r>
            <a:r>
              <a:rPr lang="en-IN" sz="11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omic Sans MS" panose="030F0702030302020204" pitchFamily="66" charset="0"/>
              </a:rPr>
              <a:t>5</a:t>
            </a:r>
            <a:r>
              <a:rPr lang="en-IN" sz="24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omic Sans MS" panose="030F0702030302020204" pitchFamily="66" charset="0"/>
              </a:rPr>
              <a:t>=0, x</a:t>
            </a:r>
            <a:r>
              <a:rPr lang="en-IN" sz="11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omic Sans MS" panose="030F0702030302020204" pitchFamily="66" charset="0"/>
              </a:rPr>
              <a:t>6</a:t>
            </a:r>
            <a:r>
              <a:rPr lang="en-IN" sz="24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omic Sans MS" panose="030F0702030302020204" pitchFamily="66" charset="0"/>
              </a:rPr>
              <a:t>=0), +100) </a:t>
            </a:r>
            <a:endParaRPr lang="en-IN" sz="2400" dirty="0">
              <a:solidFill>
                <a:schemeClr val="bg2">
                  <a:lumMod val="1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573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6FF12A-3223-80B6-410F-28C720D65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9236"/>
            <a:ext cx="10515601" cy="717441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Century Schoolbook" panose="02040604050505020304" pitchFamily="18" charset="0"/>
              </a:rPr>
              <a:t>Design of a Learning System Cont’d</a:t>
            </a:r>
            <a:endParaRPr lang="en-IN" sz="32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F3FF2-7AE9-EF10-07EC-70BD64D9F74D}"/>
              </a:ext>
            </a:extLst>
          </p:cNvPr>
          <p:cNvSpPr txBox="1"/>
          <p:nvPr/>
        </p:nvSpPr>
        <p:spPr>
          <a:xfrm>
            <a:off x="-1" y="969907"/>
            <a:ext cx="10363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u="none" strike="noStrike" baseline="0" dirty="0">
                <a:solidFill>
                  <a:srgbClr val="C00000"/>
                </a:solidFill>
                <a:latin typeface="Palatino Linotype" panose="02040502050505030304" pitchFamily="18" charset="0"/>
              </a:rPr>
              <a:t>4. Choosing a Function Approximation Algorithm Cont’d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3E7589-E9F6-6622-0497-940F690403EF}"/>
              </a:ext>
            </a:extLst>
          </p:cNvPr>
          <p:cNvSpPr txBox="1"/>
          <p:nvPr/>
        </p:nvSpPr>
        <p:spPr>
          <a:xfrm>
            <a:off x="1069340" y="1524802"/>
            <a:ext cx="9984740" cy="16006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800" b="0" i="0" u="none" strike="noStrike" baseline="0" dirty="0">
                <a:solidFill>
                  <a:srgbClr val="0070C0"/>
                </a:solidFill>
                <a:latin typeface="Comic Sans MS" panose="030F0702030302020204" pitchFamily="66" charset="0"/>
              </a:rPr>
              <a:t>Function Approximation Procedure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1. Derive training examples from the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Comic Sans MS" panose="030F0702030302020204" pitchFamily="66" charset="0"/>
              </a:rPr>
              <a:t>indirect training experience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available to the learner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2.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Comic Sans MS" panose="030F0702030302020204" pitchFamily="66" charset="0"/>
              </a:rPr>
              <a:t>Adjusts the weights w</a:t>
            </a:r>
            <a:r>
              <a:rPr lang="en-US" sz="1000" b="0" i="0" u="none" strike="noStrike" baseline="0" dirty="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to best fit these training examples.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946DE9-2ECD-D66F-16DD-B1B777DE0A23}"/>
              </a:ext>
            </a:extLst>
          </p:cNvPr>
          <p:cNvSpPr txBox="1"/>
          <p:nvPr/>
        </p:nvSpPr>
        <p:spPr>
          <a:xfrm>
            <a:off x="101600" y="2860400"/>
            <a:ext cx="614172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1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N" sz="1800" b="0" i="0" u="none" strike="noStrike" baseline="0" dirty="0">
                <a:solidFill>
                  <a:srgbClr val="C00000"/>
                </a:solidFill>
                <a:latin typeface="Palatino Linotype" panose="02040502050505030304" pitchFamily="18" charset="0"/>
              </a:rPr>
              <a:t>1. Estimating training values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CE729-EC01-D1F3-EB15-42CDF17CECA5}"/>
              </a:ext>
            </a:extLst>
          </p:cNvPr>
          <p:cNvSpPr txBox="1"/>
          <p:nvPr/>
        </p:nvSpPr>
        <p:spPr>
          <a:xfrm>
            <a:off x="838199" y="3341424"/>
            <a:ext cx="11120121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A simple approach for estimating training values for intermediate board states is to assign the training value of </a:t>
            </a:r>
            <a:r>
              <a:rPr lang="en-US" sz="2000" b="0" i="0" u="none" strike="noStrike" baseline="0" dirty="0">
                <a:solidFill>
                  <a:srgbClr val="0070C0"/>
                </a:solidFill>
                <a:latin typeface="Comic Sans MS" panose="030F0702030302020204" pitchFamily="66" charset="0"/>
              </a:rPr>
              <a:t>V</a:t>
            </a:r>
            <a:r>
              <a:rPr lang="en-US" sz="1050" b="0" i="0" u="none" strike="noStrike" baseline="0" dirty="0">
                <a:solidFill>
                  <a:srgbClr val="0070C0"/>
                </a:solidFill>
                <a:latin typeface="Comic Sans MS" panose="030F0702030302020204" pitchFamily="66" charset="0"/>
              </a:rPr>
              <a:t>train</a:t>
            </a:r>
            <a:r>
              <a:rPr lang="en-US" sz="2000" b="0" i="0" u="none" strike="noStrike" baseline="0" dirty="0">
                <a:solidFill>
                  <a:srgbClr val="0070C0"/>
                </a:solidFill>
                <a:latin typeface="Comic Sans MS" panose="030F0702030302020204" pitchFamily="66" charset="0"/>
              </a:rPr>
              <a:t>(b)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for any intermediate board state b to be 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Comic Sans MS" panose="030F0702030302020204" pitchFamily="66" charset="0"/>
              </a:rPr>
              <a:t>V̂(Successor(b))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Where, </a:t>
            </a:r>
          </a:p>
          <a:p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Comic Sans MS" panose="030F0702030302020204" pitchFamily="66" charset="0"/>
              </a:rPr>
              <a:t>V̂ is the learner's current approximation to V </a:t>
            </a:r>
          </a:p>
          <a:p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The 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Comic Sans MS" panose="030F0702030302020204" pitchFamily="66" charset="0"/>
              </a:rPr>
              <a:t>successor (b) denotes the next board state following b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for which it is again the program's 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Comic Sans MS" panose="030F0702030302020204" pitchFamily="66" charset="0"/>
              </a:rPr>
              <a:t>turn to move </a:t>
            </a:r>
          </a:p>
          <a:p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837D00C-2962-D0BC-A481-949240DF7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313" y="6104084"/>
            <a:ext cx="4084933" cy="6620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459B7B4-5504-D790-EE3A-AA36259C8378}"/>
              </a:ext>
            </a:extLst>
          </p:cNvPr>
          <p:cNvSpPr txBox="1"/>
          <p:nvPr/>
        </p:nvSpPr>
        <p:spPr>
          <a:xfrm>
            <a:off x="1069340" y="5804184"/>
            <a:ext cx="6141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FF0000"/>
                </a:solidFill>
                <a:latin typeface="Comic Sans MS" panose="030F0702030302020204" pitchFamily="66" charset="0"/>
              </a:rPr>
              <a:t>Rule for estimating training values </a:t>
            </a:r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111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976FE8-0187-1DB5-3257-09BE9FFFD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9236"/>
            <a:ext cx="10515601" cy="717441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Century Schoolbook" panose="02040604050505020304" pitchFamily="18" charset="0"/>
              </a:rPr>
              <a:t>Design of a Learning System Cont’d</a:t>
            </a:r>
            <a:endParaRPr lang="en-IN" sz="32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EA814-AAF3-FFD8-D60F-8A34FCBBB7FB}"/>
              </a:ext>
            </a:extLst>
          </p:cNvPr>
          <p:cNvSpPr txBox="1"/>
          <p:nvPr/>
        </p:nvSpPr>
        <p:spPr>
          <a:xfrm>
            <a:off x="-1" y="969907"/>
            <a:ext cx="10363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u="none" strike="noStrike" baseline="0" dirty="0">
                <a:solidFill>
                  <a:srgbClr val="C00000"/>
                </a:solidFill>
                <a:latin typeface="Palatino Linotype" panose="02040502050505030304" pitchFamily="18" charset="0"/>
              </a:rPr>
              <a:t>4. Choosing a Function Approximation Algorithm Cont’d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8CB7A8-523A-9B9A-817F-E9FC0AD9CBA1}"/>
              </a:ext>
            </a:extLst>
          </p:cNvPr>
          <p:cNvSpPr txBox="1"/>
          <p:nvPr/>
        </p:nvSpPr>
        <p:spPr>
          <a:xfrm>
            <a:off x="21590" y="1400794"/>
            <a:ext cx="6141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1600" b="0" i="0" u="none" strike="noStrike" baseline="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en-IN" sz="2000" b="0" i="0" u="none" strike="noStrike" baseline="0" dirty="0">
                <a:solidFill>
                  <a:srgbClr val="FF0000"/>
                </a:solidFill>
                <a:latin typeface="Comic Sans MS" panose="030F0702030302020204" pitchFamily="66" charset="0"/>
              </a:rPr>
              <a:t>2. Adjusting the weights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CA398F-9B3E-A8AD-839B-B38EAF4E4078}"/>
              </a:ext>
            </a:extLst>
          </p:cNvPr>
          <p:cNvSpPr txBox="1"/>
          <p:nvPr/>
        </p:nvSpPr>
        <p:spPr>
          <a:xfrm>
            <a:off x="368300" y="2047125"/>
            <a:ext cx="11904980" cy="2539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mic Sans MS" panose="030F0702030302020204" pitchFamily="66" charset="0"/>
              </a:rPr>
              <a:t>Specify the learning algorithm for choosing the weights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 w</a:t>
            </a:r>
            <a:r>
              <a:rPr lang="en-US" baseline="-25000" dirty="0">
                <a:solidFill>
                  <a:srgbClr val="0070C0"/>
                </a:solidFill>
                <a:latin typeface="Comic Sans MS" panose="030F0702030302020204" pitchFamily="66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to best fit the set of training examples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{(</a:t>
            </a:r>
            <a:r>
              <a:rPr lang="en-US" dirty="0" err="1">
                <a:solidFill>
                  <a:srgbClr val="0070C0"/>
                </a:solidFill>
                <a:latin typeface="Comic Sans MS" panose="030F0702030302020204" pitchFamily="66" charset="0"/>
              </a:rPr>
              <a:t>b,V</a:t>
            </a:r>
            <a:r>
              <a:rPr lang="en-US" baseline="-250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train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(b))}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omic Sans MS" panose="030F0702030302020204" pitchFamily="66" charset="0"/>
              </a:rPr>
              <a:t>A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first step is to define what </a:t>
            </a:r>
            <a:r>
              <a:rPr lang="en-US" dirty="0">
                <a:latin typeface="Comic Sans MS" panose="030F0702030302020204" pitchFamily="66" charset="0"/>
              </a:rPr>
              <a:t>we mean by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the best fit to the training data.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mic Sans MS" panose="030F0702030302020204" pitchFamily="66" charset="0"/>
              </a:rPr>
              <a:t>		One common approach is to define the best hypothesis, or set of weights, as that which minimizes the squared error E between the training values and the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values predicted by the hypothesis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endParaRPr lang="en-IN" dirty="0">
              <a:latin typeface="Comic Sans MS" panose="030F0702030302020204" pitchFamily="66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F3503C-AD08-D1AF-CB43-D76817503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046" y="4771130"/>
            <a:ext cx="6309907" cy="10059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22DD23-15EA-52F3-06F4-CF87D14AD405}"/>
              </a:ext>
            </a:extLst>
          </p:cNvPr>
          <p:cNvSpPr txBox="1"/>
          <p:nvPr/>
        </p:nvSpPr>
        <p:spPr>
          <a:xfrm>
            <a:off x="505460" y="5756923"/>
            <a:ext cx="1102106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Several algorithms are known for finding weights of a linear function that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minimize E</a:t>
            </a:r>
            <a:r>
              <a:rPr lang="en-US" dirty="0">
                <a:latin typeface="Comic Sans MS" panose="030F0702030302020204" pitchFamily="66" charset="0"/>
              </a:rPr>
              <a:t>. One such algorithm is called the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least mean squares, or LMS training rule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  <a:p>
            <a:r>
              <a:rPr lang="en-US" dirty="0">
                <a:latin typeface="Comic Sans MS" panose="030F0702030302020204" pitchFamily="66" charset="0"/>
              </a:rPr>
              <a:t>  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420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52BB04-3474-80C9-4E68-DB7918EFB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1" cy="717441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Century Schoolbook" panose="02040604050505020304" pitchFamily="18" charset="0"/>
              </a:rPr>
              <a:t>Design of a Learning System Cont’d</a:t>
            </a:r>
            <a:endParaRPr lang="en-IN" sz="32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F61250-81FF-50BD-E700-40B2870CA1C6}"/>
              </a:ext>
            </a:extLst>
          </p:cNvPr>
          <p:cNvSpPr txBox="1"/>
          <p:nvPr/>
        </p:nvSpPr>
        <p:spPr>
          <a:xfrm>
            <a:off x="0" y="735447"/>
            <a:ext cx="10363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u="none" strike="noStrike" baseline="0" dirty="0">
                <a:solidFill>
                  <a:srgbClr val="C00000"/>
                </a:solidFill>
                <a:latin typeface="Palatino Linotype" panose="02040502050505030304" pitchFamily="18" charset="0"/>
              </a:rPr>
              <a:t>4. The Final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71917F-9B02-E832-327B-C5C154E4C8B5}"/>
              </a:ext>
            </a:extLst>
          </p:cNvPr>
          <p:cNvSpPr txBox="1"/>
          <p:nvPr/>
        </p:nvSpPr>
        <p:spPr>
          <a:xfrm>
            <a:off x="163829" y="1192310"/>
            <a:ext cx="118643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The final design of the checkers learning system can be described by four distinct program modules that represent the central components in many learning systems. </a:t>
            </a:r>
            <a:endParaRPr lang="en-IN" dirty="0">
              <a:latin typeface="Comic Sans MS" panose="030F0702030302020204" pitchFamily="66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E48AC7-D458-4D5A-C020-13D7B9700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2560" y="1838641"/>
            <a:ext cx="5569170" cy="48364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425B39-503B-B2C0-2BA1-80A07B78E3D9}"/>
              </a:ext>
            </a:extLst>
          </p:cNvPr>
          <p:cNvSpPr txBox="1"/>
          <p:nvPr/>
        </p:nvSpPr>
        <p:spPr>
          <a:xfrm>
            <a:off x="5406610" y="1515475"/>
            <a:ext cx="6918960" cy="50475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endParaRPr lang="en-IN" sz="1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1800" i="0" u="none" strike="noStrike" baseline="0" dirty="0">
                <a:solidFill>
                  <a:srgbClr val="FF0000"/>
                </a:solidFill>
                <a:latin typeface="Comic Sans MS" panose="030F0702030302020204" pitchFamily="66" charset="0"/>
              </a:rPr>
              <a:t>The Performance System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is the 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Comic Sans MS" panose="030F0702030302020204" pitchFamily="66" charset="0"/>
              </a:rPr>
              <a:t>module that must solve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the 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Comic Sans MS" panose="030F0702030302020204" pitchFamily="66" charset="0"/>
              </a:rPr>
              <a:t>given performance task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by 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Comic Sans MS" panose="030F0702030302020204" pitchFamily="66" charset="0"/>
              </a:rPr>
              <a:t>using the learned target function(s). </a:t>
            </a:r>
          </a:p>
          <a:p>
            <a:pPr algn="just"/>
            <a:endParaRPr lang="en-IN" sz="1800" b="0" i="0" u="none" strike="noStrike" baseline="0" dirty="0">
              <a:solidFill>
                <a:srgbClr val="0070C0"/>
              </a:solidFill>
              <a:latin typeface="Comic Sans MS" panose="030F0702030302020204" pitchFamily="66" charset="0"/>
            </a:endParaRPr>
          </a:p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2. </a:t>
            </a:r>
            <a:r>
              <a:rPr lang="en-US" sz="1800" i="0" u="none" strike="noStrike" baseline="0" dirty="0">
                <a:solidFill>
                  <a:srgbClr val="FF0000"/>
                </a:solidFill>
                <a:latin typeface="Comic Sans MS" panose="030F0702030302020204" pitchFamily="66" charset="0"/>
              </a:rPr>
              <a:t>The Critic 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Comic Sans MS" panose="030F0702030302020204" pitchFamily="66" charset="0"/>
              </a:rPr>
              <a:t>takes as input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the 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Comic Sans MS" panose="030F0702030302020204" pitchFamily="66" charset="0"/>
              </a:rPr>
              <a:t>history or trace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of the game and 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Comic Sans MS" panose="030F0702030302020204" pitchFamily="66" charset="0"/>
              </a:rPr>
              <a:t>produces as output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a set of </a:t>
            </a:r>
            <a:r>
              <a:rPr lang="en-U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training examples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of the 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Comic Sans MS" panose="030F0702030302020204" pitchFamily="66" charset="0"/>
              </a:rPr>
              <a:t>target function.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0070C0"/>
                </a:solidFill>
                <a:latin typeface="Comic Sans MS" panose="030F0702030302020204" pitchFamily="66" charset="0"/>
              </a:rPr>
              <a:t> 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3. </a:t>
            </a:r>
            <a:r>
              <a:rPr lang="en-US" sz="1800" i="0" u="none" strike="noStrike" baseline="0" dirty="0">
                <a:solidFill>
                  <a:srgbClr val="FF0000"/>
                </a:solidFill>
                <a:latin typeface="Comic Sans MS" panose="030F0702030302020204" pitchFamily="66" charset="0"/>
              </a:rPr>
              <a:t>The Generalizer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takes as 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Comic Sans MS" panose="030F0702030302020204" pitchFamily="66" charset="0"/>
              </a:rPr>
              <a:t>input the training examples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and produces an 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Comic Sans MS" panose="030F0702030302020204" pitchFamily="66" charset="0"/>
              </a:rPr>
              <a:t>output hypothesis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that is 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Comic Sans MS" panose="030F0702030302020204" pitchFamily="66" charset="0"/>
              </a:rPr>
              <a:t>its estimate of the target function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. </a:t>
            </a:r>
          </a:p>
          <a:p>
            <a:pPr algn="just"/>
            <a:endParaRPr lang="en-IN" sz="1800" b="0" i="0" u="none" strike="noStrike" baseline="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algn="just"/>
            <a:r>
              <a:rPr lang="en-US" sz="1800" i="0" u="none" strike="noStrike" baseline="0" dirty="0">
                <a:solidFill>
                  <a:srgbClr val="FF0000"/>
                </a:solidFill>
                <a:latin typeface="Comic Sans MS" panose="030F0702030302020204" pitchFamily="66" charset="0"/>
              </a:rPr>
              <a:t>4. The Experiment Generator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takes as input the current 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Comic Sans MS" panose="030F0702030302020204" pitchFamily="66" charset="0"/>
              </a:rPr>
              <a:t>hypothesis and outputs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a 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Comic Sans MS" panose="030F0702030302020204" pitchFamily="66" charset="0"/>
              </a:rPr>
              <a:t>new problem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(i.e., initial board state) for the Performance System to explore. 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Comic Sans MS" panose="030F0702030302020204" pitchFamily="66" charset="0"/>
              </a:rPr>
              <a:t>Its role is to pick new practice problem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s that will 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Comic Sans MS" panose="030F0702030302020204" pitchFamily="66" charset="0"/>
              </a:rPr>
              <a:t>maximize the learning rate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of the overall system. </a:t>
            </a:r>
          </a:p>
        </p:txBody>
      </p:sp>
    </p:spTree>
    <p:extLst>
      <p:ext uri="{BB962C8B-B14F-4D97-AF65-F5344CB8AC3E}">
        <p14:creationId xmlns:p14="http://schemas.microsoft.com/office/powerpoint/2010/main" val="13805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22A4D2-D10A-BADC-1035-3BCD74F52D49}"/>
              </a:ext>
            </a:extLst>
          </p:cNvPr>
          <p:cNvSpPr txBox="1"/>
          <p:nvPr/>
        </p:nvSpPr>
        <p:spPr>
          <a:xfrm>
            <a:off x="0" y="792481"/>
            <a:ext cx="114706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solidFill>
                  <a:srgbClr val="C00000"/>
                </a:solidFill>
                <a:latin typeface="Palatino Linotype" panose="02040502050505030304" pitchFamily="18" charset="0"/>
              </a:rPr>
              <a:t>The sequence of design choices made for the checker’s program is summarized in below figure </a:t>
            </a:r>
            <a:endParaRPr lang="en-IN" sz="2000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02EF875-E087-852A-81A1-25B33C48F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1" cy="646331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Century Schoolbook" panose="02040604050505020304" pitchFamily="18" charset="0"/>
              </a:rPr>
              <a:t>Design of a Learning System Cont’d</a:t>
            </a:r>
            <a:endParaRPr lang="en-IN" sz="32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DBDD2-95E5-1C93-2770-06EFE241B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220" y="1192590"/>
            <a:ext cx="6337460" cy="562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6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FFAF4-A326-FF3D-5EEC-DC30A0376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199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002060"/>
                </a:solidFill>
                <a:latin typeface="Century Schoolbook" panose="02040604050505020304" pitchFamily="18" charset="0"/>
              </a:rPr>
              <a:t>Simple Learning Process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F020C4-B523-EC3F-15EF-DE32EF2D8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1142"/>
            <a:ext cx="5561060" cy="465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0F40BA-0A4D-7737-B801-2CA436F67F8C}"/>
              </a:ext>
            </a:extLst>
          </p:cNvPr>
          <p:cNvSpPr txBox="1"/>
          <p:nvPr/>
        </p:nvSpPr>
        <p:spPr>
          <a:xfrm>
            <a:off x="5328745" y="1671143"/>
            <a:ext cx="6664645" cy="4657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</a:rPr>
              <a:t>The learning process starts with 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task T</a:t>
            </a:r>
            <a:r>
              <a:rPr lang="en-US" sz="2000" dirty="0">
                <a:latin typeface="Comic Sans MS" panose="030F0702030302020204" pitchFamily="66" charset="0"/>
              </a:rPr>
              <a:t>, performance 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measure, P </a:t>
            </a:r>
            <a:r>
              <a:rPr lang="en-US" sz="2000" dirty="0">
                <a:latin typeface="Comic Sans MS" panose="030F0702030302020204" pitchFamily="66" charset="0"/>
              </a:rPr>
              <a:t>and training experience 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E</a:t>
            </a:r>
            <a:r>
              <a:rPr lang="en-US" sz="2000" dirty="0">
                <a:latin typeface="Comic Sans MS" panose="030F0702030302020204" pitchFamily="66" charset="0"/>
              </a:rPr>
              <a:t> and the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objective are to find an unknown target function.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The target function </a:t>
            </a:r>
            <a:r>
              <a:rPr lang="en-US" sz="2000" dirty="0">
                <a:latin typeface="Comic Sans MS" panose="030F0702030302020204" pitchFamily="66" charset="0"/>
              </a:rPr>
              <a:t>is the 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exact knowledge </a:t>
            </a:r>
            <a:r>
              <a:rPr lang="en-US" sz="2000" dirty="0">
                <a:latin typeface="Comic Sans MS" panose="030F0702030302020204" pitchFamily="66" charset="0"/>
              </a:rPr>
              <a:t>to be learned from the 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training experience</a:t>
            </a:r>
            <a:r>
              <a:rPr lang="en-US" sz="2000" dirty="0">
                <a:latin typeface="Comic Sans MS" panose="030F0702030302020204" pitchFamily="66" charset="0"/>
              </a:rPr>
              <a:t> and 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its unknown.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The goal of the learning process is to 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find the final hypothesis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 that 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best approximates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the 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unknown target function.</a:t>
            </a:r>
            <a:endParaRPr lang="en-IN" sz="20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7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9DCD-B946-916B-D30C-7F4ED7B06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236"/>
            <a:ext cx="10515600" cy="717441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Century Schoolbook" panose="02040604050505020304" pitchFamily="18" charset="0"/>
              </a:rPr>
              <a:t>Design of a Learning System</a:t>
            </a:r>
            <a:endParaRPr lang="en-IN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754AD8-C896-D6AB-8DBD-18A6A4443691}"/>
              </a:ext>
            </a:extLst>
          </p:cNvPr>
          <p:cNvSpPr txBox="1"/>
          <p:nvPr/>
        </p:nvSpPr>
        <p:spPr>
          <a:xfrm>
            <a:off x="220717" y="1130652"/>
            <a:ext cx="11550870" cy="1426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</a:rPr>
              <a:t>The basic design issues and approaches to machine learning are illustrated by 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designing a program to learn to play checkers</a:t>
            </a:r>
            <a:r>
              <a:rPr lang="en-US" sz="2000" dirty="0">
                <a:latin typeface="Comic Sans MS" panose="030F0702030302020204" pitchFamily="66" charset="0"/>
              </a:rPr>
              <a:t>, with the goal of entering it in the world checkers tournament.</a:t>
            </a:r>
            <a:endParaRPr lang="en-IN" sz="2000" dirty="0">
              <a:latin typeface="Comic Sans MS" panose="030F07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CE810-4C99-E936-0FC2-21B65292754C}"/>
              </a:ext>
            </a:extLst>
          </p:cNvPr>
          <p:cNvSpPr txBox="1"/>
          <p:nvPr/>
        </p:nvSpPr>
        <p:spPr>
          <a:xfrm>
            <a:off x="2259723" y="2295908"/>
            <a:ext cx="7157545" cy="41962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1.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Choosing the </a:t>
            </a:r>
            <a:r>
              <a:rPr lang="en-US" sz="2000" b="0" i="0" u="none" strike="noStrike" baseline="0" dirty="0">
                <a:solidFill>
                  <a:srgbClr val="FF0000"/>
                </a:solidFill>
                <a:latin typeface="Comic Sans MS" panose="030F0702030302020204" pitchFamily="66" charset="0"/>
              </a:rPr>
              <a:t>Training Experience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2. Choosing the </a:t>
            </a:r>
            <a:r>
              <a:rPr lang="en-US" sz="2000" b="0" i="0" u="none" strike="noStrike" baseline="0" dirty="0">
                <a:solidFill>
                  <a:srgbClr val="FF0000"/>
                </a:solidFill>
                <a:latin typeface="Comic Sans MS" panose="030F0702030302020204" pitchFamily="66" charset="0"/>
              </a:rPr>
              <a:t>Target Function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3. Choosing a </a:t>
            </a:r>
            <a:r>
              <a:rPr lang="en-US" sz="2000" b="0" i="0" u="none" strike="noStrike" baseline="0" dirty="0">
                <a:solidFill>
                  <a:srgbClr val="FF0000"/>
                </a:solidFill>
                <a:latin typeface="Comic Sans MS" panose="030F0702030302020204" pitchFamily="66" charset="0"/>
              </a:rPr>
              <a:t>Representation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 for </a:t>
            </a:r>
            <a:r>
              <a:rPr lang="en-US" sz="2000" b="0" i="0" u="none" strike="noStrike" baseline="0" dirty="0">
                <a:solidFill>
                  <a:srgbClr val="FF0000"/>
                </a:solidFill>
                <a:latin typeface="Comic Sans MS" panose="030F0702030302020204" pitchFamily="66" charset="0"/>
              </a:rPr>
              <a:t>the Target Function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4. Choosing a </a:t>
            </a:r>
            <a:r>
              <a:rPr lang="en-US" sz="2000" b="0" i="0" u="none" strike="noStrike" baseline="0" dirty="0">
                <a:solidFill>
                  <a:srgbClr val="FF0000"/>
                </a:solidFill>
                <a:latin typeface="Comic Sans MS" panose="030F0702030302020204" pitchFamily="66" charset="0"/>
              </a:rPr>
              <a:t>Function Approximation Algorithm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0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	1.</a:t>
            </a:r>
            <a:r>
              <a:rPr lang="en-IN" sz="2000" b="0" i="0" u="none" strike="noStrike" baseline="0" dirty="0">
                <a:solidFill>
                  <a:srgbClr val="FF0000"/>
                </a:solidFill>
                <a:latin typeface="Comic Sans MS" panose="030F0702030302020204" pitchFamily="66" charset="0"/>
              </a:rPr>
              <a:t> Estimating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training values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0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	2. </a:t>
            </a:r>
            <a:r>
              <a:rPr lang="en-IN" sz="2000" b="0" i="0" u="none" strike="noStrike" baseline="0" dirty="0">
                <a:solidFill>
                  <a:srgbClr val="FF0000"/>
                </a:solidFill>
                <a:latin typeface="Comic Sans MS" panose="030F0702030302020204" pitchFamily="66" charset="0"/>
              </a:rPr>
              <a:t>Adjusting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 the weights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0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5. The </a:t>
            </a:r>
            <a:r>
              <a:rPr lang="en-IN" sz="2000" b="0" i="0" u="none" strike="noStrike" baseline="0" dirty="0">
                <a:solidFill>
                  <a:srgbClr val="FF0000"/>
                </a:solidFill>
                <a:latin typeface="Comic Sans MS" panose="030F0702030302020204" pitchFamily="66" charset="0"/>
              </a:rPr>
              <a:t>Final Design </a:t>
            </a:r>
          </a:p>
        </p:txBody>
      </p:sp>
    </p:spTree>
    <p:extLst>
      <p:ext uri="{BB962C8B-B14F-4D97-AF65-F5344CB8AC3E}">
        <p14:creationId xmlns:p14="http://schemas.microsoft.com/office/powerpoint/2010/main" val="812664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1CD535-9ACC-67D9-7036-D341EEA8C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9236"/>
            <a:ext cx="10515601" cy="717441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Century Schoolbook" panose="02040604050505020304" pitchFamily="18" charset="0"/>
              </a:rPr>
              <a:t>Design of a Learning System Cont’d</a:t>
            </a:r>
            <a:endParaRPr lang="en-IN" sz="32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DA2A-601C-40C5-A64C-F79F8788EDC3}"/>
              </a:ext>
            </a:extLst>
          </p:cNvPr>
          <p:cNvSpPr txBox="1"/>
          <p:nvPr/>
        </p:nvSpPr>
        <p:spPr>
          <a:xfrm>
            <a:off x="0" y="96990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u="none" strike="noStrike" baseline="0" dirty="0">
                <a:solidFill>
                  <a:srgbClr val="C00000"/>
                </a:solidFill>
                <a:latin typeface="Palatino Linotype" panose="02040502050505030304" pitchFamily="18" charset="0"/>
              </a:rPr>
              <a:t>1. Choosing the Training Experience </a:t>
            </a:r>
            <a:endParaRPr lang="en-IN" sz="2400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A97EF6-5189-72C4-AC94-2F6D007C5CC8}"/>
              </a:ext>
            </a:extLst>
          </p:cNvPr>
          <p:cNvSpPr txBox="1"/>
          <p:nvPr/>
        </p:nvSpPr>
        <p:spPr>
          <a:xfrm>
            <a:off x="352095" y="1492731"/>
            <a:ext cx="11692759" cy="1369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The first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mic Sans MS" panose="030F0702030302020204" pitchFamily="66" charset="0"/>
              </a:rPr>
              <a:t>design choice is to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choose the type of training experience </a:t>
            </a:r>
            <a:r>
              <a:rPr lang="en-US" dirty="0">
                <a:latin typeface="Comic Sans MS" panose="030F0702030302020204" pitchFamily="66" charset="0"/>
              </a:rPr>
              <a:t>from which the system will learn.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The type of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training experience available </a:t>
            </a:r>
            <a:r>
              <a:rPr lang="en-US" dirty="0">
                <a:latin typeface="Comic Sans MS" panose="030F0702030302020204" pitchFamily="66" charset="0"/>
              </a:rPr>
              <a:t>can have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a significant impact on the success or failure </a:t>
            </a:r>
            <a:r>
              <a:rPr lang="en-US" dirty="0">
                <a:latin typeface="Comic Sans MS" panose="030F0702030302020204" pitchFamily="66" charset="0"/>
              </a:rPr>
              <a:t>of the learner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C1E602-20DE-8FE5-BCBC-8725CC04F92F}"/>
              </a:ext>
            </a:extLst>
          </p:cNvPr>
          <p:cNvSpPr txBox="1"/>
          <p:nvPr/>
        </p:nvSpPr>
        <p:spPr>
          <a:xfrm>
            <a:off x="-107733" y="2923689"/>
            <a:ext cx="10502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Palatino Linotype" panose="02040502050505030304" pitchFamily="18" charset="0"/>
              </a:rPr>
              <a:t>There are three attributes that impact on success or failure of the learner</a:t>
            </a:r>
            <a:endParaRPr lang="en-IN" sz="2000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05AA0-DF76-ED36-72BA-6E4F56D384BE}"/>
              </a:ext>
            </a:extLst>
          </p:cNvPr>
          <p:cNvSpPr txBox="1"/>
          <p:nvPr/>
        </p:nvSpPr>
        <p:spPr>
          <a:xfrm>
            <a:off x="509749" y="3384958"/>
            <a:ext cx="11377449" cy="877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Comic Sans MS" panose="030F0702030302020204" pitchFamily="66" charset="0"/>
              </a:rPr>
              <a:t>1.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Whether the training experience provides direct or indirect feedback </a:t>
            </a:r>
            <a:r>
              <a:rPr lang="en-US" dirty="0">
                <a:latin typeface="Comic Sans MS" panose="030F0702030302020204" pitchFamily="66" charset="0"/>
              </a:rPr>
              <a:t>regarding the choices made by the performance system.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F92491-50CB-BB7B-E5F3-B51A49E253B3}"/>
              </a:ext>
            </a:extLst>
          </p:cNvPr>
          <p:cNvSpPr txBox="1"/>
          <p:nvPr/>
        </p:nvSpPr>
        <p:spPr>
          <a:xfrm>
            <a:off x="183928" y="4262314"/>
            <a:ext cx="11860925" cy="22621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For example, in checkers games: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In learning to play checkers</a:t>
            </a:r>
            <a:r>
              <a:rPr lang="en-US" dirty="0">
                <a:latin typeface="Comic Sans MS" panose="030F0702030302020204" pitchFamily="66" charset="0"/>
              </a:rPr>
              <a:t>, the system might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learn from direct training examples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consisting of individual checkers board states </a:t>
            </a:r>
            <a:r>
              <a:rPr lang="en-US" dirty="0">
                <a:latin typeface="Comic Sans MS" panose="030F0702030302020204" pitchFamily="66" charset="0"/>
              </a:rPr>
              <a:t>and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the correct move for each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i="1" u="none" strike="noStrike" baseline="0" dirty="0">
                <a:solidFill>
                  <a:srgbClr val="FF0000"/>
                </a:solidFill>
                <a:latin typeface="Comic Sans MS" panose="030F0702030302020204" pitchFamily="66" charset="0"/>
              </a:rPr>
              <a:t>Indirect training examples 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consisting of </a:t>
            </a:r>
            <a:r>
              <a:rPr lang="en-US" sz="1800" i="0" u="none" strike="noStrike" baseline="0" dirty="0">
                <a:solidFill>
                  <a:srgbClr val="0070C0"/>
                </a:solidFill>
                <a:latin typeface="Comic Sans MS" panose="030F0702030302020204" pitchFamily="66" charset="0"/>
              </a:rPr>
              <a:t>the </a:t>
            </a:r>
            <a:r>
              <a:rPr lang="en-US" sz="1800" i="1" u="none" strike="noStrike" baseline="0" dirty="0">
                <a:solidFill>
                  <a:srgbClr val="0070C0"/>
                </a:solidFill>
                <a:latin typeface="Comic Sans MS" panose="030F0702030302020204" pitchFamily="66" charset="0"/>
              </a:rPr>
              <a:t>move sequences 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and </a:t>
            </a:r>
            <a:r>
              <a:rPr lang="en-US" sz="1800" i="1" u="none" strike="noStrike" baseline="0" dirty="0">
                <a:solidFill>
                  <a:srgbClr val="0070C0"/>
                </a:solidFill>
                <a:latin typeface="Comic Sans MS" panose="030F0702030302020204" pitchFamily="66" charset="0"/>
              </a:rPr>
              <a:t>final outcomes </a:t>
            </a:r>
            <a:r>
              <a:rPr lang="en-US" sz="1800" i="0" u="none" strike="noStrike" baseline="0" dirty="0">
                <a:solidFill>
                  <a:srgbClr val="0070C0"/>
                </a:solidFill>
                <a:latin typeface="Comic Sans MS" panose="030F0702030302020204" pitchFamily="66" charset="0"/>
              </a:rPr>
              <a:t>of various games played </a:t>
            </a:r>
            <a:endParaRPr lang="en-US" dirty="0">
              <a:solidFill>
                <a:srgbClr val="0070C0"/>
              </a:solidFill>
              <a:latin typeface="Comic Sans MS" panose="030F0702030302020204" pitchFamily="66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026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BEA96B-49B1-81A3-CB07-78D1C0ED3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9236"/>
            <a:ext cx="10515601" cy="717441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Century Schoolbook" panose="02040604050505020304" pitchFamily="18" charset="0"/>
              </a:rPr>
              <a:t>Design of a Learning System Cont’d</a:t>
            </a:r>
            <a:endParaRPr lang="en-IN" sz="32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3CBB1-7073-923F-D831-3477E9D82A8B}"/>
              </a:ext>
            </a:extLst>
          </p:cNvPr>
          <p:cNvSpPr txBox="1"/>
          <p:nvPr/>
        </p:nvSpPr>
        <p:spPr>
          <a:xfrm>
            <a:off x="-1" y="969907"/>
            <a:ext cx="78302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u="none" strike="noStrike" baseline="0" dirty="0">
                <a:solidFill>
                  <a:srgbClr val="C00000"/>
                </a:solidFill>
                <a:latin typeface="Palatino Linotype" panose="02040502050505030304" pitchFamily="18" charset="0"/>
              </a:rPr>
              <a:t>1. Choosing the Training Experience (Cont’d) </a:t>
            </a:r>
            <a:endParaRPr lang="en-IN" sz="2400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16EB6E-6F89-12A7-49ED-4759A9BB4166}"/>
              </a:ext>
            </a:extLst>
          </p:cNvPr>
          <p:cNvSpPr txBox="1"/>
          <p:nvPr/>
        </p:nvSpPr>
        <p:spPr>
          <a:xfrm>
            <a:off x="-1" y="1524802"/>
            <a:ext cx="10502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Palatino Linotype" panose="02040502050505030304" pitchFamily="18" charset="0"/>
              </a:rPr>
              <a:t>There are three attributes that impact on success or failure of the learner (cont’d)</a:t>
            </a:r>
            <a:endParaRPr lang="en-IN" sz="2000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EFC899-1FC3-37EA-0858-87D1F87BEC12}"/>
              </a:ext>
            </a:extLst>
          </p:cNvPr>
          <p:cNvSpPr txBox="1"/>
          <p:nvPr/>
        </p:nvSpPr>
        <p:spPr>
          <a:xfrm>
            <a:off x="444061" y="2018142"/>
            <a:ext cx="114326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2. The degree to 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which the learner controls the sequence </a:t>
            </a:r>
            <a:r>
              <a:rPr lang="en-US" sz="2000" dirty="0">
                <a:latin typeface="Comic Sans MS" panose="030F0702030302020204" pitchFamily="66" charset="0"/>
              </a:rPr>
              <a:t>of training examples.</a:t>
            </a:r>
            <a:endParaRPr lang="en-IN" sz="2000" dirty="0">
              <a:latin typeface="Comic Sans MS" panose="030F07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FFEBE1-D139-5080-BF5D-942882B8D5B3}"/>
              </a:ext>
            </a:extLst>
          </p:cNvPr>
          <p:cNvSpPr txBox="1"/>
          <p:nvPr/>
        </p:nvSpPr>
        <p:spPr>
          <a:xfrm>
            <a:off x="274580" y="2687859"/>
            <a:ext cx="11432629" cy="35037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For example, in checkers game: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learner might depends on the teacher </a:t>
            </a:r>
            <a:r>
              <a:rPr lang="en-US" sz="2000" dirty="0">
                <a:latin typeface="Comic Sans MS" panose="030F0702030302020204" pitchFamily="66" charset="0"/>
              </a:rPr>
              <a:t>to select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informative board states </a:t>
            </a:r>
            <a:r>
              <a:rPr lang="en-US" sz="2000" dirty="0">
                <a:latin typeface="Comic Sans MS" panose="030F0702030302020204" pitchFamily="66" charset="0"/>
              </a:rPr>
              <a:t>and to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provide the correct move for each</a:t>
            </a:r>
            <a:r>
              <a:rPr lang="en-US" sz="2000" dirty="0">
                <a:latin typeface="Comic Sans MS" panose="030F0702030302020204" pitchFamily="66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</a:rPr>
              <a:t>Alternatively, the learner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might itself propose board states </a:t>
            </a:r>
            <a:r>
              <a:rPr lang="en-US" sz="2000" dirty="0">
                <a:latin typeface="Comic Sans MS" panose="030F0702030302020204" pitchFamily="66" charset="0"/>
              </a:rPr>
              <a:t>that it finds particularly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confusing and ask the teacher for the correct move</a:t>
            </a:r>
            <a:r>
              <a:rPr lang="en-US" sz="2000" dirty="0">
                <a:latin typeface="Comic Sans MS" panose="030F0702030302020204" pitchFamily="66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</a:rPr>
              <a:t>The learner may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have complete control over both the board states </a:t>
            </a:r>
            <a:r>
              <a:rPr lang="en-US" sz="2000" dirty="0">
                <a:latin typeface="Comic Sans MS" panose="030F0702030302020204" pitchFamily="66" charset="0"/>
              </a:rPr>
              <a:t>and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(indirect) training classifications,</a:t>
            </a:r>
            <a:r>
              <a:rPr lang="en-US" sz="2000" dirty="0">
                <a:latin typeface="Comic Sans MS" panose="030F0702030302020204" pitchFamily="66" charset="0"/>
              </a:rPr>
              <a:t> as it does when it learns by playing against itself with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no teacher present</a:t>
            </a:r>
            <a:r>
              <a:rPr lang="en-US" sz="2000" dirty="0">
                <a:latin typeface="Comic Sans MS" panose="030F0702030302020204" pitchFamily="66" charset="0"/>
              </a:rPr>
              <a:t>.</a:t>
            </a:r>
            <a:endParaRPr lang="en-IN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55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BEA96B-49B1-81A3-CB07-78D1C0ED3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9236"/>
            <a:ext cx="10515601" cy="717441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Century Schoolbook" panose="02040604050505020304" pitchFamily="18" charset="0"/>
              </a:rPr>
              <a:t>Design of a Learning System Cont’d</a:t>
            </a:r>
            <a:endParaRPr lang="en-IN" sz="32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3CBB1-7073-923F-D831-3477E9D82A8B}"/>
              </a:ext>
            </a:extLst>
          </p:cNvPr>
          <p:cNvSpPr txBox="1"/>
          <p:nvPr/>
        </p:nvSpPr>
        <p:spPr>
          <a:xfrm>
            <a:off x="-1" y="969907"/>
            <a:ext cx="78302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u="none" strike="noStrike" baseline="0" dirty="0">
                <a:solidFill>
                  <a:srgbClr val="C00000"/>
                </a:solidFill>
                <a:latin typeface="Palatino Linotype" panose="02040502050505030304" pitchFamily="18" charset="0"/>
              </a:rPr>
              <a:t>1. Choosing the Training Experience (Cont’d) </a:t>
            </a:r>
            <a:endParaRPr lang="en-IN" sz="2400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16EB6E-6F89-12A7-49ED-4759A9BB4166}"/>
              </a:ext>
            </a:extLst>
          </p:cNvPr>
          <p:cNvSpPr txBox="1"/>
          <p:nvPr/>
        </p:nvSpPr>
        <p:spPr>
          <a:xfrm>
            <a:off x="-1" y="1524802"/>
            <a:ext cx="10502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Palatino Linotype" panose="02040502050505030304" pitchFamily="18" charset="0"/>
              </a:rPr>
              <a:t>There are three attributes that impact on success or failure of the learner (cont’d)</a:t>
            </a:r>
            <a:endParaRPr lang="en-IN" sz="2000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EFC899-1FC3-37EA-0858-87D1F87BEC12}"/>
              </a:ext>
            </a:extLst>
          </p:cNvPr>
          <p:cNvSpPr txBox="1"/>
          <p:nvPr/>
        </p:nvSpPr>
        <p:spPr>
          <a:xfrm>
            <a:off x="258815" y="2064032"/>
            <a:ext cx="116743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3. How well it represents 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the distribution of examples </a:t>
            </a:r>
            <a:r>
              <a:rPr lang="en-US" sz="2000" dirty="0">
                <a:latin typeface="Comic Sans MS" panose="030F0702030302020204" pitchFamily="66" charset="0"/>
              </a:rPr>
              <a:t>over which the 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final system performance P must be measured.</a:t>
            </a:r>
            <a:endParaRPr lang="en-IN" sz="20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FFEBE1-D139-5080-BF5D-942882B8D5B3}"/>
              </a:ext>
            </a:extLst>
          </p:cNvPr>
          <p:cNvSpPr txBox="1"/>
          <p:nvPr/>
        </p:nvSpPr>
        <p:spPr>
          <a:xfrm>
            <a:off x="258815" y="2773123"/>
            <a:ext cx="11674367" cy="39654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For example, in checkers game: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</a:rPr>
              <a:t>In the checkers learning scenario, the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performance metric P </a:t>
            </a:r>
            <a:r>
              <a:rPr lang="en-US" sz="2000" dirty="0">
                <a:latin typeface="Comic Sans MS" panose="030F0702030302020204" pitchFamily="66" charset="0"/>
              </a:rPr>
              <a:t>is the percent of games the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system wins in the world tournament</a:t>
            </a:r>
            <a:r>
              <a:rPr lang="en-US" sz="2000" dirty="0">
                <a:latin typeface="Comic Sans MS" panose="030F0702030302020204" pitchFamily="66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</a:rPr>
              <a:t>If its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training experience E </a:t>
            </a:r>
            <a:r>
              <a:rPr lang="en-US" sz="2000" dirty="0">
                <a:latin typeface="Comic Sans MS" panose="030F0702030302020204" pitchFamily="66" charset="0"/>
              </a:rPr>
              <a:t>consists only of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games played against itself</a:t>
            </a:r>
            <a:r>
              <a:rPr lang="en-US" sz="2000" dirty="0">
                <a:latin typeface="Comic Sans MS" panose="030F0702030302020204" pitchFamily="66" charset="0"/>
              </a:rPr>
              <a:t>, there is a danger that this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training experience might not be fully representative </a:t>
            </a:r>
            <a:r>
              <a:rPr lang="en-US" sz="2000" dirty="0">
                <a:latin typeface="Comic Sans MS" panose="030F0702030302020204" pitchFamily="66" charset="0"/>
              </a:rPr>
              <a:t>of the distribution of situations over which it will later be tested.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</a:rPr>
              <a:t>It is necessary to learn from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a distribution of examples </a:t>
            </a:r>
            <a:r>
              <a:rPr lang="en-US" sz="2000" dirty="0">
                <a:latin typeface="Comic Sans MS" panose="030F0702030302020204" pitchFamily="66" charset="0"/>
              </a:rPr>
              <a:t>that is different from those on which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the final system will be evaluated</a:t>
            </a:r>
            <a:r>
              <a:rPr lang="en-US" sz="2000" dirty="0">
                <a:latin typeface="Comic Sans MS" panose="030F0702030302020204" pitchFamily="66" charset="0"/>
              </a:rPr>
              <a:t>.</a:t>
            </a:r>
            <a:endParaRPr lang="en-IN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7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1EF9534-254D-70C6-9D21-C10168B5F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9236"/>
            <a:ext cx="10515601" cy="717441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Century Schoolbook" panose="02040604050505020304" pitchFamily="18" charset="0"/>
              </a:rPr>
              <a:t>Design of a Learning System Cont’d</a:t>
            </a:r>
            <a:endParaRPr lang="en-IN" sz="32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4972EE-CCD3-1CCB-5486-3CF7AC298A95}"/>
              </a:ext>
            </a:extLst>
          </p:cNvPr>
          <p:cNvSpPr txBox="1"/>
          <p:nvPr/>
        </p:nvSpPr>
        <p:spPr>
          <a:xfrm>
            <a:off x="-1" y="969907"/>
            <a:ext cx="78302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u="none" strike="noStrike" baseline="0" dirty="0">
                <a:solidFill>
                  <a:srgbClr val="C00000"/>
                </a:solidFill>
                <a:latin typeface="Palatino Linotype" panose="02040502050505030304" pitchFamily="18" charset="0"/>
              </a:rPr>
              <a:t>2. Choosing the Target Function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A0E56-1F5D-4074-D1F6-04140430D7DE}"/>
              </a:ext>
            </a:extLst>
          </p:cNvPr>
          <p:cNvSpPr txBox="1"/>
          <p:nvPr/>
        </p:nvSpPr>
        <p:spPr>
          <a:xfrm>
            <a:off x="558800" y="1431572"/>
            <a:ext cx="11541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To determine exactly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what type of knowledge has to be learned </a:t>
            </a:r>
            <a:r>
              <a:rPr lang="en-US" dirty="0">
                <a:latin typeface="Comic Sans MS" panose="030F0702030302020204" pitchFamily="66" charset="0"/>
              </a:rPr>
              <a:t>and it's used by the performance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C50749-F2DD-00E0-A612-F1683BA17CA4}"/>
              </a:ext>
            </a:extLst>
          </p:cNvPr>
          <p:cNvSpPr txBox="1"/>
          <p:nvPr/>
        </p:nvSpPr>
        <p:spPr>
          <a:xfrm>
            <a:off x="337820" y="2090742"/>
            <a:ext cx="11681460" cy="1862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1800" b="0" i="0" u="none" strike="noStrike" baseline="0" dirty="0">
                <a:solidFill>
                  <a:srgbClr val="0070C0"/>
                </a:solidFill>
                <a:latin typeface="Comic Sans MS" panose="030F0702030302020204" pitchFamily="66" charset="0"/>
              </a:rPr>
              <a:t>Let’s consider a checkers-playing program that can generate the legal moves from any board state. 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The program needs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Comic Sans MS" panose="030F0702030302020204" pitchFamily="66" charset="0"/>
              </a:rPr>
              <a:t>only to learn how to choose the best move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from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Comic Sans MS" panose="030F0702030302020204" pitchFamily="66" charset="0"/>
              </a:rPr>
              <a:t>among these legal moves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. 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We must learn to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Comic Sans MS" panose="030F0702030302020204" pitchFamily="66" charset="0"/>
              </a:rPr>
              <a:t>choose among the legal moves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,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Comic Sans MS" panose="030F0702030302020204" pitchFamily="66" charset="0"/>
              </a:rPr>
              <a:t>the most obvious choice for the type of information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to be learned is a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Comic Sans MS" panose="030F0702030302020204" pitchFamily="66" charset="0"/>
              </a:rPr>
              <a:t>program, or function, that chooses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the best move for any given board state.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9AD306-28D2-403F-82D9-74A19BA1E494}"/>
              </a:ext>
            </a:extLst>
          </p:cNvPr>
          <p:cNvSpPr txBox="1"/>
          <p:nvPr/>
        </p:nvSpPr>
        <p:spPr>
          <a:xfrm>
            <a:off x="558800" y="3952983"/>
            <a:ext cx="11389360" cy="28163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Let </a:t>
            </a:r>
            <a:r>
              <a:rPr lang="en-US" dirty="0" err="1">
                <a:solidFill>
                  <a:srgbClr val="0070C0"/>
                </a:solidFill>
                <a:latin typeface="Comic Sans MS" panose="030F0702030302020204" pitchFamily="66" charset="0"/>
              </a:rPr>
              <a:t>ChooseMove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be the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target function </a:t>
            </a:r>
            <a:r>
              <a:rPr lang="en-US" dirty="0">
                <a:latin typeface="Comic Sans MS" panose="030F0702030302020204" pitchFamily="66" charset="0"/>
              </a:rPr>
              <a:t>and the notation is 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Comic Sans MS" panose="030F0702030302020204" pitchFamily="66" charset="0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ChooseMove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:  B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M 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Which indicate that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this function accepts as input any board</a:t>
            </a:r>
            <a:r>
              <a:rPr lang="en-US" dirty="0">
                <a:latin typeface="Comic Sans MS" panose="030F0702030302020204" pitchFamily="66" charset="0"/>
              </a:rPr>
              <a:t> from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the set of legal board states B </a:t>
            </a:r>
            <a:r>
              <a:rPr lang="en-US" dirty="0">
                <a:latin typeface="Comic Sans MS" panose="030F0702030302020204" pitchFamily="66" charset="0"/>
              </a:rPr>
              <a:t>and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produces as output</a:t>
            </a:r>
            <a:r>
              <a:rPr lang="en-US" dirty="0">
                <a:latin typeface="Comic Sans MS" panose="030F0702030302020204" pitchFamily="66" charset="0"/>
              </a:rPr>
              <a:t> some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move from the set of legal moves M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70C0"/>
                </a:solidFill>
                <a:latin typeface="Comic Sans MS" panose="030F0702030302020204" pitchFamily="66" charset="0"/>
              </a:rPr>
              <a:t>ChooseMove</a:t>
            </a:r>
            <a:r>
              <a:rPr lang="en-US" dirty="0">
                <a:latin typeface="Comic Sans MS" panose="030F0702030302020204" pitchFamily="66" charset="0"/>
              </a:rPr>
              <a:t> is an choice for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the target function in checkers example</a:t>
            </a:r>
            <a:r>
              <a:rPr lang="en-US" dirty="0">
                <a:latin typeface="Comic Sans MS" panose="030F0702030302020204" pitchFamily="66" charset="0"/>
              </a:rPr>
              <a:t>, but this function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will turn out to be very difficult to learn </a:t>
            </a:r>
            <a:r>
              <a:rPr lang="en-US" dirty="0">
                <a:latin typeface="Comic Sans MS" panose="030F0702030302020204" pitchFamily="66" charset="0"/>
              </a:rPr>
              <a:t>given the kind of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indirect training experience available to our system</a:t>
            </a:r>
            <a:r>
              <a:rPr lang="en-US" dirty="0">
                <a:latin typeface="Comic Sans MS" panose="030F0702030302020204" pitchFamily="66" charset="0"/>
              </a:rPr>
              <a:t>.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11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1EF9534-254D-70C6-9D21-C10168B5F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9236"/>
            <a:ext cx="10515601" cy="717441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Century Schoolbook" panose="02040604050505020304" pitchFamily="18" charset="0"/>
              </a:rPr>
              <a:t>Design of a Learning System Cont’d</a:t>
            </a:r>
            <a:endParaRPr lang="en-IN" sz="32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4972EE-CCD3-1CCB-5486-3CF7AC298A95}"/>
              </a:ext>
            </a:extLst>
          </p:cNvPr>
          <p:cNvSpPr txBox="1"/>
          <p:nvPr/>
        </p:nvSpPr>
        <p:spPr>
          <a:xfrm>
            <a:off x="-1" y="969907"/>
            <a:ext cx="78302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u="none" strike="noStrike" baseline="0" dirty="0">
                <a:solidFill>
                  <a:srgbClr val="C00000"/>
                </a:solidFill>
                <a:latin typeface="Palatino Linotype" panose="02040502050505030304" pitchFamily="18" charset="0"/>
              </a:rPr>
              <a:t>2. Choosing the Target Function (Cont’d)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9AD306-28D2-403F-82D9-74A19BA1E494}"/>
              </a:ext>
            </a:extLst>
          </p:cNvPr>
          <p:cNvSpPr txBox="1"/>
          <p:nvPr/>
        </p:nvSpPr>
        <p:spPr>
          <a:xfrm>
            <a:off x="401319" y="1452635"/>
            <a:ext cx="11389360" cy="3021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1600" dirty="0">
                <a:latin typeface="Comic Sans MS" panose="030F0702030302020204" pitchFamily="66" charset="0"/>
              </a:rPr>
              <a:t>2. An </a:t>
            </a:r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alternative target function</a:t>
            </a:r>
            <a:r>
              <a:rPr lang="en-US" sz="1600" dirty="0">
                <a:latin typeface="Comic Sans MS" panose="030F0702030302020204" pitchFamily="66" charset="0"/>
              </a:rPr>
              <a:t> is an </a:t>
            </a:r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evaluation function that assigns a numerical score </a:t>
            </a:r>
            <a:r>
              <a:rPr lang="en-US" sz="1600" dirty="0">
                <a:latin typeface="Comic Sans MS" panose="030F0702030302020204" pitchFamily="66" charset="0"/>
              </a:rPr>
              <a:t>to any given board state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1600" dirty="0">
                <a:latin typeface="Comic Sans MS" panose="030F0702030302020204" pitchFamily="66" charset="0"/>
              </a:rPr>
              <a:t>Let the </a:t>
            </a:r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target function V </a:t>
            </a:r>
            <a:r>
              <a:rPr lang="en-US" sz="1600" dirty="0">
                <a:latin typeface="Comic Sans MS" panose="030F0702030302020204" pitchFamily="66" charset="0"/>
              </a:rPr>
              <a:t>and the notation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1600" dirty="0">
                <a:latin typeface="Comic Sans MS" panose="030F0702030302020204" pitchFamily="66" charset="0"/>
              </a:rPr>
              <a:t>			</a:t>
            </a:r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V : B </a:t>
            </a:r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R</a:t>
            </a:r>
            <a:endParaRPr lang="en-US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omic Sans MS" panose="030F0702030302020204" pitchFamily="66" charset="0"/>
              </a:rPr>
              <a:t>which denote that V maps any legal board state from the set B to some real value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omic Sans MS" panose="030F0702030302020204" pitchFamily="66" charset="0"/>
              </a:rPr>
              <a:t>We intend for </a:t>
            </a:r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this target function V </a:t>
            </a:r>
            <a:r>
              <a:rPr lang="en-US" sz="1600" dirty="0">
                <a:latin typeface="Comic Sans MS" panose="030F0702030302020204" pitchFamily="66" charset="0"/>
              </a:rPr>
              <a:t>to assign higher scores to better board states. 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omic Sans MS" panose="030F0702030302020204" pitchFamily="66" charset="0"/>
              </a:rPr>
              <a:t>If the system can successfully learn such a </a:t>
            </a:r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target function V</a:t>
            </a:r>
            <a:r>
              <a:rPr lang="en-US" sz="1600" dirty="0">
                <a:latin typeface="Comic Sans MS" panose="030F0702030302020204" pitchFamily="66" charset="0"/>
              </a:rPr>
              <a:t>, then it can easily use it to select the best move from any current board position.</a:t>
            </a:r>
            <a:endParaRPr lang="en-IN" sz="1600" dirty="0">
              <a:latin typeface="Comic Sans MS" panose="030F07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826F5-832A-68AB-C6F0-3229BF7C5D45}"/>
              </a:ext>
            </a:extLst>
          </p:cNvPr>
          <p:cNvSpPr txBox="1"/>
          <p:nvPr/>
        </p:nvSpPr>
        <p:spPr>
          <a:xfrm>
            <a:off x="341629" y="4457150"/>
            <a:ext cx="11850371" cy="2400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Let us define the target value V(b) for an arbitrary board state b in B, as follows: 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if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b is a final board state </a:t>
            </a:r>
            <a:r>
              <a:rPr lang="en-US" dirty="0">
                <a:latin typeface="Comic Sans MS" panose="030F0702030302020204" pitchFamily="66" charset="0"/>
              </a:rPr>
              <a:t>that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is won</a:t>
            </a:r>
            <a:r>
              <a:rPr lang="en-US" dirty="0">
                <a:latin typeface="Comic Sans MS" panose="030F0702030302020204" pitchFamily="66" charset="0"/>
              </a:rPr>
              <a:t>, then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V(b) = 100 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if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b is a final board state </a:t>
            </a:r>
            <a:r>
              <a:rPr lang="en-US" dirty="0">
                <a:latin typeface="Comic Sans MS" panose="030F0702030302020204" pitchFamily="66" charset="0"/>
              </a:rPr>
              <a:t>that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is lost</a:t>
            </a:r>
            <a:r>
              <a:rPr lang="en-US" dirty="0">
                <a:latin typeface="Comic Sans MS" panose="030F0702030302020204" pitchFamily="66" charset="0"/>
              </a:rPr>
              <a:t>, then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V(b) = -100 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if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b is a final board state </a:t>
            </a:r>
            <a:r>
              <a:rPr lang="en-US" dirty="0">
                <a:latin typeface="Comic Sans MS" panose="030F0702030302020204" pitchFamily="66" charset="0"/>
              </a:rPr>
              <a:t>that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is drawn</a:t>
            </a:r>
            <a:r>
              <a:rPr lang="en-US" dirty="0">
                <a:latin typeface="Comic Sans MS" panose="030F0702030302020204" pitchFamily="66" charset="0"/>
              </a:rPr>
              <a:t>, then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V(b) = 0 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if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b is a not a final state in the game</a:t>
            </a:r>
            <a:r>
              <a:rPr lang="en-US" dirty="0">
                <a:latin typeface="Comic Sans MS" panose="030F0702030302020204" pitchFamily="66" charset="0"/>
              </a:rPr>
              <a:t>, then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V(b) = V(b' ), </a:t>
            </a:r>
            <a:r>
              <a:rPr lang="en-US" dirty="0">
                <a:latin typeface="Comic Sans MS" panose="030F0702030302020204" pitchFamily="66" charset="0"/>
              </a:rPr>
              <a:t>where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b' is the best final board state </a:t>
            </a:r>
            <a:r>
              <a:rPr lang="en-US" dirty="0">
                <a:latin typeface="Comic Sans MS" panose="030F0702030302020204" pitchFamily="66" charset="0"/>
              </a:rPr>
              <a:t>that can be achieved starting from b and playing optimally until the end of the game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25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355F64-2CC8-A3A3-E81B-556844B23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9236"/>
            <a:ext cx="10515601" cy="717441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Century Schoolbook" panose="02040604050505020304" pitchFamily="18" charset="0"/>
              </a:rPr>
              <a:t>Design of a Learning System Cont’d</a:t>
            </a:r>
            <a:endParaRPr lang="en-IN" sz="32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6D2C4-5670-C502-C6A7-B8B7F614746B}"/>
              </a:ext>
            </a:extLst>
          </p:cNvPr>
          <p:cNvSpPr txBox="1"/>
          <p:nvPr/>
        </p:nvSpPr>
        <p:spPr>
          <a:xfrm>
            <a:off x="-1" y="969907"/>
            <a:ext cx="78302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u="none" strike="noStrike" baseline="0" dirty="0">
                <a:solidFill>
                  <a:srgbClr val="C00000"/>
                </a:solidFill>
                <a:latin typeface="Palatino Linotype" panose="02040502050505030304" pitchFamily="18" charset="0"/>
              </a:rPr>
              <a:t>3. Choosing a Representation for the Target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0B8818-BDC1-7BA8-4C65-A7826A2C7909}"/>
              </a:ext>
            </a:extLst>
          </p:cNvPr>
          <p:cNvSpPr txBox="1"/>
          <p:nvPr/>
        </p:nvSpPr>
        <p:spPr>
          <a:xfrm>
            <a:off x="692149" y="1524802"/>
            <a:ext cx="10807700" cy="3832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Comic Sans MS" panose="030F0702030302020204" pitchFamily="66" charset="0"/>
              </a:rPr>
              <a:t>Let’s choose a simple representation - for any given board state, the function c will be calculated as a linear combination of the following board features: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x1</a:t>
            </a:r>
            <a:r>
              <a:rPr lang="en-US" dirty="0">
                <a:latin typeface="Comic Sans MS" panose="030F0702030302020204" pitchFamily="66" charset="0"/>
              </a:rPr>
              <a:t>: the number of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black pieces </a:t>
            </a:r>
            <a:r>
              <a:rPr lang="en-US" dirty="0">
                <a:latin typeface="Comic Sans MS" panose="030F0702030302020204" pitchFamily="66" charset="0"/>
              </a:rPr>
              <a:t>on the board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x2</a:t>
            </a:r>
            <a:r>
              <a:rPr lang="en-US" dirty="0">
                <a:latin typeface="Comic Sans MS" panose="030F0702030302020204" pitchFamily="66" charset="0"/>
              </a:rPr>
              <a:t>: the number of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red pieces </a:t>
            </a:r>
            <a:r>
              <a:rPr lang="en-US" dirty="0">
                <a:latin typeface="Comic Sans MS" panose="030F0702030302020204" pitchFamily="66" charset="0"/>
              </a:rPr>
              <a:t>on the board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x3</a:t>
            </a:r>
            <a:r>
              <a:rPr lang="en-US" dirty="0">
                <a:latin typeface="Comic Sans MS" panose="030F0702030302020204" pitchFamily="66" charset="0"/>
              </a:rPr>
              <a:t>: the number of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black kings </a:t>
            </a:r>
            <a:r>
              <a:rPr lang="en-US" dirty="0">
                <a:latin typeface="Comic Sans MS" panose="030F0702030302020204" pitchFamily="66" charset="0"/>
              </a:rPr>
              <a:t>on the board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x4</a:t>
            </a:r>
            <a:r>
              <a:rPr lang="en-US" dirty="0">
                <a:latin typeface="Comic Sans MS" panose="030F0702030302020204" pitchFamily="66" charset="0"/>
              </a:rPr>
              <a:t>: the number of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red kings </a:t>
            </a:r>
            <a:r>
              <a:rPr lang="en-US" dirty="0">
                <a:latin typeface="Comic Sans MS" panose="030F0702030302020204" pitchFamily="66" charset="0"/>
              </a:rPr>
              <a:t>on the board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x5</a:t>
            </a:r>
            <a:r>
              <a:rPr lang="en-US" dirty="0">
                <a:latin typeface="Comic Sans MS" panose="030F0702030302020204" pitchFamily="66" charset="0"/>
              </a:rPr>
              <a:t>: the number of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black pieces threatened by red </a:t>
            </a:r>
            <a:r>
              <a:rPr lang="en-US" dirty="0">
                <a:latin typeface="Comic Sans MS" panose="030F0702030302020204" pitchFamily="66" charset="0"/>
              </a:rPr>
              <a:t>(i.e., which can be captured on red's next turn)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x6</a:t>
            </a:r>
            <a:r>
              <a:rPr lang="en-US" dirty="0">
                <a:latin typeface="Comic Sans MS" panose="030F0702030302020204" pitchFamily="66" charset="0"/>
              </a:rPr>
              <a:t>: the number of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red pieces threatened by black</a:t>
            </a:r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0EBC63-602E-3299-6CE1-578E36B70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22" y="5888093"/>
            <a:ext cx="7094835" cy="6248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C38BF3-DA69-AA59-296C-ACD8F4CBC200}"/>
              </a:ext>
            </a:extLst>
          </p:cNvPr>
          <p:cNvSpPr txBox="1"/>
          <p:nvPr/>
        </p:nvSpPr>
        <p:spPr>
          <a:xfrm>
            <a:off x="449580" y="5450043"/>
            <a:ext cx="102707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Thus, the learning program will represent a linear function of the form </a:t>
            </a:r>
            <a:endParaRPr lang="en-IN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243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4F659E87B70A419CAE1A5092230E6B" ma:contentTypeVersion="6" ma:contentTypeDescription="Create a new document." ma:contentTypeScope="" ma:versionID="b6d70cd4f9d7c7ef7c89832c49249304">
  <xsd:schema xmlns:xsd="http://www.w3.org/2001/XMLSchema" xmlns:xs="http://www.w3.org/2001/XMLSchema" xmlns:p="http://schemas.microsoft.com/office/2006/metadata/properties" xmlns:ns2="5dbc6360-c13d-4683-9985-ea1540c9bf75" xmlns:ns3="bdf9c1d3-2a4c-4fde-897a-e4491510ebd4" targetNamespace="http://schemas.microsoft.com/office/2006/metadata/properties" ma:root="true" ma:fieldsID="ce1d6e354ebccf5335fb62c19a9b7a2b" ns2:_="" ns3:_="">
    <xsd:import namespace="5dbc6360-c13d-4683-9985-ea1540c9bf75"/>
    <xsd:import namespace="bdf9c1d3-2a4c-4fde-897a-e4491510eb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bc6360-c13d-4683-9985-ea1540c9bf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f9c1d3-2a4c-4fde-897a-e4491510ebd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014A84-D6D7-4772-8187-718182F632AC}"/>
</file>

<file path=customXml/itemProps2.xml><?xml version="1.0" encoding="utf-8"?>
<ds:datastoreItem xmlns:ds="http://schemas.openxmlformats.org/officeDocument/2006/customXml" ds:itemID="{FD1E749A-B038-4AA8-B00F-4E37AB02AB83}"/>
</file>

<file path=customXml/itemProps3.xml><?xml version="1.0" encoding="utf-8"?>
<ds:datastoreItem xmlns:ds="http://schemas.openxmlformats.org/officeDocument/2006/customXml" ds:itemID="{13AAA44B-6DEA-4E2E-B46F-6CD880754F7A}"/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1792</Words>
  <Application>Microsoft Office PowerPoint</Application>
  <PresentationFormat>Widescreen</PresentationFormat>
  <Paragraphs>122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Century Schoolbook</vt:lpstr>
      <vt:lpstr>Comic Sans MS</vt:lpstr>
      <vt:lpstr>Palatino Linotype</vt:lpstr>
      <vt:lpstr>Times New Roman</vt:lpstr>
      <vt:lpstr>Office Theme</vt:lpstr>
      <vt:lpstr>Learning Problems</vt:lpstr>
      <vt:lpstr>Simple Learning Process</vt:lpstr>
      <vt:lpstr>Design of a Learning System</vt:lpstr>
      <vt:lpstr>Design of a Learning System Cont’d</vt:lpstr>
      <vt:lpstr>Design of a Learning System Cont’d</vt:lpstr>
      <vt:lpstr>Design of a Learning System Cont’d</vt:lpstr>
      <vt:lpstr>Design of a Learning System Cont’d</vt:lpstr>
      <vt:lpstr>Design of a Learning System Cont’d</vt:lpstr>
      <vt:lpstr>Design of a Learning System Cont’d</vt:lpstr>
      <vt:lpstr>Design of a Learning System Cont’d</vt:lpstr>
      <vt:lpstr>Design of a Learning System Cont’d</vt:lpstr>
      <vt:lpstr>Design of a Learning System Cont’d</vt:lpstr>
      <vt:lpstr>Design of a Learning System Cont’d</vt:lpstr>
      <vt:lpstr>Design of a Learning System Cont’d</vt:lpstr>
      <vt:lpstr>Design of a Learning System Cont’d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Problems</dc:title>
  <dc:creator>SELVA KUMAR S</dc:creator>
  <cp:lastModifiedBy>Jyothi Rajam</cp:lastModifiedBy>
  <cp:revision>56</cp:revision>
  <dcterms:created xsi:type="dcterms:W3CDTF">2023-01-05T11:01:22Z</dcterms:created>
  <dcterms:modified xsi:type="dcterms:W3CDTF">2023-01-16T17:06:49Z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0x010100D94F659E87B70A419CAE1A5092230E6B</vt:lpwstr>
  </property>
</Properties>
</file>