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6" r:id="rId9"/>
    <p:sldId id="261" r:id="rId10"/>
    <p:sldId id="260" r:id="rId11"/>
    <p:sldId id="262" r:id="rId12"/>
    <p:sldId id="263" r:id="rId13"/>
    <p:sldId id="265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951CE8-ECCD-4BB7-9A78-7C76D8BE12CD}" v="1" dt="2023-04-01T07:36:52.827"/>
    <p1510:client id="{F6492B7D-75BD-48DB-A7E3-789E09357CA6}" v="1" dt="2023-02-19T10:00:35.998"/>
    <p1510:client id="{FA81B251-A277-4330-BDE6-D4EF1E76885C}" v="1" dt="2023-02-19T02:48:55.486"/>
    <p1510:client id="{FDAE6058-7A64-49D1-9B34-430696FA256B}" v="1" dt="2023-02-18T07:44:30.7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9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INENI LAKSHMI SWATHI 21BCE8535" userId="S::swathi.21bce8535@vitapstudent.ac.in::848f5198-d47d-40d9-b8af-d62b5f94e410" providerId="AD" clId="Web-{70951CE8-ECCD-4BB7-9A78-7C76D8BE12CD}"/>
    <pc:docChg chg="sldOrd">
      <pc:chgData name="RAMINENI LAKSHMI SWATHI 21BCE8535" userId="S::swathi.21bce8535@vitapstudent.ac.in::848f5198-d47d-40d9-b8af-d62b5f94e410" providerId="AD" clId="Web-{70951CE8-ECCD-4BB7-9A78-7C76D8BE12CD}" dt="2023-04-01T07:36:52.827" v="0"/>
      <pc:docMkLst>
        <pc:docMk/>
      </pc:docMkLst>
      <pc:sldChg chg="ord">
        <pc:chgData name="RAMINENI LAKSHMI SWATHI 21BCE8535" userId="S::swathi.21bce8535@vitapstudent.ac.in::848f5198-d47d-40d9-b8af-d62b5f94e410" providerId="AD" clId="Web-{70951CE8-ECCD-4BB7-9A78-7C76D8BE12CD}" dt="2023-04-01T07:36:52.827" v="0"/>
        <pc:sldMkLst>
          <pc:docMk/>
          <pc:sldMk cId="1164757837" sldId="261"/>
        </pc:sldMkLst>
      </pc:sldChg>
    </pc:docChg>
  </pc:docChgLst>
  <pc:docChgLst>
    <pc:chgData clId="Web-{FDAE6058-7A64-49D1-9B34-430696FA256B}"/>
    <pc:docChg chg="modSld">
      <pc:chgData name="" userId="" providerId="" clId="Web-{FDAE6058-7A64-49D1-9B34-430696FA256B}" dt="2023-02-18T07:44:30.766" v="0" actId="1076"/>
      <pc:docMkLst>
        <pc:docMk/>
      </pc:docMkLst>
      <pc:sldChg chg="modSp">
        <pc:chgData name="" userId="" providerId="" clId="Web-{FDAE6058-7A64-49D1-9B34-430696FA256B}" dt="2023-02-18T07:44:30.766" v="0" actId="1076"/>
        <pc:sldMkLst>
          <pc:docMk/>
          <pc:sldMk cId="1603031086" sldId="256"/>
        </pc:sldMkLst>
        <pc:picChg chg="mod">
          <ac:chgData name="" userId="" providerId="" clId="Web-{FDAE6058-7A64-49D1-9B34-430696FA256B}" dt="2023-02-18T07:44:30.766" v="0" actId="1076"/>
          <ac:picMkLst>
            <pc:docMk/>
            <pc:sldMk cId="1603031086" sldId="256"/>
            <ac:picMk id="1026" creationId="{0CF2D588-D53A-50B5-8ACC-BFFDBD52E358}"/>
          </ac:picMkLst>
        </pc:picChg>
      </pc:sldChg>
    </pc:docChg>
  </pc:docChgLst>
  <pc:docChgLst>
    <pc:chgData name="ARYAN PRAJAPATI  21BCE7170" userId="S::aryan.21bce7170@vitapstudent.ac.in::62d5e21f-f460-4163-a299-bc07986a4cf0" providerId="AD" clId="Web-{FA81B251-A277-4330-BDE6-D4EF1E76885C}"/>
    <pc:docChg chg="sldOrd">
      <pc:chgData name="ARYAN PRAJAPATI  21BCE7170" userId="S::aryan.21bce7170@vitapstudent.ac.in::62d5e21f-f460-4163-a299-bc07986a4cf0" providerId="AD" clId="Web-{FA81B251-A277-4330-BDE6-D4EF1E76885C}" dt="2023-02-19T02:48:55.486" v="0"/>
      <pc:docMkLst>
        <pc:docMk/>
      </pc:docMkLst>
      <pc:sldChg chg="ord">
        <pc:chgData name="ARYAN PRAJAPATI  21BCE7170" userId="S::aryan.21bce7170@vitapstudent.ac.in::62d5e21f-f460-4163-a299-bc07986a4cf0" providerId="AD" clId="Web-{FA81B251-A277-4330-BDE6-D4EF1E76885C}" dt="2023-02-19T02:48:55.486" v="0"/>
        <pc:sldMkLst>
          <pc:docMk/>
          <pc:sldMk cId="47048405" sldId="265"/>
        </pc:sldMkLst>
      </pc:sldChg>
    </pc:docChg>
  </pc:docChgLst>
  <pc:docChgLst>
    <pc:chgData name="ABHIRAM ALLA 21BCE7396" userId="S::abhiram.21bce7396@vitapstudent.ac.in::5adb6eb9-ca0f-4d09-ba01-579f5ec1f1f8" providerId="AD" clId="Web-{F6492B7D-75BD-48DB-A7E3-789E09357CA6}"/>
    <pc:docChg chg="addSld">
      <pc:chgData name="ABHIRAM ALLA 21BCE7396" userId="S::abhiram.21bce7396@vitapstudent.ac.in::5adb6eb9-ca0f-4d09-ba01-579f5ec1f1f8" providerId="AD" clId="Web-{F6492B7D-75BD-48DB-A7E3-789E09357CA6}" dt="2023-02-19T10:00:35.998" v="0"/>
      <pc:docMkLst>
        <pc:docMk/>
      </pc:docMkLst>
      <pc:sldChg chg="new">
        <pc:chgData name="ABHIRAM ALLA 21BCE7396" userId="S::abhiram.21bce7396@vitapstudent.ac.in::5adb6eb9-ca0f-4d09-ba01-579f5ec1f1f8" providerId="AD" clId="Web-{F6492B7D-75BD-48DB-A7E3-789E09357CA6}" dt="2023-02-19T10:00:35.998" v="0"/>
        <pc:sldMkLst>
          <pc:docMk/>
          <pc:sldMk cId="1541062280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484F-C9B5-AECD-DA6B-4FBCF99ED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EDFD1-0595-5C72-5B86-D450774EE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E4734-CF60-0E5C-E971-47D553B9E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0046-F395-4D3B-AE4C-9EB60D1FDFBE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C1E56-8E8D-89FE-83EC-BF664957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93F88-8CBF-901E-CEE4-5B2C38177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7669-0F7F-4639-9B1E-F097B0179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107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9999-8AF7-263E-F6F7-082D3728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C2A84-0B7E-E884-B15A-0ACA234DC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E59B1-2AAD-A777-899A-3CC995288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0046-F395-4D3B-AE4C-9EB60D1FDFBE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62A1A-A659-5CF7-99DE-1B8CCB094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73700-824A-6040-5B5A-A685D466D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7669-0F7F-4639-9B1E-F097B0179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018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9B1CD8-2931-8F6D-9B53-CA8589E84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D3E58-F7EF-A715-1F31-CFA7467BF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A4BFA-72AA-6C03-A600-047C84D3A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0046-F395-4D3B-AE4C-9EB60D1FDFBE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9BC02-BEC5-43FA-C44C-0B0A08005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FA460-441D-54C0-102D-663F9F265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7669-0F7F-4639-9B1E-F097B0179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90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AF4F3-E13E-46E8-E8F0-64874A1BC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9E338-357A-FB73-7E95-356C7E58E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A118F-F368-9EFB-2FC2-EAFC23309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0046-F395-4D3B-AE4C-9EB60D1FDFBE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9680D-BDBB-2F0F-B818-7DB749D8E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7AFF1-AE6A-63BB-8401-19996C01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7669-0F7F-4639-9B1E-F097B0179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530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6609-EDA6-CEBD-69F1-062A6F57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A9946-CE54-FD07-A606-F2F79CF20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BEF3A-2D3E-CC6D-2038-2DA89DA22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0046-F395-4D3B-AE4C-9EB60D1FDFBE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73C85-F2C6-5425-AFC3-138C960D9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E4BCE-51CB-7AAA-0756-229403D0F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7669-0F7F-4639-9B1E-F097B0179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49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AFB2-653B-6617-8303-138CC45BE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40811-5900-8FF7-72BE-D80D72F17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FA425-D0D0-091F-8DE0-D07B675D0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1BAB7-EA3C-CE45-DE96-92BC57C8F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0046-F395-4D3B-AE4C-9EB60D1FDFBE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4257B-2042-F3D7-162A-9AAFA982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9FAEC-B8E8-C0C7-69C2-8C383B69A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7669-0F7F-4639-9B1E-F097B0179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663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E5B01-B94A-F6E8-7E85-AF9CA89F9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124B0-685D-A802-6D28-7C8FA134D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8C1EE-37B3-075E-8CC4-F59DA7243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8E435F-1EE2-6023-7111-98AD492DD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0B6594-9EAE-F556-82C1-DD4D8EBD0D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023EE-2A08-144C-1A4D-78A3134B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0046-F395-4D3B-AE4C-9EB60D1FDFBE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0118BB-DA37-30DA-861A-FA2A4F833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D4A59C-5F5A-3121-BF3E-6CB79F9FA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7669-0F7F-4639-9B1E-F097B0179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585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AB76A-A01B-F42A-EEAD-1F961D6EE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9F1E5-0E0E-D5D0-AED8-05A384EB2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0046-F395-4D3B-AE4C-9EB60D1FDFBE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C9861E-38E5-E824-A458-54C8C033C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55C210-8929-AEF0-D31D-982EBFCC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7669-0F7F-4639-9B1E-F097B0179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06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736C0-C7F7-6635-F447-EA4868955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0046-F395-4D3B-AE4C-9EB60D1FDFBE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AB5FB9-5944-95B9-3882-FB6E4F3B6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77CE2-7955-C92B-5A76-F1F320FBC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7669-0F7F-4639-9B1E-F097B0179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57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4C98C-4695-0963-7F48-9FB27C10F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BF5E0-E304-5969-07E2-610100850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1579D-90D1-54F0-AFAA-22FA710DB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1F8E9-CE8D-D8C6-F21A-114B313F3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0046-F395-4D3B-AE4C-9EB60D1FDFBE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F45C2-946D-092E-87C7-258D89D3B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8D5F4-983C-2411-36DE-7A1A2F168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7669-0F7F-4639-9B1E-F097B0179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616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833C0-9038-9567-A374-20A859B95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06BA6E-9C5C-2318-BBCF-16A14CD91E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EC4428-4E1A-B7BA-B8D0-B997D871A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87A82-4B0F-8648-7699-7885CC015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0046-F395-4D3B-AE4C-9EB60D1FDFBE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07951-E651-E61A-483B-28A98763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FD146-B27A-2601-04D8-106CB818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7669-0F7F-4639-9B1E-F097B0179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222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895AB6-98EA-448C-D082-DC663F75B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1130E-327F-A787-D149-4690DAE4E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8BB01-BF12-9FBF-08AC-4A736058A4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F0046-F395-4D3B-AE4C-9EB60D1FDFBE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49672-E3D3-A2A9-44E8-722A34999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7BC42-40AD-C9BA-7A9D-EA32A28AC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E7669-0F7F-4639-9B1E-F097B0179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274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huji.ac.il/~shais/UnderstandingMachineLearnin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9F0A0-DCA7-36D5-9632-D3D3EF3B0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841" y="176432"/>
            <a:ext cx="11498317" cy="2387600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Century Schoolbook" panose="02040604050505020304" pitchFamily="18" charset="0"/>
              </a:rPr>
              <a:t>Introduction to Machine Learning</a:t>
            </a:r>
          </a:p>
        </p:txBody>
      </p:sp>
      <p:pic>
        <p:nvPicPr>
          <p:cNvPr id="1026" name="Picture 2" descr="Machine Learning for Beginners…. Machine Learning is the subset of… | by  Ajay Thakur | Medium">
            <a:extLst>
              <a:ext uri="{FF2B5EF4-FFF2-40B4-BE49-F238E27FC236}">
                <a16:creationId xmlns:a16="http://schemas.microsoft.com/office/drawing/2014/main" id="{0CF2D588-D53A-50B5-8ACC-BFFDBD52E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446" y="2611657"/>
            <a:ext cx="7091135" cy="398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03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558120C-83B9-3AA9-1ABE-EA8A5C3A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512"/>
            <a:ext cx="10515600" cy="822543"/>
          </a:xfrm>
        </p:spPr>
        <p:txBody>
          <a:bodyPr>
            <a:normAutofit/>
          </a:bodyPr>
          <a:lstStyle/>
          <a:p>
            <a:pPr algn="ctr"/>
            <a:r>
              <a:rPr lang="en-IN" sz="4800" dirty="0">
                <a:solidFill>
                  <a:srgbClr val="002060"/>
                </a:solidFill>
                <a:latin typeface="Century Schoolbook" panose="02040604050505020304" pitchFamily="18" charset="0"/>
              </a:rPr>
              <a:t>Introduction to Course Cont’d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039AE7-9850-E5FA-8B44-8CB4B3D72CB9}"/>
              </a:ext>
            </a:extLst>
          </p:cNvPr>
          <p:cNvSpPr txBox="1"/>
          <p:nvPr/>
        </p:nvSpPr>
        <p:spPr>
          <a:xfrm>
            <a:off x="136634" y="118578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  <a:latin typeface="Palatino Linotype" panose="02040502050505030304" pitchFamily="18" charset="0"/>
              </a:rPr>
              <a:t>Quiz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37C22E-2E5A-E60E-31DD-6EB8EA6A4392}"/>
              </a:ext>
            </a:extLst>
          </p:cNvPr>
          <p:cNvSpPr txBox="1"/>
          <p:nvPr/>
        </p:nvSpPr>
        <p:spPr>
          <a:xfrm>
            <a:off x="838200" y="170900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Comic Sans MS" panose="030F0702030302020204" pitchFamily="66" charset="0"/>
              </a:rPr>
              <a:t>CAT 1 topics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7C1047-6FE0-A7E1-2519-D52BDDFCFA4A}"/>
              </a:ext>
            </a:extLst>
          </p:cNvPr>
          <p:cNvSpPr txBox="1"/>
          <p:nvPr/>
        </p:nvSpPr>
        <p:spPr>
          <a:xfrm>
            <a:off x="136634" y="249611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  <a:latin typeface="Palatino Linotype" panose="02040502050505030304" pitchFamily="18" charset="0"/>
              </a:rPr>
              <a:t>Quiz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49C01-F3FB-89C2-7B24-88CDE68B289C}"/>
              </a:ext>
            </a:extLst>
          </p:cNvPr>
          <p:cNvSpPr txBox="1"/>
          <p:nvPr/>
        </p:nvSpPr>
        <p:spPr>
          <a:xfrm>
            <a:off x="601718" y="322166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Comic Sans MS" panose="030F0702030302020204" pitchFamily="66" charset="0"/>
              </a:rPr>
              <a:t>After CAT 2 topics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24F98F-A2CB-F693-95E9-3B47CA4EC64F}"/>
              </a:ext>
            </a:extLst>
          </p:cNvPr>
          <p:cNvSpPr txBox="1"/>
          <p:nvPr/>
        </p:nvSpPr>
        <p:spPr>
          <a:xfrm>
            <a:off x="246993" y="4179499"/>
            <a:ext cx="11698014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Comic Sans MS" panose="030F0702030302020204" pitchFamily="66" charset="0"/>
              </a:rPr>
              <a:t>1. </a:t>
            </a:r>
            <a:r>
              <a:rPr lang="en-US" sz="2000" dirty="0">
                <a:latin typeface="Comic Sans MS" panose="030F0702030302020204" pitchFamily="66" charset="0"/>
              </a:rPr>
              <a:t>Please adhere to the 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deadlines. There must not be any relaxation</a:t>
            </a:r>
            <a:r>
              <a:rPr lang="en-US" sz="2000" dirty="0">
                <a:latin typeface="Comic Sans MS" panose="030F0702030302020204" pitchFamily="66" charset="0"/>
              </a:rPr>
              <a:t>.</a:t>
            </a:r>
          </a:p>
          <a:p>
            <a:pPr algn="just"/>
            <a:endParaRPr lang="en-US" sz="2000" dirty="0">
              <a:latin typeface="Comic Sans MS" panose="030F0702030302020204" pitchFamily="66" charset="0"/>
            </a:endParaRPr>
          </a:p>
          <a:p>
            <a:pPr algn="just"/>
            <a:r>
              <a:rPr lang="en-US" sz="2000" dirty="0">
                <a:latin typeface="Comic Sans MS" panose="030F0702030302020204" pitchFamily="66" charset="0"/>
              </a:rPr>
              <a:t>2. If you have 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any queries related </a:t>
            </a:r>
            <a:r>
              <a:rPr lang="en-US" sz="2000" dirty="0">
                <a:latin typeface="Comic Sans MS" panose="030F0702030302020204" pitchFamily="66" charset="0"/>
              </a:rPr>
              <a:t>to the course, the best way is to write an email at 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selvakumar.s@vitap.ac.in </a:t>
            </a:r>
            <a:r>
              <a:rPr lang="en-US" sz="2000" dirty="0">
                <a:latin typeface="Comic Sans MS" panose="030F0702030302020204" pitchFamily="66" charset="0"/>
              </a:rPr>
              <a:t>or sent a message to </a:t>
            </a:r>
            <a:r>
              <a:rPr lang="en-US" sz="20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Ms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-Teams.</a:t>
            </a:r>
          </a:p>
          <a:p>
            <a:pPr algn="just"/>
            <a:endParaRPr lang="en-US" sz="2000" dirty="0">
              <a:latin typeface="Comic Sans MS" panose="030F0702030302020204" pitchFamily="66" charset="0"/>
            </a:endParaRPr>
          </a:p>
          <a:p>
            <a:pPr algn="just"/>
            <a:r>
              <a:rPr lang="en-US" sz="2000" dirty="0">
                <a:latin typeface="Comic Sans MS" panose="030F0702030302020204" pitchFamily="66" charset="0"/>
              </a:rPr>
              <a:t>3. There could be problem-solving and popup quiz during lecture sessions so be ready for it.</a:t>
            </a:r>
          </a:p>
        </p:txBody>
      </p:sp>
    </p:spTree>
    <p:extLst>
      <p:ext uri="{BB962C8B-B14F-4D97-AF65-F5344CB8AC3E}">
        <p14:creationId xmlns:p14="http://schemas.microsoft.com/office/powerpoint/2010/main" val="4704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9C94828-3EA9-CB52-D944-31280EEA6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512"/>
            <a:ext cx="10515600" cy="822543"/>
          </a:xfrm>
        </p:spPr>
        <p:txBody>
          <a:bodyPr>
            <a:normAutofit/>
          </a:bodyPr>
          <a:lstStyle/>
          <a:p>
            <a:pPr algn="ctr"/>
            <a:r>
              <a:rPr lang="en-IN" sz="4800" dirty="0">
                <a:solidFill>
                  <a:srgbClr val="002060"/>
                </a:solidFill>
                <a:latin typeface="Century Schoolbook" panose="02040604050505020304" pitchFamily="18" charset="0"/>
              </a:rPr>
              <a:t>Introduction to Course Cont’d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CD02FB-D821-8622-6949-A1FEB2206CE8}"/>
              </a:ext>
            </a:extLst>
          </p:cNvPr>
          <p:cNvSpPr txBox="1"/>
          <p:nvPr/>
        </p:nvSpPr>
        <p:spPr>
          <a:xfrm>
            <a:off x="136634" y="118578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  <a:latin typeface="Palatino Linotype" panose="02040502050505030304" pitchFamily="18" charset="0"/>
              </a:rPr>
              <a:t>Digital Assessment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9AD4A4-F530-0FA7-770C-8F5E8C12CA90}"/>
              </a:ext>
            </a:extLst>
          </p:cNvPr>
          <p:cNvSpPr txBox="1"/>
          <p:nvPr/>
        </p:nvSpPr>
        <p:spPr>
          <a:xfrm>
            <a:off x="320565" y="1658964"/>
            <a:ext cx="11550870" cy="1770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Choose any </a:t>
            </a:r>
            <a:r>
              <a:rPr lang="en-US" sz="2400" dirty="0">
                <a:solidFill>
                  <a:srgbClr val="0070C0"/>
                </a:solidFill>
                <a:latin typeface="Comic Sans MS" panose="030F0702030302020204" pitchFamily="66" charset="0"/>
              </a:rPr>
              <a:t>5 Journal articles </a:t>
            </a:r>
            <a:r>
              <a:rPr lang="en-US" sz="2400" dirty="0">
                <a:latin typeface="Comic Sans MS" panose="030F0702030302020204" pitchFamily="66" charset="0"/>
              </a:rPr>
              <a:t>that used 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Supervised/ Unsupervised approaches </a:t>
            </a:r>
            <a:r>
              <a:rPr lang="en-US" sz="2400" dirty="0">
                <a:latin typeface="Comic Sans MS" panose="030F0702030302020204" pitchFamily="66" charset="0"/>
              </a:rPr>
              <a:t>from IEEE / Elsevier / Springer published in 2022 / 2021.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Prepare a summary of 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5 paragraphs with those 5 references</a:t>
            </a:r>
            <a:r>
              <a:rPr lang="en-US" sz="2400" dirty="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F12847-17BB-51B2-FA68-7DC971599D0B}"/>
              </a:ext>
            </a:extLst>
          </p:cNvPr>
          <p:cNvSpPr txBox="1"/>
          <p:nvPr/>
        </p:nvSpPr>
        <p:spPr>
          <a:xfrm>
            <a:off x="136634" y="364056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  <a:latin typeface="Palatino Linotype" panose="02040502050505030304" pitchFamily="18" charset="0"/>
              </a:rPr>
              <a:t>Assessment 2 (</a:t>
            </a:r>
            <a:r>
              <a:rPr lang="en-IN" sz="2800" dirty="0">
                <a:solidFill>
                  <a:srgbClr val="002060"/>
                </a:solidFill>
                <a:latin typeface="Palatino Linotype" panose="02040502050505030304" pitchFamily="18" charset="0"/>
              </a:rPr>
              <a:t>Hard Copy</a:t>
            </a:r>
            <a:r>
              <a:rPr lang="en-IN" sz="2800" dirty="0">
                <a:solidFill>
                  <a:srgbClr val="C00000"/>
                </a:solidFill>
                <a:latin typeface="Palatino Linotype" panose="02040502050505030304" pitchFamily="18" charset="0"/>
              </a:rPr>
              <a:t>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956288-2846-7A98-2B70-B401358C39CD}"/>
              </a:ext>
            </a:extLst>
          </p:cNvPr>
          <p:cNvSpPr txBox="1"/>
          <p:nvPr/>
        </p:nvSpPr>
        <p:spPr>
          <a:xfrm>
            <a:off x="220717" y="4314018"/>
            <a:ext cx="11550870" cy="1770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Choose any </a:t>
            </a:r>
            <a:r>
              <a:rPr lang="en-US" sz="2400" dirty="0">
                <a:solidFill>
                  <a:srgbClr val="0070C0"/>
                </a:solidFill>
                <a:latin typeface="Comic Sans MS" panose="030F0702030302020204" pitchFamily="66" charset="0"/>
              </a:rPr>
              <a:t>5 Journal articles </a:t>
            </a:r>
            <a:r>
              <a:rPr lang="en-US" sz="2400" dirty="0">
                <a:latin typeface="Comic Sans MS" panose="030F0702030302020204" pitchFamily="66" charset="0"/>
              </a:rPr>
              <a:t>that used 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Artificial Neural Networks </a:t>
            </a:r>
            <a:r>
              <a:rPr lang="en-US" sz="2400" dirty="0">
                <a:latin typeface="Comic Sans MS" panose="030F0702030302020204" pitchFamily="66" charset="0"/>
              </a:rPr>
              <a:t>from IEEE / Elsevier / Springer published in 2022 / 2021.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Prepare a summary of 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5 paragraphs with those 5 references</a:t>
            </a:r>
            <a:r>
              <a:rPr lang="en-US" sz="2400" dirty="0">
                <a:latin typeface="Comic Sans MS" panose="030F0702030302020204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975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ED43A-98CD-FA27-A935-BF8DC80B6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512"/>
            <a:ext cx="10515600" cy="990709"/>
          </a:xfrm>
        </p:spPr>
        <p:txBody>
          <a:bodyPr>
            <a:normAutofit/>
          </a:bodyPr>
          <a:lstStyle/>
          <a:p>
            <a:pPr algn="ctr"/>
            <a:r>
              <a:rPr lang="en-IN" sz="4800" dirty="0">
                <a:solidFill>
                  <a:srgbClr val="002060"/>
                </a:solidFill>
                <a:latin typeface="Century Schoolbook" panose="02040604050505020304" pitchFamily="18" charset="0"/>
              </a:rPr>
              <a:t>Introduction to Course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A709AA-FCB0-5C71-3BB8-BC1D13EF55E8}"/>
              </a:ext>
            </a:extLst>
          </p:cNvPr>
          <p:cNvSpPr txBox="1"/>
          <p:nvPr/>
        </p:nvSpPr>
        <p:spPr>
          <a:xfrm>
            <a:off x="283779" y="124022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C00000"/>
                </a:solidFill>
                <a:latin typeface="Comic Sans MS" panose="030F0702030302020204" pitchFamily="66" charset="0"/>
              </a:rPr>
              <a:t>Course Objectives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3254BC-F7C8-A3F1-C250-5CAFEB3B2ED7}"/>
              </a:ext>
            </a:extLst>
          </p:cNvPr>
          <p:cNvSpPr txBox="1"/>
          <p:nvPr/>
        </p:nvSpPr>
        <p:spPr>
          <a:xfrm>
            <a:off x="562303" y="1824996"/>
            <a:ext cx="109675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70C0"/>
                </a:solidFill>
                <a:latin typeface="Comic Sans MS" panose="030F0702030302020204" pitchFamily="66" charset="0"/>
              </a:rPr>
              <a:t>Course Objectives 1: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Palatino Linotype" panose="02040502050505030304" pitchFamily="18" charset="0"/>
              </a:rPr>
              <a:t>Introduce the </a:t>
            </a:r>
            <a:r>
              <a:rPr lang="en-US" dirty="0">
                <a:solidFill>
                  <a:srgbClr val="FF0000"/>
                </a:solidFill>
                <a:latin typeface="Palatino Linotype" panose="02040502050505030304" pitchFamily="18" charset="0"/>
              </a:rPr>
              <a:t>fundamental problems of machine learning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  <a:endParaRPr lang="en-IN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r>
              <a:rPr lang="en-IN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8092CB-009A-956F-F5FF-615FAE8522DA}"/>
              </a:ext>
            </a:extLst>
          </p:cNvPr>
          <p:cNvSpPr txBox="1"/>
          <p:nvPr/>
        </p:nvSpPr>
        <p:spPr>
          <a:xfrm>
            <a:off x="562303" y="2698449"/>
            <a:ext cx="11067394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70C0"/>
                </a:solidFill>
                <a:latin typeface="Comic Sans MS" panose="030F0702030302020204" pitchFamily="66" charset="0"/>
              </a:rPr>
              <a:t>Course Objectives 2: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Palatino Linotype" panose="02040502050505030304" pitchFamily="18" charset="0"/>
              </a:rPr>
              <a:t>Provide an </a:t>
            </a:r>
            <a:r>
              <a:rPr lang="en-US" dirty="0">
                <a:solidFill>
                  <a:srgbClr val="FF0000"/>
                </a:solidFill>
                <a:latin typeface="Palatino Linotype" panose="02040502050505030304" pitchFamily="18" charset="0"/>
              </a:rPr>
              <a:t>understanding of techniques, mathematical concepts</a:t>
            </a:r>
            <a:r>
              <a:rPr lang="en-US" dirty="0">
                <a:latin typeface="Palatino Linotype" panose="02040502050505030304" pitchFamily="18" charset="0"/>
              </a:rPr>
              <a:t>, and algorithms used in machine learning to facilitate further study in this area. </a:t>
            </a:r>
          </a:p>
          <a:p>
            <a:pPr lvl="2" algn="just"/>
            <a:endParaRPr lang="en-IN" sz="2400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r>
              <a:rPr lang="en-IN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4F1722-73FA-B4B8-F9A7-A34F7418461A}"/>
              </a:ext>
            </a:extLst>
          </p:cNvPr>
          <p:cNvSpPr txBox="1"/>
          <p:nvPr/>
        </p:nvSpPr>
        <p:spPr>
          <a:xfrm>
            <a:off x="562303" y="3962769"/>
            <a:ext cx="11219794" cy="1164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70C0"/>
                </a:solidFill>
                <a:latin typeface="Comic Sans MS" panose="030F0702030302020204" pitchFamily="66" charset="0"/>
              </a:rPr>
              <a:t>Course Objectives 3: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Palatino Linotype" panose="02040502050505030304" pitchFamily="18" charset="0"/>
              </a:rPr>
              <a:t>Provide an </a:t>
            </a:r>
            <a:r>
              <a:rPr lang="en-US" dirty="0">
                <a:solidFill>
                  <a:srgbClr val="FF0000"/>
                </a:solidFill>
                <a:latin typeface="Palatino Linotype" panose="02040502050505030304" pitchFamily="18" charset="0"/>
              </a:rPr>
              <a:t>understanding of the limitations of various machine learning algorithms</a:t>
            </a:r>
            <a:r>
              <a:rPr lang="en-US" dirty="0">
                <a:latin typeface="Palatino Linotype" panose="02040502050505030304" pitchFamily="18" charset="0"/>
              </a:rPr>
              <a:t> and the way to evaluate the performance of machine learning algorithms. </a:t>
            </a:r>
            <a:r>
              <a:rPr lang="en-IN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61D3F9-65EA-0B0B-44E9-031057845D16}"/>
              </a:ext>
            </a:extLst>
          </p:cNvPr>
          <p:cNvSpPr txBox="1"/>
          <p:nvPr/>
        </p:nvSpPr>
        <p:spPr>
          <a:xfrm>
            <a:off x="562303" y="5260796"/>
            <a:ext cx="11293366" cy="749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70C0"/>
                </a:solidFill>
                <a:latin typeface="Comic Sans MS" panose="030F0702030302020204" pitchFamily="66" charset="0"/>
              </a:rPr>
              <a:t>Course Objectives 4: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Palatino Linotype" panose="02040502050505030304" pitchFamily="18" charset="0"/>
              </a:rPr>
              <a:t>Practice software </a:t>
            </a:r>
            <a:r>
              <a:rPr lang="en-US" dirty="0">
                <a:solidFill>
                  <a:srgbClr val="FF0000"/>
                </a:solidFill>
                <a:latin typeface="Palatino Linotype" panose="02040502050505030304" pitchFamily="18" charset="0"/>
              </a:rPr>
              <a:t>implementation of different concepts and algorithms </a:t>
            </a:r>
            <a:r>
              <a:rPr lang="en-US" dirty="0">
                <a:latin typeface="Palatino Linotype" panose="02040502050505030304" pitchFamily="18" charset="0"/>
              </a:rPr>
              <a:t>covered in the course</a:t>
            </a:r>
            <a:r>
              <a:rPr lang="en-IN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5368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B64518-5413-C238-A59B-F431CFA0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512"/>
            <a:ext cx="10515600" cy="822543"/>
          </a:xfrm>
        </p:spPr>
        <p:txBody>
          <a:bodyPr>
            <a:normAutofit/>
          </a:bodyPr>
          <a:lstStyle/>
          <a:p>
            <a:pPr algn="ctr"/>
            <a:r>
              <a:rPr lang="en-IN" sz="4800" dirty="0">
                <a:solidFill>
                  <a:srgbClr val="002060"/>
                </a:solidFill>
                <a:latin typeface="Century Schoolbook" panose="02040604050505020304" pitchFamily="18" charset="0"/>
              </a:rPr>
              <a:t>Introduction to Course Cont’d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F5A7F1-50A5-ABA5-C59A-670F7CC67FBD}"/>
              </a:ext>
            </a:extLst>
          </p:cNvPr>
          <p:cNvSpPr txBox="1"/>
          <p:nvPr/>
        </p:nvSpPr>
        <p:spPr>
          <a:xfrm>
            <a:off x="283779" y="124022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  <a:latin typeface="Comic Sans MS" panose="030F0702030302020204" pitchFamily="66" charset="0"/>
              </a:rPr>
              <a:t>Course Outcomes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6D8D5124-6127-DCC0-2306-E0867A34D5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5913029"/>
              </p:ext>
            </p:extLst>
          </p:nvPr>
        </p:nvGraphicFramePr>
        <p:xfrm>
          <a:off x="251520" y="1763441"/>
          <a:ext cx="11435983" cy="48026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7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3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67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 Outcomes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 Code:</a:t>
                      </a:r>
                      <a:r>
                        <a:rPr lang="en-US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CSE3008</a:t>
                      </a:r>
                      <a:endParaRPr lang="en-IN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 : 2,4,6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91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  <a:ea typeface="Calibri" panose="020F0502020204030204" pitchFamily="34" charset="0"/>
                        </a:rPr>
                        <a:t>CO1</a:t>
                      </a:r>
                      <a:endParaRPr lang="en-IN" sz="14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</a:rPr>
                        <a:t>Recognize the characteristics </a:t>
                      </a:r>
                      <a:r>
                        <a:rPr lang="en-US" sz="1600" dirty="0"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</a:rPr>
                        <a:t>of machine learning that make it useful to real-world problems</a:t>
                      </a:r>
                      <a:endParaRPr lang="en-IN" sz="1600" dirty="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PO1,PO2,PO3,PO4,PO5, PO6,PO11</a:t>
                      </a:r>
                      <a:endParaRPr lang="en-IN" sz="1050" b="1" dirty="0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28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  <a:ea typeface="Calibri" panose="020F0502020204030204" pitchFamily="34" charset="0"/>
                        </a:rPr>
                        <a:t>CO2</a:t>
                      </a:r>
                      <a:endParaRPr lang="en-IN" sz="14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</a:rPr>
                        <a:t>Be able to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</a:rPr>
                        <a:t>use regularized regression algorithms</a:t>
                      </a:r>
                      <a:endParaRPr lang="en-IN" sz="1600" dirty="0"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PO1,PO2,PO4,PO6,PO7, PO8</a:t>
                      </a:r>
                      <a:endParaRPr lang="en-IN" sz="1200" b="1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28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  <a:ea typeface="Calibri" panose="020F0502020204030204" pitchFamily="34" charset="0"/>
                        </a:rPr>
                        <a:t>CO3</a:t>
                      </a:r>
                      <a:endParaRPr lang="en-IN" sz="14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</a:rPr>
                        <a:t>Be able to use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</a:rPr>
                        <a:t>support vector machines</a:t>
                      </a:r>
                      <a:endParaRPr lang="en-IN" sz="1600" dirty="0"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PO1,PO2,PO3,PO4,PO9, PO10,PO11,PO12</a:t>
                      </a:r>
                      <a:endParaRPr lang="en-IN" sz="1200" b="1" dirty="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784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  <a:ea typeface="Calibri" panose="020F0502020204030204" pitchFamily="34" charset="0"/>
                        </a:rPr>
                        <a:t>CO4</a:t>
                      </a:r>
                      <a:endParaRPr lang="en-IN" sz="14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</a:rPr>
                        <a:t>Understand the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</a:rPr>
                        <a:t>concept behind neural networks </a:t>
                      </a:r>
                      <a:r>
                        <a:rPr lang="en-US" sz="1600" dirty="0"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</a:rPr>
                        <a:t>for learning non-linear functions</a:t>
                      </a:r>
                      <a:endParaRPr lang="en-IN" sz="1600" dirty="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PO2,PO3,PO4,PO5,PO6, PO11</a:t>
                      </a:r>
                      <a:endParaRPr lang="en-IN" sz="1200" b="1" dirty="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28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  <a:ea typeface="Calibri" panose="020F0502020204030204" pitchFamily="34" charset="0"/>
                        </a:rPr>
                        <a:t>CO5</a:t>
                      </a:r>
                      <a:endParaRPr lang="en-IN" sz="14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</a:rPr>
                        <a:t>Understand algorithms for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</a:rPr>
                        <a:t>learning Bayesian networks</a:t>
                      </a:r>
                      <a:endParaRPr lang="en-IN" sz="1600" dirty="0"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PO1,PO2,PO3,PO4,PO5, PO11</a:t>
                      </a:r>
                      <a:endParaRPr lang="en-IN" sz="1200" b="1" dirty="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189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Palatino Linotype" panose="02040502050505030304" pitchFamily="18" charset="0"/>
                          <a:ea typeface="Calibri" panose="020F0502020204030204" pitchFamily="34" charset="0"/>
                        </a:rPr>
                        <a:t>CO6</a:t>
                      </a:r>
                      <a:endParaRPr lang="en-IN" sz="14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</a:rPr>
                        <a:t>Understand the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</a:rPr>
                        <a:t>inference and learning algorithms </a:t>
                      </a:r>
                      <a:r>
                        <a:rPr lang="en-US" sz="1600" dirty="0"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</a:rPr>
                        <a:t>for the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</a:rPr>
                        <a:t>hidden Markov model</a:t>
                      </a:r>
                      <a:endParaRPr lang="en-IN" sz="1600" dirty="0"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PO3,PO4,PO5,PO6,PO9</a:t>
                      </a:r>
                      <a:endParaRPr lang="en-IN" sz="1200" b="1" dirty="0"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758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8CD3437-3413-A1B8-B17A-CFBE45A77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512"/>
            <a:ext cx="10515600" cy="822543"/>
          </a:xfrm>
        </p:spPr>
        <p:txBody>
          <a:bodyPr>
            <a:normAutofit/>
          </a:bodyPr>
          <a:lstStyle/>
          <a:p>
            <a:pPr algn="ctr"/>
            <a:r>
              <a:rPr lang="en-IN" sz="4800" dirty="0">
                <a:solidFill>
                  <a:srgbClr val="002060"/>
                </a:solidFill>
                <a:latin typeface="Century Schoolbook" panose="02040604050505020304" pitchFamily="18" charset="0"/>
              </a:rPr>
              <a:t>Introduction to Course Cont’d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D909B-2DCB-52BA-0215-24BD187B7F2D}"/>
              </a:ext>
            </a:extLst>
          </p:cNvPr>
          <p:cNvSpPr txBox="1"/>
          <p:nvPr/>
        </p:nvSpPr>
        <p:spPr>
          <a:xfrm>
            <a:off x="283779" y="124022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  <a:latin typeface="Comic Sans MS" panose="030F0702030302020204" pitchFamily="66" charset="0"/>
              </a:rPr>
              <a:t>Course syllabus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8BEC98-9A1D-C173-85F3-7B1A921BBFE6}"/>
              </a:ext>
            </a:extLst>
          </p:cNvPr>
          <p:cNvSpPr txBox="1"/>
          <p:nvPr/>
        </p:nvSpPr>
        <p:spPr>
          <a:xfrm>
            <a:off x="283779" y="176344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Module No. 1 -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Introduction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95091F-87C3-7AA6-2B9C-391629D1BC00}"/>
              </a:ext>
            </a:extLst>
          </p:cNvPr>
          <p:cNvSpPr txBox="1"/>
          <p:nvPr/>
        </p:nvSpPr>
        <p:spPr>
          <a:xfrm>
            <a:off x="367862" y="2055828"/>
            <a:ext cx="11687504" cy="877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</a:rPr>
              <a:t>Learning problems, perspectives and issues, concept learning, version spaces and candidate eliminations, inductive bias, decision tree learning, representation, algorithm, Ensemble Learning and Random Forest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95247F-2B55-F8FF-C59A-89B52476136C}"/>
              </a:ext>
            </a:extLst>
          </p:cNvPr>
          <p:cNvSpPr txBox="1"/>
          <p:nvPr/>
        </p:nvSpPr>
        <p:spPr>
          <a:xfrm>
            <a:off x="283779" y="29571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Module No. 2 -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Training Models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7F181F-39B0-3351-5F15-09624D2DD5A6}"/>
              </a:ext>
            </a:extLst>
          </p:cNvPr>
          <p:cNvSpPr txBox="1"/>
          <p:nvPr/>
        </p:nvSpPr>
        <p:spPr>
          <a:xfrm>
            <a:off x="283779" y="3296708"/>
            <a:ext cx="11687504" cy="1708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</a:rPr>
              <a:t>Linear Regression – The Normal equation, Computational complexity, Gradient Descent, Polynomial Regression, Learning Curves, Regularized Linear Models, Logistic Regression, Regularized Logistic Regression, Multi class classification using Logistic Regression, K-Nearest neighbor learning, locally weighted regression, radial basis functions, case based learning.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266A0B-3E21-31AF-1705-DF20D5B6F603}"/>
              </a:ext>
            </a:extLst>
          </p:cNvPr>
          <p:cNvSpPr txBox="1"/>
          <p:nvPr/>
        </p:nvSpPr>
        <p:spPr>
          <a:xfrm>
            <a:off x="283779" y="50210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Module No. 3 -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Support Vector Machine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2161AD-2577-69FA-8031-EB5001D45788}"/>
              </a:ext>
            </a:extLst>
          </p:cNvPr>
          <p:cNvSpPr txBox="1"/>
          <p:nvPr/>
        </p:nvSpPr>
        <p:spPr>
          <a:xfrm>
            <a:off x="367862" y="5413767"/>
            <a:ext cx="11824138" cy="1292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F</a:t>
            </a:r>
            <a:r>
              <a:rPr lang="en-US" sz="18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</a:rPr>
              <a:t>unctional and geometric margins, optimum margin classifier, constrained optimization, Lagrange multipliers, primal/dual problems, KKT conditions, dual of the optimum margin classifier, soft margins, kernels, SVM multi class classification, SVM Regression</a:t>
            </a:r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929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BDFF6-2A47-574B-2B67-F1A961419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FBF27-50B1-FB84-FAB7-467F9C965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62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52EADB0-728F-51E2-9F61-8E917CA9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512"/>
            <a:ext cx="10515600" cy="822543"/>
          </a:xfrm>
        </p:spPr>
        <p:txBody>
          <a:bodyPr>
            <a:normAutofit/>
          </a:bodyPr>
          <a:lstStyle/>
          <a:p>
            <a:pPr algn="ctr"/>
            <a:r>
              <a:rPr lang="en-IN" sz="4800" dirty="0">
                <a:solidFill>
                  <a:srgbClr val="002060"/>
                </a:solidFill>
                <a:latin typeface="Century Schoolbook" panose="02040604050505020304" pitchFamily="18" charset="0"/>
              </a:rPr>
              <a:t>Introduction to Course Cont’d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AA4B22-576F-1DB8-5FE1-8E8A8F1F52A1}"/>
              </a:ext>
            </a:extLst>
          </p:cNvPr>
          <p:cNvSpPr txBox="1"/>
          <p:nvPr/>
        </p:nvSpPr>
        <p:spPr>
          <a:xfrm>
            <a:off x="283779" y="107205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  <a:latin typeface="Comic Sans MS" panose="030F0702030302020204" pitchFamily="66" charset="0"/>
              </a:rPr>
              <a:t>Course syllabus Cont’d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2984E-BD3B-DAC7-FDA1-8C94708F8837}"/>
              </a:ext>
            </a:extLst>
          </p:cNvPr>
          <p:cNvSpPr txBox="1"/>
          <p:nvPr/>
        </p:nvSpPr>
        <p:spPr>
          <a:xfrm>
            <a:off x="126123" y="1711983"/>
            <a:ext cx="11803117" cy="1517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2400" b="1" dirty="0">
                <a:solidFill>
                  <a:srgbClr val="0000FF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Text Books</a:t>
            </a:r>
            <a:endParaRPr lang="en-IN" sz="2400" dirty="0"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Tom M. Mitchell, Machine Learning, McGraw Hill , 2017.</a:t>
            </a:r>
            <a:endParaRPr lang="en-IN" sz="1800" dirty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Palatino Linotype" panose="02040502050505030304" pitchFamily="18" charset="0"/>
                <a:ea typeface="Calibri" panose="020F0502020204030204" pitchFamily="34" charset="0"/>
              </a:rPr>
              <a:t>2.    </a:t>
            </a:r>
            <a:r>
              <a:rPr lang="en-US" sz="1800" dirty="0" err="1">
                <a:effectLst/>
                <a:latin typeface="Palatino Linotype" panose="02040502050505030304" pitchFamily="18" charset="0"/>
                <a:ea typeface="Calibri" panose="020F0502020204030204" pitchFamily="34" charset="0"/>
              </a:rPr>
              <a:t>EthemAlpaydin</a:t>
            </a:r>
            <a:r>
              <a:rPr lang="en-US" sz="1800" dirty="0">
                <a:effectLst/>
                <a:latin typeface="Palatino Linotype" panose="02040502050505030304" pitchFamily="18" charset="0"/>
                <a:ea typeface="Calibri" panose="020F0502020204030204" pitchFamily="34" charset="0"/>
              </a:rPr>
              <a:t>, Introduction to Machine Learning (Adaptive Computation and Machine Learning), The MIT Press, 2017</a:t>
            </a:r>
            <a:endParaRPr lang="en-IN" dirty="0">
              <a:latin typeface="Palatino Linotype" panose="0204050205050503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08E4CB-D461-3ACA-CBEF-176DC2DE4340}"/>
              </a:ext>
            </a:extLst>
          </p:cNvPr>
          <p:cNvSpPr txBox="1"/>
          <p:nvPr/>
        </p:nvSpPr>
        <p:spPr>
          <a:xfrm>
            <a:off x="126123" y="3294760"/>
            <a:ext cx="11971284" cy="2219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2400" b="1" dirty="0">
                <a:solidFill>
                  <a:srgbClr val="0000FF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References</a:t>
            </a:r>
            <a:endParaRPr lang="en-IN" sz="2400" dirty="0"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15000"/>
              </a:lnSpc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AurelienGeron</a:t>
            </a:r>
            <a:r>
              <a:rPr lang="en-US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Hands-On Machine Learning </a:t>
            </a:r>
            <a:r>
              <a:rPr lang="en-US" dirty="0" err="1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WithScikit</a:t>
            </a:r>
            <a:r>
              <a:rPr lang="en-US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-Learn and </a:t>
            </a:r>
            <a:r>
              <a:rPr lang="en-US" dirty="0" err="1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Tensorflow</a:t>
            </a:r>
            <a:r>
              <a:rPr lang="en-US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O’Really</a:t>
            </a:r>
            <a:r>
              <a:rPr lang="en-US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publication 2019</a:t>
            </a:r>
            <a:endParaRPr lang="en-IN" dirty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15000"/>
              </a:lnSpc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Shai Shalev-</a:t>
            </a:r>
            <a:r>
              <a:rPr lang="en-US" dirty="0" err="1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Shwartz</a:t>
            </a:r>
            <a:r>
              <a:rPr lang="en-US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Shai Ben-David, </a:t>
            </a:r>
            <a:r>
              <a:rPr lang="en-US" dirty="0">
                <a:solidFill>
                  <a:srgbClr val="FF0000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dirty="0">
                <a:solidFill>
                  <a:srgbClr val="FF0000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nderstanding Machine Learning</a:t>
            </a:r>
            <a:r>
              <a:rPr lang="en-US" u="sng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Cambridge University Press. 2017</a:t>
            </a:r>
            <a:endParaRPr lang="en-IN" dirty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15000"/>
              </a:lnSpc>
              <a:spcAft>
                <a:spcPts val="1000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T. Hastie, R. </a:t>
            </a:r>
            <a:r>
              <a:rPr lang="en-US" dirty="0" err="1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Tibshirani</a:t>
            </a:r>
            <a:r>
              <a:rPr lang="en-US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J. H. Friedman, Introduction to Statistical Machine Learning 1/e, Springer, 2017. </a:t>
            </a:r>
            <a:endParaRPr lang="en-IN" dirty="0"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15000"/>
              </a:lnSpc>
              <a:spcAft>
                <a:spcPts val="1000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</a:rPr>
              <a:t>M </a:t>
            </a:r>
            <a:r>
              <a:rPr lang="en-US" dirty="0" err="1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</a:rPr>
              <a:t>NarasimhaMurty</a:t>
            </a:r>
            <a:r>
              <a:rPr lang="en-US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</a:rPr>
              <a:t>, Introduction to Pattern Recognition and Machine Learning, World Scientific Publishing Company, 2015</a:t>
            </a:r>
            <a:endParaRPr lang="en-IN" sz="20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75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AB32F8E-6CD6-111C-2BB9-4B5919F40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512"/>
            <a:ext cx="10515600" cy="822543"/>
          </a:xfrm>
        </p:spPr>
        <p:txBody>
          <a:bodyPr>
            <a:normAutofit/>
          </a:bodyPr>
          <a:lstStyle/>
          <a:p>
            <a:pPr algn="ctr"/>
            <a:r>
              <a:rPr lang="en-IN" sz="4800" dirty="0">
                <a:solidFill>
                  <a:srgbClr val="002060"/>
                </a:solidFill>
                <a:latin typeface="Century Schoolbook" panose="02040604050505020304" pitchFamily="18" charset="0"/>
              </a:rPr>
              <a:t>Introduction to Course Cont’d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EAD982-0C14-4ECF-1E90-E0CD2857F1DF}"/>
              </a:ext>
            </a:extLst>
          </p:cNvPr>
          <p:cNvSpPr txBox="1"/>
          <p:nvPr/>
        </p:nvSpPr>
        <p:spPr>
          <a:xfrm>
            <a:off x="283779" y="107205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  <a:latin typeface="Comic Sans MS" panose="030F0702030302020204" pitchFamily="66" charset="0"/>
              </a:rPr>
              <a:t>Course syllabus Cont’d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B356E8-91F8-130F-F024-4A423823CB25}"/>
              </a:ext>
            </a:extLst>
          </p:cNvPr>
          <p:cNvSpPr txBox="1"/>
          <p:nvPr/>
        </p:nvSpPr>
        <p:spPr>
          <a:xfrm>
            <a:off x="183931" y="1894598"/>
            <a:ext cx="11824138" cy="1292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Bayes theorem, concept learning, maximum likelihood, minimum description length principle, Bayes optimal classifier, Gibbs Algorithm, Naïve Bayes Classifier, Bayesian belief network, EM algorithm, probability learning, sample complexity.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82E816-68FB-2720-FAE4-9D7AFBEA5491}"/>
              </a:ext>
            </a:extLst>
          </p:cNvPr>
          <p:cNvSpPr txBox="1"/>
          <p:nvPr/>
        </p:nvSpPr>
        <p:spPr>
          <a:xfrm>
            <a:off x="283779" y="15252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Module No. 4 -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Bayesian and Computational Learning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97420C-1E47-532D-D91E-AA755F43D48B}"/>
              </a:ext>
            </a:extLst>
          </p:cNvPr>
          <p:cNvSpPr txBox="1"/>
          <p:nvPr/>
        </p:nvSpPr>
        <p:spPr>
          <a:xfrm>
            <a:off x="283779" y="3670548"/>
            <a:ext cx="11824138" cy="877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ANN- Introduction, Neural Network Representations, Problems for Neural Network Learning, Perceptrons, Multilayer Networks and Backpropagation Algorithm, Introduction to deep learning architectures..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199AE5-7F5E-64CB-9446-B80B3DCA948A}"/>
              </a:ext>
            </a:extLst>
          </p:cNvPr>
          <p:cNvSpPr txBox="1"/>
          <p:nvPr/>
        </p:nvSpPr>
        <p:spPr>
          <a:xfrm>
            <a:off x="183931" y="3301216"/>
            <a:ext cx="7656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Module No. 5 -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Artificial Neural Networks and Instance-Based Learning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5D74C4-7726-38F9-CE60-2B8632FC55EA}"/>
              </a:ext>
            </a:extLst>
          </p:cNvPr>
          <p:cNvSpPr txBox="1"/>
          <p:nvPr/>
        </p:nvSpPr>
        <p:spPr>
          <a:xfrm>
            <a:off x="183931" y="4661668"/>
            <a:ext cx="7656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Module No. 6 -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Hidden Markov Models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B290FD-22E1-CE16-CB70-1D1808BB001C}"/>
              </a:ext>
            </a:extLst>
          </p:cNvPr>
          <p:cNvSpPr txBox="1"/>
          <p:nvPr/>
        </p:nvSpPr>
        <p:spPr>
          <a:xfrm>
            <a:off x="183931" y="5100346"/>
            <a:ext cx="11824138" cy="1292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Introduction, discrete Markov processes, hidden Markov models, three basic problems of HMMs evaluation problem, finding the state sequence, learning model parameters, continuous observations, the HMM with input, model selection in HMM.</a:t>
            </a:r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151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4CA0532-91A0-1A1E-AC41-F71588450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512"/>
            <a:ext cx="10515600" cy="822543"/>
          </a:xfrm>
        </p:spPr>
        <p:txBody>
          <a:bodyPr>
            <a:normAutofit/>
          </a:bodyPr>
          <a:lstStyle/>
          <a:p>
            <a:pPr algn="ctr"/>
            <a:r>
              <a:rPr lang="en-IN" sz="4800" dirty="0">
                <a:solidFill>
                  <a:srgbClr val="002060"/>
                </a:solidFill>
                <a:latin typeface="Century Schoolbook" panose="02040604050505020304" pitchFamily="18" charset="0"/>
              </a:rPr>
              <a:t>Introduction to Course Cont’d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03BCC33-25BC-1430-109D-169E1F3F6007}"/>
              </a:ext>
            </a:extLst>
          </p:cNvPr>
          <p:cNvSpPr txBox="1">
            <a:spLocks/>
          </p:cNvSpPr>
          <p:nvPr/>
        </p:nvSpPr>
        <p:spPr>
          <a:xfrm>
            <a:off x="0" y="697260"/>
            <a:ext cx="84656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C00000"/>
                </a:solidFill>
                <a:latin typeface="Palatino Linotype" panose="02040502050505030304" pitchFamily="18" charset="0"/>
                <a:ea typeface="Times New Roman" panose="02020603050405020304" pitchFamily="18" charset="0"/>
              </a:rPr>
              <a:t>Mode of Evaluation</a:t>
            </a:r>
            <a:endParaRPr lang="en-IN" sz="6000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71561B-D092-0421-6F75-644F10933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269" y="1567928"/>
            <a:ext cx="6910552" cy="4097148"/>
          </a:xfrm>
        </p:spPr>
        <p:txBody>
          <a:bodyPr>
            <a:normAutofit fontScale="47500" lnSpcReduction="20000"/>
          </a:bodyPr>
          <a:lstStyle/>
          <a:p>
            <a:pPr marL="571500" indent="-457200" algn="just">
              <a:lnSpc>
                <a:spcPct val="115000"/>
              </a:lnSpc>
              <a:spcAft>
                <a:spcPts val="1000"/>
              </a:spcAft>
            </a:pPr>
            <a:r>
              <a:rPr lang="en-US" sz="5100" b="1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</a:rPr>
              <a:t>Continuous Assessment Test-1	</a:t>
            </a:r>
            <a:r>
              <a:rPr lang="en-US" sz="5100" b="1" i="1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</a:rPr>
              <a:t>  </a:t>
            </a:r>
          </a:p>
          <a:p>
            <a:pPr marL="571500" indent="-457200" algn="just">
              <a:lnSpc>
                <a:spcPct val="115000"/>
              </a:lnSpc>
              <a:spcAft>
                <a:spcPts val="1000"/>
              </a:spcAft>
            </a:pPr>
            <a:r>
              <a:rPr lang="en-US" sz="5100" b="1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</a:rPr>
              <a:t>Continuous Assessment Test-2	</a:t>
            </a:r>
            <a:r>
              <a:rPr lang="en-US" sz="5100" b="1" i="1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</a:rPr>
              <a:t>  </a:t>
            </a:r>
          </a:p>
          <a:p>
            <a:pPr marL="571500" indent="-457200" algn="just">
              <a:lnSpc>
                <a:spcPct val="115000"/>
              </a:lnSpc>
              <a:spcAft>
                <a:spcPts val="1000"/>
              </a:spcAft>
            </a:pPr>
            <a:r>
              <a:rPr lang="en-US" sz="5100" b="1" i="1" dirty="0">
                <a:solidFill>
                  <a:srgbClr val="0070C0"/>
                </a:solidFill>
                <a:latin typeface="Comic Sans MS" panose="030F0702030302020204" pitchFamily="66" charset="0"/>
                <a:ea typeface="Times New Roman" panose="02020603050405020304" pitchFamily="18" charset="0"/>
              </a:rPr>
              <a:t>Final </a:t>
            </a:r>
            <a:r>
              <a:rPr lang="en-US" sz="5100" b="1" i="1" dirty="0">
                <a:solidFill>
                  <a:srgbClr val="0070C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</a:rPr>
              <a:t>Assessment Test	</a:t>
            </a:r>
            <a:r>
              <a:rPr lang="en-US" sz="5100" b="1" i="1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</a:rPr>
              <a:t>	</a:t>
            </a:r>
            <a:endParaRPr lang="en-US" sz="5100" b="1" i="1" dirty="0">
              <a:solidFill>
                <a:srgbClr val="FF0000"/>
              </a:solidFill>
              <a:effectLst/>
              <a:latin typeface="Comic Sans MS" panose="030F0702030302020204" pitchFamily="66" charset="0"/>
              <a:ea typeface="Times New Roman" panose="02020603050405020304" pitchFamily="18" charset="0"/>
            </a:endParaRPr>
          </a:p>
          <a:p>
            <a:pPr marL="571500" indent="-457200" algn="just">
              <a:lnSpc>
                <a:spcPct val="115000"/>
              </a:lnSpc>
              <a:spcAft>
                <a:spcPts val="1000"/>
              </a:spcAft>
            </a:pPr>
            <a:r>
              <a:rPr lang="en-US" sz="5100" b="1" i="1" dirty="0">
                <a:solidFill>
                  <a:srgbClr val="00B050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Digital Assessment 1	</a:t>
            </a:r>
            <a:r>
              <a:rPr lang="en-US" sz="5100" b="1" i="1" dirty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		</a:t>
            </a:r>
          </a:p>
          <a:p>
            <a:pPr marL="571500" indent="-457200" algn="just">
              <a:lnSpc>
                <a:spcPct val="115000"/>
              </a:lnSpc>
              <a:spcAft>
                <a:spcPts val="1000"/>
              </a:spcAft>
            </a:pPr>
            <a:r>
              <a:rPr lang="en-US" sz="5100" b="1" i="1" dirty="0">
                <a:solidFill>
                  <a:srgbClr val="00B050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Assessment 2</a:t>
            </a:r>
            <a:r>
              <a:rPr lang="en-US" sz="5100" b="1" i="1" dirty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	(</a:t>
            </a:r>
            <a:r>
              <a:rPr lang="en-US" sz="5100" b="1" i="1" dirty="0">
                <a:solidFill>
                  <a:srgbClr val="FF0000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Hard Copy</a:t>
            </a:r>
            <a:r>
              <a:rPr lang="en-US" sz="5100" b="1" i="1" dirty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)		</a:t>
            </a:r>
            <a:endParaRPr lang="en-US" sz="5100" b="1" i="1" dirty="0">
              <a:solidFill>
                <a:srgbClr val="FF0000"/>
              </a:solidFill>
              <a:latin typeface="Comic Sans MS" panose="030F0702030302020204" pitchFamily="66" charset="0"/>
              <a:ea typeface="Calibri" panose="020F0502020204030204" pitchFamily="34" charset="0"/>
            </a:endParaRPr>
          </a:p>
          <a:p>
            <a:pPr marL="571500" indent="-457200" algn="just">
              <a:lnSpc>
                <a:spcPct val="115000"/>
              </a:lnSpc>
              <a:spcAft>
                <a:spcPts val="1000"/>
              </a:spcAft>
            </a:pPr>
            <a:r>
              <a:rPr lang="en-US" sz="5100" b="1" i="1" dirty="0">
                <a:solidFill>
                  <a:srgbClr val="00B050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Quiz	1 </a:t>
            </a:r>
            <a:r>
              <a:rPr lang="en-US" sz="5100" b="1" i="1" dirty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(</a:t>
            </a:r>
            <a:r>
              <a:rPr lang="en-US" sz="5100" b="1" i="1" dirty="0">
                <a:solidFill>
                  <a:srgbClr val="FF0000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offline</a:t>
            </a:r>
            <a:r>
              <a:rPr lang="en-US" sz="5100" b="1" i="1" dirty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)</a:t>
            </a:r>
          </a:p>
          <a:p>
            <a:pPr marL="457200" indent="-342900" algn="just">
              <a:lnSpc>
                <a:spcPct val="115000"/>
              </a:lnSpc>
              <a:spcAft>
                <a:spcPts val="1000"/>
              </a:spcAft>
            </a:pPr>
            <a:r>
              <a:rPr lang="en-US" sz="5100" b="1" i="1" dirty="0">
                <a:solidFill>
                  <a:srgbClr val="00B050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 Quiz 	2  </a:t>
            </a:r>
            <a:r>
              <a:rPr lang="en-US" sz="5100" b="1" i="1" dirty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(</a:t>
            </a:r>
            <a:r>
              <a:rPr lang="en-US" sz="5100" b="1" i="1" dirty="0">
                <a:solidFill>
                  <a:srgbClr val="FF0000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online</a:t>
            </a:r>
            <a:r>
              <a:rPr lang="en-US" sz="5100" b="1" i="1" dirty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)</a:t>
            </a:r>
            <a:r>
              <a:rPr lang="en-US" sz="4000" b="1" i="1" dirty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	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E101C2-8051-95E3-4080-5CBCEDEF0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014" y="1926798"/>
            <a:ext cx="4724793" cy="355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14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351B90-3227-ED10-031D-23EC09634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512"/>
            <a:ext cx="10515600" cy="822543"/>
          </a:xfrm>
        </p:spPr>
        <p:txBody>
          <a:bodyPr>
            <a:normAutofit/>
          </a:bodyPr>
          <a:lstStyle/>
          <a:p>
            <a:pPr algn="ctr"/>
            <a:r>
              <a:rPr lang="en-IN" sz="4800" dirty="0">
                <a:solidFill>
                  <a:srgbClr val="002060"/>
                </a:solidFill>
                <a:latin typeface="Century Schoolbook" panose="02040604050505020304" pitchFamily="18" charset="0"/>
              </a:rPr>
              <a:t>Introduction to Course Cont’d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D2FD49-5FF2-37C2-F887-71AA9B432EE0}"/>
              </a:ext>
            </a:extLst>
          </p:cNvPr>
          <p:cNvSpPr txBox="1"/>
          <p:nvPr/>
        </p:nvSpPr>
        <p:spPr>
          <a:xfrm>
            <a:off x="94593" y="102595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1" i="0" dirty="0">
                <a:solidFill>
                  <a:srgbClr val="C00000"/>
                </a:solidFill>
                <a:effectLst/>
                <a:latin typeface="Comic Sans MS" panose="030F0702030302020204" pitchFamily="66" charset="0"/>
              </a:rPr>
              <a:t>Do's</a:t>
            </a:r>
            <a:endParaRPr lang="en-IN" sz="2800" b="0" i="0" dirty="0">
              <a:solidFill>
                <a:srgbClr val="C00000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2EB16-C60D-B13A-4A7B-B733F12B4226}"/>
              </a:ext>
            </a:extLst>
          </p:cNvPr>
          <p:cNvSpPr txBox="1"/>
          <p:nvPr/>
        </p:nvSpPr>
        <p:spPr>
          <a:xfrm>
            <a:off x="1345324" y="1099545"/>
            <a:ext cx="10342179" cy="2805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Palatino Linotype" panose="02040502050505030304" pitchFamily="18" charset="0"/>
              </a:rPr>
              <a:t>Be on time every day.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Ask what you can do to help.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Palatino Linotype" panose="02040502050505030304" pitchFamily="18" charset="0"/>
              </a:rPr>
              <a:t>Be prepared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Palatino Linotype" panose="02040502050505030304" pitchFamily="18" charset="0"/>
              </a:rPr>
              <a:t>Submit all assessments within a deadline.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Palatino Linotype" panose="02040502050505030304" pitchFamily="18" charset="0"/>
              </a:rPr>
              <a:t>Come with ideas and questions </a:t>
            </a:r>
            <a:endParaRPr lang="en-IN" sz="2400" dirty="0">
              <a:latin typeface="Palatino Linotype" panose="0204050205050503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8343E7-E9C4-F199-1FA1-5B5F1C76CD2A}"/>
              </a:ext>
            </a:extLst>
          </p:cNvPr>
          <p:cNvSpPr txBox="1"/>
          <p:nvPr/>
        </p:nvSpPr>
        <p:spPr>
          <a:xfrm>
            <a:off x="94593" y="425596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rgbClr val="C00000"/>
                </a:solidFill>
                <a:effectLst/>
                <a:latin typeface="Comic Sans MS" panose="030F0702030302020204" pitchFamily="66" charset="0"/>
              </a:rPr>
              <a:t>Don'ts</a:t>
            </a:r>
            <a:endParaRPr lang="en-I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F9EE14-2372-C3BC-0BAF-51ADF002EE14}"/>
              </a:ext>
            </a:extLst>
          </p:cNvPr>
          <p:cNvSpPr txBox="1"/>
          <p:nvPr/>
        </p:nvSpPr>
        <p:spPr>
          <a:xfrm>
            <a:off x="1237593" y="4632570"/>
            <a:ext cx="10342179" cy="2251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Palatino Linotype" panose="02040502050505030304" pitchFamily="18" charset="0"/>
              </a:rPr>
              <a:t>Don’t be </a:t>
            </a:r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absent</a:t>
            </a:r>
            <a:r>
              <a:rPr lang="en-US" sz="2400" dirty="0">
                <a:latin typeface="Palatino Linotype" panose="02040502050505030304" pitchFamily="18" charset="0"/>
              </a:rPr>
              <a:t> unless you are truly sick.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Don’t use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mobiles and hear phones 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inside the classroom.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Don’t come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late to 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the class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latin typeface="Palatino Linotype" panose="02040502050505030304" pitchFamily="18" charset="0"/>
            </a:endParaRPr>
          </a:p>
        </p:txBody>
      </p:sp>
      <p:pic>
        <p:nvPicPr>
          <p:cNvPr id="2050" name="Picture 2" descr="The 7 do's and don'ts of Sales &amp; Operations Planning">
            <a:extLst>
              <a:ext uri="{FF2B5EF4-FFF2-40B4-BE49-F238E27FC236}">
                <a16:creationId xmlns:a16="http://schemas.microsoft.com/office/drawing/2014/main" id="{FC6F9ACB-25F1-167F-16A2-BECF748F5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997" y="2039974"/>
            <a:ext cx="3676775" cy="1753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80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4F659E87B70A419CAE1A5092230E6B" ma:contentTypeVersion="5" ma:contentTypeDescription="Create a new document." ma:contentTypeScope="" ma:versionID="bd512847a025e9c5f69fcec1f75dd3df">
  <xsd:schema xmlns:xsd="http://www.w3.org/2001/XMLSchema" xmlns:xs="http://www.w3.org/2001/XMLSchema" xmlns:p="http://schemas.microsoft.com/office/2006/metadata/properties" xmlns:ns2="5dbc6360-c13d-4683-9985-ea1540c9bf75" xmlns:ns3="bdf9c1d3-2a4c-4fde-897a-e4491510ebd4" targetNamespace="http://schemas.microsoft.com/office/2006/metadata/properties" ma:root="true" ma:fieldsID="71ba7cb43992289c46e0b4f73e4a258a" ns2:_="" ns3:_="">
    <xsd:import namespace="5dbc6360-c13d-4683-9985-ea1540c9bf75"/>
    <xsd:import namespace="bdf9c1d3-2a4c-4fde-897a-e4491510eb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bc6360-c13d-4683-9985-ea1540c9bf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f9c1d3-2a4c-4fde-897a-e4491510ebd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04A571F-F57E-41F6-A1FA-0CFA62809B1D}"/>
</file>

<file path=customXml/itemProps2.xml><?xml version="1.0" encoding="utf-8"?>
<ds:datastoreItem xmlns:ds="http://schemas.openxmlformats.org/officeDocument/2006/customXml" ds:itemID="{110225A4-C242-4CAD-A1CD-0D4C19E663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ABF1F-7838-43B4-95A0-B970A440D81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924</Words>
  <Application>Microsoft Office PowerPoint</Application>
  <PresentationFormat>Widescreen</PresentationFormat>
  <Paragraphs>101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Introduction to Machine Learning</vt:lpstr>
      <vt:lpstr>Introduction to Course</vt:lpstr>
      <vt:lpstr>Introduction to Course Cont’d</vt:lpstr>
      <vt:lpstr>Introduction to Course Cont’d</vt:lpstr>
      <vt:lpstr>PowerPoint Presentation</vt:lpstr>
      <vt:lpstr>Introduction to Course Cont’d</vt:lpstr>
      <vt:lpstr>Introduction to Course Cont’d</vt:lpstr>
      <vt:lpstr>Introduction to Course Cont’d</vt:lpstr>
      <vt:lpstr>Introduction to Course Cont’d</vt:lpstr>
      <vt:lpstr>Introduction to Course Cont’d</vt:lpstr>
      <vt:lpstr>Introduction to Course Cont’d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SELVA KUMAR S</dc:creator>
  <cp:lastModifiedBy>SELVA KUMAR S</cp:lastModifiedBy>
  <cp:revision>34</cp:revision>
  <dcterms:created xsi:type="dcterms:W3CDTF">2023-01-04T06:05:30Z</dcterms:created>
  <dcterms:modified xsi:type="dcterms:W3CDTF">2023-04-01T07:36:53Z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0x010100D94F659E87B70A419CAE1A5092230E6B</vt:lpwstr>
  </property>
</Properties>
</file>