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5" r:id="rId17"/>
    <p:sldId id="268" r:id="rId18"/>
    <p:sldId id="269" r:id="rId19"/>
    <p:sldId id="270" r:id="rId20"/>
    <p:sldId id="271" r:id="rId21"/>
    <p:sldId id="276" r:id="rId22"/>
    <p:sldId id="277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A CHERAN SRE JOSH 21BCE9537" userId="S::cheransre.21bce9537@vitapstudent.ac.in::acf32309-f461-4c16-aad1-f5e8db691acc" providerId="AD" clId="Web-{70014B5B-9107-4509-AC53-C43729011052}"/>
    <pc:docChg chg="modSld">
      <pc:chgData name="MARRA CHERAN SRE JOSH 21BCE9537" userId="S::cheransre.21bce9537@vitapstudent.ac.in::acf32309-f461-4c16-aad1-f5e8db691acc" providerId="AD" clId="Web-{70014B5B-9107-4509-AC53-C43729011052}" dt="2023-02-17T15:47:07.104" v="1" actId="20577"/>
      <pc:docMkLst>
        <pc:docMk/>
      </pc:docMkLst>
      <pc:sldChg chg="modSp">
        <pc:chgData name="MARRA CHERAN SRE JOSH 21BCE9537" userId="S::cheransre.21bce9537@vitapstudent.ac.in::acf32309-f461-4c16-aad1-f5e8db691acc" providerId="AD" clId="Web-{70014B5B-9107-4509-AC53-C43729011052}" dt="2023-02-17T15:47:07.104" v="1" actId="20577"/>
        <pc:sldMkLst>
          <pc:docMk/>
          <pc:sldMk cId="3346288458" sldId="268"/>
        </pc:sldMkLst>
        <pc:spChg chg="mod">
          <ac:chgData name="MARRA CHERAN SRE JOSH 21BCE9537" userId="S::cheransre.21bce9537@vitapstudent.ac.in::acf32309-f461-4c16-aad1-f5e8db691acc" providerId="AD" clId="Web-{70014B5B-9107-4509-AC53-C43729011052}" dt="2023-02-17T15:47:07.104" v="1" actId="20577"/>
          <ac:spMkLst>
            <pc:docMk/>
            <pc:sldMk cId="3346288458" sldId="268"/>
            <ac:spMk id="3" creationId="{E2596F94-1B7A-50B5-C027-B6C7854610BC}"/>
          </ac:spMkLst>
        </pc:spChg>
      </pc:sldChg>
    </pc:docChg>
  </pc:docChgLst>
  <pc:docChgLst>
    <pc:chgData name="APPIKONDA VARSHITHA 21BCE9172" userId="S::varshitha.21bce9172@vitapstudent.ac.in::3e6717fd-13dc-44d4-85b3-5afd7e9d7540" providerId="AD" clId="Web-{D26B37FC-4018-4A14-B2E7-54A1D19653E1}"/>
    <pc:docChg chg="modSld">
      <pc:chgData name="APPIKONDA VARSHITHA 21BCE9172" userId="S::varshitha.21bce9172@vitapstudent.ac.in::3e6717fd-13dc-44d4-85b3-5afd7e9d7540" providerId="AD" clId="Web-{D26B37FC-4018-4A14-B2E7-54A1D19653E1}" dt="2023-02-18T05:56:31.430" v="1" actId="14100"/>
      <pc:docMkLst>
        <pc:docMk/>
      </pc:docMkLst>
      <pc:sldChg chg="modSp">
        <pc:chgData name="APPIKONDA VARSHITHA 21BCE9172" userId="S::varshitha.21bce9172@vitapstudent.ac.in::3e6717fd-13dc-44d4-85b3-5afd7e9d7540" providerId="AD" clId="Web-{D26B37FC-4018-4A14-B2E7-54A1D19653E1}" dt="2023-02-18T05:56:31.430" v="1" actId="14100"/>
        <pc:sldMkLst>
          <pc:docMk/>
          <pc:sldMk cId="3121862676" sldId="256"/>
        </pc:sldMkLst>
        <pc:spChg chg="mod">
          <ac:chgData name="APPIKONDA VARSHITHA 21BCE9172" userId="S::varshitha.21bce9172@vitapstudent.ac.in::3e6717fd-13dc-44d4-85b3-5afd7e9d7540" providerId="AD" clId="Web-{D26B37FC-4018-4A14-B2E7-54A1D19653E1}" dt="2023-02-18T05:56:31.430" v="1" actId="14100"/>
          <ac:spMkLst>
            <pc:docMk/>
            <pc:sldMk cId="3121862676" sldId="256"/>
            <ac:spMk id="2" creationId="{916D7442-E1D4-7CFE-4AD2-8F509FAF4E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0CB7-04AC-0391-65AC-2EC68055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2F864-370F-47B5-3C2A-E7123030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E5F4E-C3F0-A18E-4480-9308659E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D407-4C0D-0B51-9907-64A70918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3DA92-1215-F567-FAE3-E0BF91D2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E291-603C-D055-6C2C-7AC0F250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1B3BA-D89A-7731-76C3-75EDC0A07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A096C-1D19-7476-0E61-922302F1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72537-9C2C-D13A-9E6A-EA15CCF5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CD2F-0106-496F-199D-62475079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0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A6DEA-7730-1F79-9ECE-3684F6314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FF29E-AA99-CD72-16F5-F3CA4B26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D12F-7CF1-E322-D4B2-3BE5E697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A323-ACF3-A835-7458-7CAB9F0F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2EE7-8F78-4A11-415C-268CE3DD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0BAF-C77B-C16C-F628-C1D6101F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1004-BF62-4E15-BDAB-87458ACD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B53B6-9D13-4710-2A91-C3ABDA9C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0FAB-6532-B148-22E0-49ABA580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6336-5C72-7881-D642-A2967F74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4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7AF4-C46D-410D-2871-76D1D2B5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7DFAA-F28F-55EA-0B0A-946269616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9D22-DAD7-2B3A-D6A5-F2377390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B59E-04C1-1AFD-0205-6D8C8EDE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21A6C-67CE-C4D0-2F49-A597CE8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5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40F6-840D-EFDD-F212-9142709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9B88-E858-C86E-1FB3-1C4B51084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407CE-DA77-79B0-B10C-8D7836BBF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D4E12-0C5B-0E04-EF93-A8A26A54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79888-9CFA-25E5-751F-3D0BDD41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0D0B2-D85C-6FC6-861C-0A261BA6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17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3B40-5C60-1F65-620C-0AFABF6C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17F73-F366-FC80-C350-499EB2E7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7B600-9DF3-AF61-65DC-449DBA12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97C97-F952-FA90-3270-4AECCC51B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55FC8-737D-6056-B34C-B59FACFDE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AE883-01F6-1312-FE8A-B789CD64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7DEC4-541E-B0A0-9ADA-83B4A9B2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1ADBC-5198-74FA-2167-B9031841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9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9E88-1B57-498B-6FAE-98834446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4C2AF-7883-0CED-3B46-F5A0471A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37E74-AFF9-2A18-0313-766025ED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9335F-DA76-1B1D-7D59-A6C1F818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75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ABE7A-B30A-3C87-EA57-0BCE32E5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37711-44A6-B85F-DD7B-EF302839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4D815-BE49-A229-2615-78664BBC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7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7C48-6A4E-32AB-552A-1F523F49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701E-EED0-AC5F-E604-FB50132B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25C17-D28B-69B1-A537-12CE749FA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F3FCC-0749-929F-0E36-5986CF54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D4BB-2685-8D44-E5CA-DA607811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C3C78-60FA-0FC5-0E7B-9ABE5E77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B20F-8862-3C2D-2B07-0CFD919F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32CC2-8A48-E70C-7523-1C5DA132C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8879F-9391-CD98-39D5-6519CD7B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D425-3324-6B01-8A17-9DDE5B96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BBCFD-6558-B052-F8CF-ED91EB5B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8A6E-E05B-7A76-FDD3-48EB44EE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7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C78D5-FA60-9344-B8CD-9B7E0672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E356B-3D03-4389-F294-98C1D35B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7482-86D8-A0D3-D48E-944EE2B6A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8075-B635-4C8F-9AA4-EB14F9F94AFC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06AB-0D09-E872-9E2F-5CC4CE4DA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CC4FF-9164-83F7-204F-7E6767E4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8468-2856-413D-8CCC-4BA5B4AFC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35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7442-E1D4-7CFE-4AD2-8F509FAF4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6363"/>
            <a:ext cx="9144000" cy="111125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Palatino Linotype" panose="02040502050505030304" pitchFamily="18" charset="0"/>
              </a:rPr>
              <a:t>Concept Learning</a:t>
            </a:r>
          </a:p>
        </p:txBody>
      </p:sp>
    </p:spTree>
    <p:extLst>
      <p:ext uri="{BB962C8B-B14F-4D97-AF65-F5344CB8AC3E}">
        <p14:creationId xmlns:p14="http://schemas.microsoft.com/office/powerpoint/2010/main" val="312186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676B-AB7D-3C4D-A7AB-27962AEC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" y="99654"/>
            <a:ext cx="12091219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EnjoySport – Hypothesis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1599-9E44-5FC9-4623-B4391C5E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38" y="1253331"/>
            <a:ext cx="11911781" cy="53539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Each attribute will be:</a:t>
            </a:r>
          </a:p>
          <a:p>
            <a:pPr algn="just">
              <a:lnSpc>
                <a:spcPct val="150000"/>
              </a:lnSpc>
            </a:pPr>
            <a:r>
              <a:rPr lang="en-US" b="1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?</a:t>
            </a:r>
            <a:r>
              <a:rPr lang="en-US" b="1" i="0" u="none" strike="noStrike" baseline="0" dirty="0">
                <a:latin typeface="Palatino Linotype" panose="02040502050505030304" pitchFamily="18" charset="0"/>
              </a:rPr>
              <a:t> </a:t>
            </a:r>
            <a:r>
              <a:rPr lang="en-US" b="0" i="0" u="none" strike="noStrike" baseline="0" dirty="0">
                <a:latin typeface="Palatino Linotype" panose="02040502050505030304" pitchFamily="18" charset="0"/>
              </a:rPr>
              <a:t>- indicating any value is acceptable for the attribute (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don’t care</a:t>
            </a:r>
            <a:r>
              <a:rPr lang="en-US" b="1" i="0" u="none" strike="noStrike" baseline="0" dirty="0">
                <a:latin typeface="Palatino Linotype" panose="02040502050505030304" pitchFamily="18" charset="0"/>
              </a:rPr>
              <a:t> or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generic hypothesis </a:t>
            </a:r>
            <a:r>
              <a:rPr lang="en-US" b="0" i="0" u="none" strike="noStrike" baseline="0" dirty="0">
                <a:latin typeface="Palatino Linotype" panose="0204050205050503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b="1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0</a:t>
            </a:r>
            <a:r>
              <a:rPr lang="en-US" b="1" i="0" u="none" strike="noStrike" baseline="0" dirty="0">
                <a:latin typeface="Palatino Linotype" panose="02040502050505030304" pitchFamily="18" charset="0"/>
              </a:rPr>
              <a:t> </a:t>
            </a:r>
            <a:r>
              <a:rPr lang="en-US" b="0" i="0" u="none" strike="noStrike" baseline="0" dirty="0">
                <a:latin typeface="Palatino Linotype" panose="02040502050505030304" pitchFamily="18" charset="0"/>
              </a:rPr>
              <a:t>- indicating no value is acceptable for the attribute (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no value</a:t>
            </a:r>
            <a:r>
              <a:rPr lang="en-US" b="0" i="0" u="none" strike="noStrike" baseline="0" dirty="0">
                <a:latin typeface="Palatino Linotype" panose="0204050205050503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b="1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single value </a:t>
            </a:r>
            <a:r>
              <a:rPr lang="en-US" b="0" i="0" u="none" strike="noStrike" baseline="0" dirty="0">
                <a:latin typeface="Palatino Linotype" panose="02040502050505030304" pitchFamily="18" charset="0"/>
              </a:rPr>
              <a:t>– specifying a single required value (ex. Warm) (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specific</a:t>
            </a:r>
            <a:r>
              <a:rPr lang="en-US" b="0" i="0" u="none" strike="noStrike" baseline="0" dirty="0">
                <a:latin typeface="Palatino Linotype" panose="0204050205050503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  <a:latin typeface="Palatino Linotype" panose="02040502050505030304" pitchFamily="18" charset="0"/>
              </a:rPr>
              <a:t>For an example of a </a:t>
            </a:r>
            <a:r>
              <a:rPr lang="en-US" sz="3200" i="0" u="none" strike="noStrike" baseline="0" dirty="0">
                <a:solidFill>
                  <a:srgbClr val="0070C0"/>
                </a:solidFill>
                <a:latin typeface="Palatino Linotype" panose="02040502050505030304" pitchFamily="18" charset="0"/>
              </a:rPr>
              <a:t>hypothesis</a:t>
            </a:r>
            <a:r>
              <a:rPr lang="en-IN" sz="3200" dirty="0">
                <a:latin typeface="Palatino Linotype" panose="02040502050505030304" pitchFamily="18" charset="0"/>
              </a:rPr>
              <a:t>,&lt;?, cold, High,?,?,?&gt;</a:t>
            </a:r>
          </a:p>
          <a:p>
            <a:pPr lvl="1" algn="just">
              <a:lnSpc>
                <a:spcPct val="150000"/>
              </a:lnSpc>
            </a:pPr>
            <a:r>
              <a:rPr lang="en-IN" sz="2800" dirty="0">
                <a:latin typeface="Palatino Linotype" panose="02040502050505030304" pitchFamily="18" charset="0"/>
              </a:rPr>
              <a:t>If the air temperature is cold and the humidity high then it’s a good day for sports.</a:t>
            </a:r>
          </a:p>
          <a:p>
            <a:pPr algn="l"/>
            <a:endParaRPr lang="en-IN" sz="4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2455-E9EC-979A-602C-EFD38689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8" y="138983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i="0" u="none" strike="noStrike" baseline="0" dirty="0">
                <a:solidFill>
                  <a:srgbClr val="002060"/>
                </a:solidFill>
                <a:latin typeface="Palatino Linotype" panose="02040502050505030304" pitchFamily="18" charset="0"/>
              </a:rPr>
              <a:t>Hypothesis Representation</a:t>
            </a:r>
            <a:endParaRPr lang="en-IN" sz="80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9827-3836-1A4E-37C6-2F9B779B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4" y="1253330"/>
            <a:ext cx="11766754" cy="5393275"/>
          </a:xfrm>
        </p:spPr>
        <p:txBody>
          <a:bodyPr>
            <a:normAutofit/>
          </a:bodyPr>
          <a:lstStyle/>
          <a:p>
            <a:pPr algn="l"/>
            <a:r>
              <a:rPr lang="en-IN" sz="2400" b="0" i="0" u="none" strike="noStrike" baseline="0" dirty="0">
                <a:latin typeface="Palatino Linotype" panose="02040502050505030304" pitchFamily="18" charset="0"/>
              </a:rPr>
              <a:t>A hypothesis:</a:t>
            </a:r>
          </a:p>
          <a:p>
            <a:pPr marL="0" indent="0" algn="l">
              <a:buNone/>
            </a:pPr>
            <a:r>
              <a:rPr lang="en-US" sz="2400" b="0" i="1" u="none" strike="noStrike" baseline="0" dirty="0">
                <a:latin typeface="Palatino Linotype" panose="02040502050505030304" pitchFamily="18" charset="0"/>
              </a:rPr>
              <a:t>	</a:t>
            </a:r>
            <a:r>
              <a:rPr lang="en-US" sz="2400" b="0" i="1" u="none" strike="noStrike" baseline="0" dirty="0">
                <a:solidFill>
                  <a:srgbClr val="002060"/>
                </a:solidFill>
                <a:latin typeface="Palatino Linotype" panose="02040502050505030304" pitchFamily="18" charset="0"/>
              </a:rPr>
              <a:t>Sky 	    </a:t>
            </a:r>
            <a:r>
              <a:rPr lang="en-US" sz="2400" b="0" i="1" u="none" strike="noStrike" baseline="0" dirty="0" err="1">
                <a:solidFill>
                  <a:srgbClr val="002060"/>
                </a:solidFill>
                <a:latin typeface="Palatino Linotype" panose="02040502050505030304" pitchFamily="18" charset="0"/>
              </a:rPr>
              <a:t>AirTemp</a:t>
            </a:r>
            <a:r>
              <a:rPr lang="en-US" sz="2400" b="0" i="1" u="none" strike="noStrike" baseline="0" dirty="0">
                <a:solidFill>
                  <a:srgbClr val="002060"/>
                </a:solidFill>
                <a:latin typeface="Palatino Linotype" panose="02040502050505030304" pitchFamily="18" charset="0"/>
              </a:rPr>
              <a:t> 	Humidity    Wind 	Water 	  Forecast</a:t>
            </a:r>
          </a:p>
          <a:p>
            <a:pPr marL="0" indent="0" algn="l">
              <a:buNone/>
            </a:pPr>
            <a:r>
              <a:rPr lang="en-IN" sz="2400" b="0" i="0" u="none" strike="noStrike" baseline="0" dirty="0">
                <a:latin typeface="Palatino Linotype" panose="02040502050505030304" pitchFamily="18" charset="0"/>
              </a:rPr>
              <a:t>	&lt; </a:t>
            </a:r>
            <a:r>
              <a:rPr lang="en-IN" sz="2400" b="0" i="0" u="none" strike="noStrike" baseline="0" dirty="0">
                <a:solidFill>
                  <a:srgbClr val="FF0000"/>
                </a:solidFill>
                <a:latin typeface="Palatino Linotype" panose="02040502050505030304" pitchFamily="18" charset="0"/>
              </a:rPr>
              <a:t>Sunny, </a:t>
            </a:r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   </a:t>
            </a:r>
            <a:r>
              <a:rPr lang="en-IN" sz="2400" b="0" i="0" u="none" strike="noStrike" baseline="0" dirty="0">
                <a:solidFill>
                  <a:srgbClr val="FF0000"/>
                </a:solidFill>
                <a:latin typeface="Palatino Linotype" panose="02040502050505030304" pitchFamily="18" charset="0"/>
              </a:rPr>
              <a:t>? , 	                 ? , 	        Strong , 	    ? , 	     Same </a:t>
            </a:r>
            <a:r>
              <a:rPr lang="en-IN" sz="2400" b="0" i="0" u="none" strike="noStrike" baseline="0" dirty="0">
                <a:latin typeface="Palatino Linotype" panose="02040502050505030304" pitchFamily="18" charset="0"/>
              </a:rPr>
              <a:t>&gt;</a:t>
            </a:r>
          </a:p>
          <a:p>
            <a:pPr marL="0" indent="0" algn="l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The most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general hypothesis </a:t>
            </a:r>
            <a:r>
              <a:rPr lang="en-US" sz="2400" dirty="0">
                <a:latin typeface="Palatino Linotype" panose="02040502050505030304" pitchFamily="18" charset="0"/>
              </a:rPr>
              <a:t>– that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every day is a positive example </a:t>
            </a:r>
            <a:r>
              <a:rPr lang="en-US" sz="2400" dirty="0">
                <a:latin typeface="Palatino Linotype" panose="02040502050505030304" pitchFamily="18" charset="0"/>
              </a:rPr>
              <a:t>&lt;?, ?, ?, ?, ?, ?&gt;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The most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specific hypothesis </a:t>
            </a:r>
            <a:r>
              <a:rPr lang="en-US" sz="2400" dirty="0">
                <a:latin typeface="Palatino Linotype" panose="02040502050505030304" pitchFamily="18" charset="0"/>
              </a:rPr>
              <a:t>– is that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no day is a positive example </a:t>
            </a:r>
            <a:r>
              <a:rPr lang="en-US" sz="2400" dirty="0">
                <a:latin typeface="Palatino Linotype" panose="02040502050505030304" pitchFamily="18" charset="0"/>
              </a:rPr>
              <a:t>&lt;0, 0, 0, 0, 0, 0&gt;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EnjoySport concept learning task requires learning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the sets of days </a:t>
            </a:r>
            <a:r>
              <a:rPr lang="en-US" sz="2400" dirty="0">
                <a:latin typeface="Palatino Linotype" panose="02040502050505030304" pitchFamily="18" charset="0"/>
              </a:rPr>
              <a:t>for which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EnjoySport=yes</a:t>
            </a:r>
            <a:r>
              <a:rPr lang="en-US" sz="2400" dirty="0">
                <a:latin typeface="Palatino Linotype" panose="02040502050505030304" pitchFamily="18" charset="0"/>
              </a:rPr>
              <a:t>, describing this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set by a conjunction of constraints over the instance attributes.</a:t>
            </a:r>
            <a:endParaRPr lang="en-IN" sz="2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1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B10B-4676-CC20-4365-2D356E95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EnjoySport Concept Learning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9B63-2D65-75E5-932A-4276CE79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7" y="1115679"/>
            <a:ext cx="11852788" cy="5560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u="none" strike="noStrike" baseline="0" dirty="0">
                <a:solidFill>
                  <a:srgbClr val="0070C0"/>
                </a:solidFill>
                <a:latin typeface="Palatino Linotype" panose="02040502050505030304" pitchFamily="18" charset="0"/>
              </a:rPr>
              <a:t>Given</a:t>
            </a: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	– </a:t>
            </a:r>
            <a:r>
              <a:rPr lang="en-US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Instances X </a:t>
            </a:r>
            <a:r>
              <a:rPr lang="en-US" sz="2000" dirty="0">
                <a:latin typeface="Palatino Linotype" panose="02040502050505030304" pitchFamily="18" charset="0"/>
              </a:rPr>
              <a:t>: a set of all possible days, each described by the attributes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Sky – (values: Sunny, Cloudy, Rainy)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</a:t>
            </a:r>
            <a:r>
              <a:rPr lang="en-US" sz="2000" dirty="0" err="1">
                <a:latin typeface="Palatino Linotype" panose="02040502050505030304" pitchFamily="18" charset="0"/>
              </a:rPr>
              <a:t>AirTemp</a:t>
            </a:r>
            <a:r>
              <a:rPr lang="en-US" sz="2000" dirty="0">
                <a:latin typeface="Palatino Linotype" panose="02040502050505030304" pitchFamily="18" charset="0"/>
              </a:rPr>
              <a:t> – (values: Warm, Cold)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Humidity – (values: Normal, High)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Wind – (values: Strong, Weak)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Water – (values: Warm, Cold)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Forecast – (values: Same, Change)</a:t>
            </a:r>
          </a:p>
          <a:p>
            <a:pPr marL="0" indent="0">
              <a:buNone/>
            </a:pPr>
            <a:r>
              <a:rPr lang="en-IN" sz="2000" dirty="0">
                <a:latin typeface="Palatino Linotype" panose="02040502050505030304" pitchFamily="18" charset="0"/>
              </a:rPr>
              <a:t>	– </a:t>
            </a: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Target Concept (Function) c </a:t>
            </a:r>
            <a:r>
              <a:rPr lang="en-IN" sz="2000" dirty="0">
                <a:latin typeface="Palatino Linotype" panose="02040502050505030304" pitchFamily="18" charset="0"/>
              </a:rPr>
              <a:t>: EnjoySport : X</a:t>
            </a:r>
            <a:r>
              <a:rPr lang="en-IN" sz="20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IN" sz="2000" dirty="0">
                <a:latin typeface="Palatino Linotype" panose="02040502050505030304" pitchFamily="18" charset="0"/>
              </a:rPr>
              <a:t> {0,1}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– </a:t>
            </a:r>
            <a:r>
              <a:rPr lang="en-US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Hypotheses H </a:t>
            </a:r>
            <a:r>
              <a:rPr lang="en-US" sz="2000" dirty="0">
                <a:latin typeface="Palatino Linotype" panose="02040502050505030304" pitchFamily="18" charset="0"/>
              </a:rPr>
              <a:t>: Each hypothesis is described by a conjunction of constraints on the attributes.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– </a:t>
            </a:r>
            <a:r>
              <a:rPr lang="en-US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Training Examples D </a:t>
            </a:r>
            <a:r>
              <a:rPr lang="en-US" sz="2000" dirty="0">
                <a:latin typeface="Palatino Linotype" panose="02040502050505030304" pitchFamily="18" charset="0"/>
              </a:rPr>
              <a:t>: positive and negative examples of the target function.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Determine</a:t>
            </a:r>
          </a:p>
          <a:p>
            <a:pPr marL="0" indent="0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		– A hypothesis h in H such that </a:t>
            </a:r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h(x) = c(x) for all x in D</a:t>
            </a:r>
            <a:r>
              <a:rPr lang="en-US" sz="2000" dirty="0">
                <a:latin typeface="Palatino Linotype" panose="02040502050505030304" pitchFamily="18" charset="0"/>
              </a:rPr>
              <a:t>.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0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A777-91B8-A4EF-8BC4-9C9EF45D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oncept LearningExample">
            <a:extLst>
              <a:ext uri="{FF2B5EF4-FFF2-40B4-BE49-F238E27FC236}">
                <a16:creationId xmlns:a16="http://schemas.microsoft.com/office/drawing/2014/main" id="{FD310D35-B5B8-46FC-1D05-4DCC463AAA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4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B14A-41C1-18D7-105D-600739C9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730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The Inductive Learning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F94-1B7A-50B5-C027-B6C78546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75017"/>
            <a:ext cx="11825748" cy="54600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latin typeface="Palatino Linotype" panose="02040502050505030304" pitchFamily="18" charset="0"/>
              </a:rPr>
              <a:t>Although the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learning task </a:t>
            </a:r>
            <a:r>
              <a:rPr lang="en-US" dirty="0">
                <a:latin typeface="Palatino Linotype" panose="02040502050505030304" pitchFamily="18" charset="0"/>
              </a:rPr>
              <a:t>is to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determine a hypothesis h identical to the target concept</a:t>
            </a:r>
            <a:r>
              <a:rPr lang="en-US" dirty="0">
                <a:latin typeface="Palatino Linotype" panose="02040502050505030304" pitchFamily="18" charset="0"/>
              </a:rPr>
              <a:t> to cover the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entire set of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instances X</a:t>
            </a:r>
            <a:r>
              <a:rPr lang="en-US" dirty="0">
                <a:latin typeface="Palatino Linotype" panose="02040502050505030304" pitchFamily="18" charset="0"/>
              </a:rPr>
              <a:t>, the only information available about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c </a:t>
            </a:r>
            <a:r>
              <a:rPr lang="en-US" dirty="0">
                <a:latin typeface="Palatino Linotype" panose="02040502050505030304" pitchFamily="18" charset="0"/>
              </a:rPr>
              <a:t>is its value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over the training examples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Palatino Linotype" panose="02040502050505030304" pitchFamily="18" charset="0"/>
              </a:rPr>
              <a:t>	- </a:t>
            </a:r>
            <a:r>
              <a:rPr lang="en-US" sz="2400" dirty="0">
                <a:latin typeface="Palatino Linotype" panose="02040502050505030304" pitchFamily="18" charset="0"/>
              </a:rPr>
              <a:t>Inductive learning algorithms can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at best guarantee </a:t>
            </a:r>
            <a:r>
              <a:rPr lang="en-US" sz="2400" dirty="0">
                <a:latin typeface="Palatino Linotype" panose="02040502050505030304" pitchFamily="18" charset="0"/>
              </a:rPr>
              <a:t>that the output hypothesis fits the target concept over the training data.</a:t>
            </a:r>
          </a:p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-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Lacking any further information</a:t>
            </a:r>
            <a:r>
              <a:rPr lang="en-US" sz="2400" dirty="0">
                <a:latin typeface="Palatino Linotype" panose="02040502050505030304" pitchFamily="18" charset="0"/>
              </a:rPr>
              <a:t>, our assumption is that the best hypothesis regarding unseen instances is the hypothesis that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best fits the observed training data</a:t>
            </a:r>
            <a:r>
              <a:rPr lang="en-US" sz="2400" dirty="0">
                <a:latin typeface="Palatino Linotype" panose="02040502050505030304" pitchFamily="18" charset="0"/>
              </a:rPr>
              <a:t>. This is the fundamental assumption of inductive learning.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dirty="0">
                <a:solidFill>
                  <a:srgbClr val="0070C0"/>
                </a:solidFill>
                <a:latin typeface="Palatino Linotype"/>
              </a:rPr>
              <a:t>Inductive learning hypothesis</a:t>
            </a:r>
            <a:r>
              <a:rPr lang="en-US" dirty="0">
                <a:latin typeface="Palatino Linotype"/>
              </a:rPr>
              <a:t>: Any hypothesis found to approximate the target function well over a sufficiently large set of training examples will also approximate the target function well over any other unobserved examples.</a:t>
            </a:r>
          </a:p>
          <a:p>
            <a:pPr algn="just"/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4AE2-DF60-D017-E748-8DD86FDB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38" y="1253331"/>
            <a:ext cx="11617324" cy="5436394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Assumptions for Inductive Learning Algorithms:</a:t>
            </a: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The training sample represents the population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	The input features permit discrimination</a:t>
            </a:r>
            <a:endParaRPr lang="en-IN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8C9B58-861F-C5D7-CB84-A64FFE1C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16827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The Inductive Learning Hypothesis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4D800-B949-EB9C-58A6-5B56345B7AEF}"/>
              </a:ext>
            </a:extLst>
          </p:cNvPr>
          <p:cNvSpPr txBox="1"/>
          <p:nvPr/>
        </p:nvSpPr>
        <p:spPr>
          <a:xfrm>
            <a:off x="287338" y="2765707"/>
            <a:ext cx="11617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The System tries to induce a general rule from a set of observed instances.</a:t>
            </a:r>
            <a:endParaRPr lang="en-IN" sz="24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C4A68-15BC-6E2C-5815-B8CB4308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325" y="3685678"/>
            <a:ext cx="7547255" cy="200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7449-03F3-5340-F7CD-8FD3726D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6848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Concept Learning As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D7CC-79CB-2A44-BC3D-BA1416FB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1" y="1373341"/>
            <a:ext cx="11530781" cy="513561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Concept learning can be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viewed as the task of searching through a large space of hypotheses </a:t>
            </a:r>
            <a:r>
              <a:rPr lang="en-US" dirty="0">
                <a:latin typeface="Palatino Linotype" panose="02040502050505030304" pitchFamily="18" charset="0"/>
              </a:rPr>
              <a:t>implicitly defined by the hypothesis representation.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The goal of this search is to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find the hypothesis that best fits the training examples.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By selecting a hypothesis representation, the designer of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the learning algorithm implicitly defines</a:t>
            </a:r>
            <a:r>
              <a:rPr lang="en-US" dirty="0">
                <a:latin typeface="Palatino Linotype" panose="02040502050505030304" pitchFamily="18" charset="0"/>
              </a:rPr>
              <a:t> the space of all hypotheses that the program can ever represent and therefore can ever learn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3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64A9-8BFB-9856-4B41-E01EB375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12915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Enjoy Sport - Hypothesis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DDEE-2BC5-4D77-D62A-21A6AC05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2" y="1253331"/>
            <a:ext cx="11872451" cy="54755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Sky has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3 possible values</a:t>
            </a:r>
            <a:r>
              <a:rPr lang="en-US" dirty="0">
                <a:latin typeface="Palatino Linotype" panose="02040502050505030304" pitchFamily="18" charset="0"/>
              </a:rPr>
              <a:t>, and the other 5 attributes have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2 possible values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There are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96 (= 3.2.2.2.2.2) distinct instances in X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There are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5120 (=5.4.4.4.4.4) syntactically distinct hypotheses in H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	– </a:t>
            </a:r>
            <a:r>
              <a:rPr lang="en-US" sz="2600" dirty="0">
                <a:solidFill>
                  <a:srgbClr val="C00000"/>
                </a:solidFill>
                <a:latin typeface="Palatino Linotype" panose="02040502050505030304" pitchFamily="18" charset="0"/>
              </a:rPr>
              <a:t>Two more values for attributes: ? And 0</a:t>
            </a:r>
          </a:p>
          <a:p>
            <a:r>
              <a:rPr lang="en-US" dirty="0">
                <a:latin typeface="Palatino Linotype" panose="02040502050505030304" pitchFamily="18" charset="0"/>
              </a:rPr>
              <a:t>Every hypothesis containing one or more 0 symbols represents the empty set of instances; that is, it classifies every instance as negative.</a:t>
            </a: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	</a:t>
            </a:r>
            <a:r>
              <a:rPr lang="en-US" sz="2600" dirty="0">
                <a:latin typeface="Palatino Linotype" panose="02040502050505030304" pitchFamily="18" charset="0"/>
              </a:rPr>
              <a:t>There are 973 (= 1 + 4.3.3.3.3.3) semantically distinct hypotheses in H.</a:t>
            </a: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	– </a:t>
            </a:r>
            <a:r>
              <a:rPr lang="en-US" sz="2200" dirty="0">
                <a:latin typeface="Palatino Linotype" panose="02040502050505030304" pitchFamily="18" charset="0"/>
              </a:rPr>
              <a:t>Only one more value for attributes: ?, and one hypothesis representing an empty set of instances.</a:t>
            </a:r>
          </a:p>
          <a:p>
            <a:pPr marL="0" indent="0">
              <a:buNone/>
            </a:pPr>
            <a:endParaRPr lang="en-US" sz="2200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Although EnjoySport has a small, finite hypothesis space, most learning tasks have much larger (even infinite) hypothesis spaces.</a:t>
            </a: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	– We need efficient search algorithms for the hypothesis spaces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1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cept Learning Instance Space">
            <a:extLst>
              <a:ext uri="{FF2B5EF4-FFF2-40B4-BE49-F238E27FC236}">
                <a16:creationId xmlns:a16="http://schemas.microsoft.com/office/drawing/2014/main" id="{C600F139-C51D-E80C-14AE-245594A8F6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61" y="806294"/>
            <a:ext cx="8664654" cy="524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9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oncept Learning Hypothesis Space">
            <a:extLst>
              <a:ext uri="{FF2B5EF4-FFF2-40B4-BE49-F238E27FC236}">
                <a16:creationId xmlns:a16="http://schemas.microsoft.com/office/drawing/2014/main" id="{BD31081C-D915-A633-B55B-D0D0E194E3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125" y="806294"/>
            <a:ext cx="8533323" cy="542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8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BE87-E4BA-5266-C251-3007EC69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Concept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6C9B-E35C-8111-E69C-4CB73E2F6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7" y="145199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latin typeface="Palatino Linotype" panose="02040502050505030304" pitchFamily="18" charset="0"/>
              </a:rPr>
              <a:t>Concept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Palatino Linotype" panose="02040502050505030304" pitchFamily="18" charset="0"/>
              </a:rPr>
              <a:t>Concept learning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Palatino Linotype" panose="02040502050505030304" pitchFamily="18" charset="0"/>
              </a:rPr>
              <a:t>Example of the concept learning task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Palatino Linotype" panose="02040502050505030304" pitchFamily="18" charset="0"/>
              </a:rPr>
              <a:t>Concept learning search</a:t>
            </a:r>
          </a:p>
        </p:txBody>
      </p:sp>
    </p:spTree>
    <p:extLst>
      <p:ext uri="{BB962C8B-B14F-4D97-AF65-F5344CB8AC3E}">
        <p14:creationId xmlns:p14="http://schemas.microsoft.com/office/powerpoint/2010/main" val="1989619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B748-02AC-C700-C650-ED4C2BBE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General-to-Specific Ordering of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2DB0-D7D2-F5AC-3FF0-E0D38D01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74" y="1098037"/>
            <a:ext cx="12032225" cy="5741708"/>
          </a:xfrm>
        </p:spPr>
        <p:txBody>
          <a:bodyPr/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Many algorithms for </a:t>
            </a:r>
            <a:r>
              <a:rPr lang="en-US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concept learning organize the search </a:t>
            </a:r>
            <a:r>
              <a:rPr lang="en-US" sz="2400" dirty="0">
                <a:latin typeface="Palatino Linotype" panose="02040502050505030304" pitchFamily="18" charset="0"/>
              </a:rPr>
              <a:t>through </a:t>
            </a:r>
            <a:r>
              <a:rPr lang="en-US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the hypothesis space </a:t>
            </a:r>
            <a:r>
              <a:rPr lang="en-US" sz="2400" dirty="0">
                <a:latin typeface="Palatino Linotype" panose="02040502050505030304" pitchFamily="18" charset="0"/>
              </a:rPr>
              <a:t>by </a:t>
            </a:r>
            <a:r>
              <a:rPr lang="en-US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relying on a general-to-specific ordering of hypotheses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By taking advantage of this naturally occurring structure over the hypothesis space, we can </a:t>
            </a:r>
            <a:r>
              <a:rPr lang="en-US" sz="2400" dirty="0">
                <a:solidFill>
                  <a:srgbClr val="C00000"/>
                </a:solidFill>
                <a:latin typeface="Palatino Linotype" panose="02040502050505030304" pitchFamily="18" charset="0"/>
              </a:rPr>
              <a:t>design learning algorithms that exhaustively search even infinite </a:t>
            </a:r>
            <a:r>
              <a:rPr lang="en-US" sz="2400" dirty="0">
                <a:latin typeface="Palatino Linotype" panose="02040502050505030304" pitchFamily="18" charset="0"/>
              </a:rPr>
              <a:t>hypothesis spaces without explicitly enumerating every hypothesis</a:t>
            </a:r>
            <a:r>
              <a:rPr lang="en-US" dirty="0"/>
              <a:t>.</a:t>
            </a:r>
          </a:p>
          <a:p>
            <a:pPr algn="just"/>
            <a:r>
              <a:rPr lang="en-IN" sz="2400" dirty="0">
                <a:solidFill>
                  <a:srgbClr val="0070C0"/>
                </a:solidFill>
                <a:latin typeface="Palatino Linotype" panose="02040502050505030304" pitchFamily="18" charset="0"/>
              </a:rPr>
              <a:t>Consider two hypotheses</a:t>
            </a:r>
          </a:p>
          <a:p>
            <a:pPr lvl="1" algn="just"/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h1 = (Sunny, ?, ?, Strong, ?, ?)</a:t>
            </a:r>
          </a:p>
          <a:p>
            <a:pPr lvl="1" algn="just"/>
            <a:r>
              <a:rPr lang="en-IN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h2 = (Sunny, ?, ?, ?, ?, ?)</a:t>
            </a:r>
          </a:p>
          <a:p>
            <a:pPr marL="457200" lvl="1" indent="0" algn="just">
              <a:buNone/>
            </a:pPr>
            <a:endParaRPr lang="en-IN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Now consider the sets of instances that are classified positive by hl and by h2.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–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Because h2 imposes fewer constraints on the instance, it classifies more instances as positive.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– In fact, any instance classified positive by hl will also be classified positive by h2.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– Therefore, we say that h2 is more general than hl.</a:t>
            </a:r>
            <a:endParaRPr lang="en-IN" sz="2000" dirty="0">
              <a:solidFill>
                <a:schemeClr val="bg2">
                  <a:lumMod val="1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8C40-13AB-D2FA-CF52-C631D994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0" y="10948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Palatino Linotype" panose="02040502050505030304" pitchFamily="18" charset="0"/>
              </a:rPr>
              <a:t>More-General-Than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EACF3-8F20-36F6-9ACE-90EE969F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0" y="1117702"/>
            <a:ext cx="11990440" cy="5630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For any instance x in X and hypothesis h in H, we say that x satisfies h if and only if h(x) = 1.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More-General-Than-Or-Equal Relation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Let h1 and h2 be two </a:t>
            </a:r>
            <a:r>
              <a:rPr lang="en-US" dirty="0" err="1">
                <a:latin typeface="Palatino Linotype" panose="02040502050505030304" pitchFamily="18" charset="0"/>
              </a:rPr>
              <a:t>boolean</a:t>
            </a:r>
            <a:r>
              <a:rPr lang="en-US" dirty="0">
                <a:latin typeface="Palatino Linotype" panose="02040502050505030304" pitchFamily="18" charset="0"/>
              </a:rPr>
              <a:t>-valued functions defined over X.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Then h1 is more-general-than-or-equal-to h2 (written h1 ≥ h2)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if and only if any instance that satisfies h2 also satisfies h1.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h1 is more-general-than h2 ( h1 &gt; h2) if and only if h1≥h2 is true and h2≥h1 is false. We also say h2 is more-specific-than h1.</a:t>
            </a:r>
          </a:p>
        </p:txBody>
      </p:sp>
    </p:spTree>
    <p:extLst>
      <p:ext uri="{BB962C8B-B14F-4D97-AF65-F5344CB8AC3E}">
        <p14:creationId xmlns:p14="http://schemas.microsoft.com/office/powerpoint/2010/main" val="185474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9888-F373-CF17-8647-40599DD5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9" y="9965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More-General-Relation</a:t>
            </a:r>
            <a:endParaRPr lang="en-IN" sz="72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F324A-D598-AADE-9D3B-33181D001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852" y="1127690"/>
            <a:ext cx="8836742" cy="44264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CA4E31-CD11-ACB0-6444-2912A89C9C8B}"/>
              </a:ext>
            </a:extLst>
          </p:cNvPr>
          <p:cNvSpPr txBox="1"/>
          <p:nvPr/>
        </p:nvSpPr>
        <p:spPr>
          <a:xfrm>
            <a:off x="870155" y="5544277"/>
            <a:ext cx="10220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h2 &gt; h1 and h2 &gt; h3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Palatino Linotype" panose="02040502050505030304" pitchFamily="18" charset="0"/>
              </a:rPr>
              <a:t>But there is </a:t>
            </a:r>
            <a:r>
              <a:rPr lang="en-US" sz="2400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no more-general relation between h1 and h3</a:t>
            </a:r>
            <a:endParaRPr lang="en-IN" sz="24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85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A1C7-2A5B-7A8C-FEDA-E3123849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1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Concept</a:t>
            </a:r>
            <a:b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9EE6-C5C1-A6E1-FB9E-88A76B3C8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1253331"/>
            <a:ext cx="11720052" cy="3544811"/>
          </a:xfrm>
        </p:spPr>
        <p:txBody>
          <a:bodyPr/>
          <a:lstStyle/>
          <a:p>
            <a:r>
              <a:rPr lang="en-IN" dirty="0">
                <a:latin typeface="Palatino Linotype" panose="02040502050505030304" pitchFamily="18" charset="0"/>
              </a:rPr>
              <a:t>A concept is a subset of </a:t>
            </a:r>
            <a:r>
              <a:rPr lang="en-IN" dirty="0">
                <a:solidFill>
                  <a:srgbClr val="C00000"/>
                </a:solidFill>
                <a:latin typeface="Palatino Linotype" panose="02040502050505030304" pitchFamily="18" charset="0"/>
              </a:rPr>
              <a:t>objects or events </a:t>
            </a:r>
            <a:r>
              <a:rPr lang="en-IN" dirty="0">
                <a:latin typeface="Palatino Linotype" panose="02040502050505030304" pitchFamily="18" charset="0"/>
              </a:rPr>
              <a:t>defined </a:t>
            </a:r>
            <a:r>
              <a:rPr lang="en-IN" dirty="0">
                <a:solidFill>
                  <a:srgbClr val="C00000"/>
                </a:solidFill>
                <a:latin typeface="Palatino Linotype" panose="02040502050505030304" pitchFamily="18" charset="0"/>
              </a:rPr>
              <a:t>over a large set.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For example, we refer to the set of everything (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ie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.,all objects) as a set of things.</a:t>
            </a:r>
          </a:p>
          <a:p>
            <a:endParaRPr lang="en-IN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endParaRPr lang="en-IN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AC5D97-552B-3C48-4591-858D557F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28" y="2326189"/>
            <a:ext cx="6780472" cy="24719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6F1C4A-4E8D-2F75-F72D-6E43ECAFAAD1}"/>
              </a:ext>
            </a:extLst>
          </p:cNvPr>
          <p:cNvSpPr txBox="1"/>
          <p:nvPr/>
        </p:nvSpPr>
        <p:spPr>
          <a:xfrm>
            <a:off x="1052051" y="4896916"/>
            <a:ext cx="94881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Plants are a 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subset of living things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Animals are a 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subset of living things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Human beings are 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a subset of animals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34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AB9A-5CD0-3038-F61F-CBA1B081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12915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Concept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4221-3291-A767-6D2C-304E70B4C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19" y="1253331"/>
            <a:ext cx="10515600" cy="4351338"/>
          </a:xfrm>
        </p:spPr>
        <p:txBody>
          <a:bodyPr/>
          <a:lstStyle/>
          <a:p>
            <a:r>
              <a:rPr lang="en-IN" dirty="0">
                <a:latin typeface="Palatino Linotype" panose="02040502050505030304" pitchFamily="18" charset="0"/>
              </a:rPr>
              <a:t>A formal definition of the concept is a </a:t>
            </a:r>
            <a:r>
              <a:rPr lang="en-IN" dirty="0">
                <a:solidFill>
                  <a:srgbClr val="C00000"/>
                </a:solidFill>
                <a:latin typeface="Palatino Linotype" panose="02040502050505030304" pitchFamily="18" charset="0"/>
              </a:rPr>
              <a:t>Boolean valued function defined over this large set.</a:t>
            </a:r>
          </a:p>
          <a:p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For example, a function defined over all animals whose value is </a:t>
            </a:r>
            <a:r>
              <a:rPr lang="en-IN" dirty="0">
                <a:solidFill>
                  <a:srgbClr val="C00000"/>
                </a:solidFill>
                <a:latin typeface="Palatino Linotype" panose="02040502050505030304" pitchFamily="18" charset="0"/>
              </a:rPr>
              <a:t>true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 for birds and </a:t>
            </a:r>
            <a:r>
              <a:rPr lang="en-IN" dirty="0">
                <a:solidFill>
                  <a:srgbClr val="C00000"/>
                </a:solidFill>
                <a:latin typeface="Palatino Linotype" panose="02040502050505030304" pitchFamily="18" charset="0"/>
              </a:rPr>
              <a:t>false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Palatino Linotype" panose="02040502050505030304" pitchFamily="18" charset="0"/>
              </a:rPr>
              <a:t> for every other animal.</a:t>
            </a:r>
          </a:p>
          <a:p>
            <a:endParaRPr lang="en-IN" dirty="0">
              <a:latin typeface="Palatino Linotype" panose="0204050205050503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D1A5C1-0A88-BB4F-D601-24A09193DB3A}"/>
              </a:ext>
            </a:extLst>
          </p:cNvPr>
          <p:cNvGrpSpPr/>
          <p:nvPr/>
        </p:nvGrpSpPr>
        <p:grpSpPr>
          <a:xfrm>
            <a:off x="865239" y="3517363"/>
            <a:ext cx="10114935" cy="2804779"/>
            <a:chOff x="865239" y="3517363"/>
            <a:chExt cx="10114935" cy="280477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557BA5-CF9E-7868-AD8A-A0BF38A03380}"/>
                </a:ext>
              </a:extLst>
            </p:cNvPr>
            <p:cNvGrpSpPr/>
            <p:nvPr/>
          </p:nvGrpSpPr>
          <p:grpSpPr>
            <a:xfrm>
              <a:off x="865239" y="3539613"/>
              <a:ext cx="7964128" cy="2782529"/>
              <a:chOff x="865239" y="3539613"/>
              <a:chExt cx="7964128" cy="278252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8B8CB93-CDB5-EE5D-739C-B3665B58DCCC}"/>
                  </a:ext>
                </a:extLst>
              </p:cNvPr>
              <p:cNvSpPr/>
              <p:nvPr/>
            </p:nvSpPr>
            <p:spPr>
              <a:xfrm>
                <a:off x="2674374" y="3539613"/>
                <a:ext cx="5987845" cy="278252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5D2E0DD-DC9B-94D3-F342-B91432ECC18E}"/>
                  </a:ext>
                </a:extLst>
              </p:cNvPr>
              <p:cNvSpPr/>
              <p:nvPr/>
            </p:nvSpPr>
            <p:spPr>
              <a:xfrm>
                <a:off x="4776020" y="4080668"/>
                <a:ext cx="3588774" cy="196645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0BD0D6E-BD9B-45AE-D7EB-83A688A1828A}"/>
                  </a:ext>
                </a:extLst>
              </p:cNvPr>
              <p:cNvSpPr/>
              <p:nvPr/>
            </p:nvSpPr>
            <p:spPr>
              <a:xfrm>
                <a:off x="5447071" y="4400215"/>
                <a:ext cx="2320413" cy="13273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CF9457B-416B-3792-415A-2400B0C3EEF7}"/>
                  </a:ext>
                </a:extLst>
              </p:cNvPr>
              <p:cNvCxnSpPr/>
              <p:nvPr/>
            </p:nvCxnSpPr>
            <p:spPr>
              <a:xfrm flipH="1" flipV="1">
                <a:off x="1661652" y="4316361"/>
                <a:ext cx="1012722" cy="3539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B8532F-483F-C216-2A99-0203AAA81099}"/>
                  </a:ext>
                </a:extLst>
              </p:cNvPr>
              <p:cNvSpPr txBox="1"/>
              <p:nvPr/>
            </p:nvSpPr>
            <p:spPr>
              <a:xfrm>
                <a:off x="865239" y="3977771"/>
                <a:ext cx="1592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Living things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EBC1098-B885-911D-0AE6-78A47B550DE5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6570407" y="3702029"/>
                <a:ext cx="2258960" cy="378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066BE8-8A3C-CBBC-71D8-EC699914A994}"/>
                </a:ext>
              </a:extLst>
            </p:cNvPr>
            <p:cNvSpPr txBox="1"/>
            <p:nvPr/>
          </p:nvSpPr>
          <p:spPr>
            <a:xfrm>
              <a:off x="8836742" y="3517363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Animals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A26E1A-5941-EDE5-7E89-F2363633D610}"/>
                </a:ext>
              </a:extLst>
            </p:cNvPr>
            <p:cNvSpPr txBox="1"/>
            <p:nvPr/>
          </p:nvSpPr>
          <p:spPr>
            <a:xfrm>
              <a:off x="9387348" y="5205791"/>
              <a:ext cx="1592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Birds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37A2CD-9BE1-85B3-A01E-B1F93A38E01E}"/>
              </a:ext>
            </a:extLst>
          </p:cNvPr>
          <p:cNvCxnSpPr>
            <a:cxnSpLocks/>
          </p:cNvCxnSpPr>
          <p:nvPr/>
        </p:nvCxnSpPr>
        <p:spPr>
          <a:xfrm>
            <a:off x="7111181" y="5204848"/>
            <a:ext cx="2521974" cy="37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430D-616C-F0A2-5C58-D975FC86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7" y="21764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Concept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E237-56F7-E4E5-F025-F311524E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58" y="1412671"/>
            <a:ext cx="11737258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Palatino Linotype" panose="02040502050505030304" pitchFamily="18" charset="0"/>
              </a:rPr>
              <a:t>Given a set of examples labelled as </a:t>
            </a:r>
            <a:r>
              <a:rPr lang="en-IN" dirty="0">
                <a:solidFill>
                  <a:srgbClr val="FF0000"/>
                </a:solidFill>
                <a:latin typeface="Palatino Linotype" panose="02040502050505030304" pitchFamily="18" charset="0"/>
              </a:rPr>
              <a:t>a member </a:t>
            </a:r>
            <a:r>
              <a:rPr lang="en-IN" dirty="0">
                <a:latin typeface="Palatino Linotype" panose="02040502050505030304" pitchFamily="18" charset="0"/>
              </a:rPr>
              <a:t>or </a:t>
            </a:r>
            <a:r>
              <a:rPr lang="en-IN" dirty="0">
                <a:solidFill>
                  <a:srgbClr val="FF0000"/>
                </a:solidFill>
                <a:latin typeface="Palatino Linotype" panose="02040502050505030304" pitchFamily="18" charset="0"/>
              </a:rPr>
              <a:t>non-members of a concept</a:t>
            </a:r>
            <a:r>
              <a:rPr lang="en-IN" dirty="0">
                <a:latin typeface="Palatino Linotype" panose="02040502050505030304" pitchFamily="18" charset="0"/>
              </a:rPr>
              <a:t>, Concept learning consists of </a:t>
            </a:r>
            <a:r>
              <a:rPr lang="en-IN" dirty="0">
                <a:solidFill>
                  <a:srgbClr val="FF0000"/>
                </a:solidFill>
                <a:latin typeface="Palatino Linotype" panose="02040502050505030304" pitchFamily="18" charset="0"/>
              </a:rPr>
              <a:t>automatically inferring </a:t>
            </a:r>
            <a:r>
              <a:rPr lang="en-IN" dirty="0">
                <a:latin typeface="Palatino Linotype" panose="02040502050505030304" pitchFamily="18" charset="0"/>
              </a:rPr>
              <a:t>the </a:t>
            </a:r>
            <a:r>
              <a:rPr lang="en-IN" dirty="0">
                <a:solidFill>
                  <a:srgbClr val="FF0000"/>
                </a:solidFill>
                <a:latin typeface="Palatino Linotype" panose="02040502050505030304" pitchFamily="18" charset="0"/>
              </a:rPr>
              <a:t>general definition of this concept</a:t>
            </a:r>
            <a:r>
              <a:rPr lang="en-IN" dirty="0">
                <a:latin typeface="Palatino Linotype" panose="0204050205050503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Palatino Linotype" panose="02040502050505030304" pitchFamily="18" charset="0"/>
              </a:rPr>
              <a:t>In technically, Concept learning consists of </a:t>
            </a:r>
            <a:r>
              <a:rPr lang="en-IN" dirty="0">
                <a:solidFill>
                  <a:srgbClr val="FF0000"/>
                </a:solidFill>
                <a:latin typeface="Palatino Linotype" panose="02040502050505030304" pitchFamily="18" charset="0"/>
              </a:rPr>
              <a:t>approximating a Boolean valued function</a:t>
            </a:r>
            <a:r>
              <a:rPr lang="en-IN" dirty="0">
                <a:latin typeface="Palatino Linotype" panose="02040502050505030304" pitchFamily="18" charset="0"/>
              </a:rPr>
              <a:t> from training examples of its </a:t>
            </a:r>
            <a:r>
              <a:rPr lang="en-IN" dirty="0">
                <a:solidFill>
                  <a:srgbClr val="FF0000"/>
                </a:solidFill>
                <a:latin typeface="Palatino Linotype" panose="02040502050505030304" pitchFamily="18" charset="0"/>
              </a:rPr>
              <a:t>inputs and outputs.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Concepts in Machine Learning can be thought of as a </a:t>
            </a:r>
            <a:r>
              <a:rPr lang="en-US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boolean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-valued function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 defined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over a large set of training data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795A-8A1B-249E-EAAE-E6920F54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3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Example of a concept learning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A27C-36D7-B4CB-C8DE-160D6D6F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5" y="953730"/>
            <a:ext cx="11828206" cy="5801032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US" dirty="0">
              <a:solidFill>
                <a:srgbClr val="C00000"/>
              </a:solidFill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3400" dirty="0">
                <a:solidFill>
                  <a:srgbClr val="C00000"/>
                </a:solidFill>
                <a:latin typeface="Palatino Linotype" panose="02040502050505030304" pitchFamily="18" charset="0"/>
              </a:rPr>
              <a:t>Taking a very simple example</a:t>
            </a:r>
            <a:r>
              <a:rPr lang="en-US" sz="3400" dirty="0">
                <a:latin typeface="Palatino Linotype" panose="02040502050505030304" pitchFamily="18" charset="0"/>
              </a:rPr>
              <a:t>, one possible target concept may be to Find the day when my friend </a:t>
            </a:r>
            <a:r>
              <a:rPr lang="en-US" sz="3400" dirty="0">
                <a:solidFill>
                  <a:srgbClr val="C00000"/>
                </a:solidFill>
                <a:latin typeface="Palatino Linotype" panose="02040502050505030304" pitchFamily="18" charset="0"/>
              </a:rPr>
              <a:t>enjoys his favorite sport</a:t>
            </a:r>
            <a:r>
              <a:rPr lang="en-US" sz="3400" dirty="0">
                <a:latin typeface="Palatino Linotype" panose="02040502050505030304" pitchFamily="18" charset="0"/>
              </a:rPr>
              <a:t>. </a:t>
            </a:r>
          </a:p>
          <a:p>
            <a:pPr marL="0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Palatino Linotype" panose="02040502050505030304" pitchFamily="18" charset="0"/>
              </a:rPr>
              <a:t>Concept</a:t>
            </a:r>
            <a:r>
              <a:rPr lang="en-US" dirty="0">
                <a:solidFill>
                  <a:srgbClr val="0070C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: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Good days for sport  (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  <a:sym typeface="Wingdings" panose="05000000000000000000" pitchFamily="2" charset="2"/>
              </a:rPr>
              <a:t>Values: Yes, No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)</a:t>
            </a:r>
          </a:p>
          <a:p>
            <a:pPr marL="0" indent="0" algn="just">
              <a:buNone/>
            </a:pPr>
            <a:endParaRPr 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0070C0"/>
                </a:solidFill>
                <a:latin typeface="Palatino Linotype" panose="02040502050505030304" pitchFamily="18" charset="0"/>
              </a:rPr>
              <a:t>Attributes/Features :</a:t>
            </a:r>
          </a:p>
          <a:p>
            <a:pPr marL="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>
                <a:latin typeface="Palatino Linotype" panose="02040502050505030304" pitchFamily="18" charset="0"/>
              </a:rPr>
              <a:t>	Sky (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Values: Sunny, Cloudy, Rainy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marL="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>
                <a:latin typeface="Palatino Linotype" panose="02040502050505030304" pitchFamily="18" charset="0"/>
              </a:rPr>
              <a:t>	Air Temperature (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Values: Warm, Cold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marL="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>
                <a:latin typeface="Palatino Linotype" panose="02040502050505030304" pitchFamily="18" charset="0"/>
              </a:rPr>
              <a:t>	Humidity (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Values: Normal, High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marL="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>
                <a:latin typeface="Palatino Linotype" panose="02040502050505030304" pitchFamily="18" charset="0"/>
              </a:rPr>
              <a:t>	Wind (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Values: Strong, Weak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marL="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>
                <a:latin typeface="Palatino Linotype" panose="02040502050505030304" pitchFamily="18" charset="0"/>
              </a:rPr>
              <a:t> 	Water (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Values: Warm, Cold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marL="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>
                <a:latin typeface="Palatino Linotype" panose="02040502050505030304" pitchFamily="18" charset="0"/>
              </a:rPr>
              <a:t>	Forecast</a:t>
            </a:r>
            <a:r>
              <a:rPr lang="en-IN" dirty="0">
                <a:latin typeface="Palatino Linotype" panose="02040502050505030304" pitchFamily="18" charset="0"/>
              </a:rPr>
              <a:t>  </a:t>
            </a:r>
            <a:r>
              <a:rPr lang="en-US" dirty="0">
                <a:latin typeface="Palatino Linotype" panose="0204050205050503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Values: Same, Change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marL="0" indent="0" algn="just">
              <a:buNone/>
            </a:pP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8410-5E3A-7DAE-5120-F969861E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10" y="11931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T</a:t>
            </a:r>
            <a:r>
              <a:rPr lang="en-IN" b="0" i="0" dirty="0">
                <a:solidFill>
                  <a:schemeClr val="accent1">
                    <a:lumMod val="50000"/>
                  </a:schemeClr>
                </a:solidFill>
                <a:effectLst/>
                <a:latin typeface="Palatino Linotype" panose="02040502050505030304" pitchFamily="18" charset="0"/>
              </a:rPr>
              <a:t>raining examples 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88ADC-04C0-FB1A-D25C-69276BF1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4" y="1368571"/>
            <a:ext cx="11469094" cy="4363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5B7E0-6A67-D155-0E18-422A7412E27F}"/>
              </a:ext>
            </a:extLst>
          </p:cNvPr>
          <p:cNvSpPr txBox="1"/>
          <p:nvPr/>
        </p:nvSpPr>
        <p:spPr>
          <a:xfrm>
            <a:off x="862898" y="5860027"/>
            <a:ext cx="10031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 set of example days and each is described by six attributes.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1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94E7-5893-56ED-6DBC-75012469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5" y="207809"/>
            <a:ext cx="11422626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Enjoy Sport – Hypothesis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C3D1C-3505-CBC7-94FB-38CCD539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5" y="1442167"/>
            <a:ext cx="11862620" cy="520802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Let’s Design the problem formally with TPE(Task, Performance, Experience):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Problem</a:t>
            </a:r>
            <a:r>
              <a:rPr lang="en-US" b="0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:</a:t>
            </a:r>
            <a:r>
              <a:rPr lang="en-US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 Leaning the day when my friend enjoys the sport.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Task T</a:t>
            </a:r>
            <a:r>
              <a:rPr lang="en-US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: Learn to predict the value of </a:t>
            </a:r>
            <a:r>
              <a:rPr lang="en-US" b="1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EnjoySport</a:t>
            </a:r>
            <a:r>
              <a:rPr lang="en-US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 for an arbitrary day, based on the values of the attributes of the day.</a:t>
            </a:r>
            <a:endParaRPr lang="en-US" dirty="0">
              <a:solidFill>
                <a:srgbClr val="212529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Performance measure P</a:t>
            </a:r>
            <a:r>
              <a:rPr lang="en-US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: Total percent of days (EnjoySport) correctly predicted.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C00000"/>
                </a:solidFill>
                <a:effectLst/>
                <a:latin typeface="Palatino Linotype" panose="02040502050505030304" pitchFamily="18" charset="0"/>
              </a:rPr>
              <a:t>Training experience E</a:t>
            </a:r>
            <a:r>
              <a:rPr lang="en-US" b="0" i="0" dirty="0">
                <a:solidFill>
                  <a:srgbClr val="212529"/>
                </a:solidFill>
                <a:effectLst/>
                <a:latin typeface="Palatino Linotype" panose="02040502050505030304" pitchFamily="18" charset="0"/>
              </a:rPr>
              <a:t>: A set of days with given labels (EnjoySport: Yes/No)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3D58-8BA2-5451-16CD-C6364807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1" y="1218738"/>
            <a:ext cx="11992897" cy="53134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Each hypothesis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consists of a conjunction of constraints </a:t>
            </a:r>
            <a:r>
              <a:rPr lang="en-US" dirty="0">
                <a:latin typeface="Palatino Linotype" panose="02040502050505030304" pitchFamily="18" charset="0"/>
              </a:rPr>
              <a:t>on the instance attributes.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Each hypothesis(h) will be a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vector of six constraints</a:t>
            </a:r>
            <a:r>
              <a:rPr lang="en-US" dirty="0">
                <a:latin typeface="Palatino Linotype" panose="02040502050505030304" pitchFamily="18" charset="0"/>
              </a:rPr>
              <a:t>, specifying the values of the six attributes– (Sky, </a:t>
            </a:r>
            <a:r>
              <a:rPr lang="en-US" dirty="0" err="1">
                <a:latin typeface="Palatino Linotype" panose="02040502050505030304" pitchFamily="18" charset="0"/>
              </a:rPr>
              <a:t>AirTemp</a:t>
            </a:r>
            <a:r>
              <a:rPr lang="en-US" dirty="0">
                <a:latin typeface="Palatino Linotype" panose="02040502050505030304" pitchFamily="18" charset="0"/>
              </a:rPr>
              <a:t>, Humidity, Wind, Water, and Forecast).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Palatino Linotype" panose="02040502050505030304" pitchFamily="18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h</a:t>
            </a:r>
            <a:r>
              <a:rPr lang="en-US" baseline="-25000" dirty="0">
                <a:solidFill>
                  <a:srgbClr val="C00000"/>
                </a:solidFill>
                <a:latin typeface="Palatino Linotype" panose="0204050205050503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(x) := &lt;x1, x2, x3, x4, x5, x6&gt;</a:t>
            </a:r>
          </a:p>
          <a:p>
            <a:pPr>
              <a:lnSpc>
                <a:spcPct val="150000"/>
              </a:lnSpc>
            </a:pPr>
            <a:endParaRPr lang="en-US" dirty="0">
              <a:latin typeface="Palatino Linotype" panose="0204050205050503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where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x1, x2, x3, x4, x5, and x6 </a:t>
            </a:r>
            <a:r>
              <a:rPr lang="en-US" dirty="0">
                <a:latin typeface="Palatino Linotype" panose="02040502050505030304" pitchFamily="18" charset="0"/>
              </a:rPr>
              <a:t>are the values of 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Sky, </a:t>
            </a:r>
            <a:r>
              <a:rPr lang="en-US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AirTemp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, Humidity, Wind, Water, and Forecast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7D5B03-E747-8F68-C58B-CBFBAB9D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2" y="109486"/>
            <a:ext cx="11992897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EnjoySport – Hypothesis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358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F659E87B70A419CAE1A5092230E6B" ma:contentTypeVersion="6" ma:contentTypeDescription="Create a new document." ma:contentTypeScope="" ma:versionID="b6d70cd4f9d7c7ef7c89832c49249304">
  <xsd:schema xmlns:xsd="http://www.w3.org/2001/XMLSchema" xmlns:xs="http://www.w3.org/2001/XMLSchema" xmlns:p="http://schemas.microsoft.com/office/2006/metadata/properties" xmlns:ns2="5dbc6360-c13d-4683-9985-ea1540c9bf75" xmlns:ns3="bdf9c1d3-2a4c-4fde-897a-e4491510ebd4" targetNamespace="http://schemas.microsoft.com/office/2006/metadata/properties" ma:root="true" ma:fieldsID="ce1d6e354ebccf5335fb62c19a9b7a2b" ns2:_="" ns3:_="">
    <xsd:import namespace="5dbc6360-c13d-4683-9985-ea1540c9bf75"/>
    <xsd:import namespace="bdf9c1d3-2a4c-4fde-897a-e4491510eb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c6360-c13d-4683-9985-ea1540c9bf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9c1d3-2a4c-4fde-897a-e4491510eb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DE7234-89E4-4EF9-8A63-A363050A2D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CE4CA6-0C47-44CB-A456-7BBA889FB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bc6360-c13d-4683-9985-ea1540c9bf75"/>
    <ds:schemaRef ds:uri="bdf9c1d3-2a4c-4fde-897a-e4491510eb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589CC1-9CA0-4B0C-B47E-F14F5DED90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1530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Concept Learning</vt:lpstr>
      <vt:lpstr>Concept Learning</vt:lpstr>
      <vt:lpstr>Concept </vt:lpstr>
      <vt:lpstr>Concept</vt:lpstr>
      <vt:lpstr>Concept Learning</vt:lpstr>
      <vt:lpstr>Example of a concept learning Task</vt:lpstr>
      <vt:lpstr>Training examples </vt:lpstr>
      <vt:lpstr>Enjoy Sport – Hypothesis Representation</vt:lpstr>
      <vt:lpstr>EnjoySport – Hypothesis Representation</vt:lpstr>
      <vt:lpstr>EnjoySport – Hypothesis Representation</vt:lpstr>
      <vt:lpstr>Hypothesis Representation</vt:lpstr>
      <vt:lpstr>EnjoySport Concept Learning Task</vt:lpstr>
      <vt:lpstr>PowerPoint Presentation</vt:lpstr>
      <vt:lpstr>The Inductive Learning Hypothesis</vt:lpstr>
      <vt:lpstr>The Inductive Learning Hypothesis</vt:lpstr>
      <vt:lpstr>Concept Learning As Search</vt:lpstr>
      <vt:lpstr>Enjoy Sport - Hypothesis Space</vt:lpstr>
      <vt:lpstr>PowerPoint Presentation</vt:lpstr>
      <vt:lpstr>PowerPoint Presentation</vt:lpstr>
      <vt:lpstr>General-to-Specific Ordering of Hypotheses</vt:lpstr>
      <vt:lpstr>More-General-Than Relation</vt:lpstr>
      <vt:lpstr>More-General-Relation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Learning</dc:title>
  <dc:creator>selva.gingee@gmail.com</dc:creator>
  <cp:lastModifiedBy>Jyothi Rajam</cp:lastModifiedBy>
  <cp:revision>33</cp:revision>
  <dcterms:created xsi:type="dcterms:W3CDTF">2022-06-08T15:45:01Z</dcterms:created>
  <dcterms:modified xsi:type="dcterms:W3CDTF">2024-11-26T03:34:10Z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0x010100D94F659E87B70A419CAE1A5092230E6B</vt:lpwstr>
  </property>
</Properties>
</file>