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1" r:id="rId10"/>
    <p:sldId id="25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1661-A68F-43CC-9ED0-D85333D579BA}" v="6" dt="2023-02-19T06:02:0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A CHERAN SRE JOSH 21BCE9537" userId="S::cheransre.21bce9537@vitapstudent.ac.in::acf32309-f461-4c16-aad1-f5e8db691acc" providerId="AD" clId="Web-{50391661-A68F-43CC-9ED0-D85333D579BA}"/>
    <pc:docChg chg="modSld">
      <pc:chgData name="MARRA CHERAN SRE JOSH 21BCE9537" userId="S::cheransre.21bce9537@vitapstudent.ac.in::acf32309-f461-4c16-aad1-f5e8db691acc" providerId="AD" clId="Web-{50391661-A68F-43CC-9ED0-D85333D579BA}" dt="2023-02-19T06:01:59.765" v="1" actId="20577"/>
      <pc:docMkLst>
        <pc:docMk/>
      </pc:docMkLst>
      <pc:sldChg chg="modSp">
        <pc:chgData name="MARRA CHERAN SRE JOSH 21BCE9537" userId="S::cheransre.21bce9537@vitapstudent.ac.in::acf32309-f461-4c16-aad1-f5e8db691acc" providerId="AD" clId="Web-{50391661-A68F-43CC-9ED0-D85333D579BA}" dt="2023-02-19T06:01:59.765" v="1" actId="20577"/>
        <pc:sldMkLst>
          <pc:docMk/>
          <pc:sldMk cId="1303581829" sldId="260"/>
        </pc:sldMkLst>
        <pc:spChg chg="mod">
          <ac:chgData name="MARRA CHERAN SRE JOSH 21BCE9537" userId="S::cheransre.21bce9537@vitapstudent.ac.in::acf32309-f461-4c16-aad1-f5e8db691acc" providerId="AD" clId="Web-{50391661-A68F-43CC-9ED0-D85333D579BA}" dt="2023-02-19T06:01:59.765" v="1" actId="20577"/>
          <ac:spMkLst>
            <pc:docMk/>
            <pc:sldMk cId="1303581829" sldId="260"/>
            <ac:spMk id="11" creationId="{8FA5A39E-842B-20FE-C95E-80F20F1E27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DA1-E247-C798-1857-497AF5D8C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6D1EC-1907-5A05-1747-1BA9A634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37F6-803B-73DF-23FC-2BDA09F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C933-EE22-FDA1-4AA2-FB4C8C0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B554-2B90-6FD8-A2EA-39A5CAD7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3038-DEA2-9989-7488-D31FC1C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57DF-77EA-57CC-A042-E459836A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2B20-301E-4447-CD9F-224F8821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C6DB-0631-1854-D3BB-ED088235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2983-7876-120D-18FC-54DA113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7384E-54EC-64E5-9D62-F97B151CC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6DCDA-1C13-4DFF-B8FB-94E3407A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CDB6-6AB0-647E-65CB-48EE73E6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6CD9-0815-5E42-9ED6-FB2D8B13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0E67-A2C7-8BA5-2A8D-C40D3C29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0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50EE-E00D-8E0B-A922-5D43F814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805E-EE6D-E456-25D4-F1DA1448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8899-524B-9A72-3FE3-A04D3BF6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8EDE-92D6-7457-79E0-15B96D6C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90B5-1B66-4DD6-B9BE-0A114C7F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C3EE-4BC3-9A5A-3F8E-C689961D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BCF1-592D-EE65-4124-AFA08569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1F1D-50D9-2173-52C5-2A88FE57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AD2F-D45A-5B71-86C8-99BC6538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1896-C635-DA0F-9C9F-6184F98F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C7F-9A2A-B15E-0F31-96B9AAF5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638A-D35B-7714-910A-FA62A871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2559-52A9-F782-487C-33F9AB21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32AB-2781-8D97-57C6-7F55B3A1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5DD05-F615-0D4E-608A-70C192E4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BB5B-58C7-8DB0-7615-D806D730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0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453B-73CD-3F50-1D4D-F5361C25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42F3-33F4-FB2D-A965-313F26FC8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B2356-C882-6CE2-1AF0-45A2A7E0D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5FF4A-E70B-32E9-D347-C6E8D3F73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792AC-2F73-ADFF-E6B1-14F53441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1D6D9-E8AD-D8C1-672F-4BD4EDB3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3DAE1-FDFA-4E2A-6BBF-FDB44C80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9AFAD-A5FF-19B0-E4CC-A9147A11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9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F1FF-9C03-472C-10C9-CB57EF92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14F7D-ECBF-6F10-88EA-90F1B4B9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4ADE3-5D06-2792-5F50-A3365413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B1ED3-AD35-EC97-94B1-F19A28E5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52C1E-2B1E-E7C7-3AE8-1D765F96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740BF-EEF5-D829-5750-7D983E4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39294-01C9-C39C-6CC9-41B87127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297-E71D-91AC-BE92-DFB001BF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CFA4-4330-DAA4-C410-4F1864AD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C7B4F-ABB5-5D6A-F031-9496BDFF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F8F3-A97D-9871-2063-D8D37DF1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B9D0-608F-DBCC-310D-EDE0F262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0DDF-3481-7BBE-0692-9BDEBC24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2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B4C6-95F1-3FE2-F991-575A3CD8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B18A1-4427-2F66-B4CD-E7E4D168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D680-9DA7-D5CE-34F7-B6DCE0FE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8F65-FC78-DCB6-DC73-ABDC5A6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72F74-14F1-8310-95C9-D5A9FB4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04A4-D450-7240-7580-A2C9F7C9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8400E-4248-3C3A-5CD5-6565CD6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37C4-1307-0763-8F79-55AB12A8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95CF-6627-EB45-F4FC-3313F0A34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84C3-06CF-4A65-A188-8FCAC6AE51D8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D077-EA3A-FCBB-95FE-D7DC8249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DED-2CD6-D2DC-5E97-C3813076C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E8FF-F135-4B04-8B8C-62CA8EE76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5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7ED7-356B-0A16-0428-10360AF52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1122363"/>
            <a:ext cx="1114552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Gradient Descent in Machine Learning</a:t>
            </a:r>
            <a:b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2B9A-6373-1F92-D00D-0258C96ED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6825-C61A-DB6A-4226-49DDE2C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833755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Gradient Descent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AA35-DB34-A91F-0614-0ECDD6BB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446848"/>
            <a:ext cx="978408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Gradient Descent </a:t>
            </a:r>
            <a:r>
              <a:rPr lang="en-US" dirty="0">
                <a:latin typeface="Comic Sans MS" panose="030F0702030302020204" pitchFamily="66" charset="0"/>
              </a:rPr>
              <a:t>is known as one of the most commonly used optimization algorithms 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train machine learning models.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Gradient descent is also used 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train Neural Networks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minimizes errors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between actual and expected results.</a:t>
            </a:r>
          </a:p>
          <a:p>
            <a:pPr algn="just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1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AC39-0BA6-5FCC-7303-313129E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5"/>
            <a:ext cx="10515600" cy="630555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Linear Regression</a:t>
            </a:r>
            <a:br>
              <a:rPr lang="en-IN" sz="48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35A80-4D81-2B93-9BCA-51772AF1E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90" y="1541624"/>
            <a:ext cx="4992870" cy="48998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99637-A2EE-A11D-4F0F-C94BEB4C6268}"/>
              </a:ext>
            </a:extLst>
          </p:cNvPr>
          <p:cNvSpPr txBox="1"/>
          <p:nvPr/>
        </p:nvSpPr>
        <p:spPr>
          <a:xfrm>
            <a:off x="416560" y="1083995"/>
            <a:ext cx="748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Let 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be the independent 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variable and 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Y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be the dependent 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variable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CA712-CC01-53A9-AE7A-C498FB729FEB}"/>
              </a:ext>
            </a:extLst>
          </p:cNvPr>
          <p:cNvSpPr txBox="1"/>
          <p:nvPr/>
        </p:nvSpPr>
        <p:spPr>
          <a:xfrm>
            <a:off x="5648960" y="214437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Our goal is to determine the value of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 and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, such that the line corresponding to those values is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best fitting line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or gives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minimum error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.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AC39-0BA6-5FCC-7303-313129E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5"/>
            <a:ext cx="10515600" cy="630555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Loss Function</a:t>
            </a:r>
            <a:br>
              <a:rPr lang="en-IN" sz="4800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5A39E-842B-20FE-C95E-80F20F1E271D}"/>
              </a:ext>
            </a:extLst>
          </p:cNvPr>
          <p:cNvSpPr txBox="1"/>
          <p:nvPr/>
        </p:nvSpPr>
        <p:spPr>
          <a:xfrm>
            <a:off x="1290320" y="1249680"/>
            <a:ext cx="9987280" cy="17235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omic Sans MS"/>
              </a:rPr>
              <a:t>The loss is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/>
              </a:rPr>
              <a:t>the error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/>
              </a:rPr>
              <a:t> in our predicted value of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omic Sans MS"/>
              </a:rPr>
              <a:t>m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/>
              </a:rPr>
              <a:t> and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omic Sans MS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mic Sans MS"/>
              </a:rPr>
              <a:t>.</a:t>
            </a:r>
            <a:endParaRPr lang="en-US" sz="2400" b="1" i="0" dirty="0">
              <a:solidFill>
                <a:srgbClr val="FF0000"/>
              </a:solidFill>
              <a:effectLst/>
              <a:latin typeface="Comic Sans MS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Our goal is to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minimize this error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to obtain the most accurate value of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 and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c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Comic Sans MS" panose="030F0702030302020204" pitchFamily="66" charset="0"/>
              </a:rPr>
              <a:t>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Mean Squared Error function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to calculate the loss.</a:t>
            </a:r>
            <a:endParaRPr lang="en-IN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B1F07-BDDD-7D80-BA2E-3CB7FBE6CEBA}"/>
              </a:ext>
            </a:extLst>
          </p:cNvPr>
          <p:cNvSpPr txBox="1"/>
          <p:nvPr/>
        </p:nvSpPr>
        <p:spPr>
          <a:xfrm>
            <a:off x="1381760" y="3130272"/>
            <a:ext cx="942848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Find the difference between the actual y and predicted y value(y = mx + c), for a given x.</a:t>
            </a:r>
          </a:p>
          <a:p>
            <a:pPr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Square this difference.</a:t>
            </a:r>
          </a:p>
          <a:p>
            <a:pPr algn="just">
              <a:spcAft>
                <a:spcPts val="6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Find the mean of the squares for every value in X.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92929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805A7-B4A2-132A-90B1-5F0A3104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875608"/>
            <a:ext cx="2857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65570C-D306-5685-A4CA-4E37A5D75AA2}"/>
              </a:ext>
            </a:extLst>
          </p:cNvPr>
          <p:cNvSpPr txBox="1"/>
          <p:nvPr/>
        </p:nvSpPr>
        <p:spPr>
          <a:xfrm>
            <a:off x="5384800" y="5084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Here yᵢ is the actual value and ȳᵢ is the predicted value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24E55-8664-C0CE-1C3D-A69533F700A8}"/>
              </a:ext>
            </a:extLst>
          </p:cNvPr>
          <p:cNvSpPr txBox="1"/>
          <p:nvPr/>
        </p:nvSpPr>
        <p:spPr>
          <a:xfrm>
            <a:off x="787400" y="56554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Let’s substitute the value of ȳᵢ:</a:t>
            </a:r>
            <a:endParaRPr lang="en-IN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B5610F-9CAC-406B-5514-34687D16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45" y="5686265"/>
            <a:ext cx="3810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AC39-0BA6-5FCC-7303-313129E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26"/>
            <a:ext cx="10515600" cy="630555"/>
          </a:xfrm>
        </p:spPr>
        <p:txBody>
          <a:bodyPr>
            <a:noAutofit/>
          </a:bodyPr>
          <a:lstStyle/>
          <a:p>
            <a:pPr algn="ctr"/>
            <a:r>
              <a:rPr lang="en-IN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Understanding Gradient Descent</a:t>
            </a:r>
            <a:endParaRPr lang="en-IN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569B56-E754-A7A4-DC42-62BF3B7E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5" y="1188720"/>
            <a:ext cx="5585856" cy="37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47BE95-3864-C808-97CA-601ADE49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65" y="1491614"/>
            <a:ext cx="5358342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BEDF-14B7-7460-8ABC-B75F315A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951865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1.Initially,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let m = 0, c = 0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 and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L-is the Learning rate.</a:t>
            </a:r>
            <a:endParaRPr lang="en-US" b="0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learning rate-controlling how much the value of “m” changes with each step. The smaller the L, the greater the accuracy</a:t>
            </a:r>
            <a:r>
              <a:rPr lang="en-US" sz="1600" dirty="0">
                <a:latin typeface="Comic Sans MS" panose="030F0702030302020204" pitchFamily="66" charset="0"/>
              </a:rPr>
              <a:t>.</a:t>
            </a:r>
            <a:endParaRPr lang="en-US" sz="1600" b="0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2.Calculating the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partial derivative of loss function </a:t>
            </a:r>
            <a:r>
              <a:rPr lang="en-US" sz="2400" dirty="0" err="1">
                <a:latin typeface="Comic Sans MS" panose="030F0702030302020204" pitchFamily="66" charset="0"/>
              </a:rPr>
              <a:t>wrt</a:t>
            </a:r>
            <a:r>
              <a:rPr lang="en-US" sz="2400" dirty="0">
                <a:latin typeface="Comic Sans MS" panose="030F0702030302020204" pitchFamily="66" charset="0"/>
              </a:rPr>
              <a:t> “m” and giving current values of x, y , m, and c to get the derivative D.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6F286-D64E-4FF2-C9B3-A6C1DF70EFF5}"/>
              </a:ext>
            </a:extLst>
          </p:cNvPr>
          <p:cNvSpPr txBox="1">
            <a:spLocks/>
          </p:cNvSpPr>
          <p:nvPr/>
        </p:nvSpPr>
        <p:spPr>
          <a:xfrm>
            <a:off x="838200" y="225326"/>
            <a:ext cx="10515600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 Gradient Descent</a:t>
            </a:r>
            <a:endParaRPr lang="en-IN" sz="4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77B05C-7FCC-8189-338D-20B90838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99448"/>
            <a:ext cx="5003800" cy="196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F0575-5524-8482-13E0-1C04EC555793}"/>
              </a:ext>
            </a:extLst>
          </p:cNvPr>
          <p:cNvSpPr txBox="1"/>
          <p:nvPr/>
        </p:nvSpPr>
        <p:spPr>
          <a:xfrm>
            <a:off x="909320" y="4887704"/>
            <a:ext cx="10632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Dₘ is the value of the partial derivative with 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respect to </a:t>
            </a: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. Similarly, lets find the partial derivative with 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respect to </a:t>
            </a: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c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, Dc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: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F3A2F3-CEB6-4E62-643E-52D39C7F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70" y="5718700"/>
            <a:ext cx="3684270" cy="112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8AC2-C136-941D-7058-19CFB736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880"/>
            <a:ext cx="10515600" cy="54738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3. Now we 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update the current value of 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and 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using 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the following equation:</a:t>
            </a:r>
          </a:p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br>
              <a:rPr lang="en-US" dirty="0"/>
            </a:br>
            <a:endParaRPr lang="en-US" dirty="0"/>
          </a:p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292929"/>
                </a:solidFill>
                <a:latin typeface="Comic Sans MS" panose="030F0702030302020204" pitchFamily="66" charset="0"/>
              </a:rPr>
              <a:t>4.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292929"/>
                </a:solidFill>
                <a:latin typeface="Comic Sans MS" panose="030F0702030302020204" pitchFamily="66" charset="0"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epeat this process until our loss function is a very small value or ideally 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 (which means 0 error or 100% accuracy). The value of 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and </a:t>
            </a: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that we are left with now will be the optimum values.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16DAF6-84DC-D285-1CEA-EAD118FB630F}"/>
              </a:ext>
            </a:extLst>
          </p:cNvPr>
          <p:cNvSpPr txBox="1">
            <a:spLocks/>
          </p:cNvSpPr>
          <p:nvPr/>
        </p:nvSpPr>
        <p:spPr>
          <a:xfrm>
            <a:off x="838200" y="225326"/>
            <a:ext cx="10515600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 Gradient Descent</a:t>
            </a:r>
            <a:endParaRPr lang="en-IN" sz="4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3597A1-57AD-34BF-09DC-184095D7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90" y="2191445"/>
            <a:ext cx="2857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FCF9-816C-2707-BB64-738C1E2E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08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L</a:t>
            </a: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earning rate Difference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7658BB-0E11-0073-132E-BE3B8756A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2206"/>
            <a:ext cx="9601200" cy="28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3E9FE-F462-82CD-66D3-5AB2A538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20" y="3962400"/>
            <a:ext cx="7813040" cy="218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CBBFA-87E4-CC10-2ADB-7F0A4E4E18AC}"/>
              </a:ext>
            </a:extLst>
          </p:cNvPr>
          <p:cNvSpPr txBox="1"/>
          <p:nvPr/>
        </p:nvSpPr>
        <p:spPr>
          <a:xfrm>
            <a:off x="2021840" y="5998944"/>
            <a:ext cx="862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(a) Large learning rate, (b) Small learning rate, (c) Optimum learning rate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0E65-8F08-5497-5BF1-9FAF0713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40005"/>
            <a:ext cx="10515600" cy="9556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entury Schoolbook" panose="02040604050505020304" pitchFamily="18" charset="0"/>
              </a:rPr>
              <a:t>G</a:t>
            </a:r>
            <a:r>
              <a:rPr lang="en-US" sz="4400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lobal Minimum</a:t>
            </a: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8F45EE-D831-86A9-6490-17321350E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47" y="1492757"/>
            <a:ext cx="8363586" cy="322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1A806-A2A9-C7D6-069D-2C593182DB0F}"/>
              </a:ext>
            </a:extLst>
          </p:cNvPr>
          <p:cNvSpPr txBox="1"/>
          <p:nvPr/>
        </p:nvSpPr>
        <p:spPr>
          <a:xfrm>
            <a:off x="568960" y="1031857"/>
            <a:ext cx="11409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 In the case of the linear regression model, there is only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one minimum and it is the global minimum</a:t>
            </a:r>
            <a:endParaRPr lang="en-I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55399-48E8-E265-7C78-9F32E5C19C13}"/>
              </a:ext>
            </a:extLst>
          </p:cNvPr>
          <p:cNvSpPr txBox="1"/>
          <p:nvPr/>
        </p:nvSpPr>
        <p:spPr>
          <a:xfrm>
            <a:off x="965200" y="4860815"/>
            <a:ext cx="10718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929"/>
                </a:solidFill>
                <a:latin typeface="Comic Sans MS" panose="030F0702030302020204" pitchFamily="66" charset="0"/>
              </a:rPr>
              <a:t>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mic Sans MS" panose="030F0702030302020204" pitchFamily="66" charset="0"/>
              </a:rPr>
              <a:t>he local minimum reached depends on the initial coefficients taken into consideration. Here, point A, B are termed Local Minimum and point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C is Global Minimum.</a:t>
            </a:r>
          </a:p>
          <a:p>
            <a:b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endParaRPr lang="en-IN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4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b6d70cd4f9d7c7ef7c89832c49249304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e1d6e354ebccf5335fb62c19a9b7a2b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696147-5718-4EBA-8E98-2D4C141757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62CC43-B5AA-44AA-B54A-A472AAE91A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B1E23-F38D-472F-BAFC-8AE02649D01C}"/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Gradient Descent in Machine Learning </vt:lpstr>
      <vt:lpstr>Gradient Descent</vt:lpstr>
      <vt:lpstr>Linear Regression </vt:lpstr>
      <vt:lpstr>Loss Function </vt:lpstr>
      <vt:lpstr>Understanding Gradient Descent</vt:lpstr>
      <vt:lpstr>PowerPoint Presentation</vt:lpstr>
      <vt:lpstr>PowerPoint Presentation</vt:lpstr>
      <vt:lpstr>Learning rate Difference</vt:lpstr>
      <vt:lpstr>Global Minimum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in Machine Learning </dc:title>
  <dc:creator>selva.gingee@gmail.com</dc:creator>
  <cp:lastModifiedBy>selva.gingee@gmail.com</cp:lastModifiedBy>
  <cp:revision>14</cp:revision>
  <dcterms:created xsi:type="dcterms:W3CDTF">2022-06-21T12:58:51Z</dcterms:created>
  <dcterms:modified xsi:type="dcterms:W3CDTF">2023-02-19T06:02:07Z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