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4" r:id="rId9"/>
    <p:sldId id="265" r:id="rId10"/>
    <p:sldId id="266" r:id="rId11"/>
    <p:sldId id="267" r:id="rId12"/>
    <p:sldId id="260" r:id="rId13"/>
    <p:sldId id="26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B866D9-A994-46BB-88D6-91FB14869253}" v="2" dt="2023-07-11T14:10:51.8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874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DA VENKATA RAMANAIAH 21BCE9836" userId="S::ramanaiah.21bce9836@vitapstudent.ac.in::9466eb1c-69c6-4acb-8734-df525f5eddd5" providerId="AD" clId="Web-{BAB866D9-A994-46BB-88D6-91FB14869253}"/>
    <pc:docChg chg="delSld">
      <pc:chgData name="GUDA VENKATA RAMANAIAH 21BCE9836" userId="S::ramanaiah.21bce9836@vitapstudent.ac.in::9466eb1c-69c6-4acb-8734-df525f5eddd5" providerId="AD" clId="Web-{BAB866D9-A994-46BB-88D6-91FB14869253}" dt="2023-07-11T14:10:51.865" v="1"/>
      <pc:docMkLst>
        <pc:docMk/>
      </pc:docMkLst>
      <pc:sldChg chg="del">
        <pc:chgData name="GUDA VENKATA RAMANAIAH 21BCE9836" userId="S::ramanaiah.21bce9836@vitapstudent.ac.in::9466eb1c-69c6-4acb-8734-df525f5eddd5" providerId="AD" clId="Web-{BAB866D9-A994-46BB-88D6-91FB14869253}" dt="2023-07-11T14:10:51.865" v="1"/>
        <pc:sldMkLst>
          <pc:docMk/>
          <pc:sldMk cId="864257493" sldId="262"/>
        </pc:sldMkLst>
      </pc:sldChg>
      <pc:sldChg chg="del">
        <pc:chgData name="GUDA VENKATA RAMANAIAH 21BCE9836" userId="S::ramanaiah.21bce9836@vitapstudent.ac.in::9466eb1c-69c6-4acb-8734-df525f5eddd5" providerId="AD" clId="Web-{BAB866D9-A994-46BB-88D6-91FB14869253}" dt="2023-07-11T14:10:50.943" v="0"/>
        <pc:sldMkLst>
          <pc:docMk/>
          <pc:sldMk cId="1507284838" sldId="263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9F4C2-2A63-4487-D64E-F5EB9F27B2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BC5EB9-6B9F-8A3C-AB92-7CE29F1153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BAB8C8-C4B5-8F62-4114-00C38471F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BF4D5-8D1A-4A4A-876F-5AFDAE7589E9}" type="datetimeFigureOut">
              <a:rPr lang="en-IN" smtClean="0"/>
              <a:t>11-07-2023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89FC1B-F8F7-ACAE-40B3-B2B881D15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4FEEDB-40EE-3F31-5E70-9819566CE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897C3-0812-4FD9-BD9B-77EBCE8F88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5588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04331-B833-529C-2782-C9E0171DD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938853-2078-A83B-2625-834025152E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BFF747-8092-00F1-77E3-3E3ACAA76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BF4D5-8D1A-4A4A-876F-5AFDAE7589E9}" type="datetimeFigureOut">
              <a:rPr lang="en-IN" smtClean="0"/>
              <a:t>11-07-2023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19E322-033D-780C-76CD-9FCC9C7F3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6A3C00-B43F-B11B-117E-3C7095D72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897C3-0812-4FD9-BD9B-77EBCE8F88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2243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4F70BC-6925-7D3B-D2C4-0CD5F768C6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DE5679-6315-E730-E5C3-C3AF20A533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3A8D63-2C60-6B95-9E49-84B94A5AA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BF4D5-8D1A-4A4A-876F-5AFDAE7589E9}" type="datetimeFigureOut">
              <a:rPr lang="en-IN" smtClean="0"/>
              <a:t>11-07-2023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4BC1C5-21FD-66A6-3E34-86156F8C2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565707-BC28-380A-2511-8FDC2F615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897C3-0812-4FD9-BD9B-77EBCE8F88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4278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CF1C1-8A3D-FE3E-0AFA-B0F74BA20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1557D4-6566-2770-8EE6-2BF882EBFD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5C6466-85CC-47EC-576B-2C242A9BF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BF4D5-8D1A-4A4A-876F-5AFDAE7589E9}" type="datetimeFigureOut">
              <a:rPr lang="en-IN" smtClean="0"/>
              <a:t>11-07-2023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05437D-5CB2-5B4E-A649-DECF9B36B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A68706-970F-A541-5BA4-4421571EA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897C3-0812-4FD9-BD9B-77EBCE8F88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5932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31163-2FD6-4879-D913-25A95A3F1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F8D20A-D9CB-EAC2-540B-CD24D3F781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2A0591-AE7A-521E-FF07-C4E6F19A6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BF4D5-8D1A-4A4A-876F-5AFDAE7589E9}" type="datetimeFigureOut">
              <a:rPr lang="en-IN" smtClean="0"/>
              <a:t>11-07-2023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C0F56E-F6F5-C929-C179-8CD3108B1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7CDBB0-8AF1-1C2F-19C0-55D5831E4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897C3-0812-4FD9-BD9B-77EBCE8F88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467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43C36-ABA7-293E-7240-89F5A5E8B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5A45C4-8F65-9982-3E7E-6ED19DCD4D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DDBAAB-2622-6122-A2A3-D1A90D3DBC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B70208-05B1-D184-96E0-980AF81B3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BF4D5-8D1A-4A4A-876F-5AFDAE7589E9}" type="datetimeFigureOut">
              <a:rPr lang="en-IN" smtClean="0"/>
              <a:t>11-07-2023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37ECC9-FC63-C824-8EEC-9E4F162DB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375D19-53A8-A008-E8B1-487C3151B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897C3-0812-4FD9-BD9B-77EBCE8F88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9184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3F4F5-5AC0-A57B-73D3-7D9D28714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8F1C5F-B12F-E1B6-DB9B-0D169E6F8F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5D6F30-3442-CA3E-9833-C11707855C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940EF3-4DAD-6077-9364-B9CA8E2B40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F345D5-4ADE-BB56-8C2F-F86A7CE18A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D9BF8C-5915-AF46-EF3A-1B3DAAEB2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BF4D5-8D1A-4A4A-876F-5AFDAE7589E9}" type="datetimeFigureOut">
              <a:rPr lang="en-IN" smtClean="0"/>
              <a:t>11-07-2023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5DB772-5CFB-9C12-308E-25491DD7A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F74F0E-C70F-EDA2-2691-ED13ED5DF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897C3-0812-4FD9-BD9B-77EBCE8F88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0238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18F7E-4EBD-FC5A-36A6-36B57A706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A42860-4FB4-1C8F-DD99-EA859A49C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BF4D5-8D1A-4A4A-876F-5AFDAE7589E9}" type="datetimeFigureOut">
              <a:rPr lang="en-IN" smtClean="0"/>
              <a:t>11-07-2023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2617EC-324A-E9EF-26B5-2BF0B1B41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199CAC-A806-0EBA-7500-FBA20F808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897C3-0812-4FD9-BD9B-77EBCE8F88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8896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7EFDC7-F099-C0A5-814D-26EBFD7C6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BF4D5-8D1A-4A4A-876F-5AFDAE7589E9}" type="datetimeFigureOut">
              <a:rPr lang="en-IN" smtClean="0"/>
              <a:t>11-07-2023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63B5FE-D598-A29E-B298-A87901E19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0B6C2E-7D7A-3F99-669B-9F13C8A11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897C3-0812-4FD9-BD9B-77EBCE8F88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7248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09128-736C-5A7D-3D85-B22609585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C3FED9-C1DC-E953-9A4C-98FB50E724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CA1073-54D5-A7F4-9287-34FB5845E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EA27BD-6975-3F6E-669D-C5D180750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BF4D5-8D1A-4A4A-876F-5AFDAE7589E9}" type="datetimeFigureOut">
              <a:rPr lang="en-IN" smtClean="0"/>
              <a:t>11-07-2023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66FCCA-8C9E-835D-EC6E-8B1E74938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12D3EF-2A62-58A0-D7D9-ABEA3E3B7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897C3-0812-4FD9-BD9B-77EBCE8F88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8604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4EAC1-2093-F169-6157-3B931765B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74CAE9-C61A-E20B-ADFA-74142D14F9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000574-7CBE-8A95-D309-CFDFBBEAFD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540EDB-FCC7-DD39-02A7-C9A20B7AF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BF4D5-8D1A-4A4A-876F-5AFDAE7589E9}" type="datetimeFigureOut">
              <a:rPr lang="en-IN" smtClean="0"/>
              <a:t>11-07-2023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FE0101-3486-F9D1-1D54-9AD624AF4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439874-4C12-7FB5-E936-E1421C026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897C3-0812-4FD9-BD9B-77EBCE8F88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8554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2DF383-1CAC-CED2-6B94-3987E9A0F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73729B-A19C-170F-3542-757E92CAD9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473418-87C6-1977-80B3-019C6997E1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CBF4D5-8D1A-4A4A-876F-5AFDAE7589E9}" type="datetimeFigureOut">
              <a:rPr lang="en-IN" smtClean="0"/>
              <a:t>11-07-2023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248683-7BEA-AA2B-D0C9-D08BC6D9A0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992FCA-2537-34BD-891B-4CF389078F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2897C3-0812-4FD9-BD9B-77EBCE8F88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1550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D992E-0AD0-CFF3-9237-95163FD7CF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0" i="0" dirty="0">
                <a:solidFill>
                  <a:schemeClr val="accent1">
                    <a:lumMod val="50000"/>
                  </a:schemeClr>
                </a:solidFill>
                <a:effectLst/>
                <a:latin typeface="Century Schoolbook" panose="02040604050505020304" pitchFamily="18" charset="0"/>
              </a:rPr>
              <a:t>Logistic Regression</a:t>
            </a:r>
            <a:br>
              <a:rPr lang="en-IN" b="0" i="0" dirty="0">
                <a:solidFill>
                  <a:schemeClr val="accent1">
                    <a:lumMod val="50000"/>
                  </a:schemeClr>
                </a:solidFill>
                <a:effectLst/>
                <a:latin typeface="Century Schoolbook" panose="02040604050505020304" pitchFamily="18" charset="0"/>
              </a:rPr>
            </a:br>
            <a:endParaRPr lang="en-IN" dirty="0">
              <a:solidFill>
                <a:schemeClr val="accent1">
                  <a:lumMod val="50000"/>
                </a:schemeClr>
              </a:solidFill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49675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20CED-BD21-E00F-0276-E29A4620C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480" y="222885"/>
            <a:ext cx="10515600" cy="650875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>
                <a:solidFill>
                  <a:schemeClr val="accent1">
                    <a:lumMod val="50000"/>
                  </a:schemeClr>
                </a:solidFill>
                <a:effectLst/>
                <a:latin typeface="Century Schoolbook" panose="02040604050505020304" pitchFamily="18" charset="0"/>
              </a:rPr>
              <a:t>Types of Logistic Regression</a:t>
            </a:r>
            <a:endParaRPr lang="en-IN" dirty="0">
              <a:solidFill>
                <a:schemeClr val="accent1">
                  <a:lumMod val="50000"/>
                </a:schemeClr>
              </a:solidFill>
              <a:latin typeface="Century Schoolbook" panose="020406040505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50FEE0-1D6F-93F8-686B-D52BDB2B7A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460" y="1052830"/>
            <a:ext cx="10927080" cy="5318125"/>
          </a:xfrm>
        </p:spPr>
        <p:txBody>
          <a:bodyPr>
            <a:normAutofit fontScale="85000" lnSpcReduction="10000"/>
          </a:bodyPr>
          <a:lstStyle/>
          <a:p>
            <a:pPr marL="0" indent="0" algn="just">
              <a:lnSpc>
                <a:spcPct val="160000"/>
              </a:lnSpc>
              <a:buNone/>
            </a:pPr>
            <a:r>
              <a:rPr lang="en-US" b="0" i="0" dirty="0">
                <a:solidFill>
                  <a:schemeClr val="accent2">
                    <a:lumMod val="50000"/>
                  </a:schemeClr>
                </a:solidFill>
                <a:effectLst/>
                <a:latin typeface="Comic Sans MS" panose="030F0702030302020204" pitchFamily="66" charset="0"/>
              </a:rPr>
              <a:t>1. Binary Logistic Regression</a:t>
            </a:r>
          </a:p>
          <a:p>
            <a:pPr marL="0" indent="0" algn="just">
              <a:lnSpc>
                <a:spcPct val="160000"/>
              </a:lnSpc>
              <a:buNone/>
            </a:pPr>
            <a:r>
              <a:rPr lang="en-US" b="0" i="0" dirty="0">
                <a:solidFill>
                  <a:srgbClr val="292929"/>
                </a:solidFill>
                <a:effectLst/>
                <a:latin typeface="Comic Sans MS" panose="030F0702030302020204" pitchFamily="66" charset="0"/>
              </a:rPr>
              <a:t>The categorical response has only two </a:t>
            </a:r>
            <a:r>
              <a:rPr lang="en-US" b="0" i="0" dirty="0">
                <a:solidFill>
                  <a:srgbClr val="C00000"/>
                </a:solidFill>
                <a:effectLst/>
                <a:latin typeface="Comic Sans MS" panose="030F0702030302020204" pitchFamily="66" charset="0"/>
              </a:rPr>
              <a:t>2 possible outcomes</a:t>
            </a:r>
            <a:r>
              <a:rPr lang="en-US" b="0" i="0" dirty="0">
                <a:solidFill>
                  <a:srgbClr val="292929"/>
                </a:solidFill>
                <a:effectLst/>
                <a:latin typeface="Comic Sans MS" panose="030F0702030302020204" pitchFamily="66" charset="0"/>
              </a:rPr>
              <a:t>. Example: Spam or Not</a:t>
            </a:r>
          </a:p>
          <a:p>
            <a:pPr marL="0" indent="0" algn="just">
              <a:lnSpc>
                <a:spcPct val="160000"/>
              </a:lnSpc>
              <a:buNone/>
            </a:pPr>
            <a:r>
              <a:rPr lang="en-US" b="0" i="0" dirty="0">
                <a:solidFill>
                  <a:schemeClr val="accent2">
                    <a:lumMod val="50000"/>
                  </a:schemeClr>
                </a:solidFill>
                <a:effectLst/>
                <a:latin typeface="Comic Sans MS" panose="030F0702030302020204" pitchFamily="66" charset="0"/>
              </a:rPr>
              <a:t>2. Multinomial Logistic Regression</a:t>
            </a:r>
          </a:p>
          <a:p>
            <a:pPr marL="0" indent="0" algn="just">
              <a:lnSpc>
                <a:spcPct val="160000"/>
              </a:lnSpc>
              <a:buNone/>
            </a:pPr>
            <a:r>
              <a:rPr lang="en-US" b="0" i="0" dirty="0">
                <a:solidFill>
                  <a:srgbClr val="C00000"/>
                </a:solidFill>
                <a:effectLst/>
                <a:latin typeface="Comic Sans MS" panose="030F0702030302020204" pitchFamily="66" charset="0"/>
              </a:rPr>
              <a:t>Three or more categories </a:t>
            </a:r>
            <a:r>
              <a:rPr lang="en-US" b="0" i="0" dirty="0">
                <a:solidFill>
                  <a:srgbClr val="292929"/>
                </a:solidFill>
                <a:effectLst/>
                <a:latin typeface="Comic Sans MS" panose="030F0702030302020204" pitchFamily="66" charset="0"/>
              </a:rPr>
              <a:t>without ordering. Example: Predicting which food is preferred more (Veg, Non-Veg, Vegan)</a:t>
            </a:r>
          </a:p>
          <a:p>
            <a:pPr marL="0" indent="0" algn="just">
              <a:lnSpc>
                <a:spcPct val="160000"/>
              </a:lnSpc>
              <a:buNone/>
            </a:pPr>
            <a:r>
              <a:rPr lang="en-US" b="0" i="0" dirty="0">
                <a:solidFill>
                  <a:schemeClr val="accent2">
                    <a:lumMod val="50000"/>
                  </a:schemeClr>
                </a:solidFill>
                <a:effectLst/>
                <a:latin typeface="Comic Sans MS" panose="030F0702030302020204" pitchFamily="66" charset="0"/>
              </a:rPr>
              <a:t>3. Ordinal Logistic Regression</a:t>
            </a:r>
          </a:p>
          <a:p>
            <a:pPr marL="0" indent="0" algn="just">
              <a:lnSpc>
                <a:spcPct val="160000"/>
              </a:lnSpc>
              <a:buNone/>
            </a:pPr>
            <a:r>
              <a:rPr lang="en-US" b="0" i="0" dirty="0">
                <a:solidFill>
                  <a:srgbClr val="C00000"/>
                </a:solidFill>
                <a:effectLst/>
                <a:latin typeface="Comic Sans MS" panose="030F0702030302020204" pitchFamily="66" charset="0"/>
              </a:rPr>
              <a:t>Three or more categories </a:t>
            </a:r>
            <a:r>
              <a:rPr lang="en-US" b="0" i="0" dirty="0">
                <a:solidFill>
                  <a:srgbClr val="292929"/>
                </a:solidFill>
                <a:effectLst/>
                <a:latin typeface="Comic Sans MS" panose="030F0702030302020204" pitchFamily="66" charset="0"/>
              </a:rPr>
              <a:t>with ordering. Example: Movie rating from 1 to 5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22296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55531-2B1C-3C98-113A-D2BAE95C8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2635"/>
          </a:xfrm>
        </p:spPr>
        <p:txBody>
          <a:bodyPr>
            <a:normAutofit fontScale="90000"/>
          </a:bodyPr>
          <a:lstStyle/>
          <a:p>
            <a:pPr algn="ctr"/>
            <a:r>
              <a:rPr lang="en-IN" sz="4000" b="0" i="0" dirty="0">
                <a:solidFill>
                  <a:schemeClr val="accent1">
                    <a:lumMod val="50000"/>
                  </a:schemeClr>
                </a:solidFill>
                <a:effectLst/>
                <a:latin typeface="Century Schoolbook" panose="02040604050505020304" pitchFamily="18" charset="0"/>
              </a:rPr>
              <a:t>Logistic Regression</a:t>
            </a:r>
            <a:br>
              <a:rPr lang="en-IN" b="0" i="0" dirty="0">
                <a:solidFill>
                  <a:schemeClr val="accent1">
                    <a:lumMod val="50000"/>
                  </a:schemeClr>
                </a:solidFill>
                <a:effectLst/>
                <a:latin typeface="Century Schoolbook" panose="020406040505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318EE3-D9A9-A3C7-5CAF-980D0FC318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9800" y="924560"/>
            <a:ext cx="10515600" cy="500888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b="0" i="0" dirty="0">
                <a:solidFill>
                  <a:srgbClr val="333333"/>
                </a:solidFill>
                <a:effectLst/>
                <a:latin typeface="Comic Sans MS" panose="030F0702030302020204" pitchFamily="66" charset="0"/>
              </a:rPr>
              <a:t>Logistic regression models the probabilities for </a:t>
            </a:r>
            <a:r>
              <a:rPr lang="en-US" b="0" i="0" dirty="0">
                <a:solidFill>
                  <a:srgbClr val="FF0000"/>
                </a:solidFill>
                <a:effectLst/>
                <a:latin typeface="Comic Sans MS" panose="030F0702030302020204" pitchFamily="66" charset="0"/>
              </a:rPr>
              <a:t>classification problems </a:t>
            </a:r>
            <a:r>
              <a:rPr lang="en-US" b="0" i="0" dirty="0">
                <a:solidFill>
                  <a:srgbClr val="333333"/>
                </a:solidFill>
                <a:effectLst/>
                <a:latin typeface="Comic Sans MS" panose="030F0702030302020204" pitchFamily="66" charset="0"/>
              </a:rPr>
              <a:t>with two possible outcomes.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Comic Sans MS" panose="030F0702030302020204" pitchFamily="66" charset="0"/>
              </a:rPr>
              <a:t>Logistic Regression is used when the </a:t>
            </a:r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dependent variable(target) is categorical</a:t>
            </a:r>
            <a:r>
              <a:rPr lang="en-US" dirty="0">
                <a:latin typeface="Comic Sans MS" panose="030F0702030302020204" pitchFamily="66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2400" b="0" i="0" dirty="0">
                <a:solidFill>
                  <a:srgbClr val="292929"/>
                </a:solidFill>
                <a:effectLst/>
                <a:latin typeface="Comic Sans MS" panose="030F0702030302020204" pitchFamily="66" charset="0"/>
              </a:rPr>
              <a:t>For example,</a:t>
            </a:r>
          </a:p>
          <a:p>
            <a:pPr marL="914400" lvl="2" indent="0" algn="just">
              <a:lnSpc>
                <a:spcPct val="150000"/>
              </a:lnSpc>
              <a:buNone/>
            </a:pPr>
            <a:r>
              <a:rPr lang="en-US" sz="2400" b="0" i="0" dirty="0">
                <a:solidFill>
                  <a:srgbClr val="292929"/>
                </a:solidFill>
                <a:effectLst/>
                <a:latin typeface="Comic Sans MS" panose="030F0702030302020204" pitchFamily="66" charset="0"/>
              </a:rPr>
              <a:t>	</a:t>
            </a:r>
            <a:r>
              <a:rPr lang="en-US" sz="2400" b="0" i="0" dirty="0">
                <a:solidFill>
                  <a:schemeClr val="accent2">
                    <a:lumMod val="50000"/>
                  </a:schemeClr>
                </a:solidFill>
                <a:effectLst/>
                <a:latin typeface="Comic Sans MS" panose="030F0702030302020204" pitchFamily="66" charset="0"/>
              </a:rPr>
              <a:t>To predict whether an email is spam (1) or (0)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400" b="0" i="0" dirty="0">
                <a:solidFill>
                  <a:schemeClr val="accent2">
                    <a:lumMod val="50000"/>
                  </a:schemeClr>
                </a:solidFill>
                <a:effectLst/>
                <a:latin typeface="Comic Sans MS" panose="030F0702030302020204" pitchFamily="66" charset="0"/>
              </a:rPr>
              <a:t>		Whether the tumor is malignant (1) or not (0)</a:t>
            </a:r>
          </a:p>
          <a:p>
            <a:pPr algn="just"/>
            <a:endParaRPr lang="en-IN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4093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543DB-1E1F-B71E-86F9-B4E50B702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2155"/>
          </a:xfrm>
        </p:spPr>
        <p:txBody>
          <a:bodyPr/>
          <a:lstStyle/>
          <a:p>
            <a:pPr algn="ctr"/>
            <a:r>
              <a:rPr lang="en-IN" sz="4400" b="0" i="0" dirty="0">
                <a:solidFill>
                  <a:schemeClr val="accent1">
                    <a:lumMod val="50000"/>
                  </a:schemeClr>
                </a:solidFill>
                <a:effectLst/>
                <a:latin typeface="Century Schoolbook" panose="02040604050505020304" pitchFamily="18" charset="0"/>
              </a:rPr>
              <a:t>Logistic Regression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FC4681A-84D2-0160-653C-6F21DFAA0C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133813"/>
            <a:ext cx="4883300" cy="3724187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58ACA4A-3483-4030-C9B9-42CA41B6A7BA}"/>
              </a:ext>
            </a:extLst>
          </p:cNvPr>
          <p:cNvSpPr txBox="1"/>
          <p:nvPr/>
        </p:nvSpPr>
        <p:spPr>
          <a:xfrm>
            <a:off x="558800" y="1280251"/>
            <a:ext cx="11074400" cy="23496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Comic Sans MS" panose="030F0702030302020204" pitchFamily="66" charset="0"/>
              </a:rPr>
              <a:t>Logistic regression can be used to classify an observation into 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Comic Sans MS" panose="030F0702030302020204" pitchFamily="66" charset="0"/>
              </a:rPr>
              <a:t>one of two classes (like ‘positive sentiment’ and ‘negative sentiment’),</a:t>
            </a:r>
            <a:r>
              <a:rPr lang="en-US" sz="2000" dirty="0">
                <a:latin typeface="Comic Sans MS" panose="030F0702030302020204" pitchFamily="66" charset="0"/>
              </a:rPr>
              <a:t> or into one of many classes.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Comic Sans MS" panose="030F0702030302020204" pitchFamily="66" charset="0"/>
              </a:rPr>
              <a:t>In Logistic regression, instead of fitting a regression line, we fit an </a:t>
            </a:r>
            <a:r>
              <a:rPr lang="en-US" sz="2000" b="0" i="0" dirty="0">
                <a:solidFill>
                  <a:schemeClr val="accent2">
                    <a:lumMod val="50000"/>
                  </a:schemeClr>
                </a:solidFill>
                <a:effectLst/>
                <a:latin typeface="Comic Sans MS" panose="030F0702030302020204" pitchFamily="66" charset="0"/>
              </a:rPr>
              <a:t>"S" shaped logistic function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mic Sans MS" panose="030F0702030302020204" pitchFamily="66" charset="0"/>
              </a:rPr>
              <a:t>, which predicts two maximum values (</a:t>
            </a:r>
            <a:r>
              <a:rPr lang="en-US" sz="2000" b="0" i="0" dirty="0">
                <a:solidFill>
                  <a:schemeClr val="accent2">
                    <a:lumMod val="50000"/>
                  </a:schemeClr>
                </a:solidFill>
                <a:effectLst/>
                <a:latin typeface="Comic Sans MS" panose="030F0702030302020204" pitchFamily="66" charset="0"/>
              </a:rPr>
              <a:t>0 or 1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mic Sans MS" panose="030F0702030302020204" pitchFamily="66" charset="0"/>
              </a:rPr>
              <a:t>).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Comic Sans MS" panose="030F0702030302020204" pitchFamily="66" charset="0"/>
              </a:rPr>
              <a:t> </a:t>
            </a:r>
            <a:endParaRPr lang="en-IN" sz="2000" dirty="0">
              <a:latin typeface="Comic Sans MS" panose="030F0702030302020204" pitchFamily="66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A34385B-7AED-4D8A-DA41-F55619267D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7500" y="3506066"/>
            <a:ext cx="5026300" cy="3216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518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715394E-6ABA-0BE4-BA8C-2C42441C9B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9520" y="1513443"/>
            <a:ext cx="9367520" cy="3271918"/>
          </a:xfr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2F3CE11A-FF59-BE20-36B9-79786C8CAFEA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321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dirty="0">
                <a:solidFill>
                  <a:schemeClr val="accent1">
                    <a:lumMod val="50000"/>
                  </a:schemeClr>
                </a:solidFill>
                <a:latin typeface="Century Schoolbook" panose="02040604050505020304" pitchFamily="18" charset="0"/>
              </a:rPr>
              <a:t>Linear Regression Vs Logistic Regression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710529-EF78-57CD-35F4-B29C6D783A40}"/>
              </a:ext>
            </a:extLst>
          </p:cNvPr>
          <p:cNvSpPr txBox="1"/>
          <p:nvPr/>
        </p:nvSpPr>
        <p:spPr>
          <a:xfrm>
            <a:off x="1097280" y="4786025"/>
            <a:ext cx="1073912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222222"/>
                </a:solidFill>
                <a:latin typeface="Comic Sans MS" panose="030F0702030302020204" pitchFamily="66" charset="0"/>
              </a:rPr>
              <a:t>T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Comic Sans MS" panose="030F0702030302020204" pitchFamily="66" charset="0"/>
              </a:rPr>
              <a:t>he predicted value gets converted into probability by feeding it to the sigmoid function.</a:t>
            </a:r>
            <a:endParaRPr lang="en-IN" sz="2400" dirty="0">
              <a:latin typeface="Comic Sans MS" panose="030F0702030302020204" pitchFamily="66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798DCB5-8381-1619-5D56-8D66EE92AD13}"/>
              </a:ext>
            </a:extLst>
          </p:cNvPr>
          <p:cNvSpPr txBox="1"/>
          <p:nvPr/>
        </p:nvSpPr>
        <p:spPr>
          <a:xfrm>
            <a:off x="1097280" y="5743694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0" i="0" dirty="0">
                <a:solidFill>
                  <a:schemeClr val="accent2">
                    <a:lumMod val="50000"/>
                  </a:schemeClr>
                </a:solidFill>
                <a:effectLst/>
                <a:latin typeface="Comic Sans MS" panose="030F0702030302020204" pitchFamily="66" charset="0"/>
              </a:rPr>
              <a:t>The equation of sigmoid:</a:t>
            </a:r>
            <a:endParaRPr lang="en-IN" sz="2400" dirty="0">
              <a:solidFill>
                <a:schemeClr val="accent2">
                  <a:lumMod val="50000"/>
                </a:schemeClr>
              </a:solidFill>
              <a:latin typeface="Comic Sans MS" panose="030F0702030302020204" pitchFamily="66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378D326-12D8-15B0-40A4-1C0013EC82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6102" y="5491158"/>
            <a:ext cx="2795338" cy="105759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985F79D-4DA1-4814-46B3-108BD60D93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15258" y="5617022"/>
            <a:ext cx="3321142" cy="93172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2CB7BCF-994A-B6CB-8BC9-B4A3751FE6FC}"/>
              </a:ext>
            </a:extLst>
          </p:cNvPr>
          <p:cNvSpPr txBox="1"/>
          <p:nvPr/>
        </p:nvSpPr>
        <p:spPr>
          <a:xfrm>
            <a:off x="7956458" y="5994400"/>
            <a:ext cx="50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C00000"/>
                </a:solidFill>
                <a:latin typeface="Comic Sans MS" panose="030F0702030302020204" pitchFamily="66" charset="0"/>
              </a:rPr>
              <a:t>Or</a:t>
            </a:r>
          </a:p>
        </p:txBody>
      </p:sp>
    </p:spTree>
    <p:extLst>
      <p:ext uri="{BB962C8B-B14F-4D97-AF65-F5344CB8AC3E}">
        <p14:creationId xmlns:p14="http://schemas.microsoft.com/office/powerpoint/2010/main" val="31938796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CBA50-E611-B593-8709-F843B4F1C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1765"/>
            <a:ext cx="10515600" cy="1325563"/>
          </a:xfrm>
        </p:spPr>
        <p:txBody>
          <a:bodyPr/>
          <a:lstStyle/>
          <a:p>
            <a:pPr algn="ctr"/>
            <a:r>
              <a:rPr lang="en-IN" dirty="0">
                <a:solidFill>
                  <a:schemeClr val="accent1">
                    <a:lumMod val="50000"/>
                  </a:schemeClr>
                </a:solidFill>
                <a:latin typeface="Century Schoolbook" panose="02040604050505020304" pitchFamily="18" charset="0"/>
              </a:rPr>
              <a:t>Logistic Regression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F2F924-6C69-56B6-71BE-332E961A0A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8745"/>
            <a:ext cx="10515600" cy="5317490"/>
          </a:xfrm>
        </p:spPr>
        <p:txBody>
          <a:bodyPr/>
          <a:lstStyle/>
          <a:p>
            <a:pPr algn="just"/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For example,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Comic Sans MS" panose="030F0702030302020204" pitchFamily="66" charset="0"/>
              </a:rPr>
              <a:t>An organization wants to determine an employee’s salary increase based on their performance.</a:t>
            </a:r>
            <a:endParaRPr lang="en-IN" dirty="0">
              <a:solidFill>
                <a:schemeClr val="accent2">
                  <a:lumMod val="50000"/>
                </a:schemeClr>
              </a:solidFill>
              <a:latin typeface="Comic Sans MS" panose="030F0702030302020204" pitchFamily="66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4FE1EC-6D23-F31A-C4ED-F5C9E236DC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2" y="2650521"/>
            <a:ext cx="4975993" cy="3451162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C0C06353-2ED7-3D47-BEC3-73626CC0CFD9}"/>
              </a:ext>
            </a:extLst>
          </p:cNvPr>
          <p:cNvGrpSpPr/>
          <p:nvPr/>
        </p:nvGrpSpPr>
        <p:grpSpPr>
          <a:xfrm>
            <a:off x="5181600" y="2650521"/>
            <a:ext cx="5466079" cy="2500599"/>
            <a:chOff x="5181600" y="2650521"/>
            <a:chExt cx="5466079" cy="2500599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9A82956C-AD39-891C-1600-487AA6FE94B5}"/>
                </a:ext>
              </a:extLst>
            </p:cNvPr>
            <p:cNvSpPr/>
            <p:nvPr/>
          </p:nvSpPr>
          <p:spPr>
            <a:xfrm>
              <a:off x="6377806" y="2650521"/>
              <a:ext cx="4269873" cy="1586199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0" i="0" dirty="0">
                  <a:solidFill>
                    <a:srgbClr val="51565E"/>
                  </a:solidFill>
                  <a:effectLst/>
                  <a:latin typeface="Comic Sans MS" panose="030F0702030302020204" pitchFamily="66" charset="0"/>
                </a:rPr>
                <a:t>A linear regression algorithm will help them decide.</a:t>
              </a:r>
              <a:endParaRPr lang="en-IN" dirty="0">
                <a:latin typeface="Comic Sans MS" panose="030F0702030302020204" pitchFamily="66" charset="0"/>
              </a:endParaRP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B9033795-06F9-3AA6-7CB1-11A4FE89901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81600" y="3728720"/>
              <a:ext cx="1330960" cy="1422400"/>
            </a:xfrm>
            <a:prstGeom prst="straightConnector1">
              <a:avLst/>
            </a:prstGeom>
            <a:ln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Oval 24">
            <a:extLst>
              <a:ext uri="{FF2B5EF4-FFF2-40B4-BE49-F238E27FC236}">
                <a16:creationId xmlns:a16="http://schemas.microsoft.com/office/drawing/2014/main" id="{0C70C8C4-2A28-BEB3-65D1-C9967D7F8A3D}"/>
              </a:ext>
            </a:extLst>
          </p:cNvPr>
          <p:cNvSpPr/>
          <p:nvPr/>
        </p:nvSpPr>
        <p:spPr>
          <a:xfrm>
            <a:off x="5986646" y="4338320"/>
            <a:ext cx="5648960" cy="208343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0" i="0" dirty="0">
                <a:solidFill>
                  <a:srgbClr val="51565E"/>
                </a:solidFill>
                <a:effectLst/>
                <a:latin typeface="Comic Sans MS" panose="030F0702030302020204" pitchFamily="66" charset="0"/>
              </a:rPr>
              <a:t>what if the organization wants to know whether an employee would get a promotion or not based on their performance</a:t>
            </a:r>
            <a:endParaRPr lang="en-IN" sz="2000" dirty="0">
              <a:latin typeface="Comic Sans MS" panose="030F0702030302020204" pitchFamily="66" charset="0"/>
            </a:endParaRPr>
          </a:p>
        </p:txBody>
      </p:sp>
      <p:sp>
        <p:nvSpPr>
          <p:cNvPr id="26" name="Flowchart: Summing Junction 25">
            <a:extLst>
              <a:ext uri="{FF2B5EF4-FFF2-40B4-BE49-F238E27FC236}">
                <a16:creationId xmlns:a16="http://schemas.microsoft.com/office/drawing/2014/main" id="{A8CCE4AB-E2E7-591B-29E2-3DF4AD8DFFEA}"/>
              </a:ext>
            </a:extLst>
          </p:cNvPr>
          <p:cNvSpPr/>
          <p:nvPr/>
        </p:nvSpPr>
        <p:spPr>
          <a:xfrm>
            <a:off x="2542406" y="3582639"/>
            <a:ext cx="1209309" cy="1168400"/>
          </a:xfrm>
          <a:prstGeom prst="flowChartSummingJunction">
            <a:avLst/>
          </a:prstGeom>
          <a:solidFill>
            <a:srgbClr val="C0000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4253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E625E-4613-12C7-6848-1050B873B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solidFill>
                  <a:schemeClr val="accent1">
                    <a:lumMod val="50000"/>
                  </a:schemeClr>
                </a:solidFill>
                <a:latin typeface="Century Schoolbook" panose="02040604050505020304" pitchFamily="18" charset="0"/>
              </a:rPr>
              <a:t>Logistic Regression Algorithm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26418E-D56D-C9BC-D2EA-39B8526041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1784"/>
            <a:ext cx="10515600" cy="5022215"/>
          </a:xfrm>
        </p:spPr>
        <p:txBody>
          <a:bodyPr/>
          <a:lstStyle/>
          <a:p>
            <a:pPr algn="just"/>
            <a:r>
              <a:rPr lang="en-US" dirty="0">
                <a:latin typeface="Comic Sans MS" panose="030F0702030302020204" pitchFamily="66" charset="0"/>
              </a:rPr>
              <a:t>The linear graph won’t be suitable in such case. As such, we clip the line at zero and one and convert it into a sigmoid curve (S curve).</a:t>
            </a:r>
            <a:endParaRPr lang="en-IN" dirty="0">
              <a:latin typeface="Comic Sans MS" panose="030F0702030302020204" pitchFamily="66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C2D188-40C9-AE07-D423-7C831A908B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231" y="2907347"/>
            <a:ext cx="9762842" cy="3585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7419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A6E5F-6E58-B490-23C4-A179B7D42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69A7F1-AA4E-596C-19F0-A638004212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08360" cy="4351338"/>
          </a:xfrm>
        </p:spPr>
        <p:txBody>
          <a:bodyPr/>
          <a:lstStyle/>
          <a:p>
            <a:pPr algn="l"/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mic Sans MS" panose="030F0702030302020204" pitchFamily="66" charset="0"/>
              </a:rPr>
              <a:t>To understand logistic regression, let’s go over the odds of success.</a:t>
            </a:r>
          </a:p>
          <a:p>
            <a:pPr algn="l"/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mic Sans MS" panose="030F0702030302020204" pitchFamily="66" charset="0"/>
              </a:rPr>
              <a:t>Odds (𝜃) = Probability of an event happening / Probability of an event not happening</a:t>
            </a:r>
          </a:p>
          <a:p>
            <a:pPr marL="0" indent="0" algn="ctr">
              <a:buNone/>
            </a:pPr>
            <a:r>
              <a:rPr lang="en-US" b="1" i="0" dirty="0">
                <a:solidFill>
                  <a:srgbClr val="FF0000"/>
                </a:solidFill>
                <a:effectLst/>
                <a:latin typeface="Comic Sans MS" panose="030F0702030302020204" pitchFamily="66" charset="0"/>
              </a:rPr>
              <a:t>𝜃 = p / 1 - p</a:t>
            </a:r>
          </a:p>
          <a:p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mic Sans MS" panose="030F0702030302020204" pitchFamily="66" charset="0"/>
              </a:rPr>
              <a:t>The values of odds range from zero to ∞ and the values of probability lie between </a:t>
            </a:r>
            <a:r>
              <a:rPr lang="en-US" b="0" i="0" dirty="0">
                <a:solidFill>
                  <a:srgbClr val="C00000"/>
                </a:solidFill>
                <a:effectLst/>
                <a:latin typeface="Comic Sans MS" panose="030F0702030302020204" pitchFamily="66" charset="0"/>
              </a:rPr>
              <a:t>zero and one.</a:t>
            </a:r>
            <a:endParaRPr lang="en-IN" dirty="0">
              <a:solidFill>
                <a:srgbClr val="C00000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89001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E04FDE-190A-EC2C-724C-D191E73AF9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714850"/>
            <a:ext cx="10777918" cy="5656739"/>
          </a:xfrm>
        </p:spPr>
        <p:txBody>
          <a:bodyPr/>
          <a:lstStyle/>
          <a:p>
            <a:pPr algn="l"/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mic Sans MS" panose="030F0702030302020204" pitchFamily="66" charset="0"/>
              </a:rPr>
              <a:t>Consider the equation of a straight line: </a:t>
            </a:r>
          </a:p>
          <a:p>
            <a:pPr marL="0" indent="0" algn="ctr">
              <a:buNone/>
            </a:pP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mic Sans MS" panose="030F0702030302020204" pitchFamily="66" charset="0"/>
              </a:rPr>
              <a:t>𝑦 = 𝛽0 + 𝛽1* 𝑥</a:t>
            </a:r>
          </a:p>
          <a:p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mic Sans MS" panose="030F0702030302020204" pitchFamily="66" charset="0"/>
              </a:rPr>
              <a:t>Now to predict the odds of success, we use the following formula: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  <a:latin typeface="Comic Sans MS" panose="030F0702030302020204" pitchFamily="66" charset="0"/>
            </a:endParaRPr>
          </a:p>
        </p:txBody>
      </p:sp>
      <p:pic>
        <p:nvPicPr>
          <p:cNvPr id="1028" name="Picture 4" descr="log">
            <a:extLst>
              <a:ext uri="{FF2B5EF4-FFF2-40B4-BE49-F238E27FC236}">
                <a16:creationId xmlns:a16="http://schemas.microsoft.com/office/drawing/2014/main" id="{43810247-3656-417A-917D-A17E9FE527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5387" y="2633344"/>
            <a:ext cx="3579813" cy="912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26DBBFD-2EAC-CF98-2348-252FBA469849}"/>
              </a:ext>
            </a:extLst>
          </p:cNvPr>
          <p:cNvSpPr txBox="1"/>
          <p:nvPr/>
        </p:nvSpPr>
        <p:spPr>
          <a:xfrm>
            <a:off x="1209040" y="3543219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mic Sans MS" panose="030F0702030302020204" pitchFamily="66" charset="0"/>
              </a:rPr>
              <a:t>Exponentiating both the sides, we have:</a:t>
            </a:r>
            <a:endParaRPr lang="en-IN" sz="2400" dirty="0">
              <a:solidFill>
                <a:schemeClr val="tx1">
                  <a:lumMod val="95000"/>
                  <a:lumOff val="5000"/>
                </a:schemeClr>
              </a:solidFill>
              <a:latin typeface="Comic Sans MS" panose="030F0702030302020204" pitchFamily="66" charset="0"/>
            </a:endParaRPr>
          </a:p>
        </p:txBody>
      </p:sp>
      <p:pic>
        <p:nvPicPr>
          <p:cNvPr id="1030" name="Picture 6" descr="et-y">
            <a:extLst>
              <a:ext uri="{FF2B5EF4-FFF2-40B4-BE49-F238E27FC236}">
                <a16:creationId xmlns:a16="http://schemas.microsoft.com/office/drawing/2014/main" id="{58F36C02-FCAD-8B06-9B68-CC4E8E575A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1674" y="3340521"/>
            <a:ext cx="3405505" cy="2173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px">
            <a:extLst>
              <a:ext uri="{FF2B5EF4-FFF2-40B4-BE49-F238E27FC236}">
                <a16:creationId xmlns:a16="http://schemas.microsoft.com/office/drawing/2014/main" id="{FA07B5DC-56AF-D1CF-F886-E87C566AA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5702" y="5244245"/>
            <a:ext cx="2935258" cy="1051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528DC676-A4DE-1664-B94A-72569285A8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0638" y="5657259"/>
            <a:ext cx="2748894" cy="912496"/>
          </a:xfrm>
          <a:prstGeom prst="rect">
            <a:avLst/>
          </a:prstGeom>
          <a:solidFill>
            <a:srgbClr val="FFFF00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9109202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9CC0B-BCFE-B682-6BFD-382039D06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5599"/>
            <a:ext cx="10515600" cy="731521"/>
          </a:xfrm>
        </p:spPr>
        <p:txBody>
          <a:bodyPr/>
          <a:lstStyle/>
          <a:p>
            <a:pPr algn="ctr"/>
            <a:r>
              <a:rPr lang="en-IN" dirty="0">
                <a:solidFill>
                  <a:schemeClr val="accent1">
                    <a:lumMod val="50000"/>
                  </a:schemeClr>
                </a:solidFill>
                <a:latin typeface="Century Schoolbook" panose="02040604050505020304" pitchFamily="18" charset="0"/>
              </a:rPr>
              <a:t>Classification with Logistic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8EF99E-6F16-CE3F-6381-0C4988074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0505"/>
            <a:ext cx="10886440" cy="4351338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omic Sans MS" panose="030F0702030302020204" pitchFamily="66" charset="0"/>
              </a:rPr>
              <a:t>The 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  <a:latin typeface="Comic Sans MS" panose="030F0702030302020204" pitchFamily="66" charset="0"/>
              </a:rPr>
              <a:t>sigmoid function </a:t>
            </a:r>
            <a:r>
              <a:rPr lang="en-US" sz="2400" dirty="0">
                <a:latin typeface="Comic Sans MS" panose="030F0702030302020204" pitchFamily="66" charset="0"/>
              </a:rPr>
              <a:t>from the prior section thus gives us a way to take an 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  <a:latin typeface="Comic Sans MS" panose="030F0702030302020204" pitchFamily="66" charset="0"/>
              </a:rPr>
              <a:t>instance x</a:t>
            </a:r>
            <a:r>
              <a:rPr lang="en-US" sz="2400" dirty="0">
                <a:latin typeface="Comic Sans MS" panose="030F0702030302020204" pitchFamily="66" charset="0"/>
              </a:rPr>
              <a:t> and compute the probability 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  <a:latin typeface="Comic Sans MS" panose="030F0702030302020204" pitchFamily="66" charset="0"/>
              </a:rPr>
              <a:t>P(y = 1|x).</a:t>
            </a:r>
          </a:p>
          <a:p>
            <a:endParaRPr lang="en-US" sz="2400" dirty="0">
              <a:solidFill>
                <a:schemeClr val="accent2">
                  <a:lumMod val="50000"/>
                </a:schemeClr>
              </a:solidFill>
              <a:latin typeface="Comic Sans MS" panose="030F0702030302020204" pitchFamily="66" charset="0"/>
            </a:endParaRPr>
          </a:p>
          <a:p>
            <a:r>
              <a:rPr lang="en-IN" sz="2000" dirty="0">
                <a:latin typeface="Comic Sans MS" panose="030F0702030302020204" pitchFamily="66" charset="0"/>
              </a:rPr>
              <a:t>The decision boundary:</a:t>
            </a:r>
            <a:endParaRPr lang="en-IN" sz="3200" dirty="0">
              <a:solidFill>
                <a:schemeClr val="accent2">
                  <a:lumMod val="50000"/>
                </a:schemeClr>
              </a:solidFill>
              <a:latin typeface="Comic Sans MS" panose="030F0702030302020204" pitchFamily="66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C3D500-8B34-35D4-6A27-73260B25DE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8426" y="3105208"/>
            <a:ext cx="4804534" cy="117215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37E48E7-9ADC-2428-7C56-9CCFE053F019}"/>
              </a:ext>
            </a:extLst>
          </p:cNvPr>
          <p:cNvSpPr txBox="1"/>
          <p:nvPr/>
        </p:nvSpPr>
        <p:spPr>
          <a:xfrm>
            <a:off x="914400" y="4092694"/>
            <a:ext cx="89306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800" b="0" i="0" dirty="0">
                <a:solidFill>
                  <a:schemeClr val="accent2">
                    <a:lumMod val="50000"/>
                  </a:schemeClr>
                </a:solidFill>
                <a:effectLst/>
                <a:latin typeface="Comic Sans MS" panose="030F0702030302020204" pitchFamily="66" charset="0"/>
              </a:rPr>
              <a:t>The equation for logistic regression is:</a:t>
            </a:r>
          </a:p>
        </p:txBody>
      </p:sp>
      <p:pic>
        <p:nvPicPr>
          <p:cNvPr id="1026" name="Picture 2" descr="inear Regression vs Logistic Regression">
            <a:extLst>
              <a:ext uri="{FF2B5EF4-FFF2-40B4-BE49-F238E27FC236}">
                <a16:creationId xmlns:a16="http://schemas.microsoft.com/office/drawing/2014/main" id="{ABFB5946-DC80-7699-5A98-1BBE5B2BDC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5302" y="4932203"/>
            <a:ext cx="8821737" cy="1147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1099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94F659E87B70A419CAE1A5092230E6B" ma:contentTypeVersion="5" ma:contentTypeDescription="Create a new document." ma:contentTypeScope="" ma:versionID="bd512847a025e9c5f69fcec1f75dd3df">
  <xsd:schema xmlns:xsd="http://www.w3.org/2001/XMLSchema" xmlns:xs="http://www.w3.org/2001/XMLSchema" xmlns:p="http://schemas.microsoft.com/office/2006/metadata/properties" xmlns:ns2="5dbc6360-c13d-4683-9985-ea1540c9bf75" xmlns:ns3="bdf9c1d3-2a4c-4fde-897a-e4491510ebd4" targetNamespace="http://schemas.microsoft.com/office/2006/metadata/properties" ma:root="true" ma:fieldsID="71ba7cb43992289c46e0b4f73e4a258a" ns2:_="" ns3:_="">
    <xsd:import namespace="5dbc6360-c13d-4683-9985-ea1540c9bf75"/>
    <xsd:import namespace="bdf9c1d3-2a4c-4fde-897a-e4491510ebd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dbc6360-c13d-4683-9985-ea1540c9bf7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df9c1d3-2a4c-4fde-897a-e4491510ebd4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735D63E-9752-4622-A904-46263BDABD1A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904683CB-3E2E-4670-9C81-B9560C828DB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EB80087-BC00-4FD4-98E8-BE0FA8302B5F}"/>
</file>

<file path=docProps/app.xml><?xml version="1.0" encoding="utf-8"?>
<Properties xmlns="http://schemas.openxmlformats.org/officeDocument/2006/extended-properties" xmlns:vt="http://schemas.openxmlformats.org/officeDocument/2006/docPropsVTypes">
  <TotalTime>394</TotalTime>
  <Words>526</Words>
  <Application>Microsoft Office PowerPoint</Application>
  <PresentationFormat>Widescreen</PresentationFormat>
  <Paragraphs>49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Logistic Regression </vt:lpstr>
      <vt:lpstr>Logistic Regression </vt:lpstr>
      <vt:lpstr>Logistic Regression</vt:lpstr>
      <vt:lpstr>PowerPoint Presentation</vt:lpstr>
      <vt:lpstr>Logistic Regression Algorithm</vt:lpstr>
      <vt:lpstr>Logistic Regression Algorithm</vt:lpstr>
      <vt:lpstr>PowerPoint Presentation</vt:lpstr>
      <vt:lpstr>PowerPoint Presentation</vt:lpstr>
      <vt:lpstr>Classification with Logistic Regression</vt:lpstr>
      <vt:lpstr>Types of Logistic Regression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Logistic Regression </dc:title>
  <dc:creator>selva.gingee@gmail.com</dc:creator>
  <cp:lastModifiedBy>selva.gingee@gmail.com</cp:lastModifiedBy>
  <cp:revision>9</cp:revision>
  <dcterms:created xsi:type="dcterms:W3CDTF">2022-06-22T10:50:09Z</dcterms:created>
  <dcterms:modified xsi:type="dcterms:W3CDTF">2023-07-11T14:10:57Z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0x010100D94F659E87B70A419CAE1A5092230E6B</vt:lpwstr>
  </property>
</Properties>
</file>