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F02-D39E-F3CC-BE1A-D5BAF29B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C162-9C1C-A558-579A-8625E27C2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6D30-5797-7D93-301C-F3A3DBF4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010C-F352-9375-AD5A-E6A8E327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EF09-345D-EC80-60B1-28650A0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6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1F7-4C64-FC5D-A01C-E068FABD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2077-ABA7-9252-F58A-054A2EEEF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D31D-8BBF-C9E0-4B59-DA5C090A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1CE0-DBC8-5DCE-6FCB-811738AE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F004-B093-54FC-73EF-6AC6DA41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EB4F1-8281-917F-3CE7-41E11583E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B993-E635-4901-4128-5C78E8DBE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DAFE-8267-A6D7-CE36-1A3D7817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4268-A23B-9E79-B2F3-BFF987AA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2C30-1079-6BAA-10A6-74FE3482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6F74-5CE1-9910-8959-12B1E6E9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9F9F-A888-3CD3-C507-F2406A04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2B99-6C53-DBE6-C29F-03D8B11D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75E8-DCB3-3DCA-3B04-5EC308D4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0509-6EB9-F27B-FBCB-EF0A6256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8D5E-7783-099A-A5B5-AEBBCC5E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EEBF-1BEF-67C8-F957-30B5B23E1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1B2C-30E9-9EDA-9193-524EBD20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28DB-5180-0E1A-EA93-39309128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88F0-6425-8BF0-65DF-AE77502D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BF8C-E535-6494-9804-89F464A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24E6-161B-1417-7A49-4F5C2F591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C1949-D5F2-D71A-6A48-B0835E7AA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C1ED3-C360-71FC-649B-40E8B0D9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5DAE-74B3-94FE-AA6B-2863ED7D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1610-0241-43F6-1CC3-D25555B2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C4F4-0D44-A0D1-9D90-46422531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866C-FC87-1586-5D97-1667247A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A2FE0-AEDD-4020-DCA2-B4C4518D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C96FA-4930-FBF6-57AB-C7156A93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55374-0200-C54B-6FE9-3F350D5CB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E0F3E-3F4F-1430-C614-17CCF0D9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A5D98-B25C-A121-07ED-0FC629CF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F0465-A00C-9FEF-68F0-0799D854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8877-F988-0717-3E21-167070C4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408FB-3F68-F00F-A5D5-A07F988E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E3BA2-4030-530C-5EF1-C198C0B2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8FD47-CC76-6F76-BAC8-5189FC20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EB617-56A6-11C6-9AB8-42A0421A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B2C2E-624E-5FFA-2DAC-F2D084BE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F62BA-38E5-806D-60D4-F6ACCC21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70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701F-9B27-A42F-2EED-C11FD6D2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0018-15B6-33CD-85DB-CFB69319A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23B9-7420-C007-69FE-5840CCCA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9B74-F7E8-B425-854C-4F0CFA97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8AC1-D659-B92D-85A7-25B4BBE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8DEB-20D7-AA9D-F4F1-1D55909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18A3-4473-A143-E822-4258A6B8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2F7F1-2013-DAE1-32BF-9FC7CAE28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AD28D-DCC2-0884-FB67-35DCB329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203B-8AA0-452B-2894-3AE9BBB1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B282-1A7E-FC18-81F5-C4EF17D7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5CDF8-D061-15F3-264E-B59EAD9F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6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49A86-5E35-9B99-75B5-EE65780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B954-081F-F0C1-683D-43B9C3B3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39E2-3546-55CE-52DB-C2CACA810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DB88-0104-4CFE-BED6-EA41EBFB4CCC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4A49-6140-89A2-D1C0-8B5B1B547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A860-A385-A246-EE72-DCC55AAD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C7A-AEC6-4DEC-9D16-D0257CD9E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1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8AB0-0E74-BCE9-2F50-15905D359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Polynomial Regression</a:t>
            </a:r>
            <a:endParaRPr lang="en-IN" sz="54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32E28-5DDE-1F1A-EAAE-50B590CD8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4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66C4-4E7F-1EBD-AF94-92CC2684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mic Sans MS" panose="030F0702030302020204" pitchFamily="66" charset="0"/>
              </a:rPr>
              <a:t>lll</a:t>
            </a:r>
            <a:r>
              <a:rPr lang="en-US" dirty="0">
                <a:latin typeface="Comic Sans MS" panose="030F0702030302020204" pitchFamily="66" charset="0"/>
              </a:rPr>
              <a:t>-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2EBC-D84F-8137-E643-DBBE0E5A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855960" cy="435133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>
                <a:latin typeface="Comic Sans MS" panose="030F0702030302020204" pitchFamily="66" charset="0"/>
              </a:rPr>
              <a:t>In the setting of polynomial regression, the design matrix may have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lots of columns corresponding </a:t>
            </a:r>
            <a:r>
              <a:rPr lang="en-US" dirty="0">
                <a:latin typeface="Comic Sans MS" panose="030F0702030302020204" pitchFamily="66" charset="0"/>
              </a:rPr>
              <a:t>to just one predictor or two.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Comic Sans MS" panose="030F0702030302020204" pitchFamily="66" charset="0"/>
              </a:rPr>
              <a:t>Those columns will have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significant multicollinearity</a:t>
            </a:r>
            <a:r>
              <a:rPr lang="en-US" dirty="0">
                <a:latin typeface="Comic Sans MS" panose="030F0702030302020204" pitchFamily="66" charset="0"/>
              </a:rPr>
              <a:t>, especially when the values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x are limited to a narrow range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As the order of the polynomial model increases, X’ X becomes more and more ill-conditioned</a:t>
            </a:r>
            <a:r>
              <a:rPr lang="en-US" dirty="0">
                <a:latin typeface="Comic Sans MS" panose="030F0702030302020204" pitchFamily="66" charset="0"/>
              </a:rPr>
              <a:t>, meaning that matrix inversion calculations are more and more inaccurate. 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5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076C-BEB1-4F25-8993-7AA965A6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2B3C-46CB-51D2-1669-8B19F417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The regression model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is said to be hierarchical since it contains all terms of order 3 and lower. In contrast, the models</a:t>
            </a:r>
            <a:endParaRPr lang="en-IN" dirty="0">
              <a:latin typeface="Comic Sans MS" panose="030F0702030302020204" pitchFamily="66" charset="0"/>
            </a:endParaRP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B2E6B-57EE-AB4C-9636-75708AB9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62" y="2331696"/>
            <a:ext cx="4767738" cy="718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A6467-DDAC-A3CF-1E1D-9E788410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015" y="4512288"/>
            <a:ext cx="8037329" cy="628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3E8E8-6445-C752-2839-CE43EF8C72B8}"/>
              </a:ext>
            </a:extLst>
          </p:cNvPr>
          <p:cNvSpPr txBox="1"/>
          <p:nvPr/>
        </p:nvSpPr>
        <p:spPr>
          <a:xfrm>
            <a:off x="1422400" y="527589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are not hierarchical.</a:t>
            </a:r>
          </a:p>
        </p:txBody>
      </p:sp>
    </p:spTree>
    <p:extLst>
      <p:ext uri="{BB962C8B-B14F-4D97-AF65-F5344CB8AC3E}">
        <p14:creationId xmlns:p14="http://schemas.microsoft.com/office/powerpoint/2010/main" val="403830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E182-EB9F-C9F3-C3F6-A8C4598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Problem</a:t>
            </a:r>
            <a:br>
              <a:rPr lang="en-IN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FBBE-1AC0-2F92-954B-EB4972EF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144905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Find a quadratic regression model for the following data: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4C59D-BF84-8099-0069-06280E88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80" y="1804608"/>
            <a:ext cx="9511947" cy="357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E947-7CED-C545-39F5-171D995E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617"/>
            <a:ext cx="10988040" cy="4351338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Let the quadratic polynomial regression model be</a:t>
            </a:r>
          </a:p>
          <a:p>
            <a:pPr marL="0" indent="0">
              <a:buNone/>
            </a:pPr>
            <a:r>
              <a:rPr lang="es-E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				y=a</a:t>
            </a:r>
            <a:r>
              <a:rPr lang="es-ES" b="0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s-E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+a</a:t>
            </a:r>
            <a:r>
              <a:rPr lang="es-ES" b="0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s-E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*x+a</a:t>
            </a:r>
            <a:r>
              <a:rPr lang="es-ES" b="0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s-E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*x</a:t>
            </a:r>
            <a:r>
              <a:rPr lang="es-ES" b="0" i="0" baseline="30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2</a:t>
            </a:r>
          </a:p>
          <a:p>
            <a:pPr marL="0" indent="0">
              <a:buNone/>
            </a:pPr>
            <a:endParaRPr lang="es-ES" baseline="30000" dirty="0">
              <a:solidFill>
                <a:srgbClr val="3A3A3A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The values of </a:t>
            </a:r>
            <a:r>
              <a:rPr lang="en-US" b="1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n-US" b="1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US" b="1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, a</a:t>
            </a:r>
            <a:r>
              <a:rPr lang="en-US" b="1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b="1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, and a</a:t>
            </a:r>
            <a:r>
              <a:rPr lang="en-US" b="1" i="0" baseline="-2500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US" b="1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U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are calculated using the following system of equations: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67070B-5EC4-D001-CFEC-4CFDD0116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2" y="3429000"/>
            <a:ext cx="94392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AD8F0-E513-4738-C7CD-06A3D2E4F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259" y="463883"/>
            <a:ext cx="9320625" cy="3314987"/>
          </a:xfrm>
        </p:spPr>
      </p:pic>
      <p:pic>
        <p:nvPicPr>
          <p:cNvPr id="3074" name="Picture 2" descr=" Quadratic Polynomial Regression ">
            <a:extLst>
              <a:ext uri="{FF2B5EF4-FFF2-40B4-BE49-F238E27FC236}">
                <a16:creationId xmlns:a16="http://schemas.microsoft.com/office/drawing/2014/main" id="{AC384AE7-C44C-ACCA-665C-39F2F39F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4131945"/>
            <a:ext cx="5038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7F4DD-6105-6B7C-AE85-C4996AA01A5C}"/>
              </a:ext>
            </a:extLst>
          </p:cNvPr>
          <p:cNvSpPr txBox="1"/>
          <p:nvPr/>
        </p:nvSpPr>
        <p:spPr>
          <a:xfrm>
            <a:off x="6458688" y="4131945"/>
            <a:ext cx="538598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en-US" sz="2400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Solving this system of equations we get</a:t>
            </a:r>
          </a:p>
          <a:p>
            <a:pPr algn="l" fontAlgn="base">
              <a:spcAft>
                <a:spcPts val="600"/>
              </a:spcAft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n-US" sz="2400" b="0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=12.4285714</a:t>
            </a:r>
          </a:p>
          <a:p>
            <a:pPr algn="l" fontAlgn="base">
              <a:spcAft>
                <a:spcPts val="600"/>
              </a:spcAft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n-US" sz="2400" b="0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=-5.5128571</a:t>
            </a:r>
          </a:p>
          <a:p>
            <a:pPr algn="l" fontAlgn="base">
              <a:spcAft>
                <a:spcPts val="600"/>
              </a:spcAft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a</a:t>
            </a:r>
            <a:r>
              <a:rPr lang="en-US" sz="2400" b="0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=0.7642857</a:t>
            </a:r>
          </a:p>
        </p:txBody>
      </p:sp>
    </p:spTree>
    <p:extLst>
      <p:ext uri="{BB962C8B-B14F-4D97-AF65-F5344CB8AC3E}">
        <p14:creationId xmlns:p14="http://schemas.microsoft.com/office/powerpoint/2010/main" val="27860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31FB-E255-9B19-ED23-8D56F83D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A3A3A"/>
                </a:solidFill>
                <a:effectLst/>
                <a:latin typeface="Comic Sans MS" panose="030F0702030302020204" pitchFamily="66" charset="0"/>
              </a:rPr>
              <a:t>The required quadratic polynomial model is</a:t>
            </a:r>
          </a:p>
          <a:p>
            <a:pPr marL="0" indent="0" algn="ctr" fontAlgn="base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y=12.4285714 -5.5128571 * x +0.7642857 * x</a:t>
            </a:r>
            <a:r>
              <a:rPr lang="en-US" b="1" i="0" baseline="30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endParaRPr lang="en-US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51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7CCA-6471-0E50-9990-A16F13C8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Where is polynomial regression used in machine learning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B1E8-355B-D366-FEF6-0EB995A9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ProximaNova"/>
              </a:rPr>
              <a:t>Death rate prediction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ProximaNova"/>
              </a:rPr>
              <a:t>Tissue growth rate prediction</a:t>
            </a:r>
            <a:endParaRPr lang="en-IN" b="1" dirty="0">
              <a:solidFill>
                <a:srgbClr val="000000"/>
              </a:solidFill>
              <a:latin typeface="ProximaNova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ProximaNova"/>
              </a:rPr>
              <a:t>Speed regulation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0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DBC4-7386-172D-B6FF-B700107D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47"/>
            <a:ext cx="10515600" cy="102679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5AAF-B8AE-CACE-D4CE-9774F513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911542"/>
            <a:ext cx="10683240" cy="550957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Polynomial Regression is a regression algorithm that models the relationship between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dependent(y)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independent variable(x)</a:t>
            </a:r>
            <a:r>
              <a:rPr lang="en-US" dirty="0">
                <a:latin typeface="Comic Sans MS" panose="030F0702030302020204" pitchFamily="66" charset="0"/>
              </a:rPr>
              <a:t> as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nth degree polynomial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It is also called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special case of Multiple Linear Regression </a:t>
            </a:r>
            <a:r>
              <a:rPr lang="en-US" dirty="0">
                <a:latin typeface="Comic Sans MS" panose="030F0702030302020204" pitchFamily="66" charset="0"/>
              </a:rPr>
              <a:t>in ML.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It is a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linear model </a:t>
            </a:r>
            <a:r>
              <a:rPr lang="en-US" dirty="0">
                <a:latin typeface="Comic Sans MS" panose="030F0702030302020204" pitchFamily="66" charset="0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some modifications in order </a:t>
            </a:r>
            <a:r>
              <a:rPr lang="en-US" dirty="0">
                <a:latin typeface="Comic Sans MS" panose="030F0702030302020204" pitchFamily="66" charset="0"/>
              </a:rPr>
              <a:t>to increase the accuracy.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The dataset used in Polynomial regression for training is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of non-linear nature.</a:t>
            </a:r>
          </a:p>
          <a:p>
            <a:pPr algn="just"/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2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6B43-1D23-59E1-9A16-C3A32171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Why Polynomial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8CC9-4409-2D57-CA27-37FF2644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45"/>
            <a:ext cx="10805160" cy="4351338"/>
          </a:xfrm>
        </p:spPr>
        <p:txBody>
          <a:bodyPr/>
          <a:lstStyle/>
          <a:p>
            <a:pPr algn="just"/>
            <a:r>
              <a:rPr lang="en-US" dirty="0">
                <a:latin typeface="Comic Sans MS" panose="030F0702030302020204" pitchFamily="66" charset="0"/>
              </a:rPr>
              <a:t>Polynomial models are very powerful to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handle nonlinearity </a:t>
            </a:r>
            <a:r>
              <a:rPr lang="en-US" dirty="0">
                <a:latin typeface="Comic Sans MS" panose="030F0702030302020204" pitchFamily="66" charset="0"/>
              </a:rPr>
              <a:t>because polynomials can approximate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continuous functions within any given precision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>Example: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C769F-11B5-DF89-2755-8549570762DF}"/>
              </a:ext>
            </a:extLst>
          </p:cNvPr>
          <p:cNvSpPr txBox="1"/>
          <p:nvPr/>
        </p:nvSpPr>
        <p:spPr>
          <a:xfrm>
            <a:off x="1681480" y="6287293"/>
            <a:ext cx="283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The non-linear dataset</a:t>
            </a:r>
            <a:r>
              <a:rPr lang="en-IN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,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3759C4-FAD8-33C5-1E8C-7309FE39E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292021"/>
            <a:ext cx="3826451" cy="286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7223FD-6C88-4395-AA49-6410273E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31" y="3244011"/>
            <a:ext cx="4057709" cy="304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E140-D0FD-4E19-FFDF-1F6E62C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1765"/>
            <a:ext cx="10896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Simple Linear VS  Polynomial Regression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4D9FA-FD13-1835-A55A-CB3ABD217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45" y="2066608"/>
            <a:ext cx="10105909" cy="3744912"/>
          </a:xfrm>
        </p:spPr>
      </p:pic>
    </p:spTree>
    <p:extLst>
      <p:ext uri="{BB962C8B-B14F-4D97-AF65-F5344CB8AC3E}">
        <p14:creationId xmlns:p14="http://schemas.microsoft.com/office/powerpoint/2010/main" val="418583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94A9-BD3B-61FB-A34B-796939DC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8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  <a:t>Equation of the Polynomial Regression Model:</a:t>
            </a:r>
            <a:br>
              <a:rPr lang="en-US" sz="3600" b="0" i="0" dirty="0">
                <a:solidFill>
                  <a:schemeClr val="accent1">
                    <a:lumMod val="50000"/>
                  </a:schemeClr>
                </a:solidFill>
                <a:effectLst/>
                <a:latin typeface="Century Schoolbook" panose="02040604050505020304" pitchFamily="18" charset="0"/>
              </a:rPr>
            </a:br>
            <a:endParaRPr lang="en-IN" sz="36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D79A-E8FC-8B89-6C2B-865CCA9F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840" y="1070292"/>
            <a:ext cx="9423400" cy="47174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Simple Linear Regression equation: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			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y =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        </a:t>
            </a:r>
            <a:endParaRPr lang="en-IN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Multiple Linear Regression equation: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       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y=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x+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3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3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+....+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IN" b="1" i="0" baseline="-250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n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-250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n</a:t>
            </a:r>
            <a:endParaRPr lang="en-IN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Polynomial Regression equation:  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      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y=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 +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30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 b</a:t>
            </a:r>
            <a:r>
              <a:rPr lang="en-IN" b="1" i="0" baseline="-25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3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3000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3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+....+ 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IN" b="1" i="0" baseline="-250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n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IN" b="1" i="0" baseline="3000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n</a:t>
            </a:r>
            <a:r>
              <a:rPr lang="en-IN" b="1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         </a:t>
            </a:r>
            <a:endParaRPr lang="en-IN" b="0" i="0" dirty="0">
              <a:solidFill>
                <a:srgbClr val="FF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8471E-31E4-D681-4BCD-18E2993087B7}"/>
              </a:ext>
            </a:extLst>
          </p:cNvPr>
          <p:cNvSpPr txBox="1"/>
          <p:nvPr/>
        </p:nvSpPr>
        <p:spPr>
          <a:xfrm>
            <a:off x="838200" y="5846544"/>
            <a:ext cx="10723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In the equation, 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y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is the dependent variable, 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US" b="0" i="1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x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 is the independent variable, and 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US" b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0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– 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b</a:t>
            </a:r>
            <a:r>
              <a:rPr lang="en-US" b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n</a:t>
            </a:r>
            <a: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​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Comic Sans MS" panose="030F0702030302020204" pitchFamily="66" charset="0"/>
              </a:rPr>
              <a:t> are the parameters you can optimize.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2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7F6E-96F1-18A2-8E08-3CA43C6C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Important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C986-2EE7-B3D9-485D-66600014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240" y="1561465"/>
            <a:ext cx="844804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Order of the polynomial model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Model-building strategy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Extrapolation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mic Sans MS" panose="030F0702030302020204" pitchFamily="66" charset="0"/>
              </a:rPr>
              <a:t>lll</a:t>
            </a:r>
            <a:r>
              <a:rPr lang="en-US" dirty="0">
                <a:latin typeface="Comic Sans MS" panose="030F0702030302020204" pitchFamily="66" charset="0"/>
              </a:rPr>
              <a:t>-conditioning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Hierarchy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50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ED23-FDE8-4061-E1BC-F5301E80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Order of the polynomial model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AC4E-19F4-E831-1B9A-713C3222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340"/>
            <a:ext cx="10515600" cy="519493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First, remember that it is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always possible to fit a polynomial model </a:t>
            </a:r>
            <a:r>
              <a:rPr lang="en-US" sz="2400" dirty="0">
                <a:latin typeface="Comic Sans MS" panose="030F0702030302020204" pitchFamily="66" charset="0"/>
              </a:rPr>
              <a:t>of order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 − 1 perfectly to a data set n points </a:t>
            </a:r>
            <a:r>
              <a:rPr lang="en-US" sz="2400" dirty="0">
                <a:latin typeface="Comic Sans MS" panose="030F0702030302020204" pitchFamily="66" charset="0"/>
              </a:rPr>
              <a:t>(however, this will almost surely be overfitting!!!)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Transformations </a:t>
            </a:r>
            <a:r>
              <a:rPr lang="en-US" sz="2400" dirty="0">
                <a:latin typeface="Comic Sans MS" panose="030F0702030302020204" pitchFamily="66" charset="0"/>
              </a:rPr>
              <a:t>should be tried first to keep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model first order</a:t>
            </a:r>
            <a:r>
              <a:rPr lang="en-US" sz="2400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 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low-order model </a:t>
            </a:r>
            <a:r>
              <a:rPr lang="en-US" sz="2400" dirty="0">
                <a:latin typeface="Comic Sans MS" panose="030F0702030302020204" pitchFamily="66" charset="0"/>
              </a:rPr>
              <a:t>in a transformed variable is almost always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preferable to a high-order </a:t>
            </a:r>
            <a:r>
              <a:rPr lang="en-US" sz="2400" dirty="0">
                <a:latin typeface="Comic Sans MS" panose="030F0702030302020204" pitchFamily="66" charset="0"/>
              </a:rPr>
              <a:t>model in the original metric.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One should always maintain a sense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parsimony</a:t>
            </a:r>
            <a:r>
              <a:rPr lang="en-US" sz="2400" dirty="0">
                <a:latin typeface="Comic Sans MS" panose="030F0702030302020204" pitchFamily="66" charset="0"/>
              </a:rPr>
              <a:t>, that is,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use the simplest possible model</a:t>
            </a:r>
            <a:r>
              <a:rPr lang="en-US" sz="2400" dirty="0">
                <a:latin typeface="Comic Sans MS" panose="030F0702030302020204" pitchFamily="66" charset="0"/>
              </a:rPr>
              <a:t> that is consistent with the data and knowledge of the problem environment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F8AA-2D8F-ECDF-C743-D037D0D8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Model-building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9602-C52A-B392-AD2D-82A9A78A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216024"/>
            <a:ext cx="10876280" cy="4778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There are two standard procedures for building a polynomial model: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Forward selection</a:t>
            </a:r>
            <a:r>
              <a:rPr lang="en-US" dirty="0">
                <a:latin typeface="Comic Sans MS" panose="030F0702030302020204" pitchFamily="66" charset="0"/>
              </a:rPr>
              <a:t>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Successively fit models </a:t>
            </a:r>
            <a:r>
              <a:rPr lang="en-US" dirty="0">
                <a:latin typeface="Comic Sans MS" panose="030F0702030302020204" pitchFamily="66" charset="0"/>
              </a:rPr>
              <a:t>of increasing order until the t-test for the highest order term is nonsignificant.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Backward elimination: Appropriately fit the highest </a:t>
            </a:r>
            <a:r>
              <a:rPr lang="en-US" dirty="0">
                <a:latin typeface="Comic Sans MS" panose="030F0702030302020204" pitchFamily="66" charset="0"/>
              </a:rPr>
              <a:t>order model and then delete terms one at a time, starting with the highest order, until the highest order remaining term has a significant t statistic</a:t>
            </a:r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3A4FB-B967-5CD2-5149-477ACCBF0773}"/>
              </a:ext>
            </a:extLst>
          </p:cNvPr>
          <p:cNvSpPr txBox="1"/>
          <p:nvPr/>
        </p:nvSpPr>
        <p:spPr>
          <a:xfrm>
            <a:off x="2316480" y="5809733"/>
            <a:ext cx="796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Interestingly, these two procedures do not necessarily lead to the same model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4F26-78D2-F641-F89C-7E6F2C67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pPr algn="ctr"/>
            <a:r>
              <a:rPr lang="en-IN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Extrapolation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597D0-0DB0-F8F9-882B-05F2C891C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" y="2451779"/>
            <a:ext cx="4719320" cy="35858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5175E-0FE1-0A12-9DA7-E08221C25396}"/>
              </a:ext>
            </a:extLst>
          </p:cNvPr>
          <p:cNvSpPr txBox="1"/>
          <p:nvPr/>
        </p:nvSpPr>
        <p:spPr>
          <a:xfrm>
            <a:off x="5445760" y="28657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Because polynomial models may turn in 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unanticipated and inappropriate directions</a:t>
            </a:r>
            <a:r>
              <a:rPr lang="en-US" sz="2400" dirty="0">
                <a:latin typeface="Comic Sans MS" panose="030F0702030302020204" pitchFamily="66" charset="0"/>
              </a:rPr>
              <a:t>, extrapolation with them can be extremely hazardous.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0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3AF70C-7208-41C2-9343-47759DFB42E3}"/>
</file>

<file path=customXml/itemProps2.xml><?xml version="1.0" encoding="utf-8"?>
<ds:datastoreItem xmlns:ds="http://schemas.openxmlformats.org/officeDocument/2006/customXml" ds:itemID="{86935FBB-CA57-46CF-8F10-469AB4B054BC}"/>
</file>

<file path=customXml/itemProps3.xml><?xml version="1.0" encoding="utf-8"?>
<ds:datastoreItem xmlns:ds="http://schemas.openxmlformats.org/officeDocument/2006/customXml" ds:itemID="{B5D4F171-E941-4A9A-BF40-FBEC0F11CEDC}"/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607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Schoolbook</vt:lpstr>
      <vt:lpstr>Comic Sans MS</vt:lpstr>
      <vt:lpstr>ProximaNova</vt:lpstr>
      <vt:lpstr>Office Theme</vt:lpstr>
      <vt:lpstr>Polynomial Regression</vt:lpstr>
      <vt:lpstr>Polynomial Regression</vt:lpstr>
      <vt:lpstr>Why Polynomial Regression</vt:lpstr>
      <vt:lpstr>Simple Linear VS  Polynomial Regression</vt:lpstr>
      <vt:lpstr>Equation of the Polynomial Regression Model: </vt:lpstr>
      <vt:lpstr>Important considerations</vt:lpstr>
      <vt:lpstr>Order of the polynomial model  </vt:lpstr>
      <vt:lpstr>Model-building strategy</vt:lpstr>
      <vt:lpstr>Extrapolation</vt:lpstr>
      <vt:lpstr>lll-Conditioning</vt:lpstr>
      <vt:lpstr>Hierarchy</vt:lpstr>
      <vt:lpstr>Problem </vt:lpstr>
      <vt:lpstr>PowerPoint Presentation</vt:lpstr>
      <vt:lpstr>PowerPoint Presentation</vt:lpstr>
      <vt:lpstr>PowerPoint Presentation</vt:lpstr>
      <vt:lpstr>Where is polynomial regression used in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selva.gingee@gmail.com</dc:creator>
  <cp:lastModifiedBy>selva.gingee@gmail.com</cp:lastModifiedBy>
  <cp:revision>15</cp:revision>
  <dcterms:created xsi:type="dcterms:W3CDTF">2022-06-22T03:48:50Z</dcterms:created>
  <dcterms:modified xsi:type="dcterms:W3CDTF">2022-06-22T06:28:36Z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