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77" r:id="rId9"/>
    <p:sldId id="278" r:id="rId10"/>
    <p:sldId id="279" r:id="rId11"/>
    <p:sldId id="280" r:id="rId12"/>
    <p:sldId id="281" r:id="rId13"/>
    <p:sldId id="260" r:id="rId14"/>
    <p:sldId id="261" r:id="rId15"/>
    <p:sldId id="262" r:id="rId16"/>
    <p:sldId id="263" r:id="rId17"/>
    <p:sldId id="264" r:id="rId18"/>
    <p:sldId id="265" r:id="rId19"/>
    <p:sldId id="266" r:id="rId20"/>
    <p:sldId id="267" r:id="rId21"/>
    <p:sldId id="282" r:id="rId22"/>
    <p:sldId id="268" r:id="rId23"/>
    <p:sldId id="269" r:id="rId24"/>
    <p:sldId id="270" r:id="rId25"/>
    <p:sldId id="271" r:id="rId26"/>
    <p:sldId id="272" r:id="rId27"/>
    <p:sldId id="273" r:id="rId28"/>
    <p:sldId id="274" r:id="rId29"/>
    <p:sldId id="275" r:id="rId30"/>
    <p:sldId id="276"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48" r:id="rId50"/>
    <p:sldId id="349" r:id="rId51"/>
    <p:sldId id="350" r:id="rId52"/>
    <p:sldId id="351" r:id="rId53"/>
    <p:sldId id="334" r:id="rId54"/>
    <p:sldId id="338" r:id="rId55"/>
    <p:sldId id="339" r:id="rId56"/>
    <p:sldId id="340" r:id="rId57"/>
    <p:sldId id="341" r:id="rId58"/>
    <p:sldId id="342" r:id="rId59"/>
    <p:sldId id="343" r:id="rId60"/>
    <p:sldId id="344" r:id="rId61"/>
    <p:sldId id="345" r:id="rId62"/>
    <p:sldId id="346" r:id="rId63"/>
    <p:sldId id="347" r:id="rId64"/>
    <p:sldId id="335" r:id="rId65"/>
    <p:sldId id="337" r:id="rId66"/>
    <p:sldId id="336" r:id="rId67"/>
    <p:sldId id="352" r:id="rId68"/>
    <p:sldId id="353" r:id="rId69"/>
    <p:sldId id="354" r:id="rId70"/>
    <p:sldId id="355" r:id="rId71"/>
    <p:sldId id="356" r:id="rId72"/>
    <p:sldId id="357" r:id="rId73"/>
    <p:sldId id="358" r:id="rId74"/>
    <p:sldId id="359" r:id="rId75"/>
    <p:sldId id="301" r:id="rId76"/>
    <p:sldId id="302" r:id="rId77"/>
    <p:sldId id="303" r:id="rId78"/>
    <p:sldId id="304" r:id="rId79"/>
    <p:sldId id="305" r:id="rId80"/>
    <p:sldId id="306" r:id="rId81"/>
    <p:sldId id="308" r:id="rId82"/>
    <p:sldId id="307" r:id="rId83"/>
    <p:sldId id="309" r:id="rId84"/>
    <p:sldId id="311" r:id="rId85"/>
    <p:sldId id="327" r:id="rId86"/>
    <p:sldId id="312" r:id="rId87"/>
    <p:sldId id="313" r:id="rId88"/>
    <p:sldId id="314" r:id="rId89"/>
    <p:sldId id="315" r:id="rId90"/>
    <p:sldId id="316" r:id="rId91"/>
    <p:sldId id="317" r:id="rId92"/>
    <p:sldId id="318" r:id="rId93"/>
    <p:sldId id="319" r:id="rId94"/>
    <p:sldId id="320" r:id="rId95"/>
    <p:sldId id="321" r:id="rId96"/>
    <p:sldId id="322" r:id="rId97"/>
    <p:sldId id="323" r:id="rId98"/>
    <p:sldId id="333" r:id="rId99"/>
    <p:sldId id="324" r:id="rId100"/>
    <p:sldId id="326" r:id="rId101"/>
    <p:sldId id="325" r:id="rId102"/>
    <p:sldId id="328" r:id="rId103"/>
    <p:sldId id="329" r:id="rId104"/>
    <p:sldId id="330"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3F5C4-4872-4743-B09F-BA14686C2A62}" v="12" dt="2023-05-12T18:48:44.223"/>
    <p1510:client id="{2848B4BC-F704-4D9E-8F54-C9EB3A6F9206}" v="6" dt="2023-05-11T07:59:32.206"/>
    <p1510:client id="{2A71E9F1-4392-4127-9884-2AB4AD533110}" v="17" dt="2023-05-12T18:26:05.078"/>
    <p1510:client id="{37F77B2E-0054-424A-9ABD-58C20B2FDB86}" v="2" dt="2023-05-14T12:45:20.838"/>
    <p1510:client id="{45DE96DA-89E0-4D62-8B7C-6D5C3296648B}" v="16" dt="2023-05-14T00:04:18.793"/>
    <p1510:client id="{B1B7C4CA-CA2B-4FE4-8C2E-F65FBB4C4956}" v="1" dt="2023-05-15T03:46:36.568"/>
    <p1510:client id="{BAFDAA84-0B7D-8939-8F21-89173FC83C3A}" v="7" dt="2023-05-14T17:14:57.564"/>
    <p1510:client id="{BC00CEA1-3EEB-46B6-A578-9923182FF653}" v="1" dt="2023-05-15T06:35:36.461"/>
    <p1510:client id="{D7D38274-5B08-4B7E-8BE3-37F0C99BE55A}" v="10" dt="2023-05-14T20:30:11.769"/>
    <p1510:client id="{F3FDBA8C-C86F-4414-80FB-3E891E3542B3}" v="1" dt="2023-05-14T10:31:42.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viewProps" Target="view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ableStyles" Target="tableStyle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microsoft.com/office/2016/11/relationships/changesInfo" Target="changesInfos/changesInfo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 BANDLAMUDI 21BCE7342" userId="S::raja.21bce7342@vitapstudent.ac.in::080d844a-f1b7-4422-8b90-65f5bbc79d31" providerId="AD" clId="Web-{D7D38274-5B08-4B7E-8BE3-37F0C99BE55A}"/>
    <pc:docChg chg="modSld">
      <pc:chgData name="RAJA BANDLAMUDI 21BCE7342" userId="S::raja.21bce7342@vitapstudent.ac.in::080d844a-f1b7-4422-8b90-65f5bbc79d31" providerId="AD" clId="Web-{D7D38274-5B08-4B7E-8BE3-37F0C99BE55A}" dt="2023-05-14T20:30:09.425" v="2" actId="20577"/>
      <pc:docMkLst>
        <pc:docMk/>
      </pc:docMkLst>
      <pc:sldChg chg="modSp">
        <pc:chgData name="RAJA BANDLAMUDI 21BCE7342" userId="S::raja.21bce7342@vitapstudent.ac.in::080d844a-f1b7-4422-8b90-65f5bbc79d31" providerId="AD" clId="Web-{D7D38274-5B08-4B7E-8BE3-37F0C99BE55A}" dt="2023-05-14T20:30:09.425" v="2" actId="20577"/>
        <pc:sldMkLst>
          <pc:docMk/>
          <pc:sldMk cId="906441459" sldId="352"/>
        </pc:sldMkLst>
        <pc:spChg chg="mod">
          <ac:chgData name="RAJA BANDLAMUDI 21BCE7342" userId="S::raja.21bce7342@vitapstudent.ac.in::080d844a-f1b7-4422-8b90-65f5bbc79d31" providerId="AD" clId="Web-{D7D38274-5B08-4B7E-8BE3-37F0C99BE55A}" dt="2023-05-14T20:30:09.425" v="2" actId="20577"/>
          <ac:spMkLst>
            <pc:docMk/>
            <pc:sldMk cId="906441459" sldId="352"/>
            <ac:spMk id="3" creationId="{010F7EBE-570C-999D-4BAC-F81F66CEBD77}"/>
          </ac:spMkLst>
        </pc:spChg>
      </pc:sldChg>
    </pc:docChg>
  </pc:docChgLst>
  <pc:docChgLst>
    <pc:chgData name="RAMALA SIVA SAINADH REDDY 21BCE9249" userId="S::sivasainadh.21bce9249@vitapstudent.ac.in::4a23a592-564c-4734-ad4b-e58fd1e8a753" providerId="AD" clId="Web-{BAFDAA84-0B7D-8939-8F21-89173FC83C3A}"/>
    <pc:docChg chg="modSld">
      <pc:chgData name="RAMALA SIVA SAINADH REDDY 21BCE9249" userId="S::sivasainadh.21bce9249@vitapstudent.ac.in::4a23a592-564c-4734-ad4b-e58fd1e8a753" providerId="AD" clId="Web-{BAFDAA84-0B7D-8939-8F21-89173FC83C3A}" dt="2023-05-14T17:14:57.564" v="2" actId="1076"/>
      <pc:docMkLst>
        <pc:docMk/>
      </pc:docMkLst>
      <pc:sldChg chg="modSp">
        <pc:chgData name="RAMALA SIVA SAINADH REDDY 21BCE9249" userId="S::sivasainadh.21bce9249@vitapstudent.ac.in::4a23a592-564c-4734-ad4b-e58fd1e8a753" providerId="AD" clId="Web-{BAFDAA84-0B7D-8939-8F21-89173FC83C3A}" dt="2023-05-14T15:57:18.878" v="1" actId="20577"/>
        <pc:sldMkLst>
          <pc:docMk/>
          <pc:sldMk cId="325245439" sldId="301"/>
        </pc:sldMkLst>
        <pc:spChg chg="mod">
          <ac:chgData name="RAMALA SIVA SAINADH REDDY 21BCE9249" userId="S::sivasainadh.21bce9249@vitapstudent.ac.in::4a23a592-564c-4734-ad4b-e58fd1e8a753" providerId="AD" clId="Web-{BAFDAA84-0B7D-8939-8F21-89173FC83C3A}" dt="2023-05-14T15:57:18.878" v="1" actId="20577"/>
          <ac:spMkLst>
            <pc:docMk/>
            <pc:sldMk cId="325245439" sldId="301"/>
            <ac:spMk id="5" creationId="{58217EAF-4023-C6BF-96CC-A8AB641930D0}"/>
          </ac:spMkLst>
        </pc:spChg>
      </pc:sldChg>
      <pc:sldChg chg="modSp">
        <pc:chgData name="RAMALA SIVA SAINADH REDDY 21BCE9249" userId="S::sivasainadh.21bce9249@vitapstudent.ac.in::4a23a592-564c-4734-ad4b-e58fd1e8a753" providerId="AD" clId="Web-{BAFDAA84-0B7D-8939-8F21-89173FC83C3A}" dt="2023-05-14T17:14:57.564" v="2" actId="1076"/>
        <pc:sldMkLst>
          <pc:docMk/>
          <pc:sldMk cId="2701736954" sldId="303"/>
        </pc:sldMkLst>
        <pc:spChg chg="mod">
          <ac:chgData name="RAMALA SIVA SAINADH REDDY 21BCE9249" userId="S::sivasainadh.21bce9249@vitapstudent.ac.in::4a23a592-564c-4734-ad4b-e58fd1e8a753" providerId="AD" clId="Web-{BAFDAA84-0B7D-8939-8F21-89173FC83C3A}" dt="2023-05-14T17:14:57.564" v="2" actId="1076"/>
          <ac:spMkLst>
            <pc:docMk/>
            <pc:sldMk cId="2701736954" sldId="303"/>
            <ac:spMk id="4" creationId="{7D2EFAC5-B6DA-733B-923A-B00664D64456}"/>
          </ac:spMkLst>
        </pc:spChg>
      </pc:sldChg>
    </pc:docChg>
  </pc:docChgLst>
  <pc:docChgLst>
    <pc:chgData name="RAMALA SIVA SAINADH REDDY 21BCE9249" userId="S::sivasainadh.21bce9249@vitapstudent.ac.in::4a23a592-564c-4734-ad4b-e58fd1e8a753" providerId="AD" clId="Web-{B1B7C4CA-CA2B-4FE4-8C2E-F65FBB4C4956}"/>
    <pc:docChg chg="modSld">
      <pc:chgData name="RAMALA SIVA SAINADH REDDY 21BCE9249" userId="S::sivasainadh.21bce9249@vitapstudent.ac.in::4a23a592-564c-4734-ad4b-e58fd1e8a753" providerId="AD" clId="Web-{B1B7C4CA-CA2B-4FE4-8C2E-F65FBB4C4956}" dt="2023-05-15T03:46:36.568" v="0" actId="1076"/>
      <pc:docMkLst>
        <pc:docMk/>
      </pc:docMkLst>
      <pc:sldChg chg="modSp">
        <pc:chgData name="RAMALA SIVA SAINADH REDDY 21BCE9249" userId="S::sivasainadh.21bce9249@vitapstudent.ac.in::4a23a592-564c-4734-ad4b-e58fd1e8a753" providerId="AD" clId="Web-{B1B7C4CA-CA2B-4FE4-8C2E-F65FBB4C4956}" dt="2023-05-15T03:46:36.568" v="0" actId="1076"/>
        <pc:sldMkLst>
          <pc:docMk/>
          <pc:sldMk cId="4229967017" sldId="290"/>
        </pc:sldMkLst>
        <pc:spChg chg="mod">
          <ac:chgData name="RAMALA SIVA SAINADH REDDY 21BCE9249" userId="S::sivasainadh.21bce9249@vitapstudent.ac.in::4a23a592-564c-4734-ad4b-e58fd1e8a753" providerId="AD" clId="Web-{B1B7C4CA-CA2B-4FE4-8C2E-F65FBB4C4956}" dt="2023-05-15T03:46:36.568" v="0" actId="1076"/>
          <ac:spMkLst>
            <pc:docMk/>
            <pc:sldMk cId="4229967017" sldId="290"/>
            <ac:spMk id="5" creationId="{0099C35D-AFA3-0C0B-AA58-C72926974E6E}"/>
          </ac:spMkLst>
        </pc:spChg>
      </pc:sldChg>
    </pc:docChg>
  </pc:docChgLst>
  <pc:docChgLst>
    <pc:chgData name="VINTHA KUYILI RAMYASRI 21BCE9204" userId="S::ramyasri.21bce9204@vitapstudent.ac.in::2eae0b29-0916-4ee6-a1eb-dbbe311efe9a" providerId="AD" clId="Web-{2848B4BC-F704-4D9E-8F54-C9EB3A6F9206}"/>
    <pc:docChg chg="modSld">
      <pc:chgData name="VINTHA KUYILI RAMYASRI 21BCE9204" userId="S::ramyasri.21bce9204@vitapstudent.ac.in::2eae0b29-0916-4ee6-a1eb-dbbe311efe9a" providerId="AD" clId="Web-{2848B4BC-F704-4D9E-8F54-C9EB3A6F9206}" dt="2023-05-11T07:59:31.253" v="2" actId="20577"/>
      <pc:docMkLst>
        <pc:docMk/>
      </pc:docMkLst>
      <pc:sldChg chg="modSp">
        <pc:chgData name="VINTHA KUYILI RAMYASRI 21BCE9204" userId="S::ramyasri.21bce9204@vitapstudent.ac.in::2eae0b29-0916-4ee6-a1eb-dbbe311efe9a" providerId="AD" clId="Web-{2848B4BC-F704-4D9E-8F54-C9EB3A6F9206}" dt="2023-05-11T07:50:26.947" v="0" actId="1076"/>
        <pc:sldMkLst>
          <pc:docMk/>
          <pc:sldMk cId="830611517" sldId="268"/>
        </pc:sldMkLst>
        <pc:picChg chg="mod">
          <ac:chgData name="VINTHA KUYILI RAMYASRI 21BCE9204" userId="S::ramyasri.21bce9204@vitapstudent.ac.in::2eae0b29-0916-4ee6-a1eb-dbbe311efe9a" providerId="AD" clId="Web-{2848B4BC-F704-4D9E-8F54-C9EB3A6F9206}" dt="2023-05-11T07:50:26.947" v="0" actId="1076"/>
          <ac:picMkLst>
            <pc:docMk/>
            <pc:sldMk cId="830611517" sldId="268"/>
            <ac:picMk id="5122" creationId="{EABD3A73-F9D3-64E3-C9E7-AC6205EEB3A1}"/>
          </ac:picMkLst>
        </pc:picChg>
      </pc:sldChg>
      <pc:sldChg chg="modSp">
        <pc:chgData name="VINTHA KUYILI RAMYASRI 21BCE9204" userId="S::ramyasri.21bce9204@vitapstudent.ac.in::2eae0b29-0916-4ee6-a1eb-dbbe311efe9a" providerId="AD" clId="Web-{2848B4BC-F704-4D9E-8F54-C9EB3A6F9206}" dt="2023-05-11T07:59:31.253" v="2" actId="20577"/>
        <pc:sldMkLst>
          <pc:docMk/>
          <pc:sldMk cId="3905419018" sldId="283"/>
        </pc:sldMkLst>
        <pc:spChg chg="mod">
          <ac:chgData name="VINTHA KUYILI RAMYASRI 21BCE9204" userId="S::ramyasri.21bce9204@vitapstudent.ac.in::2eae0b29-0916-4ee6-a1eb-dbbe311efe9a" providerId="AD" clId="Web-{2848B4BC-F704-4D9E-8F54-C9EB3A6F9206}" dt="2023-05-11T07:59:31.253" v="2" actId="20577"/>
          <ac:spMkLst>
            <pc:docMk/>
            <pc:sldMk cId="3905419018" sldId="283"/>
            <ac:spMk id="3" creationId="{BFA67FC7-7739-D0C7-37A2-8FBC21DB53DE}"/>
          </ac:spMkLst>
        </pc:spChg>
      </pc:sldChg>
    </pc:docChg>
  </pc:docChgLst>
  <pc:docChgLst>
    <pc:chgData name="KOTAPURI SUPRAJA 21BCE9695" userId="S::supraja.21bce9695@vitapstudent.ac.in::b421f515-73db-41ad-a2ec-0f7ed5c1c67e" providerId="AD" clId="Web-{BC00CEA1-3EEB-46B6-A578-9923182FF653}"/>
    <pc:docChg chg="sldOrd">
      <pc:chgData name="KOTAPURI SUPRAJA 21BCE9695" userId="S::supraja.21bce9695@vitapstudent.ac.in::b421f515-73db-41ad-a2ec-0f7ed5c1c67e" providerId="AD" clId="Web-{BC00CEA1-3EEB-46B6-A578-9923182FF653}" dt="2023-05-15T06:35:36.461" v="0"/>
      <pc:docMkLst>
        <pc:docMk/>
      </pc:docMkLst>
      <pc:sldChg chg="ord">
        <pc:chgData name="KOTAPURI SUPRAJA 21BCE9695" userId="S::supraja.21bce9695@vitapstudent.ac.in::b421f515-73db-41ad-a2ec-0f7ed5c1c67e" providerId="AD" clId="Web-{BC00CEA1-3EEB-46B6-A578-9923182FF653}" dt="2023-05-15T06:35:36.461" v="0"/>
        <pc:sldMkLst>
          <pc:docMk/>
          <pc:sldMk cId="85072538" sldId="325"/>
        </pc:sldMkLst>
      </pc:sldChg>
    </pc:docChg>
  </pc:docChgLst>
  <pc:docChgLst>
    <pc:chgData name="KOTAPURI SUPRAJA 21BCE9695" userId="S::supraja.21bce9695@vitapstudent.ac.in::b421f515-73db-41ad-a2ec-0f7ed5c1c67e" providerId="AD" clId="Web-{F3FDBA8C-C86F-4414-80FB-3E891E3542B3}"/>
    <pc:docChg chg="modSld">
      <pc:chgData name="KOTAPURI SUPRAJA 21BCE9695" userId="S::supraja.21bce9695@vitapstudent.ac.in::b421f515-73db-41ad-a2ec-0f7ed5c1c67e" providerId="AD" clId="Web-{F3FDBA8C-C86F-4414-80FB-3E891E3542B3}" dt="2023-05-14T10:31:42.379" v="0" actId="1076"/>
      <pc:docMkLst>
        <pc:docMk/>
      </pc:docMkLst>
      <pc:sldChg chg="modSp">
        <pc:chgData name="KOTAPURI SUPRAJA 21BCE9695" userId="S::supraja.21bce9695@vitapstudent.ac.in::b421f515-73db-41ad-a2ec-0f7ed5c1c67e" providerId="AD" clId="Web-{F3FDBA8C-C86F-4414-80FB-3E891E3542B3}" dt="2023-05-14T10:31:42.379" v="0" actId="1076"/>
        <pc:sldMkLst>
          <pc:docMk/>
          <pc:sldMk cId="1607140399" sldId="256"/>
        </pc:sldMkLst>
        <pc:spChg chg="mod">
          <ac:chgData name="KOTAPURI SUPRAJA 21BCE9695" userId="S::supraja.21bce9695@vitapstudent.ac.in::b421f515-73db-41ad-a2ec-0f7ed5c1c67e" providerId="AD" clId="Web-{F3FDBA8C-C86F-4414-80FB-3E891E3542B3}" dt="2023-05-14T10:31:42.379" v="0" actId="1076"/>
          <ac:spMkLst>
            <pc:docMk/>
            <pc:sldMk cId="1607140399" sldId="256"/>
            <ac:spMk id="7" creationId="{33B35328-887E-DFB9-B736-F52C850B628D}"/>
          </ac:spMkLst>
        </pc:spChg>
      </pc:sldChg>
    </pc:docChg>
  </pc:docChgLst>
  <pc:docChgLst>
    <pc:chgData name="SUKAMANCHI POOJITHA 21BCE9885" userId="S::poojitha.21bce9885@vitapstudent.ac.in::3c8fcf17-078e-4ab7-b01d-fb5671945745" providerId="AD" clId="Web-{2A71E9F1-4392-4127-9884-2AB4AD533110}"/>
    <pc:docChg chg="modSld">
      <pc:chgData name="SUKAMANCHI POOJITHA 21BCE9885" userId="S::poojitha.21bce9885@vitapstudent.ac.in::3c8fcf17-078e-4ab7-b01d-fb5671945745" providerId="AD" clId="Web-{2A71E9F1-4392-4127-9884-2AB4AD533110}" dt="2023-05-12T18:26:05.078" v="16" actId="1076"/>
      <pc:docMkLst>
        <pc:docMk/>
      </pc:docMkLst>
      <pc:sldChg chg="modSp">
        <pc:chgData name="SUKAMANCHI POOJITHA 21BCE9885" userId="S::poojitha.21bce9885@vitapstudent.ac.in::3c8fcf17-078e-4ab7-b01d-fb5671945745" providerId="AD" clId="Web-{2A71E9F1-4392-4127-9884-2AB4AD533110}" dt="2023-05-12T17:29:34.027" v="4" actId="1076"/>
        <pc:sldMkLst>
          <pc:docMk/>
          <pc:sldMk cId="2204947403" sldId="269"/>
        </pc:sldMkLst>
        <pc:spChg chg="mod">
          <ac:chgData name="SUKAMANCHI POOJITHA 21BCE9885" userId="S::poojitha.21bce9885@vitapstudent.ac.in::3c8fcf17-078e-4ab7-b01d-fb5671945745" providerId="AD" clId="Web-{2A71E9F1-4392-4127-9884-2AB4AD533110}" dt="2023-05-12T17:29:30.590" v="3" actId="1076"/>
          <ac:spMkLst>
            <pc:docMk/>
            <pc:sldMk cId="2204947403" sldId="269"/>
            <ac:spMk id="3" creationId="{33C1A865-80C7-476F-D0C3-FD7126DB7FE2}"/>
          </ac:spMkLst>
        </pc:spChg>
        <pc:spChg chg="mod">
          <ac:chgData name="SUKAMANCHI POOJITHA 21BCE9885" userId="S::poojitha.21bce9885@vitapstudent.ac.in::3c8fcf17-078e-4ab7-b01d-fb5671945745" providerId="AD" clId="Web-{2A71E9F1-4392-4127-9884-2AB4AD533110}" dt="2023-05-12T17:29:34.027" v="4" actId="1076"/>
          <ac:spMkLst>
            <pc:docMk/>
            <pc:sldMk cId="2204947403" sldId="269"/>
            <ac:spMk id="5" creationId="{E186EEDA-E763-2355-E221-08E562E2B9DF}"/>
          </ac:spMkLst>
        </pc:spChg>
      </pc:sldChg>
      <pc:sldChg chg="modSp">
        <pc:chgData name="SUKAMANCHI POOJITHA 21BCE9885" userId="S::poojitha.21bce9885@vitapstudent.ac.in::3c8fcf17-078e-4ab7-b01d-fb5671945745" providerId="AD" clId="Web-{2A71E9F1-4392-4127-9884-2AB4AD533110}" dt="2023-05-12T17:30:03.137" v="7" actId="1076"/>
        <pc:sldMkLst>
          <pc:docMk/>
          <pc:sldMk cId="999870835" sldId="271"/>
        </pc:sldMkLst>
        <pc:spChg chg="mod">
          <ac:chgData name="SUKAMANCHI POOJITHA 21BCE9885" userId="S::poojitha.21bce9885@vitapstudent.ac.in::3c8fcf17-078e-4ab7-b01d-fb5671945745" providerId="AD" clId="Web-{2A71E9F1-4392-4127-9884-2AB4AD533110}" dt="2023-05-12T17:29:54.731" v="6" actId="1076"/>
          <ac:spMkLst>
            <pc:docMk/>
            <pc:sldMk cId="999870835" sldId="271"/>
            <ac:spMk id="3" creationId="{FA218AAA-4C76-6DD2-C9FC-5D82592CE0E4}"/>
          </ac:spMkLst>
        </pc:spChg>
        <pc:spChg chg="mod">
          <ac:chgData name="SUKAMANCHI POOJITHA 21BCE9885" userId="S::poojitha.21bce9885@vitapstudent.ac.in::3c8fcf17-078e-4ab7-b01d-fb5671945745" providerId="AD" clId="Web-{2A71E9F1-4392-4127-9884-2AB4AD533110}" dt="2023-05-12T17:30:03.137" v="7" actId="1076"/>
          <ac:spMkLst>
            <pc:docMk/>
            <pc:sldMk cId="999870835" sldId="271"/>
            <ac:spMk id="5" creationId="{1E9F3268-4F14-DD39-B03B-B877E1CAF06C}"/>
          </ac:spMkLst>
        </pc:spChg>
      </pc:sldChg>
      <pc:sldChg chg="modSp">
        <pc:chgData name="SUKAMANCHI POOJITHA 21BCE9885" userId="S::poojitha.21bce9885@vitapstudent.ac.in::3c8fcf17-078e-4ab7-b01d-fb5671945745" providerId="AD" clId="Web-{2A71E9F1-4392-4127-9884-2AB4AD533110}" dt="2023-05-12T16:38:44.376" v="1" actId="1076"/>
        <pc:sldMkLst>
          <pc:docMk/>
          <pc:sldMk cId="185144852" sldId="277"/>
        </pc:sldMkLst>
        <pc:spChg chg="mod">
          <ac:chgData name="SUKAMANCHI POOJITHA 21BCE9885" userId="S::poojitha.21bce9885@vitapstudent.ac.in::3c8fcf17-078e-4ab7-b01d-fb5671945745" providerId="AD" clId="Web-{2A71E9F1-4392-4127-9884-2AB4AD533110}" dt="2023-05-12T16:38:44.376" v="1" actId="1076"/>
          <ac:spMkLst>
            <pc:docMk/>
            <pc:sldMk cId="185144852" sldId="277"/>
            <ac:spMk id="3" creationId="{D378CE16-093C-399B-CC7D-35D375C99586}"/>
          </ac:spMkLst>
        </pc:spChg>
      </pc:sldChg>
      <pc:sldChg chg="modSp">
        <pc:chgData name="SUKAMANCHI POOJITHA 21BCE9885" userId="S::poojitha.21bce9885@vitapstudent.ac.in::3c8fcf17-078e-4ab7-b01d-fb5671945745" providerId="AD" clId="Web-{2A71E9F1-4392-4127-9884-2AB4AD533110}" dt="2023-05-12T16:40:41.783" v="2" actId="1076"/>
        <pc:sldMkLst>
          <pc:docMk/>
          <pc:sldMk cId="752624100" sldId="279"/>
        </pc:sldMkLst>
        <pc:spChg chg="mod">
          <ac:chgData name="SUKAMANCHI POOJITHA 21BCE9885" userId="S::poojitha.21bce9885@vitapstudent.ac.in::3c8fcf17-078e-4ab7-b01d-fb5671945745" providerId="AD" clId="Web-{2A71E9F1-4392-4127-9884-2AB4AD533110}" dt="2023-05-12T16:40:41.783" v="2" actId="1076"/>
          <ac:spMkLst>
            <pc:docMk/>
            <pc:sldMk cId="752624100" sldId="279"/>
            <ac:spMk id="5" creationId="{C1316ED4-F990-3CD2-7EA5-A07A581D842E}"/>
          </ac:spMkLst>
        </pc:spChg>
      </pc:sldChg>
      <pc:sldChg chg="modSp">
        <pc:chgData name="SUKAMANCHI POOJITHA 21BCE9885" userId="S::poojitha.21bce9885@vitapstudent.ac.in::3c8fcf17-078e-4ab7-b01d-fb5671945745" providerId="AD" clId="Web-{2A71E9F1-4392-4127-9884-2AB4AD533110}" dt="2023-05-12T17:54:48.848" v="11" actId="1076"/>
        <pc:sldMkLst>
          <pc:docMk/>
          <pc:sldMk cId="325245439" sldId="301"/>
        </pc:sldMkLst>
        <pc:spChg chg="mod">
          <ac:chgData name="SUKAMANCHI POOJITHA 21BCE9885" userId="S::poojitha.21bce9885@vitapstudent.ac.in::3c8fcf17-078e-4ab7-b01d-fb5671945745" providerId="AD" clId="Web-{2A71E9F1-4392-4127-9884-2AB4AD533110}" dt="2023-05-12T17:54:48.848" v="11" actId="1076"/>
          <ac:spMkLst>
            <pc:docMk/>
            <pc:sldMk cId="325245439" sldId="301"/>
            <ac:spMk id="3" creationId="{2B109BAF-5A61-60EE-75CD-7D12B23DB44C}"/>
          </ac:spMkLst>
        </pc:spChg>
      </pc:sldChg>
      <pc:sldChg chg="modSp">
        <pc:chgData name="SUKAMANCHI POOJITHA 21BCE9885" userId="S::poojitha.21bce9885@vitapstudent.ac.in::3c8fcf17-078e-4ab7-b01d-fb5671945745" providerId="AD" clId="Web-{2A71E9F1-4392-4127-9884-2AB4AD533110}" dt="2023-05-12T18:25:25.640" v="14" actId="1076"/>
        <pc:sldMkLst>
          <pc:docMk/>
          <pc:sldMk cId="3465752917" sldId="312"/>
        </pc:sldMkLst>
        <pc:spChg chg="mod">
          <ac:chgData name="SUKAMANCHI POOJITHA 21BCE9885" userId="S::poojitha.21bce9885@vitapstudent.ac.in::3c8fcf17-078e-4ab7-b01d-fb5671945745" providerId="AD" clId="Web-{2A71E9F1-4392-4127-9884-2AB4AD533110}" dt="2023-05-12T18:25:25.640" v="14" actId="1076"/>
          <ac:spMkLst>
            <pc:docMk/>
            <pc:sldMk cId="3465752917" sldId="312"/>
            <ac:spMk id="3" creationId="{6B6E7CA0-1BFA-AFAA-5367-768C1D4F9262}"/>
          </ac:spMkLst>
        </pc:spChg>
      </pc:sldChg>
      <pc:sldChg chg="modSp">
        <pc:chgData name="SUKAMANCHI POOJITHA 21BCE9885" userId="S::poojitha.21bce9885@vitapstudent.ac.in::3c8fcf17-078e-4ab7-b01d-fb5671945745" providerId="AD" clId="Web-{2A71E9F1-4392-4127-9884-2AB4AD533110}" dt="2023-05-12T18:26:05.078" v="16" actId="1076"/>
        <pc:sldMkLst>
          <pc:docMk/>
          <pc:sldMk cId="972679863" sldId="313"/>
        </pc:sldMkLst>
        <pc:spChg chg="mod">
          <ac:chgData name="SUKAMANCHI POOJITHA 21BCE9885" userId="S::poojitha.21bce9885@vitapstudent.ac.in::3c8fcf17-078e-4ab7-b01d-fb5671945745" providerId="AD" clId="Web-{2A71E9F1-4392-4127-9884-2AB4AD533110}" dt="2023-05-12T18:26:05.078" v="16" actId="1076"/>
          <ac:spMkLst>
            <pc:docMk/>
            <pc:sldMk cId="972679863" sldId="313"/>
            <ac:spMk id="5" creationId="{AAE7B04E-70C9-A458-C6ED-88D4A6A11656}"/>
          </ac:spMkLst>
        </pc:spChg>
        <pc:spChg chg="mod">
          <ac:chgData name="SUKAMANCHI POOJITHA 21BCE9885" userId="S::poojitha.21bce9885@vitapstudent.ac.in::3c8fcf17-078e-4ab7-b01d-fb5671945745" providerId="AD" clId="Web-{2A71E9F1-4392-4127-9884-2AB4AD533110}" dt="2023-05-12T18:25:58.968" v="15" actId="1076"/>
          <ac:spMkLst>
            <pc:docMk/>
            <pc:sldMk cId="972679863" sldId="313"/>
            <ac:spMk id="7" creationId="{13DBDC21-2B16-C106-A3F3-FD420D544E6C}"/>
          </ac:spMkLst>
        </pc:spChg>
      </pc:sldChg>
      <pc:sldChg chg="modSp">
        <pc:chgData name="SUKAMANCHI POOJITHA 21BCE9885" userId="S::poojitha.21bce9885@vitapstudent.ac.in::3c8fcf17-078e-4ab7-b01d-fb5671945745" providerId="AD" clId="Web-{2A71E9F1-4392-4127-9884-2AB4AD533110}" dt="2023-05-12T18:20:25.614" v="12" actId="1076"/>
        <pc:sldMkLst>
          <pc:docMk/>
          <pc:sldMk cId="1549873987" sldId="327"/>
        </pc:sldMkLst>
        <pc:spChg chg="mod">
          <ac:chgData name="SUKAMANCHI POOJITHA 21BCE9885" userId="S::poojitha.21bce9885@vitapstudent.ac.in::3c8fcf17-078e-4ab7-b01d-fb5671945745" providerId="AD" clId="Web-{2A71E9F1-4392-4127-9884-2AB4AD533110}" dt="2023-05-12T18:20:25.614" v="12" actId="1076"/>
          <ac:spMkLst>
            <pc:docMk/>
            <pc:sldMk cId="1549873987" sldId="327"/>
            <ac:spMk id="3" creationId="{368EC5E9-1EF8-E41C-4DCE-7C7E8B6C3FF2}"/>
          </ac:spMkLst>
        </pc:spChg>
      </pc:sldChg>
      <pc:sldChg chg="modSp">
        <pc:chgData name="SUKAMANCHI POOJITHA 21BCE9885" userId="S::poojitha.21bce9885@vitapstudent.ac.in::3c8fcf17-078e-4ab7-b01d-fb5671945745" providerId="AD" clId="Web-{2A71E9F1-4392-4127-9884-2AB4AD533110}" dt="2023-05-12T17:44:19.540" v="9" actId="14100"/>
        <pc:sldMkLst>
          <pc:docMk/>
          <pc:sldMk cId="906441459" sldId="352"/>
        </pc:sldMkLst>
        <pc:spChg chg="mod">
          <ac:chgData name="SUKAMANCHI POOJITHA 21BCE9885" userId="S::poojitha.21bce9885@vitapstudent.ac.in::3c8fcf17-078e-4ab7-b01d-fb5671945745" providerId="AD" clId="Web-{2A71E9F1-4392-4127-9884-2AB4AD533110}" dt="2023-05-12T17:44:19.540" v="9" actId="14100"/>
          <ac:spMkLst>
            <pc:docMk/>
            <pc:sldMk cId="906441459" sldId="352"/>
            <ac:spMk id="3" creationId="{010F7EBE-570C-999D-4BAC-F81F66CEBD77}"/>
          </ac:spMkLst>
        </pc:spChg>
      </pc:sldChg>
    </pc:docChg>
  </pc:docChgLst>
  <pc:docChgLst>
    <pc:chgData name="SUKAMANCHI POOJITHA 21BCE9885" userId="S::poojitha.21bce9885@vitapstudent.ac.in::3c8fcf17-078e-4ab7-b01d-fb5671945745" providerId="AD" clId="Web-{25F3F5C4-4872-4743-B09F-BA14686C2A62}"/>
    <pc:docChg chg="modSld">
      <pc:chgData name="SUKAMANCHI POOJITHA 21BCE9885" userId="S::poojitha.21bce9885@vitapstudent.ac.in::3c8fcf17-078e-4ab7-b01d-fb5671945745" providerId="AD" clId="Web-{25F3F5C4-4872-4743-B09F-BA14686C2A62}" dt="2023-05-12T18:48:43.286" v="6" actId="20577"/>
      <pc:docMkLst>
        <pc:docMk/>
      </pc:docMkLst>
      <pc:sldChg chg="modSp">
        <pc:chgData name="SUKAMANCHI POOJITHA 21BCE9885" userId="S::poojitha.21bce9885@vitapstudent.ac.in::3c8fcf17-078e-4ab7-b01d-fb5671945745" providerId="AD" clId="Web-{25F3F5C4-4872-4743-B09F-BA14686C2A62}" dt="2023-05-12T18:48:43.286" v="6" actId="20577"/>
        <pc:sldMkLst>
          <pc:docMk/>
          <pc:sldMk cId="4289808532" sldId="315"/>
        </pc:sldMkLst>
        <pc:spChg chg="mod">
          <ac:chgData name="SUKAMANCHI POOJITHA 21BCE9885" userId="S::poojitha.21bce9885@vitapstudent.ac.in::3c8fcf17-078e-4ab7-b01d-fb5671945745" providerId="AD" clId="Web-{25F3F5C4-4872-4743-B09F-BA14686C2A62}" dt="2023-05-12T18:48:43.286" v="6" actId="20577"/>
          <ac:spMkLst>
            <pc:docMk/>
            <pc:sldMk cId="4289808532" sldId="315"/>
            <ac:spMk id="5" creationId="{51CA6441-11B4-EF9E-F41B-92DC44C2AB2F}"/>
          </ac:spMkLst>
        </pc:spChg>
        <pc:spChg chg="mod">
          <ac:chgData name="SUKAMANCHI POOJITHA 21BCE9885" userId="S::poojitha.21bce9885@vitapstudent.ac.in::3c8fcf17-078e-4ab7-b01d-fb5671945745" providerId="AD" clId="Web-{25F3F5C4-4872-4743-B09F-BA14686C2A62}" dt="2023-05-12T18:48:24.879" v="3" actId="1076"/>
          <ac:spMkLst>
            <pc:docMk/>
            <pc:sldMk cId="4289808532" sldId="315"/>
            <ac:spMk id="7" creationId="{D482EEB0-74A2-CDB5-C8F3-C7F10129961E}"/>
          </ac:spMkLst>
        </pc:spChg>
        <pc:spChg chg="mod">
          <ac:chgData name="SUKAMANCHI POOJITHA 21BCE9885" userId="S::poojitha.21bce9885@vitapstudent.ac.in::3c8fcf17-078e-4ab7-b01d-fb5671945745" providerId="AD" clId="Web-{25F3F5C4-4872-4743-B09F-BA14686C2A62}" dt="2023-05-12T18:48:20.848" v="2" actId="1076"/>
          <ac:spMkLst>
            <pc:docMk/>
            <pc:sldMk cId="4289808532" sldId="315"/>
            <ac:spMk id="9" creationId="{3EF6CB3F-01A3-F20D-3CEF-3C84BB0F8D43}"/>
          </ac:spMkLst>
        </pc:spChg>
      </pc:sldChg>
    </pc:docChg>
  </pc:docChgLst>
  <pc:docChgLst>
    <pc:chgData name="VINTHA KUYILI RAMYASRI 21BCE9204" userId="S::ramyasri.21bce9204@vitapstudent.ac.in::2eae0b29-0916-4ee6-a1eb-dbbe311efe9a" providerId="AD" clId="Web-{37F77B2E-0054-424A-9ABD-58C20B2FDB86}"/>
    <pc:docChg chg="modSld">
      <pc:chgData name="VINTHA KUYILI RAMYASRI 21BCE9204" userId="S::ramyasri.21bce9204@vitapstudent.ac.in::2eae0b29-0916-4ee6-a1eb-dbbe311efe9a" providerId="AD" clId="Web-{37F77B2E-0054-424A-9ABD-58C20B2FDB86}" dt="2023-05-14T12:45:20.838" v="1" actId="1076"/>
      <pc:docMkLst>
        <pc:docMk/>
      </pc:docMkLst>
      <pc:sldChg chg="modSp">
        <pc:chgData name="VINTHA KUYILI RAMYASRI 21BCE9204" userId="S::ramyasri.21bce9204@vitapstudent.ac.in::2eae0b29-0916-4ee6-a1eb-dbbe311efe9a" providerId="AD" clId="Web-{37F77B2E-0054-424A-9ABD-58C20B2FDB86}" dt="2023-05-14T12:45:20.838" v="1" actId="1076"/>
        <pc:sldMkLst>
          <pc:docMk/>
          <pc:sldMk cId="325245439" sldId="301"/>
        </pc:sldMkLst>
        <pc:spChg chg="mod">
          <ac:chgData name="VINTHA KUYILI RAMYASRI 21BCE9204" userId="S::ramyasri.21bce9204@vitapstudent.ac.in::2eae0b29-0916-4ee6-a1eb-dbbe311efe9a" providerId="AD" clId="Web-{37F77B2E-0054-424A-9ABD-58C20B2FDB86}" dt="2023-05-14T12:45:08.040" v="0" actId="1076"/>
          <ac:spMkLst>
            <pc:docMk/>
            <pc:sldMk cId="325245439" sldId="301"/>
            <ac:spMk id="3" creationId="{2B109BAF-5A61-60EE-75CD-7D12B23DB44C}"/>
          </ac:spMkLst>
        </pc:spChg>
        <pc:spChg chg="mod">
          <ac:chgData name="VINTHA KUYILI RAMYASRI 21BCE9204" userId="S::ramyasri.21bce9204@vitapstudent.ac.in::2eae0b29-0916-4ee6-a1eb-dbbe311efe9a" providerId="AD" clId="Web-{37F77B2E-0054-424A-9ABD-58C20B2FDB86}" dt="2023-05-14T12:45:20.838" v="1" actId="1076"/>
          <ac:spMkLst>
            <pc:docMk/>
            <pc:sldMk cId="325245439" sldId="301"/>
            <ac:spMk id="4" creationId="{29AE96A3-B655-733E-6082-8B23D4509C3B}"/>
          </ac:spMkLst>
        </pc:spChg>
      </pc:sldChg>
    </pc:docChg>
  </pc:docChgLst>
  <pc:docChgLst>
    <pc:chgData name="SAI HARSHITH KACHAM 21BCE8025" userId="S::harshith.21bce8025@vitapstudent.ac.in::8a4221b3-667f-4620-aa23-630619aa3817" providerId="AD" clId="Web-{45DE96DA-89E0-4D62-8B7C-6D5C3296648B}"/>
    <pc:docChg chg="modSld">
      <pc:chgData name="SAI HARSHITH KACHAM 21BCE8025" userId="S::harshith.21bce8025@vitapstudent.ac.in::8a4221b3-667f-4620-aa23-630619aa3817" providerId="AD" clId="Web-{45DE96DA-89E0-4D62-8B7C-6D5C3296648B}" dt="2023-05-14T00:04:16.355" v="11" actId="20577"/>
      <pc:docMkLst>
        <pc:docMk/>
      </pc:docMkLst>
      <pc:sldChg chg="modSp">
        <pc:chgData name="SAI HARSHITH KACHAM 21BCE8025" userId="S::harshith.21bce8025@vitapstudent.ac.in::8a4221b3-667f-4620-aa23-630619aa3817" providerId="AD" clId="Web-{45DE96DA-89E0-4D62-8B7C-6D5C3296648B}" dt="2023-05-13T23:08:53.534" v="3" actId="14100"/>
        <pc:sldMkLst>
          <pc:docMk/>
          <pc:sldMk cId="1733572031" sldId="289"/>
        </pc:sldMkLst>
        <pc:spChg chg="mod">
          <ac:chgData name="SAI HARSHITH KACHAM 21BCE8025" userId="S::harshith.21bce8025@vitapstudent.ac.in::8a4221b3-667f-4620-aa23-630619aa3817" providerId="AD" clId="Web-{45DE96DA-89E0-4D62-8B7C-6D5C3296648B}" dt="2023-05-13T23:08:53.534" v="3" actId="14100"/>
          <ac:spMkLst>
            <pc:docMk/>
            <pc:sldMk cId="1733572031" sldId="289"/>
            <ac:spMk id="2" creationId="{A3935C17-0E2A-C805-1245-E3616B3EEB1E}"/>
          </ac:spMkLst>
        </pc:spChg>
      </pc:sldChg>
      <pc:sldChg chg="modSp">
        <pc:chgData name="SAI HARSHITH KACHAM 21BCE8025" userId="S::harshith.21bce8025@vitapstudent.ac.in::8a4221b3-667f-4620-aa23-630619aa3817" providerId="AD" clId="Web-{45DE96DA-89E0-4D62-8B7C-6D5C3296648B}" dt="2023-05-14T00:04:16.355" v="11" actId="20577"/>
        <pc:sldMkLst>
          <pc:docMk/>
          <pc:sldMk cId="325245439" sldId="301"/>
        </pc:sldMkLst>
        <pc:spChg chg="mod">
          <ac:chgData name="SAI HARSHITH KACHAM 21BCE8025" userId="S::harshith.21bce8025@vitapstudent.ac.in::8a4221b3-667f-4620-aa23-630619aa3817" providerId="AD" clId="Web-{45DE96DA-89E0-4D62-8B7C-6D5C3296648B}" dt="2023-05-14T00:04:16.355" v="11" actId="20577"/>
          <ac:spMkLst>
            <pc:docMk/>
            <pc:sldMk cId="325245439" sldId="301"/>
            <ac:spMk id="3" creationId="{2B109BAF-5A61-60EE-75CD-7D12B23DB4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8F12-02A2-8F42-B2E2-2A79B801BC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210B47F-7D86-4BB4-F988-08F397DB14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69D69C-76FE-A5B4-7329-9D033EDF074A}"/>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5" name="Footer Placeholder 4">
            <a:extLst>
              <a:ext uri="{FF2B5EF4-FFF2-40B4-BE49-F238E27FC236}">
                <a16:creationId xmlns:a16="http://schemas.microsoft.com/office/drawing/2014/main" id="{1C537CFC-325F-2A95-FC23-C5FD84785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3458-2D85-888F-E634-5E695522248D}"/>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309393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20E4-3E47-EA84-A8B3-ADAA9B4278A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FF79B2E-FA1A-61A5-A119-1188BE3074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7DDFFF-5A51-9E20-C08F-DCDDF6D4945C}"/>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5" name="Footer Placeholder 4">
            <a:extLst>
              <a:ext uri="{FF2B5EF4-FFF2-40B4-BE49-F238E27FC236}">
                <a16:creationId xmlns:a16="http://schemas.microsoft.com/office/drawing/2014/main" id="{2BA640CF-FDD6-6F1C-B36C-EA0CC694C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DA723-0A5C-E0A0-D63C-365D31F90373}"/>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122806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46B9E-61F1-BC3A-8054-D997367AFCF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D83A33-B94B-B4D6-B65D-AF6EDD7EE49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D575C6-49E5-7171-40FE-6632E75F2D8B}"/>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5" name="Footer Placeholder 4">
            <a:extLst>
              <a:ext uri="{FF2B5EF4-FFF2-40B4-BE49-F238E27FC236}">
                <a16:creationId xmlns:a16="http://schemas.microsoft.com/office/drawing/2014/main" id="{A44AEE44-704C-8B18-4A69-B4560D6D9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E527F-9447-5719-2B3F-C81577EED4C9}"/>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185782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4526-08AC-4152-88A3-6605B1D7B3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5A01F9-A279-EF6E-47E2-089AB0F71B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B6C7E3-065F-B9BA-D3CB-AF8EE0196B70}"/>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5" name="Footer Placeholder 4">
            <a:extLst>
              <a:ext uri="{FF2B5EF4-FFF2-40B4-BE49-F238E27FC236}">
                <a16:creationId xmlns:a16="http://schemas.microsoft.com/office/drawing/2014/main" id="{AB24F75F-FB9B-4D6B-6D09-9E99E0AF6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1482C-10D5-8DFF-EC96-6780684351CA}"/>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19477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4C08-2C93-9205-7602-5D585A39E7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4DAC10C-2100-2095-DD00-3D85F8F803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42F2E4-11F2-E243-6D61-288F1E058775}"/>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5" name="Footer Placeholder 4">
            <a:extLst>
              <a:ext uri="{FF2B5EF4-FFF2-40B4-BE49-F238E27FC236}">
                <a16:creationId xmlns:a16="http://schemas.microsoft.com/office/drawing/2014/main" id="{29BC5F2B-C4A6-9ADF-A7A6-95B1E5C3F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B7C7F-5B1F-2C18-48EC-D2AA81D00E43}"/>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37009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CED3-1185-9D33-6D4C-D868E32F79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95D55-B5AF-7A79-D11B-BD21F7983DF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99740B0-0B9C-7089-BBED-7FA466369E8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61BAD5A-2A12-0C63-AFC9-BFD145A9FEEB}"/>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6" name="Footer Placeholder 5">
            <a:extLst>
              <a:ext uri="{FF2B5EF4-FFF2-40B4-BE49-F238E27FC236}">
                <a16:creationId xmlns:a16="http://schemas.microsoft.com/office/drawing/2014/main" id="{2954959D-B94F-308A-4813-824026426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38E769-2097-1D88-89D0-7E52698A4AC2}"/>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400214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E1A1-0F23-E473-20AB-2B9F8137A36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316F2A-47AF-1742-4D01-712C58754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CD9D410-7D80-80A7-8CDB-C53A9FBB902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AA05A69-ADD7-A1C8-F717-45B928156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8A899E-74C1-05B2-EF66-48D4367218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B246C65-01BF-FDC7-7611-95DC00A564E0}"/>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8" name="Footer Placeholder 7">
            <a:extLst>
              <a:ext uri="{FF2B5EF4-FFF2-40B4-BE49-F238E27FC236}">
                <a16:creationId xmlns:a16="http://schemas.microsoft.com/office/drawing/2014/main" id="{48A4EB5A-F2CC-A898-B8C6-6CF6078BCA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A36470-1CF4-D1D8-F64C-F9F4CB55EBF0}"/>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410549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306D-D705-C8F1-FCFB-399AC98CDB3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C721817-C1CD-97CD-8839-E3507043F4C7}"/>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4" name="Footer Placeholder 3">
            <a:extLst>
              <a:ext uri="{FF2B5EF4-FFF2-40B4-BE49-F238E27FC236}">
                <a16:creationId xmlns:a16="http://schemas.microsoft.com/office/drawing/2014/main" id="{ADD38760-7B75-13F8-7CA9-D5F1DF820F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EC51E-C67B-EE0D-AA08-7074B884AC57}"/>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171473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D4D89F-88EB-937F-E79F-897F7E666E55}"/>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3" name="Footer Placeholder 2">
            <a:extLst>
              <a:ext uri="{FF2B5EF4-FFF2-40B4-BE49-F238E27FC236}">
                <a16:creationId xmlns:a16="http://schemas.microsoft.com/office/drawing/2014/main" id="{45621AC9-B2DC-494C-9605-C0CFBFE596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843366-E98F-32ED-8591-0F4A32A1880D}"/>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281243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794B-BB0C-3D7D-A767-8FA9C28A5B1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0D802DD-2DDB-35E1-1225-386677B222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60F0B9F-106C-2B4A-4A43-6E80070C6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640A62-9EAD-9948-AFA7-EB7EE27F7DDF}"/>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6" name="Footer Placeholder 5">
            <a:extLst>
              <a:ext uri="{FF2B5EF4-FFF2-40B4-BE49-F238E27FC236}">
                <a16:creationId xmlns:a16="http://schemas.microsoft.com/office/drawing/2014/main" id="{F839C507-CA42-36D5-AEA5-23C292412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AEA6F-7E92-CA14-25B6-F9208E58C9E3}"/>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327058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2975-2D15-DDC1-FD51-1CE40218A0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ED88ED7-A5A3-CD94-5B34-9596CA645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0045E-954A-E510-6F6B-270088148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67EBA6-A486-4B8C-18BE-63CB567F381A}"/>
              </a:ext>
            </a:extLst>
          </p:cNvPr>
          <p:cNvSpPr>
            <a:spLocks noGrp="1"/>
          </p:cNvSpPr>
          <p:nvPr>
            <p:ph type="dt" sz="half" idx="10"/>
          </p:nvPr>
        </p:nvSpPr>
        <p:spPr/>
        <p:txBody>
          <a:bodyPr/>
          <a:lstStyle/>
          <a:p>
            <a:fld id="{B682A0DE-918B-904F-8D7E-818E2CDBCF59}" type="datetimeFigureOut">
              <a:rPr lang="en-US" smtClean="0"/>
              <a:t>5/14/2023</a:t>
            </a:fld>
            <a:endParaRPr lang="en-US"/>
          </a:p>
        </p:txBody>
      </p:sp>
      <p:sp>
        <p:nvSpPr>
          <p:cNvPr id="6" name="Footer Placeholder 5">
            <a:extLst>
              <a:ext uri="{FF2B5EF4-FFF2-40B4-BE49-F238E27FC236}">
                <a16:creationId xmlns:a16="http://schemas.microsoft.com/office/drawing/2014/main" id="{78B135E5-B70C-35D0-CA23-231C65647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D81CA-9819-CFA8-AD86-403FA21F9E91}"/>
              </a:ext>
            </a:extLst>
          </p:cNvPr>
          <p:cNvSpPr>
            <a:spLocks noGrp="1"/>
          </p:cNvSpPr>
          <p:nvPr>
            <p:ph type="sldNum" sz="quarter" idx="12"/>
          </p:nvPr>
        </p:nvSpPr>
        <p:spPr/>
        <p:txBody>
          <a:bodyPr/>
          <a:lstStyle/>
          <a:p>
            <a:fld id="{9303A6FA-FC80-9F47-81C9-A75C71E448E3}" type="slidenum">
              <a:rPr lang="en-US" smtClean="0"/>
              <a:t>‹#›</a:t>
            </a:fld>
            <a:endParaRPr lang="en-US"/>
          </a:p>
        </p:txBody>
      </p:sp>
    </p:spTree>
    <p:extLst>
      <p:ext uri="{BB962C8B-B14F-4D97-AF65-F5344CB8AC3E}">
        <p14:creationId xmlns:p14="http://schemas.microsoft.com/office/powerpoint/2010/main" val="170639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0D5E55-F475-2C61-1D4C-DB2AD20C7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5D1254-8CB4-D393-5235-1938F354D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9AF867-057E-A27E-4A3D-E53BBB21D4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2A0DE-918B-904F-8D7E-818E2CDBCF59}" type="datetimeFigureOut">
              <a:rPr lang="en-US" smtClean="0"/>
              <a:t>5/14/2023</a:t>
            </a:fld>
            <a:endParaRPr lang="en-US"/>
          </a:p>
        </p:txBody>
      </p:sp>
      <p:sp>
        <p:nvSpPr>
          <p:cNvPr id="5" name="Footer Placeholder 4">
            <a:extLst>
              <a:ext uri="{FF2B5EF4-FFF2-40B4-BE49-F238E27FC236}">
                <a16:creationId xmlns:a16="http://schemas.microsoft.com/office/drawing/2014/main" id="{E2BC6C27-E541-6FA2-2A20-DB3D184DC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540D16-CE93-DCB5-7473-7036CDFB0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3A6FA-FC80-9F47-81C9-A75C71E448E3}" type="slidenum">
              <a:rPr lang="en-US" smtClean="0"/>
              <a:t>‹#›</a:t>
            </a:fld>
            <a:endParaRPr lang="en-US"/>
          </a:p>
        </p:txBody>
      </p:sp>
    </p:spTree>
    <p:extLst>
      <p:ext uri="{BB962C8B-B14F-4D97-AF65-F5344CB8AC3E}">
        <p14:creationId xmlns:p14="http://schemas.microsoft.com/office/powerpoint/2010/main" val="447747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030DD0-63AC-F918-0E6B-0F0BDD42DE68}"/>
              </a:ext>
            </a:extLst>
          </p:cNvPr>
          <p:cNvSpPr txBox="1"/>
          <p:nvPr/>
        </p:nvSpPr>
        <p:spPr>
          <a:xfrm>
            <a:off x="950976" y="718280"/>
            <a:ext cx="10716768" cy="1200329"/>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The transaction is a set of logically related operation. It contains a group of tasks.</a:t>
            </a:r>
          </a:p>
          <a:p>
            <a:pPr algn="just"/>
            <a:endParaRPr lang="en-IN" b="0" i="0">
              <a:solidFill>
                <a:srgbClr val="000000"/>
              </a:solidFill>
              <a:effectLst/>
              <a:latin typeface="inter-regular"/>
            </a:endParaRPr>
          </a:p>
          <a:p>
            <a:pPr algn="just">
              <a:buFont typeface="Arial" panose="020B0604020202020204" pitchFamily="34" charset="0"/>
              <a:buChar char="•"/>
            </a:pPr>
            <a:r>
              <a:rPr lang="en-IN" b="0" i="0">
                <a:solidFill>
                  <a:srgbClr val="000000"/>
                </a:solidFill>
                <a:effectLst/>
                <a:latin typeface="inter-regular"/>
              </a:rPr>
              <a:t>A transaction is an action or series of actions. It is performed by a single user to perform operations for accessing the contents of the database.</a:t>
            </a:r>
          </a:p>
        </p:txBody>
      </p:sp>
      <p:sp>
        <p:nvSpPr>
          <p:cNvPr id="7" name="TextBox 6">
            <a:extLst>
              <a:ext uri="{FF2B5EF4-FFF2-40B4-BE49-F238E27FC236}">
                <a16:creationId xmlns:a16="http://schemas.microsoft.com/office/drawing/2014/main" id="{33B35328-887E-DFB9-B736-F52C850B628D}"/>
              </a:ext>
            </a:extLst>
          </p:cNvPr>
          <p:cNvSpPr txBox="1"/>
          <p:nvPr/>
        </p:nvSpPr>
        <p:spPr>
          <a:xfrm>
            <a:off x="893826" y="1975789"/>
            <a:ext cx="9668256" cy="369332"/>
          </a:xfrm>
          <a:prstGeom prst="rect">
            <a:avLst/>
          </a:prstGeom>
          <a:noFill/>
        </p:spPr>
        <p:txBody>
          <a:bodyPr wrap="square">
            <a:spAutoFit/>
          </a:bodyPr>
          <a:lstStyle/>
          <a:p>
            <a:r>
              <a:rPr lang="en-IN" b="0" i="0">
                <a:solidFill>
                  <a:srgbClr val="333333"/>
                </a:solidFill>
                <a:effectLst/>
                <a:latin typeface="inter-regular"/>
              </a:rPr>
              <a:t>Suppose an employee of bank transfers Rs 800 from X's account to Y's account. </a:t>
            </a:r>
            <a:endParaRPr lang="en-US"/>
          </a:p>
        </p:txBody>
      </p:sp>
      <p:sp>
        <p:nvSpPr>
          <p:cNvPr id="9" name="TextBox 8">
            <a:extLst>
              <a:ext uri="{FF2B5EF4-FFF2-40B4-BE49-F238E27FC236}">
                <a16:creationId xmlns:a16="http://schemas.microsoft.com/office/drawing/2014/main" id="{CB3F5961-65FF-68F4-6F6E-470ADDFCF2CC}"/>
              </a:ext>
            </a:extLst>
          </p:cNvPr>
          <p:cNvSpPr txBox="1"/>
          <p:nvPr/>
        </p:nvSpPr>
        <p:spPr>
          <a:xfrm>
            <a:off x="1060704" y="2823109"/>
            <a:ext cx="6096000" cy="2031325"/>
          </a:xfrm>
          <a:prstGeom prst="rect">
            <a:avLst/>
          </a:prstGeom>
          <a:noFill/>
        </p:spPr>
        <p:txBody>
          <a:bodyPr wrap="square">
            <a:spAutoFit/>
          </a:bodyPr>
          <a:lstStyle/>
          <a:p>
            <a:pPr algn="just"/>
            <a:r>
              <a:rPr lang="en-IN" b="1" i="0">
                <a:solidFill>
                  <a:srgbClr val="333333"/>
                </a:solidFill>
                <a:effectLst/>
                <a:latin typeface="inter-bold"/>
              </a:rPr>
              <a:t>X's Account</a:t>
            </a:r>
          </a:p>
          <a:p>
            <a:pPr algn="just"/>
            <a:endParaRPr lang="en-IN" b="0" i="0">
              <a:solidFill>
                <a:srgbClr val="333333"/>
              </a:solidFill>
              <a:effectLst/>
              <a:latin typeface="inter-regular"/>
            </a:endParaRPr>
          </a:p>
          <a:p>
            <a:pPr algn="just">
              <a:buFont typeface="+mj-lt"/>
              <a:buAutoNum type="arabicPeriod"/>
            </a:pPr>
            <a:r>
              <a:rPr lang="en-IN" b="0" i="0" err="1">
                <a:solidFill>
                  <a:srgbClr val="000000"/>
                </a:solidFill>
                <a:effectLst/>
                <a:latin typeface="inter-regular"/>
              </a:rPr>
              <a:t>Open_Account</a:t>
            </a:r>
            <a:r>
              <a:rPr lang="en-IN" b="0" i="0">
                <a:solidFill>
                  <a:srgbClr val="000000"/>
                </a:solidFill>
                <a:effectLst/>
                <a:latin typeface="inter-regular"/>
              </a:rPr>
              <a:t>(X)  </a:t>
            </a:r>
          </a:p>
          <a:p>
            <a:pPr algn="just">
              <a:buFont typeface="+mj-lt"/>
              <a:buAutoNum type="arabicPeriod"/>
            </a:pPr>
            <a:r>
              <a:rPr lang="en-IN" b="0" i="0" err="1">
                <a:solidFill>
                  <a:srgbClr val="000000"/>
                </a:solidFill>
                <a:effectLst/>
                <a:latin typeface="inter-regular"/>
              </a:rPr>
              <a:t>Old_Balance</a:t>
            </a:r>
            <a:r>
              <a:rPr lang="en-IN" b="0" i="0">
                <a:solidFill>
                  <a:srgbClr val="000000"/>
                </a:solidFill>
                <a:effectLst/>
                <a:latin typeface="inter-regular"/>
              </a:rPr>
              <a:t> = </a:t>
            </a:r>
            <a:r>
              <a:rPr lang="en-IN" b="0" i="0" err="1">
                <a:solidFill>
                  <a:srgbClr val="000000"/>
                </a:solidFill>
                <a:effectLst/>
                <a:latin typeface="inter-regular"/>
              </a:rPr>
              <a:t>X.balance</a:t>
            </a:r>
            <a:r>
              <a:rPr lang="en-IN" b="0" i="0">
                <a:solidFill>
                  <a:srgbClr val="000000"/>
                </a:solidFill>
                <a:effectLst/>
                <a:latin typeface="inter-regular"/>
              </a:rPr>
              <a:t>  </a:t>
            </a:r>
          </a:p>
          <a:p>
            <a:pPr algn="just">
              <a:buFont typeface="+mj-lt"/>
              <a:buAutoNum type="arabicPeriod"/>
            </a:pPr>
            <a:r>
              <a:rPr lang="en-IN" b="0" i="0" err="1">
                <a:solidFill>
                  <a:srgbClr val="000000"/>
                </a:solidFill>
                <a:effectLst/>
                <a:latin typeface="inter-regular"/>
              </a:rPr>
              <a:t>New_Balance</a:t>
            </a:r>
            <a:r>
              <a:rPr lang="en-IN" b="0" i="0">
                <a:solidFill>
                  <a:srgbClr val="000000"/>
                </a:solidFill>
                <a:effectLst/>
                <a:latin typeface="inter-regular"/>
              </a:rPr>
              <a:t> = </a:t>
            </a:r>
            <a:r>
              <a:rPr lang="en-IN" b="0" i="0" err="1">
                <a:solidFill>
                  <a:srgbClr val="000000"/>
                </a:solidFill>
                <a:effectLst/>
                <a:latin typeface="inter-regular"/>
              </a:rPr>
              <a:t>Old_Balance</a:t>
            </a:r>
            <a:r>
              <a:rPr lang="en-IN" b="0" i="0">
                <a:solidFill>
                  <a:srgbClr val="000000"/>
                </a:solidFill>
                <a:effectLst/>
                <a:latin typeface="inter-regular"/>
              </a:rPr>
              <a:t> - </a:t>
            </a:r>
            <a:r>
              <a:rPr lang="en-IN" b="0" i="0">
                <a:solidFill>
                  <a:srgbClr val="C00000"/>
                </a:solidFill>
                <a:effectLst/>
                <a:latin typeface="inter-regular"/>
              </a:rPr>
              <a:t>800</a:t>
            </a:r>
            <a:r>
              <a:rPr lang="en-IN" b="0" i="0">
                <a:solidFill>
                  <a:srgbClr val="000000"/>
                </a:solidFill>
                <a:effectLst/>
                <a:latin typeface="inter-regular"/>
              </a:rPr>
              <a:t>  </a:t>
            </a:r>
          </a:p>
          <a:p>
            <a:pPr algn="just">
              <a:buFont typeface="+mj-lt"/>
              <a:buAutoNum type="arabicPeriod"/>
            </a:pPr>
            <a:r>
              <a:rPr lang="en-IN" b="0" i="0" err="1">
                <a:solidFill>
                  <a:srgbClr val="000000"/>
                </a:solidFill>
                <a:effectLst/>
                <a:latin typeface="inter-regular"/>
              </a:rPr>
              <a:t>X.balance</a:t>
            </a:r>
            <a:r>
              <a:rPr lang="en-IN" b="0" i="0">
                <a:solidFill>
                  <a:srgbClr val="000000"/>
                </a:solidFill>
                <a:effectLst/>
                <a:latin typeface="inter-regular"/>
              </a:rPr>
              <a:t> = </a:t>
            </a:r>
            <a:r>
              <a:rPr lang="en-IN" b="0" i="0" err="1">
                <a:solidFill>
                  <a:srgbClr val="000000"/>
                </a:solidFill>
                <a:effectLst/>
                <a:latin typeface="inter-regular"/>
              </a:rPr>
              <a:t>New_Balance</a:t>
            </a:r>
            <a:r>
              <a:rPr lang="en-IN" b="0" i="0">
                <a:solidFill>
                  <a:srgbClr val="000000"/>
                </a:solidFill>
                <a:effectLst/>
                <a:latin typeface="inter-regular"/>
              </a:rPr>
              <a:t>  </a:t>
            </a:r>
          </a:p>
          <a:p>
            <a:pPr algn="just">
              <a:buFont typeface="+mj-lt"/>
              <a:buAutoNum type="arabicPeriod"/>
            </a:pPr>
            <a:r>
              <a:rPr lang="en-IN" b="0" i="0" err="1">
                <a:solidFill>
                  <a:srgbClr val="000000"/>
                </a:solidFill>
                <a:effectLst/>
                <a:latin typeface="inter-regular"/>
              </a:rPr>
              <a:t>Close_Account</a:t>
            </a:r>
            <a:r>
              <a:rPr lang="en-IN" b="0" i="0">
                <a:solidFill>
                  <a:srgbClr val="000000"/>
                </a:solidFill>
                <a:effectLst/>
                <a:latin typeface="inter-regular"/>
              </a:rPr>
              <a:t>(X)  </a:t>
            </a:r>
          </a:p>
        </p:txBody>
      </p:sp>
      <p:sp>
        <p:nvSpPr>
          <p:cNvPr id="11" name="TextBox 10">
            <a:extLst>
              <a:ext uri="{FF2B5EF4-FFF2-40B4-BE49-F238E27FC236}">
                <a16:creationId xmlns:a16="http://schemas.microsoft.com/office/drawing/2014/main" id="{F530E730-B58A-80DB-634D-F9365C31DCE7}"/>
              </a:ext>
            </a:extLst>
          </p:cNvPr>
          <p:cNvSpPr txBox="1"/>
          <p:nvPr/>
        </p:nvSpPr>
        <p:spPr>
          <a:xfrm>
            <a:off x="6309360" y="2961608"/>
            <a:ext cx="4907280" cy="2031325"/>
          </a:xfrm>
          <a:prstGeom prst="rect">
            <a:avLst/>
          </a:prstGeom>
          <a:noFill/>
        </p:spPr>
        <p:txBody>
          <a:bodyPr wrap="square">
            <a:spAutoFit/>
          </a:bodyPr>
          <a:lstStyle/>
          <a:p>
            <a:pPr algn="just"/>
            <a:r>
              <a:rPr lang="en-IN" b="1" i="0">
                <a:solidFill>
                  <a:srgbClr val="333333"/>
                </a:solidFill>
                <a:effectLst/>
                <a:latin typeface="inter-bold"/>
              </a:rPr>
              <a:t>Y's Account</a:t>
            </a:r>
          </a:p>
          <a:p>
            <a:pPr algn="just"/>
            <a:endParaRPr lang="en-IN" b="0" i="0">
              <a:solidFill>
                <a:srgbClr val="333333"/>
              </a:solidFill>
              <a:effectLst/>
              <a:latin typeface="inter-regular"/>
            </a:endParaRPr>
          </a:p>
          <a:p>
            <a:pPr algn="just">
              <a:buFont typeface="+mj-lt"/>
              <a:buAutoNum type="arabicPeriod"/>
            </a:pPr>
            <a:r>
              <a:rPr lang="en-IN" b="0" i="0" err="1">
                <a:solidFill>
                  <a:srgbClr val="000000"/>
                </a:solidFill>
                <a:effectLst/>
                <a:latin typeface="inter-regular"/>
              </a:rPr>
              <a:t>Open_Account</a:t>
            </a:r>
            <a:r>
              <a:rPr lang="en-IN" b="0" i="0">
                <a:solidFill>
                  <a:srgbClr val="000000"/>
                </a:solidFill>
                <a:effectLst/>
                <a:latin typeface="inter-regular"/>
              </a:rPr>
              <a:t>(Y)  </a:t>
            </a:r>
          </a:p>
          <a:p>
            <a:pPr algn="just">
              <a:buFont typeface="+mj-lt"/>
              <a:buAutoNum type="arabicPeriod"/>
            </a:pPr>
            <a:r>
              <a:rPr lang="en-IN" b="0" i="0" err="1">
                <a:solidFill>
                  <a:srgbClr val="000000"/>
                </a:solidFill>
                <a:effectLst/>
                <a:latin typeface="inter-regular"/>
              </a:rPr>
              <a:t>Old_Balance</a:t>
            </a:r>
            <a:r>
              <a:rPr lang="en-IN" b="0" i="0">
                <a:solidFill>
                  <a:srgbClr val="000000"/>
                </a:solidFill>
                <a:effectLst/>
                <a:latin typeface="inter-regular"/>
              </a:rPr>
              <a:t> = </a:t>
            </a:r>
            <a:r>
              <a:rPr lang="en-IN" b="0" i="0" err="1">
                <a:solidFill>
                  <a:srgbClr val="000000"/>
                </a:solidFill>
                <a:effectLst/>
                <a:latin typeface="inter-regular"/>
              </a:rPr>
              <a:t>Y.balance</a:t>
            </a:r>
            <a:r>
              <a:rPr lang="en-IN" b="0" i="0">
                <a:solidFill>
                  <a:srgbClr val="000000"/>
                </a:solidFill>
                <a:effectLst/>
                <a:latin typeface="inter-regular"/>
              </a:rPr>
              <a:t>  </a:t>
            </a:r>
          </a:p>
          <a:p>
            <a:pPr algn="just">
              <a:buFont typeface="+mj-lt"/>
              <a:buAutoNum type="arabicPeriod"/>
            </a:pPr>
            <a:r>
              <a:rPr lang="en-IN" b="0" i="0" err="1">
                <a:solidFill>
                  <a:srgbClr val="000000"/>
                </a:solidFill>
                <a:effectLst/>
                <a:latin typeface="inter-regular"/>
              </a:rPr>
              <a:t>New_Balance</a:t>
            </a:r>
            <a:r>
              <a:rPr lang="en-IN" b="0" i="0">
                <a:solidFill>
                  <a:srgbClr val="000000"/>
                </a:solidFill>
                <a:effectLst/>
                <a:latin typeface="inter-regular"/>
              </a:rPr>
              <a:t> = </a:t>
            </a:r>
            <a:r>
              <a:rPr lang="en-IN" b="0" i="0" err="1">
                <a:solidFill>
                  <a:srgbClr val="000000"/>
                </a:solidFill>
                <a:effectLst/>
                <a:latin typeface="inter-regular"/>
              </a:rPr>
              <a:t>Old_Balance</a:t>
            </a:r>
            <a:r>
              <a:rPr lang="en-IN" b="0" i="0">
                <a:solidFill>
                  <a:srgbClr val="000000"/>
                </a:solidFill>
                <a:effectLst/>
                <a:latin typeface="inter-regular"/>
              </a:rPr>
              <a:t> + </a:t>
            </a:r>
            <a:r>
              <a:rPr lang="en-IN" b="0" i="0">
                <a:solidFill>
                  <a:srgbClr val="C00000"/>
                </a:solidFill>
                <a:effectLst/>
                <a:latin typeface="inter-regular"/>
              </a:rPr>
              <a:t>800</a:t>
            </a:r>
            <a:r>
              <a:rPr lang="en-IN" b="0" i="0">
                <a:solidFill>
                  <a:srgbClr val="000000"/>
                </a:solidFill>
                <a:effectLst/>
                <a:latin typeface="inter-regular"/>
              </a:rPr>
              <a:t>  </a:t>
            </a:r>
          </a:p>
          <a:p>
            <a:pPr algn="just">
              <a:buFont typeface="+mj-lt"/>
              <a:buAutoNum type="arabicPeriod"/>
            </a:pPr>
            <a:r>
              <a:rPr lang="en-IN" b="0" i="0" err="1">
                <a:solidFill>
                  <a:srgbClr val="000000"/>
                </a:solidFill>
                <a:effectLst/>
                <a:latin typeface="inter-regular"/>
              </a:rPr>
              <a:t>Y.balance</a:t>
            </a:r>
            <a:r>
              <a:rPr lang="en-IN" b="0" i="0">
                <a:solidFill>
                  <a:srgbClr val="000000"/>
                </a:solidFill>
                <a:effectLst/>
                <a:latin typeface="inter-regular"/>
              </a:rPr>
              <a:t> = </a:t>
            </a:r>
            <a:r>
              <a:rPr lang="en-IN" b="0" i="0" err="1">
                <a:solidFill>
                  <a:srgbClr val="000000"/>
                </a:solidFill>
                <a:effectLst/>
                <a:latin typeface="inter-regular"/>
              </a:rPr>
              <a:t>New_Balance</a:t>
            </a:r>
            <a:r>
              <a:rPr lang="en-IN" b="0" i="0">
                <a:solidFill>
                  <a:srgbClr val="000000"/>
                </a:solidFill>
                <a:effectLst/>
                <a:latin typeface="inter-regular"/>
              </a:rPr>
              <a:t>  </a:t>
            </a:r>
          </a:p>
          <a:p>
            <a:pPr algn="just">
              <a:buFont typeface="+mj-lt"/>
              <a:buAutoNum type="arabicPeriod"/>
            </a:pPr>
            <a:r>
              <a:rPr lang="en-IN" b="0" i="0" err="1">
                <a:solidFill>
                  <a:srgbClr val="000000"/>
                </a:solidFill>
                <a:effectLst/>
                <a:latin typeface="inter-regular"/>
              </a:rPr>
              <a:t>Close_Account</a:t>
            </a:r>
            <a:r>
              <a:rPr lang="en-IN" b="0" i="0">
                <a:solidFill>
                  <a:srgbClr val="000000"/>
                </a:solidFill>
                <a:effectLst/>
                <a:latin typeface="inter-regular"/>
              </a:rPr>
              <a:t>(Y)  </a:t>
            </a:r>
          </a:p>
        </p:txBody>
      </p:sp>
      <p:sp>
        <p:nvSpPr>
          <p:cNvPr id="2" name="TextBox 1">
            <a:extLst>
              <a:ext uri="{FF2B5EF4-FFF2-40B4-BE49-F238E27FC236}">
                <a16:creationId xmlns:a16="http://schemas.microsoft.com/office/drawing/2014/main" id="{925C6172-5160-6FC2-4C45-574E9F038754}"/>
              </a:ext>
            </a:extLst>
          </p:cNvPr>
          <p:cNvSpPr txBox="1"/>
          <p:nvPr/>
        </p:nvSpPr>
        <p:spPr>
          <a:xfrm>
            <a:off x="4908268" y="69017"/>
            <a:ext cx="2248436" cy="369332"/>
          </a:xfrm>
          <a:prstGeom prst="rect">
            <a:avLst/>
          </a:prstGeom>
          <a:noFill/>
        </p:spPr>
        <p:txBody>
          <a:bodyPr wrap="none" rtlCol="0">
            <a:spAutoFit/>
          </a:bodyPr>
          <a:lstStyle/>
          <a:p>
            <a:r>
              <a:rPr lang="en-US" b="1"/>
              <a:t>Transactions in DBMS</a:t>
            </a:r>
          </a:p>
        </p:txBody>
      </p:sp>
    </p:spTree>
    <p:extLst>
      <p:ext uri="{BB962C8B-B14F-4D97-AF65-F5344CB8AC3E}">
        <p14:creationId xmlns:p14="http://schemas.microsoft.com/office/powerpoint/2010/main" val="160714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835EC-4150-CE55-0AEC-CB69464176BC}"/>
              </a:ext>
            </a:extLst>
          </p:cNvPr>
          <p:cNvSpPr txBox="1"/>
          <p:nvPr/>
        </p:nvSpPr>
        <p:spPr>
          <a:xfrm>
            <a:off x="780288" y="619774"/>
            <a:ext cx="10863072" cy="2308324"/>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Concurrency Problems in DBMS-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buFont typeface="Arial" panose="020B0604020202020204" pitchFamily="34" charset="0"/>
              <a:buChar char="•"/>
            </a:pPr>
            <a:r>
              <a:rPr lang="en-IN" b="0" i="0">
                <a:solidFill>
                  <a:srgbClr val="303030"/>
                </a:solidFill>
                <a:effectLst/>
                <a:latin typeface="Arimo"/>
              </a:rPr>
              <a:t>When multiple transactions execute concurrently in an uncontrolled or unrestricted manner, then it might lead to several problems.</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Such problems are called as </a:t>
            </a:r>
            <a:r>
              <a:rPr lang="en-IN" b="1" i="0">
                <a:solidFill>
                  <a:srgbClr val="303030"/>
                </a:solidFill>
                <a:effectLst/>
                <a:latin typeface="Arimo"/>
              </a:rPr>
              <a:t>concurrency problems</a:t>
            </a:r>
            <a:r>
              <a:rPr lang="en-IN" b="0" i="0">
                <a:solidFill>
                  <a:srgbClr val="303030"/>
                </a:solidFill>
                <a:effectLst/>
                <a:latin typeface="Arimo"/>
              </a:rPr>
              <a:t>.</a:t>
            </a:r>
          </a:p>
          <a:p>
            <a:pPr algn="l" fontAlgn="base"/>
            <a:r>
              <a:rPr lang="en-IN" b="0" i="0">
                <a:solidFill>
                  <a:srgbClr val="303030"/>
                </a:solidFill>
                <a:effectLst/>
                <a:latin typeface="Arimo"/>
              </a:rPr>
              <a:t> </a:t>
            </a:r>
          </a:p>
          <a:p>
            <a:pPr algn="l" fontAlgn="base"/>
            <a:r>
              <a:rPr lang="en-IN" b="0" i="0">
                <a:solidFill>
                  <a:srgbClr val="303030"/>
                </a:solidFill>
                <a:effectLst/>
                <a:latin typeface="Arimo"/>
              </a:rPr>
              <a:t>The concurrency problems are-</a:t>
            </a:r>
          </a:p>
        </p:txBody>
      </p:sp>
      <p:sp>
        <p:nvSpPr>
          <p:cNvPr id="6" name="Rectangle 1">
            <a:extLst>
              <a:ext uri="{FF2B5EF4-FFF2-40B4-BE49-F238E27FC236}">
                <a16:creationId xmlns:a16="http://schemas.microsoft.com/office/drawing/2014/main" id="{BBAE844D-5985-FEC8-8402-E1D6BBFB805D}"/>
              </a:ext>
            </a:extLst>
          </p:cNvPr>
          <p:cNvSpPr>
            <a:spLocks noChangeArrowheads="1"/>
          </p:cNvSpPr>
          <p:nvPr/>
        </p:nvSpPr>
        <p:spPr bwMode="auto">
          <a:xfrm>
            <a:off x="2036064" y="36088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03030"/>
                </a:solidFill>
                <a:effectLst/>
                <a:latin typeface="Arimo"/>
              </a:rPr>
              <a:t>re-</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03030"/>
                </a:solidFill>
                <a:effectLst/>
                <a:latin typeface="Arimo"/>
              </a:rPr>
              <a:t> </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03030"/>
                </a:solidFill>
                <a:effectLst/>
                <a:latin typeface="Arimo"/>
              </a:rPr>
              <a:t>  </a:t>
            </a:r>
            <a:r>
              <a:rPr kumimoji="0" lang="en-US" altLang="en-US" sz="21200" b="0" i="0" u="none" strike="noStrike" cap="none" normalizeH="0" baseline="0">
                <a:ln>
                  <a:noFill/>
                </a:ln>
                <a:solidFill>
                  <a:srgbClr val="303030"/>
                </a:solidFill>
                <a:effectLst/>
                <a:latin typeface="Arimo"/>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96E43B1A-CCDD-1FE9-C95D-59CD4E219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380" y="3114040"/>
            <a:ext cx="76327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001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8C762-FCEA-7F45-2DB9-669860F85D55}"/>
              </a:ext>
            </a:extLst>
          </p:cNvPr>
          <p:cNvSpPr txBox="1"/>
          <p:nvPr/>
        </p:nvSpPr>
        <p:spPr>
          <a:xfrm>
            <a:off x="938784" y="609600"/>
            <a:ext cx="1039836" cy="369332"/>
          </a:xfrm>
          <a:prstGeom prst="rect">
            <a:avLst/>
          </a:prstGeom>
          <a:noFill/>
        </p:spPr>
        <p:txBody>
          <a:bodyPr wrap="none" rtlCol="0">
            <a:spAutoFit/>
          </a:bodyPr>
          <a:lstStyle/>
          <a:p>
            <a:r>
              <a:rPr lang="en-US"/>
              <a:t>Key Idea:</a:t>
            </a:r>
          </a:p>
        </p:txBody>
      </p:sp>
      <p:sp>
        <p:nvSpPr>
          <p:cNvPr id="3" name="TextBox 2">
            <a:extLst>
              <a:ext uri="{FF2B5EF4-FFF2-40B4-BE49-F238E27FC236}">
                <a16:creationId xmlns:a16="http://schemas.microsoft.com/office/drawing/2014/main" id="{2B2CF488-4A2C-829E-4328-6C1F725CD1F1}"/>
              </a:ext>
            </a:extLst>
          </p:cNvPr>
          <p:cNvSpPr txBox="1"/>
          <p:nvPr/>
        </p:nvSpPr>
        <p:spPr>
          <a:xfrm>
            <a:off x="938784" y="1292352"/>
            <a:ext cx="8371715" cy="369332"/>
          </a:xfrm>
          <a:prstGeom prst="rect">
            <a:avLst/>
          </a:prstGeom>
          <a:noFill/>
        </p:spPr>
        <p:txBody>
          <a:bodyPr wrap="none" rtlCol="0">
            <a:spAutoFit/>
          </a:bodyPr>
          <a:lstStyle/>
          <a:p>
            <a:r>
              <a:rPr lang="en-US"/>
              <a:t>Maintain 2 page tables during transaction </a:t>
            </a:r>
            <a:r>
              <a:rPr lang="en-US" err="1"/>
              <a:t>i.e</a:t>
            </a:r>
            <a:r>
              <a:rPr lang="en-US"/>
              <a:t> current page table and shadow page table.</a:t>
            </a:r>
          </a:p>
        </p:txBody>
      </p:sp>
      <p:sp>
        <p:nvSpPr>
          <p:cNvPr id="4" name="TextBox 3">
            <a:extLst>
              <a:ext uri="{FF2B5EF4-FFF2-40B4-BE49-F238E27FC236}">
                <a16:creationId xmlns:a16="http://schemas.microsoft.com/office/drawing/2014/main" id="{F116E364-D0AD-59D7-9C2E-8B39D38B3300}"/>
              </a:ext>
            </a:extLst>
          </p:cNvPr>
          <p:cNvSpPr txBox="1"/>
          <p:nvPr/>
        </p:nvSpPr>
        <p:spPr>
          <a:xfrm>
            <a:off x="938784" y="1901952"/>
            <a:ext cx="4866269" cy="369332"/>
          </a:xfrm>
          <a:prstGeom prst="rect">
            <a:avLst/>
          </a:prstGeom>
          <a:noFill/>
        </p:spPr>
        <p:txBody>
          <a:bodyPr wrap="none" rtlCol="0">
            <a:spAutoFit/>
          </a:bodyPr>
          <a:lstStyle/>
          <a:p>
            <a:r>
              <a:rPr lang="en-US"/>
              <a:t>When transaction starts, both tables are identical.</a:t>
            </a:r>
          </a:p>
        </p:txBody>
      </p:sp>
      <p:sp>
        <p:nvSpPr>
          <p:cNvPr id="5" name="TextBox 4">
            <a:extLst>
              <a:ext uri="{FF2B5EF4-FFF2-40B4-BE49-F238E27FC236}">
                <a16:creationId xmlns:a16="http://schemas.microsoft.com/office/drawing/2014/main" id="{1B531F15-E597-A07F-915D-F5995D4C87BB}"/>
              </a:ext>
            </a:extLst>
          </p:cNvPr>
          <p:cNvSpPr txBox="1"/>
          <p:nvPr/>
        </p:nvSpPr>
        <p:spPr>
          <a:xfrm>
            <a:off x="938784" y="2499360"/>
            <a:ext cx="7956794" cy="369332"/>
          </a:xfrm>
          <a:prstGeom prst="rect">
            <a:avLst/>
          </a:prstGeom>
          <a:noFill/>
        </p:spPr>
        <p:txBody>
          <a:bodyPr wrap="none" rtlCol="0">
            <a:spAutoFit/>
          </a:bodyPr>
          <a:lstStyle/>
          <a:p>
            <a:r>
              <a:rPr lang="en-US"/>
              <a:t>Shadow page table remains constant while changes are made in current page table.</a:t>
            </a:r>
          </a:p>
        </p:txBody>
      </p:sp>
      <p:sp>
        <p:nvSpPr>
          <p:cNvPr id="6" name="TextBox 5">
            <a:extLst>
              <a:ext uri="{FF2B5EF4-FFF2-40B4-BE49-F238E27FC236}">
                <a16:creationId xmlns:a16="http://schemas.microsoft.com/office/drawing/2014/main" id="{2802CE8D-5996-4F94-D083-B740993F7B6F}"/>
              </a:ext>
            </a:extLst>
          </p:cNvPr>
          <p:cNvSpPr txBox="1"/>
          <p:nvPr/>
        </p:nvSpPr>
        <p:spPr>
          <a:xfrm>
            <a:off x="938784" y="3072384"/>
            <a:ext cx="10925235" cy="646331"/>
          </a:xfrm>
          <a:prstGeom prst="rect">
            <a:avLst/>
          </a:prstGeom>
          <a:noFill/>
        </p:spPr>
        <p:txBody>
          <a:bodyPr wrap="none" rtlCol="0">
            <a:spAutoFit/>
          </a:bodyPr>
          <a:lstStyle/>
          <a:p>
            <a:r>
              <a:rPr lang="en-US"/>
              <a:t>Directory contains 2 page tables. When we execute any transactions, </a:t>
            </a:r>
            <a:r>
              <a:rPr lang="en-US" err="1"/>
              <a:t>updations</a:t>
            </a:r>
            <a:r>
              <a:rPr lang="en-US"/>
              <a:t> will be done in current page table. </a:t>
            </a:r>
          </a:p>
          <a:p>
            <a:r>
              <a:rPr lang="en-US"/>
              <a:t>After commit, operations performed till commit will be copied to shadow page table.</a:t>
            </a:r>
          </a:p>
        </p:txBody>
      </p:sp>
      <p:sp>
        <p:nvSpPr>
          <p:cNvPr id="8" name="TextBox 7">
            <a:extLst>
              <a:ext uri="{FF2B5EF4-FFF2-40B4-BE49-F238E27FC236}">
                <a16:creationId xmlns:a16="http://schemas.microsoft.com/office/drawing/2014/main" id="{19C31AD0-B2E7-3B4B-E55A-3DF4DB1B8D7B}"/>
              </a:ext>
            </a:extLst>
          </p:cNvPr>
          <p:cNvSpPr txBox="1"/>
          <p:nvPr/>
        </p:nvSpPr>
        <p:spPr>
          <a:xfrm>
            <a:off x="938784" y="3956226"/>
            <a:ext cx="8680704" cy="369332"/>
          </a:xfrm>
          <a:prstGeom prst="rect">
            <a:avLst/>
          </a:prstGeom>
          <a:noFill/>
        </p:spPr>
        <p:txBody>
          <a:bodyPr wrap="square">
            <a:spAutoFit/>
          </a:bodyPr>
          <a:lstStyle/>
          <a:p>
            <a:r>
              <a:rPr lang="en-US"/>
              <a:t>All I/O Operations use current page table to locate database pages on disk.</a:t>
            </a:r>
          </a:p>
        </p:txBody>
      </p:sp>
    </p:spTree>
    <p:extLst>
      <p:ext uri="{BB962C8B-B14F-4D97-AF65-F5344CB8AC3E}">
        <p14:creationId xmlns:p14="http://schemas.microsoft.com/office/powerpoint/2010/main" val="72127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F2B57-4BD5-F874-F438-B0E24F51F40F}"/>
              </a:ext>
            </a:extLst>
          </p:cNvPr>
          <p:cNvSpPr txBox="1"/>
          <p:nvPr/>
        </p:nvSpPr>
        <p:spPr>
          <a:xfrm>
            <a:off x="5108448" y="682752"/>
            <a:ext cx="1105495" cy="369332"/>
          </a:xfrm>
          <a:prstGeom prst="rect">
            <a:avLst/>
          </a:prstGeom>
          <a:noFill/>
        </p:spPr>
        <p:txBody>
          <a:bodyPr wrap="none" rtlCol="0">
            <a:spAutoFit/>
          </a:bodyPr>
          <a:lstStyle/>
          <a:p>
            <a:r>
              <a:rPr lang="en-US"/>
              <a:t>Directory </a:t>
            </a:r>
          </a:p>
        </p:txBody>
      </p:sp>
      <p:cxnSp>
        <p:nvCxnSpPr>
          <p:cNvPr id="4" name="Straight Arrow Connector 3">
            <a:extLst>
              <a:ext uri="{FF2B5EF4-FFF2-40B4-BE49-F238E27FC236}">
                <a16:creationId xmlns:a16="http://schemas.microsoft.com/office/drawing/2014/main" id="{CF199463-3B68-F231-DC86-56A1E98F37FE}"/>
              </a:ext>
            </a:extLst>
          </p:cNvPr>
          <p:cNvCxnSpPr>
            <a:stCxn id="2" idx="2"/>
          </p:cNvCxnSpPr>
          <p:nvPr/>
        </p:nvCxnSpPr>
        <p:spPr>
          <a:xfrm flipH="1">
            <a:off x="3523488" y="1052084"/>
            <a:ext cx="2137708" cy="76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D8BC384-989C-0E81-4238-CA672F33C2D2}"/>
              </a:ext>
            </a:extLst>
          </p:cNvPr>
          <p:cNvCxnSpPr>
            <a:cxnSpLocks/>
            <a:stCxn id="2" idx="2"/>
          </p:cNvCxnSpPr>
          <p:nvPr/>
        </p:nvCxnSpPr>
        <p:spPr>
          <a:xfrm>
            <a:off x="5661196" y="1052084"/>
            <a:ext cx="1702772" cy="76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B3F172-8F9D-6BD1-6A68-4C86D67C0EB5}"/>
              </a:ext>
            </a:extLst>
          </p:cNvPr>
          <p:cNvSpPr txBox="1"/>
          <p:nvPr/>
        </p:nvSpPr>
        <p:spPr>
          <a:xfrm>
            <a:off x="2584704" y="1938528"/>
            <a:ext cx="1946815" cy="369332"/>
          </a:xfrm>
          <a:prstGeom prst="rect">
            <a:avLst/>
          </a:prstGeom>
          <a:noFill/>
        </p:spPr>
        <p:txBody>
          <a:bodyPr wrap="none" rtlCol="0">
            <a:spAutoFit/>
          </a:bodyPr>
          <a:lstStyle/>
          <a:p>
            <a:r>
              <a:rPr lang="en-US"/>
              <a:t>Current Page Table</a:t>
            </a:r>
          </a:p>
        </p:txBody>
      </p:sp>
      <p:sp>
        <p:nvSpPr>
          <p:cNvPr id="9" name="TextBox 8">
            <a:extLst>
              <a:ext uri="{FF2B5EF4-FFF2-40B4-BE49-F238E27FC236}">
                <a16:creationId xmlns:a16="http://schemas.microsoft.com/office/drawing/2014/main" id="{7D264AFF-0A18-82D6-1F23-50E605000072}"/>
              </a:ext>
            </a:extLst>
          </p:cNvPr>
          <p:cNvSpPr txBox="1"/>
          <p:nvPr/>
        </p:nvSpPr>
        <p:spPr>
          <a:xfrm>
            <a:off x="6644640" y="1877568"/>
            <a:ext cx="1978298" cy="369332"/>
          </a:xfrm>
          <a:prstGeom prst="rect">
            <a:avLst/>
          </a:prstGeom>
          <a:noFill/>
        </p:spPr>
        <p:txBody>
          <a:bodyPr wrap="none" rtlCol="0">
            <a:spAutoFit/>
          </a:bodyPr>
          <a:lstStyle/>
          <a:p>
            <a:r>
              <a:rPr lang="en-US"/>
              <a:t>Shadow Page Table</a:t>
            </a:r>
          </a:p>
        </p:txBody>
      </p:sp>
      <p:sp>
        <p:nvSpPr>
          <p:cNvPr id="10" name="TextBox 9">
            <a:extLst>
              <a:ext uri="{FF2B5EF4-FFF2-40B4-BE49-F238E27FC236}">
                <a16:creationId xmlns:a16="http://schemas.microsoft.com/office/drawing/2014/main" id="{F0F2169E-E027-80DB-63FE-FA62CE81608C}"/>
              </a:ext>
            </a:extLst>
          </p:cNvPr>
          <p:cNvSpPr txBox="1"/>
          <p:nvPr/>
        </p:nvSpPr>
        <p:spPr>
          <a:xfrm>
            <a:off x="2584704" y="3267456"/>
            <a:ext cx="1833772" cy="369332"/>
          </a:xfrm>
          <a:prstGeom prst="rect">
            <a:avLst/>
          </a:prstGeom>
          <a:noFill/>
        </p:spPr>
        <p:txBody>
          <a:bodyPr wrap="none" rtlCol="0">
            <a:spAutoFit/>
          </a:bodyPr>
          <a:lstStyle/>
          <a:p>
            <a:r>
              <a:rPr lang="en-US"/>
              <a:t>Transaction starts</a:t>
            </a:r>
          </a:p>
        </p:txBody>
      </p:sp>
      <p:cxnSp>
        <p:nvCxnSpPr>
          <p:cNvPr id="14" name="Straight Arrow Connector 13">
            <a:extLst>
              <a:ext uri="{FF2B5EF4-FFF2-40B4-BE49-F238E27FC236}">
                <a16:creationId xmlns:a16="http://schemas.microsoft.com/office/drawing/2014/main" id="{0D7BE2F7-F356-2D36-5B09-31DD36D4AF23}"/>
              </a:ext>
            </a:extLst>
          </p:cNvPr>
          <p:cNvCxnSpPr>
            <a:stCxn id="10" idx="0"/>
          </p:cNvCxnSpPr>
          <p:nvPr/>
        </p:nvCxnSpPr>
        <p:spPr>
          <a:xfrm flipV="1">
            <a:off x="3501590" y="2307860"/>
            <a:ext cx="21898" cy="95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5D50A8F-CC04-2A11-8954-B11E61B27F18}"/>
              </a:ext>
            </a:extLst>
          </p:cNvPr>
          <p:cNvCxnSpPr/>
          <p:nvPr/>
        </p:nvCxnSpPr>
        <p:spPr>
          <a:xfrm flipV="1">
            <a:off x="4531519" y="2307860"/>
            <a:ext cx="2612993" cy="112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FFDFB6-5079-D46F-7152-7FAB4AE86B1A}"/>
              </a:ext>
            </a:extLst>
          </p:cNvPr>
          <p:cNvSpPr txBox="1"/>
          <p:nvPr/>
        </p:nvSpPr>
        <p:spPr>
          <a:xfrm>
            <a:off x="6096000" y="2840736"/>
            <a:ext cx="983731" cy="369332"/>
          </a:xfrm>
          <a:prstGeom prst="rect">
            <a:avLst/>
          </a:prstGeom>
          <a:noFill/>
        </p:spPr>
        <p:txBody>
          <a:bodyPr wrap="none" rtlCol="0">
            <a:spAutoFit/>
          </a:bodyPr>
          <a:lstStyle/>
          <a:p>
            <a:r>
              <a:rPr lang="en-US"/>
              <a:t>identical</a:t>
            </a:r>
          </a:p>
        </p:txBody>
      </p:sp>
      <p:cxnSp>
        <p:nvCxnSpPr>
          <p:cNvPr id="19" name="Straight Arrow Connector 18">
            <a:extLst>
              <a:ext uri="{FF2B5EF4-FFF2-40B4-BE49-F238E27FC236}">
                <a16:creationId xmlns:a16="http://schemas.microsoft.com/office/drawing/2014/main" id="{CE9A9A8E-F32F-8190-2813-9C12FC5A4B5A}"/>
              </a:ext>
            </a:extLst>
          </p:cNvPr>
          <p:cNvCxnSpPr>
            <a:endCxn id="9" idx="1"/>
          </p:cNvCxnSpPr>
          <p:nvPr/>
        </p:nvCxnSpPr>
        <p:spPr>
          <a:xfrm flipV="1">
            <a:off x="4742688" y="2062234"/>
            <a:ext cx="1901952" cy="59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8157057-401A-AE77-BA18-B8DA5A7969E0}"/>
              </a:ext>
            </a:extLst>
          </p:cNvPr>
          <p:cNvSpPr txBox="1"/>
          <p:nvPr/>
        </p:nvSpPr>
        <p:spPr>
          <a:xfrm>
            <a:off x="4720930" y="2269498"/>
            <a:ext cx="1454950" cy="369332"/>
          </a:xfrm>
          <a:prstGeom prst="rect">
            <a:avLst/>
          </a:prstGeom>
          <a:noFill/>
        </p:spPr>
        <p:txBody>
          <a:bodyPr wrap="none" rtlCol="0">
            <a:spAutoFit/>
          </a:bodyPr>
          <a:lstStyle/>
          <a:p>
            <a:r>
              <a:rPr lang="en-US"/>
              <a:t>After Commit</a:t>
            </a:r>
          </a:p>
        </p:txBody>
      </p:sp>
    </p:spTree>
    <p:extLst>
      <p:ext uri="{BB962C8B-B14F-4D97-AF65-F5344CB8AC3E}">
        <p14:creationId xmlns:p14="http://schemas.microsoft.com/office/powerpoint/2010/main" val="369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84EB7-F630-E80D-5459-C6A23355BB0F}"/>
              </a:ext>
            </a:extLst>
          </p:cNvPr>
          <p:cNvSpPr txBox="1"/>
          <p:nvPr/>
        </p:nvSpPr>
        <p:spPr>
          <a:xfrm>
            <a:off x="865632" y="774853"/>
            <a:ext cx="10607040" cy="2031325"/>
          </a:xfrm>
          <a:prstGeom prst="rect">
            <a:avLst/>
          </a:prstGeom>
          <a:noFill/>
        </p:spPr>
        <p:txBody>
          <a:bodyPr wrap="square">
            <a:spAutoFit/>
          </a:bodyPr>
          <a:lstStyle/>
          <a:p>
            <a:pPr algn="l" fontAlgn="base"/>
            <a:r>
              <a:rPr lang="en-IN" b="0" i="0">
                <a:solidFill>
                  <a:srgbClr val="303030"/>
                </a:solidFill>
                <a:effectLst/>
                <a:latin typeface="Arimo"/>
              </a:rPr>
              <a:t>This read is called as dirty read because-</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There is always a chance that the uncommitted transaction might roll back later.</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Thus, uncommitted transaction might make other transactions read a value that does not even exist.</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This leads to inconsistency of the database.</a:t>
            </a:r>
          </a:p>
        </p:txBody>
      </p:sp>
      <p:pic>
        <p:nvPicPr>
          <p:cNvPr id="2050" name="Picture 2">
            <a:extLst>
              <a:ext uri="{FF2B5EF4-FFF2-40B4-BE49-F238E27FC236}">
                <a16:creationId xmlns:a16="http://schemas.microsoft.com/office/drawing/2014/main" id="{EFF822A7-FFA9-722F-77E8-2BFB1621A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4022" y="2376960"/>
            <a:ext cx="5562346" cy="3380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1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885D55-715A-3AA6-5519-F04237180041}"/>
              </a:ext>
            </a:extLst>
          </p:cNvPr>
          <p:cNvSpPr txBox="1"/>
          <p:nvPr/>
        </p:nvSpPr>
        <p:spPr>
          <a:xfrm>
            <a:off x="1072896" y="746082"/>
            <a:ext cx="6096000" cy="2031325"/>
          </a:xfrm>
          <a:prstGeom prst="rect">
            <a:avLst/>
          </a:prstGeom>
          <a:noFill/>
        </p:spPr>
        <p:txBody>
          <a:bodyPr wrap="square">
            <a:spAutoFit/>
          </a:bodyPr>
          <a:lstStyle/>
          <a:p>
            <a:pPr algn="l" fontAlgn="base"/>
            <a:r>
              <a:rPr lang="en-IN" b="0" i="0">
                <a:solidFill>
                  <a:srgbClr val="303030"/>
                </a:solidFill>
                <a:effectLst/>
                <a:latin typeface="Arimo"/>
              </a:rPr>
              <a:t>Here,</a:t>
            </a:r>
          </a:p>
          <a:p>
            <a:pPr algn="l" fontAlgn="base">
              <a:buFont typeface="+mj-lt"/>
              <a:buAutoNum type="arabicPeriod"/>
            </a:pPr>
            <a:r>
              <a:rPr lang="en-IN" b="0" i="0">
                <a:solidFill>
                  <a:srgbClr val="303030"/>
                </a:solidFill>
                <a:effectLst/>
                <a:latin typeface="Arimo"/>
              </a:rPr>
              <a:t>T1 reads the value of A.</a:t>
            </a:r>
          </a:p>
          <a:p>
            <a:pPr algn="l" fontAlgn="base">
              <a:buFont typeface="+mj-lt"/>
              <a:buAutoNum type="arabicPeriod"/>
            </a:pPr>
            <a:r>
              <a:rPr lang="en-IN" b="0" i="0">
                <a:solidFill>
                  <a:srgbClr val="303030"/>
                </a:solidFill>
                <a:effectLst/>
                <a:latin typeface="Arimo"/>
              </a:rPr>
              <a:t>T1 updates the value of A in the buffer.</a:t>
            </a:r>
          </a:p>
          <a:p>
            <a:pPr algn="l" fontAlgn="base">
              <a:buFont typeface="+mj-lt"/>
              <a:buAutoNum type="arabicPeriod"/>
            </a:pPr>
            <a:r>
              <a:rPr lang="en-IN" b="0" i="0">
                <a:solidFill>
                  <a:srgbClr val="303030"/>
                </a:solidFill>
                <a:effectLst/>
                <a:latin typeface="Arimo"/>
              </a:rPr>
              <a:t>T2 reads the value of A from the buffer.</a:t>
            </a:r>
          </a:p>
          <a:p>
            <a:pPr algn="l" fontAlgn="base">
              <a:buFont typeface="+mj-lt"/>
              <a:buAutoNum type="arabicPeriod"/>
            </a:pPr>
            <a:r>
              <a:rPr lang="en-IN" b="0" i="0">
                <a:solidFill>
                  <a:srgbClr val="303030"/>
                </a:solidFill>
                <a:effectLst/>
                <a:latin typeface="Arimo"/>
              </a:rPr>
              <a:t>T2 writes the updated the value of A.</a:t>
            </a:r>
          </a:p>
          <a:p>
            <a:pPr algn="l" fontAlgn="base">
              <a:buFont typeface="+mj-lt"/>
              <a:buAutoNum type="arabicPeriod"/>
            </a:pPr>
            <a:r>
              <a:rPr lang="en-IN" b="0" i="0">
                <a:solidFill>
                  <a:srgbClr val="303030"/>
                </a:solidFill>
                <a:effectLst/>
                <a:latin typeface="Arimo"/>
              </a:rPr>
              <a:t>T2 commits.</a:t>
            </a:r>
          </a:p>
          <a:p>
            <a:pPr algn="l" fontAlgn="base">
              <a:buFont typeface="+mj-lt"/>
              <a:buAutoNum type="arabicPeriod"/>
            </a:pPr>
            <a:r>
              <a:rPr lang="en-IN" b="0" i="0">
                <a:solidFill>
                  <a:srgbClr val="303030"/>
                </a:solidFill>
                <a:effectLst/>
                <a:latin typeface="Arimo"/>
              </a:rPr>
              <a:t>T1 fails in later stages and rolls back.</a:t>
            </a:r>
          </a:p>
        </p:txBody>
      </p:sp>
      <p:sp>
        <p:nvSpPr>
          <p:cNvPr id="5" name="TextBox 4">
            <a:extLst>
              <a:ext uri="{FF2B5EF4-FFF2-40B4-BE49-F238E27FC236}">
                <a16:creationId xmlns:a16="http://schemas.microsoft.com/office/drawing/2014/main" id="{19AFE215-2A33-5148-FE49-D85401D00C06}"/>
              </a:ext>
            </a:extLst>
          </p:cNvPr>
          <p:cNvSpPr txBox="1"/>
          <p:nvPr/>
        </p:nvSpPr>
        <p:spPr>
          <a:xfrm>
            <a:off x="1072896" y="3429000"/>
            <a:ext cx="9546336" cy="1477328"/>
          </a:xfrm>
          <a:prstGeom prst="rect">
            <a:avLst/>
          </a:prstGeom>
          <a:noFill/>
        </p:spPr>
        <p:txBody>
          <a:bodyPr wrap="square">
            <a:spAutoFit/>
          </a:bodyPr>
          <a:lstStyle/>
          <a:p>
            <a:pPr algn="l" fontAlgn="base"/>
            <a:r>
              <a:rPr lang="en-IN" b="0" i="0">
                <a:solidFill>
                  <a:srgbClr val="303030"/>
                </a:solidFill>
                <a:effectLst/>
                <a:latin typeface="Arimo"/>
              </a:rPr>
              <a:t>In the above example,</a:t>
            </a:r>
          </a:p>
          <a:p>
            <a:pPr algn="l" fontAlgn="base">
              <a:buFont typeface="Arial" panose="020B0604020202020204" pitchFamily="34" charset="0"/>
              <a:buChar char="•"/>
            </a:pPr>
            <a:r>
              <a:rPr lang="en-IN" b="0" i="0">
                <a:solidFill>
                  <a:srgbClr val="303030"/>
                </a:solidFill>
                <a:effectLst/>
                <a:latin typeface="Arimo"/>
              </a:rPr>
              <a:t>T2 reads the dirty value of A written by the uncommitted transaction T1.</a:t>
            </a:r>
          </a:p>
          <a:p>
            <a:pPr algn="l" fontAlgn="base">
              <a:buFont typeface="Arial" panose="020B0604020202020204" pitchFamily="34" charset="0"/>
              <a:buChar char="•"/>
            </a:pPr>
            <a:r>
              <a:rPr lang="en-IN" b="0" i="0">
                <a:solidFill>
                  <a:srgbClr val="303030"/>
                </a:solidFill>
                <a:effectLst/>
                <a:latin typeface="Arimo"/>
              </a:rPr>
              <a:t>T1 fails in later stages and roll backs.</a:t>
            </a:r>
          </a:p>
          <a:p>
            <a:pPr algn="l" fontAlgn="base">
              <a:buFont typeface="Arial" panose="020B0604020202020204" pitchFamily="34" charset="0"/>
              <a:buChar char="•"/>
            </a:pPr>
            <a:r>
              <a:rPr lang="en-IN" b="0" i="0">
                <a:solidFill>
                  <a:srgbClr val="303030"/>
                </a:solidFill>
                <a:effectLst/>
                <a:latin typeface="Arimo"/>
              </a:rPr>
              <a:t>Thus, the value that T2 read now stands to be incorrect.</a:t>
            </a:r>
          </a:p>
          <a:p>
            <a:pPr algn="l" fontAlgn="base">
              <a:buFont typeface="Arial" panose="020B0604020202020204" pitchFamily="34" charset="0"/>
              <a:buChar char="•"/>
            </a:pPr>
            <a:r>
              <a:rPr lang="en-IN" b="0" i="0">
                <a:solidFill>
                  <a:srgbClr val="303030"/>
                </a:solidFill>
                <a:effectLst/>
                <a:latin typeface="Arimo"/>
              </a:rPr>
              <a:t>Therefore, database becomes inconsistent.</a:t>
            </a:r>
          </a:p>
        </p:txBody>
      </p:sp>
    </p:spTree>
    <p:extLst>
      <p:ext uri="{BB962C8B-B14F-4D97-AF65-F5344CB8AC3E}">
        <p14:creationId xmlns:p14="http://schemas.microsoft.com/office/powerpoint/2010/main" val="1498817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747902-FA74-226B-4515-37B28F97130F}"/>
              </a:ext>
            </a:extLst>
          </p:cNvPr>
          <p:cNvSpPr txBox="1"/>
          <p:nvPr/>
        </p:nvSpPr>
        <p:spPr>
          <a:xfrm>
            <a:off x="877824" y="835813"/>
            <a:ext cx="10558272" cy="1200329"/>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2. Unrepeatable Read Problem-</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This problem occurs when a transaction gets to read unrepeated i.e. different values of the same variable in its different read operations even when it has not updated its value.</a:t>
            </a:r>
          </a:p>
        </p:txBody>
      </p:sp>
      <p:pic>
        <p:nvPicPr>
          <p:cNvPr id="3074" name="Picture 2">
            <a:extLst>
              <a:ext uri="{FF2B5EF4-FFF2-40B4-BE49-F238E27FC236}">
                <a16:creationId xmlns:a16="http://schemas.microsoft.com/office/drawing/2014/main" id="{B9693F78-104B-9946-DA7A-9ADA00194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0" y="2422398"/>
            <a:ext cx="70104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01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64DBF-B90E-F235-0FBA-015312B84A0F}"/>
              </a:ext>
            </a:extLst>
          </p:cNvPr>
          <p:cNvSpPr txBox="1"/>
          <p:nvPr/>
        </p:nvSpPr>
        <p:spPr>
          <a:xfrm>
            <a:off x="1109472" y="737307"/>
            <a:ext cx="10216896" cy="2308324"/>
          </a:xfrm>
          <a:prstGeom prst="rect">
            <a:avLst/>
          </a:prstGeom>
          <a:noFill/>
        </p:spPr>
        <p:txBody>
          <a:bodyPr wrap="square">
            <a:spAutoFit/>
          </a:bodyPr>
          <a:lstStyle/>
          <a:p>
            <a:pPr algn="l" fontAlgn="base">
              <a:buFont typeface="+mj-lt"/>
              <a:buAutoNum type="arabicPeriod"/>
            </a:pPr>
            <a:r>
              <a:rPr lang="en-IN" b="0" i="0">
                <a:solidFill>
                  <a:srgbClr val="303030"/>
                </a:solidFill>
                <a:effectLst/>
                <a:latin typeface="Arimo"/>
              </a:rPr>
              <a:t>T1 reads the value of X (= 10 say).</a:t>
            </a:r>
          </a:p>
          <a:p>
            <a:pPr algn="l" fontAlgn="base">
              <a:buFont typeface="+mj-lt"/>
              <a:buAutoNum type="arabicPeriod"/>
            </a:pPr>
            <a:r>
              <a:rPr lang="en-IN" b="0" i="0">
                <a:solidFill>
                  <a:srgbClr val="303030"/>
                </a:solidFill>
                <a:effectLst/>
                <a:latin typeface="Arimo"/>
              </a:rPr>
              <a:t>T2 reads the value of X (= 10).</a:t>
            </a:r>
          </a:p>
          <a:p>
            <a:pPr algn="l" fontAlgn="base">
              <a:buFont typeface="+mj-lt"/>
              <a:buAutoNum type="arabicPeriod"/>
            </a:pPr>
            <a:r>
              <a:rPr lang="en-IN" b="0" i="0">
                <a:solidFill>
                  <a:srgbClr val="303030"/>
                </a:solidFill>
                <a:effectLst/>
                <a:latin typeface="Arimo"/>
              </a:rPr>
              <a:t>T1 updates the value of X (from 10 to 15 say) in the buffer.</a:t>
            </a:r>
          </a:p>
          <a:p>
            <a:pPr algn="l" fontAlgn="base">
              <a:buFont typeface="+mj-lt"/>
              <a:buAutoNum type="arabicPeriod"/>
            </a:pPr>
            <a:r>
              <a:rPr lang="en-IN" b="0" i="0">
                <a:solidFill>
                  <a:srgbClr val="303030"/>
                </a:solidFill>
                <a:effectLst/>
                <a:latin typeface="Arimo"/>
              </a:rPr>
              <a:t>T2 again reads the value of X (but = 15).</a:t>
            </a:r>
          </a:p>
          <a:p>
            <a:pPr algn="l" fontAlgn="base"/>
            <a:r>
              <a:rPr lang="en-IN" b="0" i="0">
                <a:solidFill>
                  <a:srgbClr val="303030"/>
                </a:solidFill>
                <a:effectLst/>
                <a:latin typeface="Arimo"/>
              </a:rPr>
              <a:t> </a:t>
            </a:r>
          </a:p>
          <a:p>
            <a:pPr algn="l" fontAlgn="base"/>
            <a:r>
              <a:rPr lang="en-IN" b="0" i="0">
                <a:solidFill>
                  <a:srgbClr val="303030"/>
                </a:solidFill>
                <a:effectLst/>
                <a:latin typeface="Arimo"/>
              </a:rPr>
              <a:t>In this example,</a:t>
            </a:r>
          </a:p>
          <a:p>
            <a:pPr algn="l" fontAlgn="base">
              <a:buFont typeface="Arial" panose="020B0604020202020204" pitchFamily="34" charset="0"/>
              <a:buChar char="•"/>
            </a:pPr>
            <a:r>
              <a:rPr lang="en-IN" b="0" i="0">
                <a:solidFill>
                  <a:srgbClr val="303030"/>
                </a:solidFill>
                <a:effectLst/>
                <a:latin typeface="Arimo"/>
              </a:rPr>
              <a:t>T2 gets to read a different value of X in its second reading.</a:t>
            </a:r>
          </a:p>
          <a:p>
            <a:pPr algn="l" fontAlgn="base">
              <a:buFont typeface="Arial" panose="020B0604020202020204" pitchFamily="34" charset="0"/>
              <a:buChar char="•"/>
            </a:pPr>
            <a:r>
              <a:rPr lang="en-IN" b="0" i="0">
                <a:solidFill>
                  <a:srgbClr val="303030"/>
                </a:solidFill>
                <a:effectLst/>
                <a:latin typeface="Arimo"/>
              </a:rPr>
              <a:t>T2 wonders how the value of X got changed because according to it, it is running in isolation.</a:t>
            </a:r>
          </a:p>
        </p:txBody>
      </p:sp>
    </p:spTree>
    <p:extLst>
      <p:ext uri="{BB962C8B-B14F-4D97-AF65-F5344CB8AC3E}">
        <p14:creationId xmlns:p14="http://schemas.microsoft.com/office/powerpoint/2010/main" val="3124953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5F3E70-CC3F-FC32-40E0-57BA0F7859D2}"/>
              </a:ext>
            </a:extLst>
          </p:cNvPr>
          <p:cNvSpPr txBox="1"/>
          <p:nvPr/>
        </p:nvSpPr>
        <p:spPr>
          <a:xfrm>
            <a:off x="938784" y="828008"/>
            <a:ext cx="10241280" cy="1200329"/>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3. Lost Update Problem-</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This problem occurs when multiple transactions execute concurrently and updates from one or more transactions get lost.</a:t>
            </a:r>
          </a:p>
        </p:txBody>
      </p:sp>
      <p:pic>
        <p:nvPicPr>
          <p:cNvPr id="2" name="Picture 1">
            <a:extLst>
              <a:ext uri="{FF2B5EF4-FFF2-40B4-BE49-F238E27FC236}">
                <a16:creationId xmlns:a16="http://schemas.microsoft.com/office/drawing/2014/main" id="{A7895BB9-8825-31C2-C2F9-28E21B820434}"/>
              </a:ext>
            </a:extLst>
          </p:cNvPr>
          <p:cNvPicPr>
            <a:picLocks noChangeAspect="1"/>
          </p:cNvPicPr>
          <p:nvPr/>
        </p:nvPicPr>
        <p:blipFill>
          <a:blip r:embed="rId2"/>
          <a:stretch>
            <a:fillRect/>
          </a:stretch>
        </p:blipFill>
        <p:spPr>
          <a:xfrm>
            <a:off x="2621280" y="2074090"/>
            <a:ext cx="6322314" cy="3955902"/>
          </a:xfrm>
          <a:prstGeom prst="rect">
            <a:avLst/>
          </a:prstGeom>
        </p:spPr>
      </p:pic>
    </p:spTree>
    <p:extLst>
      <p:ext uri="{BB962C8B-B14F-4D97-AF65-F5344CB8AC3E}">
        <p14:creationId xmlns:p14="http://schemas.microsoft.com/office/powerpoint/2010/main" val="284148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252BE-0D64-81D4-CA24-C1B18E3FC382}"/>
              </a:ext>
            </a:extLst>
          </p:cNvPr>
          <p:cNvSpPr txBox="1"/>
          <p:nvPr/>
        </p:nvSpPr>
        <p:spPr>
          <a:xfrm>
            <a:off x="755904" y="645128"/>
            <a:ext cx="10692384" cy="1200329"/>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4. Phantom Read Problem-</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This problem occurs when a transaction reads some variable from the buffer and when it reads the same variable later, it finds that the variable does not exist.</a:t>
            </a:r>
          </a:p>
        </p:txBody>
      </p:sp>
      <p:pic>
        <p:nvPicPr>
          <p:cNvPr id="4098" name="Picture 2">
            <a:extLst>
              <a:ext uri="{FF2B5EF4-FFF2-40B4-BE49-F238E27FC236}">
                <a16:creationId xmlns:a16="http://schemas.microsoft.com/office/drawing/2014/main" id="{AD5FB517-84B5-19B4-6618-3E05BB917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950" y="2215134"/>
            <a:ext cx="51181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77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4EC27F-CB8C-92BC-52D1-12896987FE1A}"/>
              </a:ext>
            </a:extLst>
          </p:cNvPr>
          <p:cNvSpPr txBox="1"/>
          <p:nvPr/>
        </p:nvSpPr>
        <p:spPr>
          <a:xfrm>
            <a:off x="1072896" y="850452"/>
            <a:ext cx="10326624" cy="3416320"/>
          </a:xfrm>
          <a:prstGeom prst="rect">
            <a:avLst/>
          </a:prstGeom>
          <a:noFill/>
        </p:spPr>
        <p:txBody>
          <a:bodyPr wrap="square">
            <a:spAutoFit/>
          </a:bodyPr>
          <a:lstStyle/>
          <a:p>
            <a:pPr algn="l" fontAlgn="base"/>
            <a:r>
              <a:rPr lang="en-IN" b="0" i="0">
                <a:solidFill>
                  <a:srgbClr val="303030"/>
                </a:solidFill>
                <a:effectLst/>
                <a:latin typeface="Arimo"/>
              </a:rPr>
              <a:t>Here,</a:t>
            </a:r>
          </a:p>
          <a:p>
            <a:pPr algn="l" fontAlgn="base"/>
            <a:endParaRPr lang="en-IN" b="0" i="0">
              <a:solidFill>
                <a:srgbClr val="303030"/>
              </a:solidFill>
              <a:effectLst/>
              <a:latin typeface="Arimo"/>
            </a:endParaRPr>
          </a:p>
          <a:p>
            <a:pPr algn="l" fontAlgn="base">
              <a:buFont typeface="+mj-lt"/>
              <a:buAutoNum type="arabicPeriod"/>
            </a:pPr>
            <a:r>
              <a:rPr lang="en-IN" b="0" i="0">
                <a:solidFill>
                  <a:srgbClr val="303030"/>
                </a:solidFill>
                <a:effectLst/>
                <a:latin typeface="Arimo"/>
              </a:rPr>
              <a:t>T1 reads X.</a:t>
            </a:r>
          </a:p>
          <a:p>
            <a:pPr algn="l" fontAlgn="base">
              <a:buFont typeface="+mj-lt"/>
              <a:buAutoNum type="arabicPeriod"/>
            </a:pPr>
            <a:r>
              <a:rPr lang="en-IN" b="0" i="0">
                <a:solidFill>
                  <a:srgbClr val="303030"/>
                </a:solidFill>
                <a:effectLst/>
                <a:latin typeface="Arimo"/>
              </a:rPr>
              <a:t>T2 reads X.</a:t>
            </a:r>
          </a:p>
          <a:p>
            <a:pPr algn="l" fontAlgn="base">
              <a:buFont typeface="+mj-lt"/>
              <a:buAutoNum type="arabicPeriod"/>
            </a:pPr>
            <a:r>
              <a:rPr lang="en-IN" b="0" i="0">
                <a:solidFill>
                  <a:srgbClr val="303030"/>
                </a:solidFill>
                <a:effectLst/>
                <a:latin typeface="Arimo"/>
              </a:rPr>
              <a:t>T1 deletes X.</a:t>
            </a:r>
          </a:p>
          <a:p>
            <a:pPr algn="l" fontAlgn="base">
              <a:buFont typeface="+mj-lt"/>
              <a:buAutoNum type="arabicPeriod"/>
            </a:pPr>
            <a:r>
              <a:rPr lang="en-IN" b="0" i="0">
                <a:solidFill>
                  <a:srgbClr val="303030"/>
                </a:solidFill>
                <a:effectLst/>
                <a:latin typeface="Arimo"/>
              </a:rPr>
              <a:t>T2 tries reading X but does not find it.</a:t>
            </a:r>
          </a:p>
          <a:p>
            <a:pPr algn="l" fontAlgn="base"/>
            <a:r>
              <a:rPr lang="en-IN" b="0" i="0">
                <a:solidFill>
                  <a:srgbClr val="303030"/>
                </a:solidFill>
                <a:effectLst/>
                <a:latin typeface="Arimo"/>
              </a:rPr>
              <a:t> </a:t>
            </a:r>
          </a:p>
          <a:p>
            <a:pPr algn="l" fontAlgn="base"/>
            <a:r>
              <a:rPr lang="en-IN" b="0" i="0">
                <a:solidFill>
                  <a:srgbClr val="303030"/>
                </a:solidFill>
                <a:effectLst/>
                <a:latin typeface="Arimo"/>
              </a:rPr>
              <a:t>In this example,</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T2 finds that there does not exist any variable X when it tries reading X again.</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T2 wonders who deleted the variable X because according to it, it is running in isolation.</a:t>
            </a:r>
          </a:p>
        </p:txBody>
      </p:sp>
    </p:spTree>
    <p:extLst>
      <p:ext uri="{BB962C8B-B14F-4D97-AF65-F5344CB8AC3E}">
        <p14:creationId xmlns:p14="http://schemas.microsoft.com/office/powerpoint/2010/main" val="191825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43891C-C37D-F77E-31CA-7507575FDB22}"/>
              </a:ext>
            </a:extLst>
          </p:cNvPr>
          <p:cNvPicPr>
            <a:picLocks noChangeAspect="1"/>
          </p:cNvPicPr>
          <p:nvPr/>
        </p:nvPicPr>
        <p:blipFill>
          <a:blip r:embed="rId2"/>
          <a:stretch>
            <a:fillRect/>
          </a:stretch>
        </p:blipFill>
        <p:spPr>
          <a:xfrm>
            <a:off x="2755392" y="1231182"/>
            <a:ext cx="6104128" cy="4395636"/>
          </a:xfrm>
          <a:prstGeom prst="rect">
            <a:avLst/>
          </a:prstGeom>
        </p:spPr>
      </p:pic>
      <p:sp>
        <p:nvSpPr>
          <p:cNvPr id="3" name="TextBox 2">
            <a:extLst>
              <a:ext uri="{FF2B5EF4-FFF2-40B4-BE49-F238E27FC236}">
                <a16:creationId xmlns:a16="http://schemas.microsoft.com/office/drawing/2014/main" id="{7906BF17-799D-054A-E4E0-F06B1CEAFC01}"/>
              </a:ext>
            </a:extLst>
          </p:cNvPr>
          <p:cNvSpPr txBox="1"/>
          <p:nvPr/>
        </p:nvSpPr>
        <p:spPr>
          <a:xfrm>
            <a:off x="743712" y="390144"/>
            <a:ext cx="2237023" cy="369332"/>
          </a:xfrm>
          <a:prstGeom prst="rect">
            <a:avLst/>
          </a:prstGeom>
          <a:noFill/>
        </p:spPr>
        <p:txBody>
          <a:bodyPr wrap="none" rtlCol="0">
            <a:spAutoFit/>
          </a:bodyPr>
          <a:lstStyle/>
          <a:p>
            <a:r>
              <a:rPr lang="en-US" b="1"/>
              <a:t>5. Incorrect Summary</a:t>
            </a:r>
          </a:p>
        </p:txBody>
      </p:sp>
    </p:spTree>
    <p:extLst>
      <p:ext uri="{BB962C8B-B14F-4D97-AF65-F5344CB8AC3E}">
        <p14:creationId xmlns:p14="http://schemas.microsoft.com/office/powerpoint/2010/main" val="156419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EEBBE2-BEFD-D2FE-C6A7-90E3BEAD9ACF}"/>
              </a:ext>
            </a:extLst>
          </p:cNvPr>
          <p:cNvSpPr txBox="1"/>
          <p:nvPr/>
        </p:nvSpPr>
        <p:spPr>
          <a:xfrm>
            <a:off x="755904" y="577334"/>
            <a:ext cx="6096000" cy="369332"/>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Schedules in DBMS-</a:t>
            </a:r>
            <a:endParaRPr lang="en-IN" b="1" i="0">
              <a:solidFill>
                <a:srgbClr val="303030"/>
              </a:solidFill>
              <a:effectLst/>
              <a:latin typeface="Roboto Condensed" panose="020F0502020204030204" pitchFamily="34" charset="0"/>
            </a:endParaRPr>
          </a:p>
        </p:txBody>
      </p:sp>
      <p:sp>
        <p:nvSpPr>
          <p:cNvPr id="5" name="TextBox 4">
            <a:extLst>
              <a:ext uri="{FF2B5EF4-FFF2-40B4-BE49-F238E27FC236}">
                <a16:creationId xmlns:a16="http://schemas.microsoft.com/office/drawing/2014/main" id="{62F93B46-AE99-951C-498E-81E59B2C1545}"/>
              </a:ext>
            </a:extLst>
          </p:cNvPr>
          <p:cNvSpPr txBox="1"/>
          <p:nvPr/>
        </p:nvSpPr>
        <p:spPr>
          <a:xfrm>
            <a:off x="890016" y="1316659"/>
            <a:ext cx="9777984" cy="369332"/>
          </a:xfrm>
          <a:prstGeom prst="rect">
            <a:avLst/>
          </a:prstGeom>
          <a:noFill/>
        </p:spPr>
        <p:txBody>
          <a:bodyPr wrap="square">
            <a:spAutoFit/>
          </a:bodyPr>
          <a:lstStyle/>
          <a:p>
            <a:r>
              <a:rPr lang="en-IN" b="0" i="0">
                <a:solidFill>
                  <a:srgbClr val="303030"/>
                </a:solidFill>
                <a:effectLst/>
                <a:latin typeface="Arimo"/>
              </a:rPr>
              <a:t>The order in which the operations of multiple transactions appear for execution is called as a schedule.</a:t>
            </a:r>
            <a:endParaRPr lang="en-US"/>
          </a:p>
        </p:txBody>
      </p:sp>
      <p:sp>
        <p:nvSpPr>
          <p:cNvPr id="7" name="TextBox 6">
            <a:extLst>
              <a:ext uri="{FF2B5EF4-FFF2-40B4-BE49-F238E27FC236}">
                <a16:creationId xmlns:a16="http://schemas.microsoft.com/office/drawing/2014/main" id="{EE0A0C20-1133-7B2C-CF2C-D859EE34FE2D}"/>
              </a:ext>
            </a:extLst>
          </p:cNvPr>
          <p:cNvSpPr txBox="1"/>
          <p:nvPr/>
        </p:nvSpPr>
        <p:spPr>
          <a:xfrm>
            <a:off x="890016" y="2055984"/>
            <a:ext cx="6096000" cy="923330"/>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Types of Schedules-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In DBMS, schedules may be classified as-</a:t>
            </a:r>
          </a:p>
        </p:txBody>
      </p:sp>
      <p:pic>
        <p:nvPicPr>
          <p:cNvPr id="5122" name="Picture 2">
            <a:extLst>
              <a:ext uri="{FF2B5EF4-FFF2-40B4-BE49-F238E27FC236}">
                <a16:creationId xmlns:a16="http://schemas.microsoft.com/office/drawing/2014/main" id="{EABD3A73-F9D3-64E3-C9E7-AC6205EEB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073" y="1870701"/>
            <a:ext cx="5034927" cy="462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1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7881F8-26EB-F737-E0F1-161638020EED}"/>
              </a:ext>
            </a:extLst>
          </p:cNvPr>
          <p:cNvSpPr txBox="1"/>
          <p:nvPr/>
        </p:nvSpPr>
        <p:spPr>
          <a:xfrm>
            <a:off x="853440" y="1895547"/>
            <a:ext cx="10485120" cy="2862322"/>
          </a:xfrm>
          <a:prstGeom prst="rect">
            <a:avLst/>
          </a:prstGeom>
          <a:noFill/>
        </p:spPr>
        <p:txBody>
          <a:bodyPr wrap="square">
            <a:spAutoFit/>
          </a:bodyPr>
          <a:lstStyle/>
          <a:p>
            <a:pPr algn="just"/>
            <a:r>
              <a:rPr lang="en-IN" b="1" i="0">
                <a:solidFill>
                  <a:srgbClr val="333333"/>
                </a:solidFill>
                <a:effectLst/>
                <a:latin typeface="inter-bold"/>
              </a:rPr>
              <a:t>Read(X):</a:t>
            </a:r>
            <a:r>
              <a:rPr lang="en-IN" b="0" i="0">
                <a:solidFill>
                  <a:srgbClr val="333333"/>
                </a:solidFill>
                <a:effectLst/>
                <a:latin typeface="inter-regular"/>
              </a:rPr>
              <a:t> Read operation is used to read the value of X from the database and stores it in a buffer in main memory.</a:t>
            </a:r>
          </a:p>
          <a:p>
            <a:pPr algn="just"/>
            <a:endParaRPr lang="en-IN" b="0" i="0">
              <a:solidFill>
                <a:srgbClr val="333333"/>
              </a:solidFill>
              <a:effectLst/>
              <a:latin typeface="inter-regular"/>
            </a:endParaRPr>
          </a:p>
          <a:p>
            <a:pPr algn="just"/>
            <a:r>
              <a:rPr lang="en-IN" b="1" i="0">
                <a:solidFill>
                  <a:srgbClr val="333333"/>
                </a:solidFill>
                <a:effectLst/>
                <a:latin typeface="inter-bold"/>
              </a:rPr>
              <a:t>Write(X):</a:t>
            </a:r>
            <a:r>
              <a:rPr lang="en-IN" b="0" i="0">
                <a:solidFill>
                  <a:srgbClr val="333333"/>
                </a:solidFill>
                <a:effectLst/>
                <a:latin typeface="inter-regular"/>
              </a:rPr>
              <a:t> Write operation is used to write the value back to the database from the buffer.</a:t>
            </a:r>
          </a:p>
          <a:p>
            <a:pPr algn="just"/>
            <a:endParaRPr lang="en-IN" b="0" i="0">
              <a:solidFill>
                <a:srgbClr val="333333"/>
              </a:solidFill>
              <a:effectLst/>
              <a:latin typeface="inter-regular"/>
            </a:endParaRPr>
          </a:p>
          <a:p>
            <a:pPr algn="just"/>
            <a:r>
              <a:rPr lang="en-IN" b="0" i="0">
                <a:solidFill>
                  <a:srgbClr val="333333"/>
                </a:solidFill>
                <a:effectLst/>
                <a:latin typeface="inter-regular"/>
              </a:rPr>
              <a:t>Let's take an example to debit transaction from an account which consists of following operations:</a:t>
            </a:r>
          </a:p>
          <a:p>
            <a:pPr algn="just"/>
            <a:endParaRPr lang="en-IN" b="0" i="0">
              <a:solidFill>
                <a:srgbClr val="333333"/>
              </a:solidFill>
              <a:effectLst/>
              <a:latin typeface="inter-regular"/>
            </a:endParaRPr>
          </a:p>
          <a:p>
            <a:pPr algn="just"/>
            <a:r>
              <a:rPr lang="en-IN" b="0" i="0">
                <a:solidFill>
                  <a:srgbClr val="000000"/>
                </a:solidFill>
                <a:effectLst/>
                <a:latin typeface="inter-regular"/>
              </a:rPr>
              <a:t>R(X);  </a:t>
            </a:r>
          </a:p>
          <a:p>
            <a:pPr algn="just"/>
            <a:r>
              <a:rPr lang="en-IN" b="0" i="0">
                <a:solidFill>
                  <a:srgbClr val="000000"/>
                </a:solidFill>
                <a:effectLst/>
                <a:latin typeface="inter-regular"/>
              </a:rPr>
              <a:t> X = X - </a:t>
            </a:r>
            <a:r>
              <a:rPr lang="en-IN" b="0" i="0">
                <a:solidFill>
                  <a:srgbClr val="C00000"/>
                </a:solidFill>
                <a:effectLst/>
                <a:latin typeface="inter-regular"/>
              </a:rPr>
              <a:t>500</a:t>
            </a:r>
            <a:r>
              <a:rPr lang="en-IN" b="0" i="0">
                <a:solidFill>
                  <a:srgbClr val="000000"/>
                </a:solidFill>
                <a:effectLst/>
                <a:latin typeface="inter-regular"/>
              </a:rPr>
              <a:t>;  </a:t>
            </a:r>
          </a:p>
          <a:p>
            <a:pPr algn="just"/>
            <a:r>
              <a:rPr lang="en-IN" b="0" i="0">
                <a:solidFill>
                  <a:srgbClr val="000000"/>
                </a:solidFill>
                <a:effectLst/>
                <a:latin typeface="inter-regular"/>
              </a:rPr>
              <a:t>W(X);  </a:t>
            </a:r>
          </a:p>
        </p:txBody>
      </p:sp>
      <p:sp>
        <p:nvSpPr>
          <p:cNvPr id="2" name="TextBox 1">
            <a:extLst>
              <a:ext uri="{FF2B5EF4-FFF2-40B4-BE49-F238E27FC236}">
                <a16:creationId xmlns:a16="http://schemas.microsoft.com/office/drawing/2014/main" id="{70F962A0-D140-F85D-98E8-70784E1E380A}"/>
              </a:ext>
            </a:extLst>
          </p:cNvPr>
          <p:cNvSpPr txBox="1"/>
          <p:nvPr/>
        </p:nvSpPr>
        <p:spPr>
          <a:xfrm>
            <a:off x="792480" y="621792"/>
            <a:ext cx="1241878" cy="369332"/>
          </a:xfrm>
          <a:prstGeom prst="rect">
            <a:avLst/>
          </a:prstGeom>
          <a:noFill/>
        </p:spPr>
        <p:txBody>
          <a:bodyPr wrap="none" rtlCol="0">
            <a:spAutoFit/>
          </a:bodyPr>
          <a:lstStyle/>
          <a:p>
            <a:r>
              <a:rPr lang="en-US" b="1"/>
              <a:t>Operations</a:t>
            </a:r>
          </a:p>
        </p:txBody>
      </p:sp>
    </p:spTree>
    <p:extLst>
      <p:ext uri="{BB962C8B-B14F-4D97-AF65-F5344CB8AC3E}">
        <p14:creationId xmlns:p14="http://schemas.microsoft.com/office/powerpoint/2010/main" val="334074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1A865-80C7-476F-D0C3-FD7126DB7FE2}"/>
              </a:ext>
            </a:extLst>
          </p:cNvPr>
          <p:cNvSpPr txBox="1"/>
          <p:nvPr/>
        </p:nvSpPr>
        <p:spPr>
          <a:xfrm>
            <a:off x="943138" y="567589"/>
            <a:ext cx="6096000" cy="1754326"/>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Serial Schedules-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In serial schedules,</a:t>
            </a:r>
          </a:p>
          <a:p>
            <a:pPr algn="l" fontAlgn="base">
              <a:buFont typeface="Arial" panose="020B0604020202020204" pitchFamily="34" charset="0"/>
              <a:buChar char="•"/>
            </a:pPr>
            <a:r>
              <a:rPr lang="en-IN" b="0" i="0">
                <a:solidFill>
                  <a:srgbClr val="303030"/>
                </a:solidFill>
                <a:effectLst/>
                <a:latin typeface="Arimo"/>
              </a:rPr>
              <a:t>All the transactions execute serially one after the other.</a:t>
            </a:r>
          </a:p>
          <a:p>
            <a:pPr algn="l" fontAlgn="base">
              <a:buFont typeface="Arial" panose="020B0604020202020204" pitchFamily="34" charset="0"/>
              <a:buChar char="•"/>
            </a:pPr>
            <a:r>
              <a:rPr lang="en-IN" b="0" i="0">
                <a:solidFill>
                  <a:srgbClr val="303030"/>
                </a:solidFill>
                <a:effectLst/>
                <a:latin typeface="Arimo"/>
              </a:rPr>
              <a:t>When one transaction executes, no other transaction is allowed to execute.</a:t>
            </a:r>
          </a:p>
        </p:txBody>
      </p:sp>
      <p:pic>
        <p:nvPicPr>
          <p:cNvPr id="6146" name="Picture 2">
            <a:extLst>
              <a:ext uri="{FF2B5EF4-FFF2-40B4-BE49-F238E27FC236}">
                <a16:creationId xmlns:a16="http://schemas.microsoft.com/office/drawing/2014/main" id="{962A0DB4-CDE4-75D8-F8FE-AA4266354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722" y="2236570"/>
            <a:ext cx="4463191" cy="35391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86EEDA-E763-2355-E221-08E562E2B9DF}"/>
              </a:ext>
            </a:extLst>
          </p:cNvPr>
          <p:cNvSpPr txBox="1"/>
          <p:nvPr/>
        </p:nvSpPr>
        <p:spPr>
          <a:xfrm>
            <a:off x="1081024" y="3171647"/>
            <a:ext cx="6096000" cy="1754326"/>
          </a:xfrm>
          <a:prstGeom prst="rect">
            <a:avLst/>
          </a:prstGeom>
          <a:noFill/>
        </p:spPr>
        <p:txBody>
          <a:bodyPr wrap="square">
            <a:spAutoFit/>
          </a:bodyPr>
          <a:lstStyle/>
          <a:p>
            <a:pPr algn="l" fontAlgn="base"/>
            <a:r>
              <a:rPr lang="en-IN" b="0" i="0">
                <a:solidFill>
                  <a:srgbClr val="303030"/>
                </a:solidFill>
                <a:effectLst/>
                <a:latin typeface="Arimo"/>
              </a:rPr>
              <a:t>In this schedule,</a:t>
            </a:r>
          </a:p>
          <a:p>
            <a:pPr algn="l" fontAlgn="base">
              <a:buFont typeface="Arial" panose="020B0604020202020204" pitchFamily="34" charset="0"/>
              <a:buChar char="•"/>
            </a:pPr>
            <a:r>
              <a:rPr lang="en-IN" b="0" i="0">
                <a:solidFill>
                  <a:srgbClr val="303030"/>
                </a:solidFill>
                <a:effectLst/>
                <a:latin typeface="Arimo"/>
              </a:rPr>
              <a:t>There are two transactions T1 and T2 executing serially one after the other.</a:t>
            </a:r>
          </a:p>
          <a:p>
            <a:pPr algn="l" fontAlgn="base">
              <a:buFont typeface="Arial" panose="020B0604020202020204" pitchFamily="34" charset="0"/>
              <a:buChar char="•"/>
            </a:pPr>
            <a:r>
              <a:rPr lang="en-IN" b="0" i="0">
                <a:solidFill>
                  <a:srgbClr val="303030"/>
                </a:solidFill>
                <a:effectLst/>
                <a:latin typeface="Arimo"/>
              </a:rPr>
              <a:t>Transaction T1 executes first.</a:t>
            </a:r>
          </a:p>
          <a:p>
            <a:pPr algn="l" fontAlgn="base">
              <a:buFont typeface="Arial" panose="020B0604020202020204" pitchFamily="34" charset="0"/>
              <a:buChar char="•"/>
            </a:pPr>
            <a:r>
              <a:rPr lang="en-IN" b="0" i="0">
                <a:solidFill>
                  <a:srgbClr val="303030"/>
                </a:solidFill>
                <a:effectLst/>
                <a:latin typeface="Arimo"/>
              </a:rPr>
              <a:t>After T1 completes its execution, transaction T2 executes.</a:t>
            </a:r>
          </a:p>
          <a:p>
            <a:pPr algn="l" fontAlgn="base">
              <a:buFont typeface="Arial" panose="020B0604020202020204" pitchFamily="34" charset="0"/>
              <a:buChar char="•"/>
            </a:pPr>
            <a:r>
              <a:rPr lang="en-IN" b="0" i="0">
                <a:solidFill>
                  <a:srgbClr val="303030"/>
                </a:solidFill>
                <a:effectLst/>
                <a:latin typeface="Arimo"/>
              </a:rPr>
              <a:t>So, this schedule is an example of a </a:t>
            </a:r>
            <a:r>
              <a:rPr lang="en-IN" b="1" i="0">
                <a:solidFill>
                  <a:srgbClr val="303030"/>
                </a:solidFill>
                <a:effectLst/>
                <a:latin typeface="Arimo"/>
              </a:rPr>
              <a:t>Serial Schedule</a:t>
            </a:r>
            <a:r>
              <a:rPr lang="en-IN" b="0" i="0">
                <a:solidFill>
                  <a:srgbClr val="303030"/>
                </a:solidFill>
                <a:effectLst/>
                <a:latin typeface="Arimo"/>
              </a:rPr>
              <a:t>.</a:t>
            </a:r>
          </a:p>
        </p:txBody>
      </p:sp>
    </p:spTree>
    <p:extLst>
      <p:ext uri="{BB962C8B-B14F-4D97-AF65-F5344CB8AC3E}">
        <p14:creationId xmlns:p14="http://schemas.microsoft.com/office/powerpoint/2010/main" val="220494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DC0D1CF-D9DC-0D71-25E4-CF1F372C0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528" y="801878"/>
            <a:ext cx="4591050" cy="36405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035192-BDB8-B716-2184-75F3FE8D4112}"/>
              </a:ext>
            </a:extLst>
          </p:cNvPr>
          <p:cNvSpPr txBox="1"/>
          <p:nvPr/>
        </p:nvSpPr>
        <p:spPr>
          <a:xfrm>
            <a:off x="573024" y="925544"/>
            <a:ext cx="5279136" cy="1754326"/>
          </a:xfrm>
          <a:prstGeom prst="rect">
            <a:avLst/>
          </a:prstGeom>
          <a:noFill/>
        </p:spPr>
        <p:txBody>
          <a:bodyPr wrap="square">
            <a:spAutoFit/>
          </a:bodyPr>
          <a:lstStyle/>
          <a:p>
            <a:pPr algn="l" fontAlgn="base">
              <a:buFont typeface="Arial" panose="020B0604020202020204" pitchFamily="34" charset="0"/>
              <a:buChar char="•"/>
            </a:pPr>
            <a:r>
              <a:rPr lang="en-IN" b="0" i="0">
                <a:solidFill>
                  <a:srgbClr val="303030"/>
                </a:solidFill>
                <a:effectLst/>
                <a:latin typeface="Arimo"/>
              </a:rPr>
              <a:t>There are two transactions T1 and T2 executing serially one after the other.</a:t>
            </a:r>
          </a:p>
          <a:p>
            <a:pPr algn="l" fontAlgn="base">
              <a:buFont typeface="Arial" panose="020B0604020202020204" pitchFamily="34" charset="0"/>
              <a:buChar char="•"/>
            </a:pPr>
            <a:r>
              <a:rPr lang="en-IN" b="0" i="0">
                <a:solidFill>
                  <a:srgbClr val="303030"/>
                </a:solidFill>
                <a:effectLst/>
                <a:latin typeface="Arimo"/>
              </a:rPr>
              <a:t>Transaction T2 executes first.</a:t>
            </a:r>
          </a:p>
          <a:p>
            <a:pPr algn="l" fontAlgn="base">
              <a:buFont typeface="Arial" panose="020B0604020202020204" pitchFamily="34" charset="0"/>
              <a:buChar char="•"/>
            </a:pPr>
            <a:r>
              <a:rPr lang="en-IN" b="0" i="0">
                <a:solidFill>
                  <a:srgbClr val="303030"/>
                </a:solidFill>
                <a:effectLst/>
                <a:latin typeface="Arimo"/>
              </a:rPr>
              <a:t>After T2 completes its execution, transaction T1 executes.</a:t>
            </a:r>
          </a:p>
          <a:p>
            <a:pPr algn="l" fontAlgn="base">
              <a:buFont typeface="Arial" panose="020B0604020202020204" pitchFamily="34" charset="0"/>
              <a:buChar char="•"/>
            </a:pPr>
            <a:r>
              <a:rPr lang="en-IN" b="0" i="0">
                <a:solidFill>
                  <a:srgbClr val="303030"/>
                </a:solidFill>
                <a:effectLst/>
                <a:latin typeface="Arimo"/>
              </a:rPr>
              <a:t>So, this schedule is an example of a </a:t>
            </a:r>
            <a:r>
              <a:rPr lang="en-IN" b="1" i="0">
                <a:solidFill>
                  <a:srgbClr val="303030"/>
                </a:solidFill>
                <a:effectLst/>
                <a:latin typeface="Arimo"/>
              </a:rPr>
              <a:t>Serial Schedule</a:t>
            </a:r>
            <a:r>
              <a:rPr lang="en-IN" b="0" i="0">
                <a:solidFill>
                  <a:srgbClr val="303030"/>
                </a:solidFill>
                <a:effectLst/>
                <a:latin typeface="Arimo"/>
              </a:rPr>
              <a:t>.</a:t>
            </a:r>
          </a:p>
        </p:txBody>
      </p:sp>
    </p:spTree>
    <p:extLst>
      <p:ext uri="{BB962C8B-B14F-4D97-AF65-F5344CB8AC3E}">
        <p14:creationId xmlns:p14="http://schemas.microsoft.com/office/powerpoint/2010/main" val="82899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504948D-8EDC-2340-2572-BC0E3B304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056" y="899414"/>
            <a:ext cx="4370106" cy="3465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218AAA-4C76-6DD2-C9FC-5D82592CE0E4}"/>
              </a:ext>
            </a:extLst>
          </p:cNvPr>
          <p:cNvSpPr txBox="1"/>
          <p:nvPr/>
        </p:nvSpPr>
        <p:spPr>
          <a:xfrm>
            <a:off x="667077" y="1183866"/>
            <a:ext cx="6096000" cy="1754326"/>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Non-Serial Schedules-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In non-serial schedules,</a:t>
            </a:r>
          </a:p>
          <a:p>
            <a:pPr algn="l" fontAlgn="base">
              <a:buFont typeface="Arial" panose="020B0604020202020204" pitchFamily="34" charset="0"/>
              <a:buChar char="•"/>
            </a:pPr>
            <a:r>
              <a:rPr lang="en-IN" b="0" i="0">
                <a:solidFill>
                  <a:srgbClr val="303030"/>
                </a:solidFill>
                <a:effectLst/>
                <a:latin typeface="Arimo"/>
              </a:rPr>
              <a:t>Multiple transactions execute concurrently.</a:t>
            </a:r>
          </a:p>
          <a:p>
            <a:pPr algn="l" fontAlgn="base">
              <a:buFont typeface="Arial" panose="020B0604020202020204" pitchFamily="34" charset="0"/>
              <a:buChar char="•"/>
            </a:pPr>
            <a:r>
              <a:rPr lang="en-IN" b="0" i="0">
                <a:solidFill>
                  <a:srgbClr val="303030"/>
                </a:solidFill>
                <a:effectLst/>
                <a:latin typeface="Arimo"/>
              </a:rPr>
              <a:t>Operations of all the transactions are inter leaved or mixed with each other.</a:t>
            </a:r>
          </a:p>
        </p:txBody>
      </p:sp>
      <p:sp>
        <p:nvSpPr>
          <p:cNvPr id="5" name="TextBox 4">
            <a:extLst>
              <a:ext uri="{FF2B5EF4-FFF2-40B4-BE49-F238E27FC236}">
                <a16:creationId xmlns:a16="http://schemas.microsoft.com/office/drawing/2014/main" id="{1E9F3268-4F14-DD39-B03B-B877E1CAF06C}"/>
              </a:ext>
            </a:extLst>
          </p:cNvPr>
          <p:cNvSpPr txBox="1"/>
          <p:nvPr/>
        </p:nvSpPr>
        <p:spPr>
          <a:xfrm>
            <a:off x="714103" y="3421743"/>
            <a:ext cx="6096000" cy="1200329"/>
          </a:xfrm>
          <a:prstGeom prst="rect">
            <a:avLst/>
          </a:prstGeom>
          <a:noFill/>
        </p:spPr>
        <p:txBody>
          <a:bodyPr wrap="square">
            <a:spAutoFit/>
          </a:bodyPr>
          <a:lstStyle/>
          <a:p>
            <a:pPr algn="l" fontAlgn="base"/>
            <a:r>
              <a:rPr lang="en-IN" b="0" i="0">
                <a:solidFill>
                  <a:srgbClr val="303030"/>
                </a:solidFill>
                <a:effectLst/>
                <a:latin typeface="Arimo"/>
              </a:rPr>
              <a:t>In this schedule,</a:t>
            </a:r>
          </a:p>
          <a:p>
            <a:pPr algn="l" fontAlgn="base">
              <a:buFont typeface="Arial" panose="020B0604020202020204" pitchFamily="34" charset="0"/>
              <a:buChar char="•"/>
            </a:pPr>
            <a:r>
              <a:rPr lang="en-IN" b="0" i="0">
                <a:solidFill>
                  <a:srgbClr val="303030"/>
                </a:solidFill>
                <a:effectLst/>
                <a:latin typeface="Arimo"/>
              </a:rPr>
              <a:t>There are two transactions T1 and T2 executing concurrently.</a:t>
            </a:r>
          </a:p>
          <a:p>
            <a:pPr algn="l" fontAlgn="base">
              <a:buFont typeface="Arial" panose="020B0604020202020204" pitchFamily="34" charset="0"/>
              <a:buChar char="•"/>
            </a:pPr>
            <a:r>
              <a:rPr lang="en-IN" b="0" i="0">
                <a:solidFill>
                  <a:srgbClr val="303030"/>
                </a:solidFill>
                <a:effectLst/>
                <a:latin typeface="Arimo"/>
              </a:rPr>
              <a:t>The operations of T1 and T2 are interleaved.</a:t>
            </a:r>
          </a:p>
          <a:p>
            <a:pPr algn="l" fontAlgn="base">
              <a:buFont typeface="Arial" panose="020B0604020202020204" pitchFamily="34" charset="0"/>
              <a:buChar char="•"/>
            </a:pPr>
            <a:r>
              <a:rPr lang="en-IN" b="0" i="0">
                <a:solidFill>
                  <a:srgbClr val="303030"/>
                </a:solidFill>
                <a:effectLst/>
                <a:latin typeface="Arimo"/>
              </a:rPr>
              <a:t>So, this schedule is an example of a </a:t>
            </a:r>
            <a:r>
              <a:rPr lang="en-IN" b="1" i="0">
                <a:solidFill>
                  <a:srgbClr val="303030"/>
                </a:solidFill>
                <a:effectLst/>
                <a:latin typeface="Arimo"/>
              </a:rPr>
              <a:t>Non-Serial Schedule</a:t>
            </a:r>
            <a:r>
              <a:rPr lang="en-IN" b="0" i="0">
                <a:solidFill>
                  <a:srgbClr val="303030"/>
                </a:solidFill>
                <a:effectLst/>
                <a:latin typeface="Arimo"/>
              </a:rPr>
              <a:t>.</a:t>
            </a:r>
          </a:p>
        </p:txBody>
      </p:sp>
    </p:spTree>
    <p:extLst>
      <p:ext uri="{BB962C8B-B14F-4D97-AF65-F5344CB8AC3E}">
        <p14:creationId xmlns:p14="http://schemas.microsoft.com/office/powerpoint/2010/main" val="99987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93970B59-C34A-6B52-D255-B8CB0AA93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752" y="711454"/>
            <a:ext cx="4232402" cy="36839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C45F6A-AF32-F49F-2FDA-6E997EB46E7E}"/>
              </a:ext>
            </a:extLst>
          </p:cNvPr>
          <p:cNvSpPr txBox="1"/>
          <p:nvPr/>
        </p:nvSpPr>
        <p:spPr>
          <a:xfrm>
            <a:off x="987552" y="1112812"/>
            <a:ext cx="6096000" cy="1200329"/>
          </a:xfrm>
          <a:prstGeom prst="rect">
            <a:avLst/>
          </a:prstGeom>
          <a:noFill/>
        </p:spPr>
        <p:txBody>
          <a:bodyPr wrap="square">
            <a:spAutoFit/>
          </a:bodyPr>
          <a:lstStyle/>
          <a:p>
            <a:pPr algn="l" fontAlgn="base"/>
            <a:r>
              <a:rPr lang="en-IN" b="0" i="0">
                <a:solidFill>
                  <a:srgbClr val="303030"/>
                </a:solidFill>
                <a:effectLst/>
                <a:latin typeface="Arimo"/>
              </a:rPr>
              <a:t>In this schedule,</a:t>
            </a:r>
          </a:p>
          <a:p>
            <a:pPr algn="l" fontAlgn="base">
              <a:buFont typeface="Arial" panose="020B0604020202020204" pitchFamily="34" charset="0"/>
              <a:buChar char="•"/>
            </a:pPr>
            <a:r>
              <a:rPr lang="en-IN" b="0" i="0">
                <a:solidFill>
                  <a:srgbClr val="303030"/>
                </a:solidFill>
                <a:effectLst/>
                <a:latin typeface="Arimo"/>
              </a:rPr>
              <a:t>There are two transactions T1 and T2 executing concurrently.</a:t>
            </a:r>
          </a:p>
          <a:p>
            <a:pPr algn="l" fontAlgn="base">
              <a:buFont typeface="Arial" panose="020B0604020202020204" pitchFamily="34" charset="0"/>
              <a:buChar char="•"/>
            </a:pPr>
            <a:r>
              <a:rPr lang="en-IN" b="0" i="0">
                <a:solidFill>
                  <a:srgbClr val="303030"/>
                </a:solidFill>
                <a:effectLst/>
                <a:latin typeface="Arimo"/>
              </a:rPr>
              <a:t>The operations of T1 and T2 are interleaved.</a:t>
            </a:r>
          </a:p>
          <a:p>
            <a:pPr algn="l" fontAlgn="base">
              <a:buFont typeface="Arial" panose="020B0604020202020204" pitchFamily="34" charset="0"/>
              <a:buChar char="•"/>
            </a:pPr>
            <a:r>
              <a:rPr lang="en-IN" b="0" i="0">
                <a:solidFill>
                  <a:srgbClr val="303030"/>
                </a:solidFill>
                <a:effectLst/>
                <a:latin typeface="Arimo"/>
              </a:rPr>
              <a:t>So, this schedule is an example of a </a:t>
            </a:r>
            <a:r>
              <a:rPr lang="en-IN" b="1" i="0">
                <a:solidFill>
                  <a:srgbClr val="303030"/>
                </a:solidFill>
                <a:effectLst/>
                <a:latin typeface="Arimo"/>
              </a:rPr>
              <a:t>Non-Serial Schedule</a:t>
            </a:r>
            <a:r>
              <a:rPr lang="en-IN" b="0" i="0">
                <a:solidFill>
                  <a:srgbClr val="303030"/>
                </a:solidFill>
                <a:effectLst/>
                <a:latin typeface="Arimo"/>
              </a:rPr>
              <a:t>.</a:t>
            </a:r>
          </a:p>
        </p:txBody>
      </p:sp>
    </p:spTree>
    <p:extLst>
      <p:ext uri="{BB962C8B-B14F-4D97-AF65-F5344CB8AC3E}">
        <p14:creationId xmlns:p14="http://schemas.microsoft.com/office/powerpoint/2010/main" val="146032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2ED2E2-74F8-7803-1FCC-E9E3E3BFF530}"/>
              </a:ext>
            </a:extLst>
          </p:cNvPr>
          <p:cNvSpPr txBox="1"/>
          <p:nvPr/>
        </p:nvSpPr>
        <p:spPr>
          <a:xfrm>
            <a:off x="1036320" y="843677"/>
            <a:ext cx="10131552" cy="2308324"/>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Finding Number Of Schedules-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Consider there are n number of transactions T1, T2, T3 …. , Tn with N1, N2, N3 …. , </a:t>
            </a:r>
            <a:r>
              <a:rPr lang="en-IN" b="0" i="0" err="1">
                <a:solidFill>
                  <a:srgbClr val="303030"/>
                </a:solidFill>
                <a:effectLst/>
                <a:latin typeface="Arimo"/>
              </a:rPr>
              <a:t>Nn</a:t>
            </a:r>
            <a:r>
              <a:rPr lang="en-IN" b="0" i="0">
                <a:solidFill>
                  <a:srgbClr val="303030"/>
                </a:solidFill>
                <a:effectLst/>
                <a:latin typeface="Arimo"/>
              </a:rPr>
              <a:t> number of operations respectively.</a:t>
            </a: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F0502020204030204" pitchFamily="34" charset="0"/>
              </a:rPr>
              <a:t>Total Number of Schedules-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Total number of possible schedules (serial + non-serial) is given by-</a:t>
            </a:r>
          </a:p>
        </p:txBody>
      </p:sp>
      <p:pic>
        <p:nvPicPr>
          <p:cNvPr id="10242" name="Picture 2">
            <a:extLst>
              <a:ext uri="{FF2B5EF4-FFF2-40B4-BE49-F238E27FC236}">
                <a16:creationId xmlns:a16="http://schemas.microsoft.com/office/drawing/2014/main" id="{68BC2800-5175-C50E-40DC-7B791E023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300" y="3706000"/>
            <a:ext cx="40894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65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79BE8-D714-6133-1124-DCE426417917}"/>
              </a:ext>
            </a:extLst>
          </p:cNvPr>
          <p:cNvSpPr txBox="1"/>
          <p:nvPr/>
        </p:nvSpPr>
        <p:spPr>
          <a:xfrm>
            <a:off x="1182624" y="746082"/>
            <a:ext cx="8887968" cy="2031325"/>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Total Number of Serial Schedules-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Total number of serial schedules</a:t>
            </a:r>
          </a:p>
          <a:p>
            <a:pPr algn="l" fontAlgn="base"/>
            <a:r>
              <a:rPr lang="en-IN" b="0" i="0">
                <a:solidFill>
                  <a:srgbClr val="303030"/>
                </a:solidFill>
                <a:effectLst/>
                <a:latin typeface="Arimo"/>
              </a:rPr>
              <a:t>= Number of different ways of arranging n transactions</a:t>
            </a:r>
          </a:p>
          <a:p>
            <a:pPr algn="l" fontAlgn="base"/>
            <a:r>
              <a:rPr lang="en-IN" b="0" i="0">
                <a:solidFill>
                  <a:srgbClr val="303030"/>
                </a:solidFill>
                <a:effectLst/>
                <a:latin typeface="Arimo"/>
              </a:rPr>
              <a:t>= n!</a:t>
            </a:r>
          </a:p>
          <a:p>
            <a:br>
              <a:rPr lang="en-IN"/>
            </a:br>
            <a:endParaRPr lang="en-US"/>
          </a:p>
        </p:txBody>
      </p:sp>
      <p:sp>
        <p:nvSpPr>
          <p:cNvPr id="5" name="TextBox 4">
            <a:extLst>
              <a:ext uri="{FF2B5EF4-FFF2-40B4-BE49-F238E27FC236}">
                <a16:creationId xmlns:a16="http://schemas.microsoft.com/office/drawing/2014/main" id="{0AA947B3-9819-6E41-BC27-72B71CAB1376}"/>
              </a:ext>
            </a:extLst>
          </p:cNvPr>
          <p:cNvSpPr txBox="1"/>
          <p:nvPr/>
        </p:nvSpPr>
        <p:spPr>
          <a:xfrm>
            <a:off x="1304544" y="2777407"/>
            <a:ext cx="6096000" cy="1200329"/>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Total Number of Non-Serial Schedules-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Total number of non-serial schedules</a:t>
            </a:r>
          </a:p>
          <a:p>
            <a:pPr algn="l" fontAlgn="base"/>
            <a:r>
              <a:rPr lang="en-IN" b="0" i="0">
                <a:solidFill>
                  <a:srgbClr val="303030"/>
                </a:solidFill>
                <a:effectLst/>
                <a:latin typeface="Arimo"/>
              </a:rPr>
              <a:t>= Total number of schedules – Total number of serial schedules</a:t>
            </a:r>
          </a:p>
        </p:txBody>
      </p:sp>
    </p:spTree>
    <p:extLst>
      <p:ext uri="{BB962C8B-B14F-4D97-AF65-F5344CB8AC3E}">
        <p14:creationId xmlns:p14="http://schemas.microsoft.com/office/powerpoint/2010/main" val="3438203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F3A48F-EBDE-0759-0A86-C5EA4EC45B74}"/>
              </a:ext>
            </a:extLst>
          </p:cNvPr>
          <p:cNvSpPr txBox="1"/>
          <p:nvPr/>
        </p:nvSpPr>
        <p:spPr>
          <a:xfrm>
            <a:off x="999744" y="867031"/>
            <a:ext cx="10448544" cy="2308324"/>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PRACTICE PROBLEM BASED ON FINDING NUMBER OF SCHEDULES-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F0502020204030204" pitchFamily="34" charset="0"/>
              </a:rPr>
              <a:t>Problem-</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Consider there are three transactions with 2, 3, 4 operations respectively, find-</a:t>
            </a:r>
          </a:p>
          <a:p>
            <a:pPr algn="l" fontAlgn="base">
              <a:buFont typeface="+mj-lt"/>
              <a:buAutoNum type="arabicPeriod"/>
            </a:pPr>
            <a:r>
              <a:rPr lang="en-IN" b="0" i="0">
                <a:solidFill>
                  <a:srgbClr val="303030"/>
                </a:solidFill>
                <a:effectLst/>
                <a:latin typeface="Arimo"/>
              </a:rPr>
              <a:t>How many total number of schedules are possible?</a:t>
            </a:r>
          </a:p>
          <a:p>
            <a:pPr algn="l" fontAlgn="base">
              <a:buFont typeface="+mj-lt"/>
              <a:buAutoNum type="arabicPeriod"/>
            </a:pPr>
            <a:r>
              <a:rPr lang="en-IN" b="0" i="0">
                <a:solidFill>
                  <a:srgbClr val="303030"/>
                </a:solidFill>
                <a:effectLst/>
                <a:latin typeface="Arimo"/>
              </a:rPr>
              <a:t>How many total number of serial schedules are possible?</a:t>
            </a:r>
          </a:p>
          <a:p>
            <a:pPr algn="l" fontAlgn="base">
              <a:buFont typeface="+mj-lt"/>
              <a:buAutoNum type="arabicPeriod"/>
            </a:pPr>
            <a:r>
              <a:rPr lang="en-IN" b="0" i="0">
                <a:solidFill>
                  <a:srgbClr val="303030"/>
                </a:solidFill>
                <a:effectLst/>
                <a:latin typeface="Arimo"/>
              </a:rPr>
              <a:t>How many total number of non-serial schedules are possible?</a:t>
            </a:r>
          </a:p>
        </p:txBody>
      </p:sp>
    </p:spTree>
    <p:extLst>
      <p:ext uri="{BB962C8B-B14F-4D97-AF65-F5344CB8AC3E}">
        <p14:creationId xmlns:p14="http://schemas.microsoft.com/office/powerpoint/2010/main" val="390750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53F404CD-E26F-0D94-37F7-0C70FDF5D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764" y="822198"/>
            <a:ext cx="4902200" cy="1409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01C5C31-4846-8C12-2492-625164DD1382}"/>
              </a:ext>
            </a:extLst>
          </p:cNvPr>
          <p:cNvSpPr txBox="1"/>
          <p:nvPr/>
        </p:nvSpPr>
        <p:spPr>
          <a:xfrm>
            <a:off x="1499616" y="2597325"/>
            <a:ext cx="6096000" cy="3693319"/>
          </a:xfrm>
          <a:prstGeom prst="rect">
            <a:avLst/>
          </a:prstGeom>
          <a:noFill/>
        </p:spPr>
        <p:txBody>
          <a:bodyPr wrap="square">
            <a:spAutoFit/>
          </a:bodyPr>
          <a:lstStyle/>
          <a:p>
            <a:pPr algn="l" fontAlgn="base"/>
            <a:r>
              <a:rPr lang="en-IN" b="1" i="0" u="sng">
                <a:solidFill>
                  <a:srgbClr val="303030"/>
                </a:solidFill>
                <a:effectLst/>
                <a:latin typeface="Roboto Condensed" panose="020F0502020204030204" pitchFamily="34" charset="0"/>
              </a:rPr>
              <a:t>Total Number of Serial Schedules-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Total number of serial schedules</a:t>
            </a:r>
          </a:p>
          <a:p>
            <a:pPr algn="l" fontAlgn="base"/>
            <a:r>
              <a:rPr lang="en-IN" b="0" i="0">
                <a:solidFill>
                  <a:srgbClr val="303030"/>
                </a:solidFill>
                <a:effectLst/>
                <a:latin typeface="Arimo"/>
              </a:rPr>
              <a:t>= Number of different ways of arranging 3 transactions</a:t>
            </a:r>
          </a:p>
          <a:p>
            <a:pPr algn="l" fontAlgn="base"/>
            <a:r>
              <a:rPr lang="en-IN" b="0" i="0">
                <a:solidFill>
                  <a:srgbClr val="303030"/>
                </a:solidFill>
                <a:effectLst/>
                <a:latin typeface="Arimo"/>
              </a:rPr>
              <a:t>= 3!</a:t>
            </a:r>
          </a:p>
          <a:p>
            <a:pPr algn="l" fontAlgn="base"/>
            <a:r>
              <a:rPr lang="en-IN" b="0" i="0">
                <a:solidFill>
                  <a:srgbClr val="303030"/>
                </a:solidFill>
                <a:effectLst/>
                <a:latin typeface="Arimo"/>
              </a:rPr>
              <a:t>= 6</a:t>
            </a: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F0502020204030204" pitchFamily="34" charset="0"/>
              </a:rPr>
              <a:t>Total Number of Non-Serial Schedules-</a:t>
            </a:r>
            <a:endParaRPr lang="en-IN" b="1" i="0">
              <a:solidFill>
                <a:srgbClr val="303030"/>
              </a:solidFill>
              <a:effectLst/>
              <a:latin typeface="Roboto Condensed" panose="020F0502020204030204" pitchFamily="34"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Total number of non-serial schedules</a:t>
            </a:r>
          </a:p>
          <a:p>
            <a:pPr algn="l" fontAlgn="base"/>
            <a:r>
              <a:rPr lang="en-IN" b="0" i="0">
                <a:solidFill>
                  <a:srgbClr val="303030"/>
                </a:solidFill>
                <a:effectLst/>
                <a:latin typeface="Arimo"/>
              </a:rPr>
              <a:t>= Total number of schedules – Total number of serial schedules</a:t>
            </a:r>
          </a:p>
          <a:p>
            <a:pPr algn="l" fontAlgn="base"/>
            <a:r>
              <a:rPr lang="en-IN" b="0" i="0">
                <a:solidFill>
                  <a:srgbClr val="303030"/>
                </a:solidFill>
                <a:effectLst/>
                <a:latin typeface="Arimo"/>
              </a:rPr>
              <a:t>= 1260 – 6</a:t>
            </a:r>
          </a:p>
          <a:p>
            <a:pPr algn="l" fontAlgn="base"/>
            <a:r>
              <a:rPr lang="en-IN" b="0" i="0">
                <a:solidFill>
                  <a:srgbClr val="303030"/>
                </a:solidFill>
                <a:effectLst/>
                <a:latin typeface="Arimo"/>
              </a:rPr>
              <a:t>= 1254</a:t>
            </a:r>
          </a:p>
        </p:txBody>
      </p:sp>
    </p:spTree>
    <p:extLst>
      <p:ext uri="{BB962C8B-B14F-4D97-AF65-F5344CB8AC3E}">
        <p14:creationId xmlns:p14="http://schemas.microsoft.com/office/powerpoint/2010/main" val="244892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C0CA0-B75D-FE6F-3366-ED02EB027685}"/>
              </a:ext>
            </a:extLst>
          </p:cNvPr>
          <p:cNvSpPr txBox="1"/>
          <p:nvPr/>
        </p:nvSpPr>
        <p:spPr>
          <a:xfrm>
            <a:off x="957263" y="642938"/>
            <a:ext cx="2129814" cy="369332"/>
          </a:xfrm>
          <a:prstGeom prst="rect">
            <a:avLst/>
          </a:prstGeom>
          <a:noFill/>
        </p:spPr>
        <p:txBody>
          <a:bodyPr wrap="none" rtlCol="0">
            <a:spAutoFit/>
          </a:bodyPr>
          <a:lstStyle/>
          <a:p>
            <a:r>
              <a:rPr lang="en-US" b="1"/>
              <a:t>Read-Write Problem</a:t>
            </a:r>
          </a:p>
        </p:txBody>
      </p:sp>
      <p:sp>
        <p:nvSpPr>
          <p:cNvPr id="3" name="TextBox 2">
            <a:extLst>
              <a:ext uri="{FF2B5EF4-FFF2-40B4-BE49-F238E27FC236}">
                <a16:creationId xmlns:a16="http://schemas.microsoft.com/office/drawing/2014/main" id="{BFA67FC7-7739-D0C7-37A2-8FBC21DB53DE}"/>
              </a:ext>
            </a:extLst>
          </p:cNvPr>
          <p:cNvSpPr txBox="1"/>
          <p:nvPr/>
        </p:nvSpPr>
        <p:spPr>
          <a:xfrm>
            <a:off x="2243137" y="1485900"/>
            <a:ext cx="2700337" cy="2585323"/>
          </a:xfrm>
          <a:prstGeom prst="rect">
            <a:avLst/>
          </a:prstGeom>
          <a:noFill/>
        </p:spPr>
        <p:txBody>
          <a:bodyPr wrap="square" lIns="91440" tIns="45720" rIns="91440" bIns="45720" rtlCol="0" anchor="t">
            <a:spAutoFit/>
          </a:bodyPr>
          <a:lstStyle/>
          <a:p>
            <a:r>
              <a:rPr lang="en-US"/>
              <a:t>T1            |          T2</a:t>
            </a:r>
          </a:p>
          <a:p>
            <a:r>
              <a:rPr lang="en-US"/>
              <a:t>R(A)     </a:t>
            </a:r>
          </a:p>
          <a:p>
            <a:r>
              <a:rPr lang="en-US"/>
              <a:t>                           R(A)</a:t>
            </a:r>
          </a:p>
          <a:p>
            <a:r>
              <a:rPr lang="en-US"/>
              <a:t>                           A=A-2</a:t>
            </a:r>
          </a:p>
          <a:p>
            <a:r>
              <a:rPr lang="en-US"/>
              <a:t>                           W(A)</a:t>
            </a:r>
          </a:p>
          <a:p>
            <a:r>
              <a:rPr lang="en-US"/>
              <a:t>                           Commit</a:t>
            </a:r>
          </a:p>
          <a:p>
            <a:r>
              <a:rPr lang="en-US"/>
              <a:t>R(A)</a:t>
            </a:r>
          </a:p>
          <a:p>
            <a:r>
              <a:rPr lang="en-US"/>
              <a:t>W(A)</a:t>
            </a:r>
          </a:p>
          <a:p>
            <a:r>
              <a:rPr lang="en-US"/>
              <a:t>Commit</a:t>
            </a:r>
            <a:endParaRPr lang="en-US">
              <a:cs typeface="Calibri" panose="020F0502020204030204"/>
            </a:endParaRPr>
          </a:p>
        </p:txBody>
      </p:sp>
    </p:spTree>
    <p:extLst>
      <p:ext uri="{BB962C8B-B14F-4D97-AF65-F5344CB8AC3E}">
        <p14:creationId xmlns:p14="http://schemas.microsoft.com/office/powerpoint/2010/main" val="3905419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055473-F578-9411-5943-06A4F4F969E9}"/>
              </a:ext>
            </a:extLst>
          </p:cNvPr>
          <p:cNvSpPr txBox="1"/>
          <p:nvPr/>
        </p:nvSpPr>
        <p:spPr>
          <a:xfrm>
            <a:off x="2243137" y="1485900"/>
            <a:ext cx="2700337" cy="3693319"/>
          </a:xfrm>
          <a:prstGeom prst="rect">
            <a:avLst/>
          </a:prstGeom>
          <a:noFill/>
        </p:spPr>
        <p:txBody>
          <a:bodyPr wrap="square" rtlCol="0">
            <a:spAutoFit/>
          </a:bodyPr>
          <a:lstStyle/>
          <a:p>
            <a:r>
              <a:rPr lang="en-US"/>
              <a:t>T1            |          T2</a:t>
            </a:r>
          </a:p>
          <a:p>
            <a:endParaRPr lang="en-US"/>
          </a:p>
          <a:p>
            <a:r>
              <a:rPr lang="en-US"/>
              <a:t>R(A)     </a:t>
            </a:r>
          </a:p>
          <a:p>
            <a:r>
              <a:rPr lang="en-US"/>
              <a:t>W(A)                         </a:t>
            </a:r>
          </a:p>
          <a:p>
            <a:r>
              <a:rPr lang="en-US"/>
              <a:t>                           R(A)</a:t>
            </a:r>
          </a:p>
          <a:p>
            <a:r>
              <a:rPr lang="en-US"/>
              <a:t>                           A=A*2</a:t>
            </a:r>
          </a:p>
          <a:p>
            <a:r>
              <a:rPr lang="en-US"/>
              <a:t>                           W(A)</a:t>
            </a:r>
          </a:p>
          <a:p>
            <a:r>
              <a:rPr lang="en-US"/>
              <a:t>                           Commit</a:t>
            </a:r>
          </a:p>
          <a:p>
            <a:endParaRPr lang="en-US"/>
          </a:p>
          <a:p>
            <a:r>
              <a:rPr lang="en-US"/>
              <a:t>*</a:t>
            </a:r>
          </a:p>
          <a:p>
            <a:r>
              <a:rPr lang="en-US"/>
              <a:t>R(B)</a:t>
            </a:r>
          </a:p>
          <a:p>
            <a:r>
              <a:rPr lang="en-US"/>
              <a:t>R(C)</a:t>
            </a:r>
          </a:p>
          <a:p>
            <a:endParaRPr lang="en-US"/>
          </a:p>
        </p:txBody>
      </p:sp>
      <p:sp>
        <p:nvSpPr>
          <p:cNvPr id="3" name="TextBox 2">
            <a:extLst>
              <a:ext uri="{FF2B5EF4-FFF2-40B4-BE49-F238E27FC236}">
                <a16:creationId xmlns:a16="http://schemas.microsoft.com/office/drawing/2014/main" id="{DAB95C92-6267-D154-6150-E5C9D6837B7A}"/>
              </a:ext>
            </a:extLst>
          </p:cNvPr>
          <p:cNvSpPr txBox="1"/>
          <p:nvPr/>
        </p:nvSpPr>
        <p:spPr>
          <a:xfrm>
            <a:off x="1100138" y="528638"/>
            <a:ext cx="3597780" cy="369332"/>
          </a:xfrm>
          <a:prstGeom prst="rect">
            <a:avLst/>
          </a:prstGeom>
          <a:noFill/>
        </p:spPr>
        <p:txBody>
          <a:bodyPr wrap="none" rtlCol="0">
            <a:spAutoFit/>
          </a:bodyPr>
          <a:lstStyle/>
          <a:p>
            <a:r>
              <a:rPr lang="en-US" b="1"/>
              <a:t>Write-Read Problem / Irrecoverable</a:t>
            </a:r>
          </a:p>
        </p:txBody>
      </p:sp>
    </p:spTree>
    <p:extLst>
      <p:ext uri="{BB962C8B-B14F-4D97-AF65-F5344CB8AC3E}">
        <p14:creationId xmlns:p14="http://schemas.microsoft.com/office/powerpoint/2010/main" val="201419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70F19-5BDA-6E95-0E31-C820C0642570}"/>
              </a:ext>
            </a:extLst>
          </p:cNvPr>
          <p:cNvSpPr txBox="1"/>
          <p:nvPr/>
        </p:nvSpPr>
        <p:spPr>
          <a:xfrm>
            <a:off x="1121664" y="1974116"/>
            <a:ext cx="10594848" cy="2031325"/>
          </a:xfrm>
          <a:prstGeom prst="rect">
            <a:avLst/>
          </a:prstGeom>
          <a:noFill/>
        </p:spPr>
        <p:txBody>
          <a:bodyPr wrap="square">
            <a:spAutoFit/>
          </a:bodyPr>
          <a:lstStyle/>
          <a:p>
            <a:pPr algn="just"/>
            <a:r>
              <a:rPr lang="en-IN" b="0" i="0">
                <a:solidFill>
                  <a:srgbClr val="333333"/>
                </a:solidFill>
                <a:effectLst/>
                <a:latin typeface="inter-regular"/>
              </a:rPr>
              <a:t>Let's assume the value of X before starting of the transaction is 4000.</a:t>
            </a:r>
          </a:p>
          <a:p>
            <a:pPr algn="just"/>
            <a:endParaRPr lang="en-IN" b="0" i="0">
              <a:solidFill>
                <a:srgbClr val="333333"/>
              </a:solidFill>
              <a:effectLst/>
              <a:latin typeface="inter-regular"/>
            </a:endParaRPr>
          </a:p>
          <a:p>
            <a:pPr algn="just">
              <a:buFont typeface="Arial" panose="020B0604020202020204" pitchFamily="34" charset="0"/>
              <a:buChar char="•"/>
            </a:pPr>
            <a:r>
              <a:rPr lang="en-IN" b="0" i="0">
                <a:solidFill>
                  <a:srgbClr val="000000"/>
                </a:solidFill>
                <a:effectLst/>
                <a:latin typeface="inter-regular"/>
              </a:rPr>
              <a:t>The first operation reads X's value from database and stores it in a buffer.</a:t>
            </a:r>
          </a:p>
          <a:p>
            <a:pPr algn="just"/>
            <a:endParaRPr lang="en-IN" b="0" i="0">
              <a:solidFill>
                <a:srgbClr val="000000"/>
              </a:solidFill>
              <a:effectLst/>
              <a:latin typeface="inter-regular"/>
            </a:endParaRPr>
          </a:p>
          <a:p>
            <a:pPr algn="just">
              <a:buFont typeface="Arial" panose="020B0604020202020204" pitchFamily="34" charset="0"/>
              <a:buChar char="•"/>
            </a:pPr>
            <a:r>
              <a:rPr lang="en-IN" b="0" i="0">
                <a:solidFill>
                  <a:srgbClr val="000000"/>
                </a:solidFill>
                <a:effectLst/>
                <a:latin typeface="inter-regular"/>
              </a:rPr>
              <a:t>The second operation will decrease the value of X by 500. So buffer will contain 3500.</a:t>
            </a:r>
          </a:p>
          <a:p>
            <a:pPr algn="just"/>
            <a:endParaRPr lang="en-IN" b="0" i="0">
              <a:solidFill>
                <a:srgbClr val="000000"/>
              </a:solidFill>
              <a:effectLst/>
              <a:latin typeface="inter-regular"/>
            </a:endParaRPr>
          </a:p>
          <a:p>
            <a:pPr algn="just">
              <a:buFont typeface="Arial" panose="020B0604020202020204" pitchFamily="34" charset="0"/>
              <a:buChar char="•"/>
            </a:pPr>
            <a:r>
              <a:rPr lang="en-IN" b="0" i="0">
                <a:solidFill>
                  <a:srgbClr val="000000"/>
                </a:solidFill>
                <a:effectLst/>
                <a:latin typeface="inter-regular"/>
              </a:rPr>
              <a:t>The third operation will write the buffer's value to the database. So X's final value will be 3500.</a:t>
            </a:r>
          </a:p>
        </p:txBody>
      </p:sp>
    </p:spTree>
    <p:extLst>
      <p:ext uri="{BB962C8B-B14F-4D97-AF65-F5344CB8AC3E}">
        <p14:creationId xmlns:p14="http://schemas.microsoft.com/office/powerpoint/2010/main" val="616653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8DFDCC-567B-759A-14AF-4C4477CFCA22}"/>
              </a:ext>
            </a:extLst>
          </p:cNvPr>
          <p:cNvSpPr txBox="1"/>
          <p:nvPr/>
        </p:nvSpPr>
        <p:spPr>
          <a:xfrm>
            <a:off x="2243137" y="1485900"/>
            <a:ext cx="2700337" cy="2585323"/>
          </a:xfrm>
          <a:prstGeom prst="rect">
            <a:avLst/>
          </a:prstGeom>
          <a:noFill/>
        </p:spPr>
        <p:txBody>
          <a:bodyPr wrap="square" rtlCol="0">
            <a:spAutoFit/>
          </a:bodyPr>
          <a:lstStyle/>
          <a:p>
            <a:r>
              <a:rPr lang="en-US"/>
              <a:t>T1            |          T2</a:t>
            </a:r>
          </a:p>
          <a:p>
            <a:endParaRPr lang="en-US"/>
          </a:p>
          <a:p>
            <a:r>
              <a:rPr lang="en-US"/>
              <a:t>R(A)     </a:t>
            </a:r>
          </a:p>
          <a:p>
            <a:r>
              <a:rPr lang="en-US"/>
              <a:t>W(A)</a:t>
            </a:r>
          </a:p>
          <a:p>
            <a:r>
              <a:rPr lang="en-US"/>
              <a:t>                           </a:t>
            </a:r>
          </a:p>
          <a:p>
            <a:r>
              <a:rPr lang="en-US"/>
              <a:t>                           W(A)</a:t>
            </a:r>
          </a:p>
          <a:p>
            <a:r>
              <a:rPr lang="en-US"/>
              <a:t>                           Commit</a:t>
            </a:r>
          </a:p>
          <a:p>
            <a:endParaRPr lang="en-US"/>
          </a:p>
          <a:p>
            <a:r>
              <a:rPr lang="en-US"/>
              <a:t>Commit</a:t>
            </a:r>
          </a:p>
        </p:txBody>
      </p:sp>
      <p:sp>
        <p:nvSpPr>
          <p:cNvPr id="3" name="TextBox 2">
            <a:extLst>
              <a:ext uri="{FF2B5EF4-FFF2-40B4-BE49-F238E27FC236}">
                <a16:creationId xmlns:a16="http://schemas.microsoft.com/office/drawing/2014/main" id="{6E96AB66-F0BC-2B75-020C-728324C55EF5}"/>
              </a:ext>
            </a:extLst>
          </p:cNvPr>
          <p:cNvSpPr txBox="1"/>
          <p:nvPr/>
        </p:nvSpPr>
        <p:spPr>
          <a:xfrm>
            <a:off x="1228725" y="457200"/>
            <a:ext cx="2185022" cy="369332"/>
          </a:xfrm>
          <a:prstGeom prst="rect">
            <a:avLst/>
          </a:prstGeom>
          <a:noFill/>
        </p:spPr>
        <p:txBody>
          <a:bodyPr wrap="none" rtlCol="0">
            <a:spAutoFit/>
          </a:bodyPr>
          <a:lstStyle/>
          <a:p>
            <a:r>
              <a:rPr lang="en-US" b="1"/>
              <a:t>Write-Write Problem</a:t>
            </a:r>
          </a:p>
        </p:txBody>
      </p:sp>
    </p:spTree>
    <p:extLst>
      <p:ext uri="{BB962C8B-B14F-4D97-AF65-F5344CB8AC3E}">
        <p14:creationId xmlns:p14="http://schemas.microsoft.com/office/powerpoint/2010/main" val="117923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A5E8EE-3C27-FD34-DD9D-7026C991C614}"/>
              </a:ext>
            </a:extLst>
          </p:cNvPr>
          <p:cNvSpPr txBox="1"/>
          <p:nvPr/>
        </p:nvSpPr>
        <p:spPr>
          <a:xfrm>
            <a:off x="857250" y="514350"/>
            <a:ext cx="2047612" cy="369332"/>
          </a:xfrm>
          <a:prstGeom prst="rect">
            <a:avLst/>
          </a:prstGeom>
          <a:noFill/>
        </p:spPr>
        <p:txBody>
          <a:bodyPr wrap="none" rtlCol="0">
            <a:spAutoFit/>
          </a:bodyPr>
          <a:lstStyle/>
          <a:p>
            <a:r>
              <a:rPr lang="en-US" b="1"/>
              <a:t>Cascading Schedule</a:t>
            </a:r>
          </a:p>
        </p:txBody>
      </p:sp>
      <p:sp>
        <p:nvSpPr>
          <p:cNvPr id="3" name="TextBox 2">
            <a:extLst>
              <a:ext uri="{FF2B5EF4-FFF2-40B4-BE49-F238E27FC236}">
                <a16:creationId xmlns:a16="http://schemas.microsoft.com/office/drawing/2014/main" id="{C7510D18-4B43-8074-F644-71BA3A525A70}"/>
              </a:ext>
            </a:extLst>
          </p:cNvPr>
          <p:cNvSpPr txBox="1"/>
          <p:nvPr/>
        </p:nvSpPr>
        <p:spPr>
          <a:xfrm>
            <a:off x="985838" y="1200150"/>
            <a:ext cx="6723187" cy="369332"/>
          </a:xfrm>
          <a:prstGeom prst="rect">
            <a:avLst/>
          </a:prstGeom>
          <a:noFill/>
        </p:spPr>
        <p:txBody>
          <a:bodyPr wrap="none" rtlCol="0">
            <a:spAutoFit/>
          </a:bodyPr>
          <a:lstStyle/>
          <a:p>
            <a:r>
              <a:rPr lang="en-US"/>
              <a:t>Multiple events occur automatically due to occurrence of single event.</a:t>
            </a:r>
          </a:p>
        </p:txBody>
      </p:sp>
      <p:sp>
        <p:nvSpPr>
          <p:cNvPr id="4" name="TextBox 3">
            <a:extLst>
              <a:ext uri="{FF2B5EF4-FFF2-40B4-BE49-F238E27FC236}">
                <a16:creationId xmlns:a16="http://schemas.microsoft.com/office/drawing/2014/main" id="{47253622-45EC-90CF-C044-549CE9FB42D6}"/>
              </a:ext>
            </a:extLst>
          </p:cNvPr>
          <p:cNvSpPr txBox="1"/>
          <p:nvPr/>
        </p:nvSpPr>
        <p:spPr>
          <a:xfrm>
            <a:off x="3263577" y="1964531"/>
            <a:ext cx="4445448" cy="3693319"/>
          </a:xfrm>
          <a:prstGeom prst="rect">
            <a:avLst/>
          </a:prstGeom>
          <a:noFill/>
        </p:spPr>
        <p:txBody>
          <a:bodyPr wrap="none" rtlCol="0">
            <a:spAutoFit/>
          </a:bodyPr>
          <a:lstStyle/>
          <a:p>
            <a:r>
              <a:rPr lang="en-US"/>
              <a:t>T1                     T2                    T3                    T4</a:t>
            </a:r>
          </a:p>
          <a:p>
            <a:endParaRPr lang="en-US"/>
          </a:p>
          <a:p>
            <a:r>
              <a:rPr lang="en-US"/>
              <a:t>R(A)</a:t>
            </a:r>
          </a:p>
          <a:p>
            <a:endParaRPr lang="en-US"/>
          </a:p>
          <a:p>
            <a:r>
              <a:rPr lang="en-US"/>
              <a:t>W(A)</a:t>
            </a:r>
          </a:p>
          <a:p>
            <a:endParaRPr lang="en-US"/>
          </a:p>
          <a:p>
            <a:r>
              <a:rPr lang="en-US"/>
              <a:t>                        R(A)</a:t>
            </a:r>
          </a:p>
          <a:p>
            <a:endParaRPr lang="en-US"/>
          </a:p>
          <a:p>
            <a:r>
              <a:rPr lang="en-US"/>
              <a:t>                                               R(A)</a:t>
            </a:r>
          </a:p>
          <a:p>
            <a:endParaRPr lang="en-US"/>
          </a:p>
          <a:p>
            <a:r>
              <a:rPr lang="en-US"/>
              <a:t>                                                                         R(A)</a:t>
            </a:r>
          </a:p>
          <a:p>
            <a:endParaRPr lang="en-US"/>
          </a:p>
          <a:p>
            <a:r>
              <a:rPr lang="en-US"/>
              <a:t>*</a:t>
            </a:r>
          </a:p>
        </p:txBody>
      </p:sp>
    </p:spTree>
    <p:extLst>
      <p:ext uri="{BB962C8B-B14F-4D97-AF65-F5344CB8AC3E}">
        <p14:creationId xmlns:p14="http://schemas.microsoft.com/office/powerpoint/2010/main" val="665070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E68424-1CBC-E3AC-6798-E27B98E490A6}"/>
              </a:ext>
            </a:extLst>
          </p:cNvPr>
          <p:cNvSpPr txBox="1"/>
          <p:nvPr/>
        </p:nvSpPr>
        <p:spPr>
          <a:xfrm>
            <a:off x="3045619" y="2455842"/>
            <a:ext cx="4412456" cy="3416320"/>
          </a:xfrm>
          <a:prstGeom prst="rect">
            <a:avLst/>
          </a:prstGeom>
          <a:noFill/>
        </p:spPr>
        <p:txBody>
          <a:bodyPr wrap="square">
            <a:spAutoFit/>
          </a:bodyPr>
          <a:lstStyle/>
          <a:p>
            <a:r>
              <a:rPr lang="en-US"/>
              <a:t>T1                     T2                    T3                    </a:t>
            </a:r>
          </a:p>
          <a:p>
            <a:endParaRPr lang="en-US"/>
          </a:p>
          <a:p>
            <a:r>
              <a:rPr lang="en-US"/>
              <a:t>R(A)</a:t>
            </a:r>
          </a:p>
          <a:p>
            <a:endParaRPr lang="en-US"/>
          </a:p>
          <a:p>
            <a:r>
              <a:rPr lang="en-US"/>
              <a:t>W(A)</a:t>
            </a:r>
          </a:p>
          <a:p>
            <a:r>
              <a:rPr lang="en-US">
                <a:solidFill>
                  <a:srgbClr val="00B050"/>
                </a:solidFill>
              </a:rPr>
              <a:t>Commit</a:t>
            </a:r>
          </a:p>
          <a:p>
            <a:r>
              <a:rPr lang="en-US"/>
              <a:t>                        </a:t>
            </a:r>
            <a:r>
              <a:rPr lang="en-US">
                <a:solidFill>
                  <a:srgbClr val="FF0000"/>
                </a:solidFill>
              </a:rPr>
              <a:t>R(A)</a:t>
            </a:r>
          </a:p>
          <a:p>
            <a:endParaRPr lang="en-US"/>
          </a:p>
          <a:p>
            <a:r>
              <a:rPr lang="en-US"/>
              <a:t>                                               </a:t>
            </a:r>
            <a:r>
              <a:rPr lang="en-US">
                <a:solidFill>
                  <a:srgbClr val="FF0000"/>
                </a:solidFill>
              </a:rPr>
              <a:t>R(A)</a:t>
            </a:r>
          </a:p>
          <a:p>
            <a:endParaRPr lang="en-US"/>
          </a:p>
          <a:p>
            <a:r>
              <a:rPr lang="en-US"/>
              <a:t>                                                                         </a:t>
            </a:r>
          </a:p>
          <a:p>
            <a:endParaRPr lang="en-US"/>
          </a:p>
        </p:txBody>
      </p:sp>
      <p:sp>
        <p:nvSpPr>
          <p:cNvPr id="5" name="TextBox 4">
            <a:extLst>
              <a:ext uri="{FF2B5EF4-FFF2-40B4-BE49-F238E27FC236}">
                <a16:creationId xmlns:a16="http://schemas.microsoft.com/office/drawing/2014/main" id="{E863CF71-533E-41A0-ACE6-52106475CC27}"/>
              </a:ext>
            </a:extLst>
          </p:cNvPr>
          <p:cNvSpPr txBox="1"/>
          <p:nvPr/>
        </p:nvSpPr>
        <p:spPr>
          <a:xfrm>
            <a:off x="1028700" y="485775"/>
            <a:ext cx="2281650" cy="369332"/>
          </a:xfrm>
          <a:prstGeom prst="rect">
            <a:avLst/>
          </a:prstGeom>
          <a:noFill/>
        </p:spPr>
        <p:txBody>
          <a:bodyPr wrap="none" rtlCol="0">
            <a:spAutoFit/>
          </a:bodyPr>
          <a:lstStyle/>
          <a:p>
            <a:r>
              <a:rPr lang="en-US" b="1" err="1"/>
              <a:t>Cascadeless</a:t>
            </a:r>
            <a:r>
              <a:rPr lang="en-US" b="1"/>
              <a:t> Schedule </a:t>
            </a:r>
          </a:p>
        </p:txBody>
      </p:sp>
      <p:sp>
        <p:nvSpPr>
          <p:cNvPr id="6" name="TextBox 5">
            <a:extLst>
              <a:ext uri="{FF2B5EF4-FFF2-40B4-BE49-F238E27FC236}">
                <a16:creationId xmlns:a16="http://schemas.microsoft.com/office/drawing/2014/main" id="{7B5586CF-CAF7-30D7-67F3-A279D0326349}"/>
              </a:ext>
            </a:extLst>
          </p:cNvPr>
          <p:cNvSpPr txBox="1"/>
          <p:nvPr/>
        </p:nvSpPr>
        <p:spPr>
          <a:xfrm>
            <a:off x="1028700" y="1286142"/>
            <a:ext cx="7626960" cy="400110"/>
          </a:xfrm>
          <a:prstGeom prst="rect">
            <a:avLst/>
          </a:prstGeom>
          <a:noFill/>
        </p:spPr>
        <p:txBody>
          <a:bodyPr wrap="none" rtlCol="0">
            <a:spAutoFit/>
          </a:bodyPr>
          <a:lstStyle/>
          <a:p>
            <a:r>
              <a:rPr lang="en-US" sz="2000"/>
              <a:t>Read operation is not allowed by other transactions until commit by T1</a:t>
            </a:r>
            <a:r>
              <a:rPr lang="en-US"/>
              <a:t>.</a:t>
            </a:r>
          </a:p>
        </p:txBody>
      </p:sp>
    </p:spTree>
    <p:extLst>
      <p:ext uri="{BB962C8B-B14F-4D97-AF65-F5344CB8AC3E}">
        <p14:creationId xmlns:p14="http://schemas.microsoft.com/office/powerpoint/2010/main" val="1160323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AC7FD-AD4D-77D9-4A6F-83D096348BAD}"/>
              </a:ext>
            </a:extLst>
          </p:cNvPr>
          <p:cNvSpPr txBox="1"/>
          <p:nvPr/>
        </p:nvSpPr>
        <p:spPr>
          <a:xfrm>
            <a:off x="3050381" y="2136339"/>
            <a:ext cx="2750344" cy="2862322"/>
          </a:xfrm>
          <a:prstGeom prst="rect">
            <a:avLst/>
          </a:prstGeom>
          <a:noFill/>
        </p:spPr>
        <p:txBody>
          <a:bodyPr wrap="square">
            <a:spAutoFit/>
          </a:bodyPr>
          <a:lstStyle/>
          <a:p>
            <a:r>
              <a:rPr lang="en-US"/>
              <a:t>T1                     T2                                       </a:t>
            </a:r>
          </a:p>
          <a:p>
            <a:endParaRPr lang="en-US"/>
          </a:p>
          <a:p>
            <a:r>
              <a:rPr lang="en-US"/>
              <a:t>R(A)</a:t>
            </a:r>
          </a:p>
          <a:p>
            <a:r>
              <a:rPr lang="en-US"/>
              <a:t>                         R(A)</a:t>
            </a:r>
          </a:p>
          <a:p>
            <a:endParaRPr lang="en-US"/>
          </a:p>
          <a:p>
            <a:r>
              <a:rPr lang="en-US"/>
              <a:t>W(A)</a:t>
            </a:r>
          </a:p>
          <a:p>
            <a:endParaRPr lang="en-US">
              <a:solidFill>
                <a:srgbClr val="00B050"/>
              </a:solidFill>
            </a:endParaRPr>
          </a:p>
          <a:p>
            <a:r>
              <a:rPr lang="en-US"/>
              <a:t>                        </a:t>
            </a:r>
            <a:r>
              <a:rPr lang="en-US">
                <a:solidFill>
                  <a:srgbClr val="FF0000"/>
                </a:solidFill>
              </a:rPr>
              <a:t> </a:t>
            </a:r>
            <a:r>
              <a:rPr lang="en-US"/>
              <a:t>W(A)</a:t>
            </a:r>
          </a:p>
          <a:p>
            <a:endParaRPr lang="en-US"/>
          </a:p>
          <a:p>
            <a:r>
              <a:rPr lang="en-US"/>
              <a:t>                                               </a:t>
            </a:r>
            <a:endParaRPr lang="en-US">
              <a:solidFill>
                <a:srgbClr val="FF0000"/>
              </a:solidFill>
            </a:endParaRPr>
          </a:p>
        </p:txBody>
      </p:sp>
      <p:sp>
        <p:nvSpPr>
          <p:cNvPr id="4" name="TextBox 3">
            <a:extLst>
              <a:ext uri="{FF2B5EF4-FFF2-40B4-BE49-F238E27FC236}">
                <a16:creationId xmlns:a16="http://schemas.microsoft.com/office/drawing/2014/main" id="{5B48355D-C0D3-A6F5-8DF0-92E5F0E63507}"/>
              </a:ext>
            </a:extLst>
          </p:cNvPr>
          <p:cNvSpPr txBox="1"/>
          <p:nvPr/>
        </p:nvSpPr>
        <p:spPr>
          <a:xfrm>
            <a:off x="1200150" y="671513"/>
            <a:ext cx="2823593" cy="369332"/>
          </a:xfrm>
          <a:prstGeom prst="rect">
            <a:avLst/>
          </a:prstGeom>
          <a:noFill/>
        </p:spPr>
        <p:txBody>
          <a:bodyPr wrap="none" rtlCol="0">
            <a:spAutoFit/>
          </a:bodyPr>
          <a:lstStyle/>
          <a:p>
            <a:r>
              <a:rPr lang="en-US" b="1"/>
              <a:t>Strict Recoverable Schedule</a:t>
            </a:r>
          </a:p>
        </p:txBody>
      </p:sp>
      <p:sp>
        <p:nvSpPr>
          <p:cNvPr id="6" name="TextBox 5">
            <a:extLst>
              <a:ext uri="{FF2B5EF4-FFF2-40B4-BE49-F238E27FC236}">
                <a16:creationId xmlns:a16="http://schemas.microsoft.com/office/drawing/2014/main" id="{B96A4542-CCC6-9DF8-4E6D-C8C19EF8E113}"/>
              </a:ext>
            </a:extLst>
          </p:cNvPr>
          <p:cNvSpPr txBox="1"/>
          <p:nvPr/>
        </p:nvSpPr>
        <p:spPr>
          <a:xfrm>
            <a:off x="1200150" y="1185863"/>
            <a:ext cx="3532314" cy="369332"/>
          </a:xfrm>
          <a:prstGeom prst="rect">
            <a:avLst/>
          </a:prstGeom>
          <a:noFill/>
        </p:spPr>
        <p:txBody>
          <a:bodyPr wrap="none" rtlCol="0">
            <a:spAutoFit/>
          </a:bodyPr>
          <a:lstStyle/>
          <a:p>
            <a:r>
              <a:rPr lang="en-US"/>
              <a:t>Write-Write Operation- not allowed</a:t>
            </a:r>
          </a:p>
        </p:txBody>
      </p:sp>
    </p:spTree>
    <p:extLst>
      <p:ext uri="{BB962C8B-B14F-4D97-AF65-F5344CB8AC3E}">
        <p14:creationId xmlns:p14="http://schemas.microsoft.com/office/powerpoint/2010/main" val="1087779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C6B55-334E-9C21-241B-13A6F1F95606}"/>
              </a:ext>
            </a:extLst>
          </p:cNvPr>
          <p:cNvSpPr txBox="1"/>
          <p:nvPr/>
        </p:nvSpPr>
        <p:spPr>
          <a:xfrm>
            <a:off x="1817037" y="1944315"/>
            <a:ext cx="2535936" cy="2031325"/>
          </a:xfrm>
          <a:prstGeom prst="rect">
            <a:avLst/>
          </a:prstGeom>
          <a:noFill/>
        </p:spPr>
        <p:txBody>
          <a:bodyPr wrap="square">
            <a:spAutoFit/>
          </a:bodyPr>
          <a:lstStyle/>
          <a:p>
            <a:r>
              <a:rPr lang="en-US"/>
              <a:t>T1            |          T2</a:t>
            </a:r>
          </a:p>
          <a:p>
            <a:endParaRPr lang="en-US"/>
          </a:p>
          <a:p>
            <a:r>
              <a:rPr lang="en-US"/>
              <a:t>R(A)   </a:t>
            </a:r>
          </a:p>
          <a:p>
            <a:r>
              <a:rPr lang="en-US"/>
              <a:t>W(A)  </a:t>
            </a:r>
          </a:p>
          <a:p>
            <a:r>
              <a:rPr lang="en-US"/>
              <a:t>                           R(A)</a:t>
            </a:r>
          </a:p>
          <a:p>
            <a:r>
              <a:rPr lang="en-US"/>
              <a:t>                           W(A)</a:t>
            </a:r>
          </a:p>
          <a:p>
            <a:endParaRPr lang="en-US"/>
          </a:p>
        </p:txBody>
      </p:sp>
      <p:sp>
        <p:nvSpPr>
          <p:cNvPr id="4" name="TextBox 3">
            <a:extLst>
              <a:ext uri="{FF2B5EF4-FFF2-40B4-BE49-F238E27FC236}">
                <a16:creationId xmlns:a16="http://schemas.microsoft.com/office/drawing/2014/main" id="{0AC23A47-95E8-3C6D-183D-89B65478C1B8}"/>
              </a:ext>
            </a:extLst>
          </p:cNvPr>
          <p:cNvSpPr txBox="1"/>
          <p:nvPr/>
        </p:nvSpPr>
        <p:spPr>
          <a:xfrm>
            <a:off x="4888992" y="487680"/>
            <a:ext cx="1456104" cy="369332"/>
          </a:xfrm>
          <a:prstGeom prst="rect">
            <a:avLst/>
          </a:prstGeom>
          <a:noFill/>
        </p:spPr>
        <p:txBody>
          <a:bodyPr wrap="none" rtlCol="0">
            <a:spAutoFit/>
          </a:bodyPr>
          <a:lstStyle/>
          <a:p>
            <a:r>
              <a:rPr lang="en-US" b="1"/>
              <a:t>Serializability</a:t>
            </a:r>
          </a:p>
        </p:txBody>
      </p:sp>
      <p:sp>
        <p:nvSpPr>
          <p:cNvPr id="6" name="TextBox 5">
            <a:extLst>
              <a:ext uri="{FF2B5EF4-FFF2-40B4-BE49-F238E27FC236}">
                <a16:creationId xmlns:a16="http://schemas.microsoft.com/office/drawing/2014/main" id="{E2679DC7-2D0A-5768-38D3-DDA1F3214A55}"/>
              </a:ext>
            </a:extLst>
          </p:cNvPr>
          <p:cNvSpPr txBox="1"/>
          <p:nvPr/>
        </p:nvSpPr>
        <p:spPr>
          <a:xfrm>
            <a:off x="7144512" y="1944315"/>
            <a:ext cx="2633472" cy="2031325"/>
          </a:xfrm>
          <a:prstGeom prst="rect">
            <a:avLst/>
          </a:prstGeom>
          <a:noFill/>
        </p:spPr>
        <p:txBody>
          <a:bodyPr wrap="square">
            <a:spAutoFit/>
          </a:bodyPr>
          <a:lstStyle/>
          <a:p>
            <a:r>
              <a:rPr lang="en-US"/>
              <a:t>T1            |          T2</a:t>
            </a:r>
          </a:p>
          <a:p>
            <a:endParaRPr lang="en-US"/>
          </a:p>
          <a:p>
            <a:r>
              <a:rPr lang="en-US"/>
              <a:t>                          R(A)</a:t>
            </a:r>
          </a:p>
          <a:p>
            <a:r>
              <a:rPr lang="en-US"/>
              <a:t>                          W(A) </a:t>
            </a:r>
          </a:p>
          <a:p>
            <a:r>
              <a:rPr lang="en-US"/>
              <a:t> </a:t>
            </a:r>
          </a:p>
          <a:p>
            <a:r>
              <a:rPr lang="en-US"/>
              <a:t>R(A)</a:t>
            </a:r>
          </a:p>
          <a:p>
            <a:r>
              <a:rPr lang="en-US"/>
              <a:t>W(A)</a:t>
            </a:r>
          </a:p>
        </p:txBody>
      </p:sp>
      <p:sp>
        <p:nvSpPr>
          <p:cNvPr id="2" name="TextBox 1">
            <a:extLst>
              <a:ext uri="{FF2B5EF4-FFF2-40B4-BE49-F238E27FC236}">
                <a16:creationId xmlns:a16="http://schemas.microsoft.com/office/drawing/2014/main" id="{A3935C17-0E2A-C805-1245-E3616B3EEB1E}"/>
              </a:ext>
            </a:extLst>
          </p:cNvPr>
          <p:cNvSpPr txBox="1"/>
          <p:nvPr/>
        </p:nvSpPr>
        <p:spPr>
          <a:xfrm>
            <a:off x="106225" y="1034527"/>
            <a:ext cx="12282999" cy="369332"/>
          </a:xfrm>
          <a:prstGeom prst="rect">
            <a:avLst/>
          </a:prstGeom>
          <a:noFill/>
        </p:spPr>
        <p:txBody>
          <a:bodyPr wrap="square" rtlCol="0">
            <a:spAutoFit/>
          </a:bodyPr>
          <a:lstStyle/>
          <a:p>
            <a:r>
              <a:rPr lang="en-IN">
                <a:solidFill>
                  <a:srgbClr val="333333"/>
                </a:solidFill>
                <a:latin typeface="inter-regular"/>
              </a:rPr>
              <a:t>S</a:t>
            </a:r>
            <a:r>
              <a:rPr lang="en-IN" b="0" i="0">
                <a:solidFill>
                  <a:srgbClr val="333333"/>
                </a:solidFill>
                <a:effectLst/>
                <a:latin typeface="inter-regular"/>
              </a:rPr>
              <a:t>erializability is a term that is a property of the system that describes how the different process operates the shared data.</a:t>
            </a:r>
            <a:endParaRPr lang="en-US"/>
          </a:p>
        </p:txBody>
      </p:sp>
    </p:spTree>
    <p:extLst>
      <p:ext uri="{BB962C8B-B14F-4D97-AF65-F5344CB8AC3E}">
        <p14:creationId xmlns:p14="http://schemas.microsoft.com/office/powerpoint/2010/main" val="173357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58B0E8-FB3E-4D28-0A95-42B95CE840A3}"/>
              </a:ext>
            </a:extLst>
          </p:cNvPr>
          <p:cNvSpPr txBox="1"/>
          <p:nvPr/>
        </p:nvSpPr>
        <p:spPr>
          <a:xfrm>
            <a:off x="1816608" y="1043077"/>
            <a:ext cx="2340864" cy="2031325"/>
          </a:xfrm>
          <a:prstGeom prst="rect">
            <a:avLst/>
          </a:prstGeom>
          <a:noFill/>
        </p:spPr>
        <p:txBody>
          <a:bodyPr wrap="square">
            <a:spAutoFit/>
          </a:bodyPr>
          <a:lstStyle/>
          <a:p>
            <a:r>
              <a:rPr lang="en-US"/>
              <a:t>T1            |          T2</a:t>
            </a:r>
          </a:p>
          <a:p>
            <a:endParaRPr lang="en-US"/>
          </a:p>
          <a:p>
            <a:r>
              <a:rPr lang="en-US"/>
              <a:t>R(A)   </a:t>
            </a:r>
          </a:p>
          <a:p>
            <a:r>
              <a:rPr lang="en-US"/>
              <a:t>                           R(A)</a:t>
            </a:r>
          </a:p>
          <a:p>
            <a:r>
              <a:rPr lang="en-US"/>
              <a:t>                           W(A)</a:t>
            </a:r>
          </a:p>
          <a:p>
            <a:r>
              <a:rPr lang="en-US"/>
              <a:t>W(A)  </a:t>
            </a:r>
          </a:p>
          <a:p>
            <a:endParaRPr lang="en-US"/>
          </a:p>
        </p:txBody>
      </p:sp>
      <p:sp>
        <p:nvSpPr>
          <p:cNvPr id="4" name="TextBox 3">
            <a:extLst>
              <a:ext uri="{FF2B5EF4-FFF2-40B4-BE49-F238E27FC236}">
                <a16:creationId xmlns:a16="http://schemas.microsoft.com/office/drawing/2014/main" id="{2CE1B28C-FC7F-B290-C365-E7A697671F38}"/>
              </a:ext>
            </a:extLst>
          </p:cNvPr>
          <p:cNvSpPr txBox="1"/>
          <p:nvPr/>
        </p:nvSpPr>
        <p:spPr>
          <a:xfrm>
            <a:off x="1816608" y="3074402"/>
            <a:ext cx="1774781" cy="369332"/>
          </a:xfrm>
          <a:prstGeom prst="rect">
            <a:avLst/>
          </a:prstGeom>
          <a:noFill/>
        </p:spPr>
        <p:txBody>
          <a:bodyPr wrap="none" rtlCol="0">
            <a:spAutoFit/>
          </a:bodyPr>
          <a:lstStyle/>
          <a:p>
            <a:r>
              <a:rPr lang="en-US"/>
              <a:t>Parallel Schedule</a:t>
            </a:r>
          </a:p>
        </p:txBody>
      </p:sp>
      <p:sp>
        <p:nvSpPr>
          <p:cNvPr id="5" name="TextBox 4">
            <a:extLst>
              <a:ext uri="{FF2B5EF4-FFF2-40B4-BE49-F238E27FC236}">
                <a16:creationId xmlns:a16="http://schemas.microsoft.com/office/drawing/2014/main" id="{0099C35D-AFA3-0C0B-AA58-C72926974E6E}"/>
              </a:ext>
            </a:extLst>
          </p:cNvPr>
          <p:cNvSpPr txBox="1"/>
          <p:nvPr/>
        </p:nvSpPr>
        <p:spPr>
          <a:xfrm>
            <a:off x="1292352" y="3801237"/>
            <a:ext cx="8088946" cy="369332"/>
          </a:xfrm>
          <a:prstGeom prst="rect">
            <a:avLst/>
          </a:prstGeom>
          <a:noFill/>
        </p:spPr>
        <p:txBody>
          <a:bodyPr wrap="none" rtlCol="0">
            <a:spAutoFit/>
          </a:bodyPr>
          <a:lstStyle/>
          <a:p>
            <a:pPr marL="285750" indent="-285750">
              <a:buFont typeface="Arial" panose="020B0604020202020204" pitchFamily="34" charset="0"/>
              <a:buChar char="•"/>
            </a:pPr>
            <a:r>
              <a:rPr lang="en-US"/>
              <a:t>Check whether any serial schedule equivalent to the above schedule exists or not.</a:t>
            </a:r>
          </a:p>
        </p:txBody>
      </p:sp>
      <p:sp>
        <p:nvSpPr>
          <p:cNvPr id="6" name="TextBox 5">
            <a:extLst>
              <a:ext uri="{FF2B5EF4-FFF2-40B4-BE49-F238E27FC236}">
                <a16:creationId xmlns:a16="http://schemas.microsoft.com/office/drawing/2014/main" id="{15F752C4-1B3E-B601-2950-7939ACDE21CD}"/>
              </a:ext>
            </a:extLst>
          </p:cNvPr>
          <p:cNvSpPr txBox="1"/>
          <p:nvPr/>
        </p:nvSpPr>
        <p:spPr>
          <a:xfrm>
            <a:off x="1292352" y="4255008"/>
            <a:ext cx="2531078" cy="1477328"/>
          </a:xfrm>
          <a:prstGeom prst="rect">
            <a:avLst/>
          </a:prstGeom>
          <a:noFill/>
        </p:spPr>
        <p:txBody>
          <a:bodyPr wrap="none" rtlCol="0">
            <a:spAutoFit/>
          </a:bodyPr>
          <a:lstStyle/>
          <a:p>
            <a:r>
              <a:rPr lang="en-US"/>
              <a:t>Types of Serializability:</a:t>
            </a:r>
          </a:p>
          <a:p>
            <a:endParaRPr lang="en-US"/>
          </a:p>
          <a:p>
            <a:pPr marL="342900" indent="-342900">
              <a:buAutoNum type="arabicPeriod"/>
            </a:pPr>
            <a:r>
              <a:rPr lang="en-US"/>
              <a:t>Conflict Serializability</a:t>
            </a:r>
          </a:p>
          <a:p>
            <a:endParaRPr lang="en-US"/>
          </a:p>
          <a:p>
            <a:r>
              <a:rPr lang="en-US"/>
              <a:t>2.   View Serializability</a:t>
            </a:r>
          </a:p>
        </p:txBody>
      </p:sp>
    </p:spTree>
    <p:extLst>
      <p:ext uri="{BB962C8B-B14F-4D97-AF65-F5344CB8AC3E}">
        <p14:creationId xmlns:p14="http://schemas.microsoft.com/office/powerpoint/2010/main" val="422996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120532-A3B1-522C-D2D5-A6E803989D6B}"/>
              </a:ext>
            </a:extLst>
          </p:cNvPr>
          <p:cNvSpPr txBox="1"/>
          <p:nvPr/>
        </p:nvSpPr>
        <p:spPr>
          <a:xfrm>
            <a:off x="1389888" y="1055269"/>
            <a:ext cx="6096000" cy="3139321"/>
          </a:xfrm>
          <a:prstGeom prst="rect">
            <a:avLst/>
          </a:prstGeom>
          <a:noFill/>
        </p:spPr>
        <p:txBody>
          <a:bodyPr wrap="square">
            <a:spAutoFit/>
          </a:bodyPr>
          <a:lstStyle/>
          <a:p>
            <a:r>
              <a:rPr lang="en-US"/>
              <a:t>                             S</a:t>
            </a:r>
          </a:p>
          <a:p>
            <a:endParaRPr lang="en-US"/>
          </a:p>
          <a:p>
            <a:r>
              <a:rPr lang="en-US"/>
              <a:t>T1            |          T2           |          T3</a:t>
            </a:r>
          </a:p>
          <a:p>
            <a:endParaRPr lang="en-US"/>
          </a:p>
          <a:p>
            <a:r>
              <a:rPr lang="en-US"/>
              <a:t>                           R(A)   </a:t>
            </a:r>
          </a:p>
          <a:p>
            <a:r>
              <a:rPr lang="en-US"/>
              <a:t>                                                      R(A)</a:t>
            </a:r>
          </a:p>
          <a:p>
            <a:r>
              <a:rPr lang="en-US"/>
              <a:t>                                                     W(A)</a:t>
            </a:r>
          </a:p>
          <a:p>
            <a:r>
              <a:rPr lang="en-US"/>
              <a:t>                          W(A)  </a:t>
            </a:r>
          </a:p>
          <a:p>
            <a:r>
              <a:rPr lang="en-US"/>
              <a:t>R(B)</a:t>
            </a:r>
          </a:p>
          <a:p>
            <a:r>
              <a:rPr lang="en-US"/>
              <a:t>W(B)</a:t>
            </a:r>
          </a:p>
          <a:p>
            <a:r>
              <a:rPr lang="en-US"/>
              <a:t>                          W(B)</a:t>
            </a:r>
          </a:p>
        </p:txBody>
      </p:sp>
      <p:sp>
        <p:nvSpPr>
          <p:cNvPr id="6" name="TextBox 5">
            <a:extLst>
              <a:ext uri="{FF2B5EF4-FFF2-40B4-BE49-F238E27FC236}">
                <a16:creationId xmlns:a16="http://schemas.microsoft.com/office/drawing/2014/main" id="{93B66F74-90CC-81D4-9119-B2541484B93B}"/>
              </a:ext>
            </a:extLst>
          </p:cNvPr>
          <p:cNvSpPr txBox="1"/>
          <p:nvPr/>
        </p:nvSpPr>
        <p:spPr>
          <a:xfrm>
            <a:off x="7168896" y="890016"/>
            <a:ext cx="1268489" cy="2308324"/>
          </a:xfrm>
          <a:prstGeom prst="rect">
            <a:avLst/>
          </a:prstGeom>
          <a:noFill/>
        </p:spPr>
        <p:txBody>
          <a:bodyPr wrap="none" rtlCol="0">
            <a:spAutoFit/>
          </a:bodyPr>
          <a:lstStyle/>
          <a:p>
            <a:r>
              <a:rPr lang="en-US"/>
              <a:t>Possibilities</a:t>
            </a:r>
          </a:p>
          <a:p>
            <a:endParaRPr lang="en-US"/>
          </a:p>
          <a:p>
            <a:r>
              <a:rPr lang="en-US"/>
              <a:t>T1-&gt;T2-&gt;T3</a:t>
            </a:r>
          </a:p>
          <a:p>
            <a:r>
              <a:rPr lang="en-US"/>
              <a:t>T1-&gt;T3-&gt;T2</a:t>
            </a:r>
          </a:p>
          <a:p>
            <a:r>
              <a:rPr lang="en-US"/>
              <a:t>T2-&gt;T3-&gt;T1</a:t>
            </a:r>
          </a:p>
          <a:p>
            <a:r>
              <a:rPr lang="en-US"/>
              <a:t>T2-&gt;T1-&gt;T3</a:t>
            </a:r>
          </a:p>
          <a:p>
            <a:r>
              <a:rPr lang="en-US"/>
              <a:t>T3-&gt;T1-&gt;T2</a:t>
            </a:r>
          </a:p>
          <a:p>
            <a:r>
              <a:rPr lang="en-US"/>
              <a:t>T3-&gt;T2-&gt;T1</a:t>
            </a:r>
          </a:p>
        </p:txBody>
      </p:sp>
    </p:spTree>
    <p:extLst>
      <p:ext uri="{BB962C8B-B14F-4D97-AF65-F5344CB8AC3E}">
        <p14:creationId xmlns:p14="http://schemas.microsoft.com/office/powerpoint/2010/main" val="248469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8AEA5-4333-6F3C-E724-529C6B33DB2E}"/>
              </a:ext>
            </a:extLst>
          </p:cNvPr>
          <p:cNvSpPr txBox="1"/>
          <p:nvPr/>
        </p:nvSpPr>
        <p:spPr>
          <a:xfrm>
            <a:off x="987552" y="719328"/>
            <a:ext cx="2841804" cy="369332"/>
          </a:xfrm>
          <a:prstGeom prst="rect">
            <a:avLst/>
          </a:prstGeom>
          <a:noFill/>
        </p:spPr>
        <p:txBody>
          <a:bodyPr wrap="none" rtlCol="0">
            <a:spAutoFit/>
          </a:bodyPr>
          <a:lstStyle/>
          <a:p>
            <a:r>
              <a:rPr lang="en-US"/>
              <a:t>Conflict Equivalent Schedule</a:t>
            </a:r>
          </a:p>
        </p:txBody>
      </p:sp>
      <p:sp>
        <p:nvSpPr>
          <p:cNvPr id="3" name="TextBox 2">
            <a:extLst>
              <a:ext uri="{FF2B5EF4-FFF2-40B4-BE49-F238E27FC236}">
                <a16:creationId xmlns:a16="http://schemas.microsoft.com/office/drawing/2014/main" id="{88C64493-B023-86A0-1D54-CD2161D56B0B}"/>
              </a:ext>
            </a:extLst>
          </p:cNvPr>
          <p:cNvSpPr txBox="1"/>
          <p:nvPr/>
        </p:nvSpPr>
        <p:spPr>
          <a:xfrm>
            <a:off x="1085088" y="1412486"/>
            <a:ext cx="6006342" cy="369332"/>
          </a:xfrm>
          <a:prstGeom prst="rect">
            <a:avLst/>
          </a:prstGeom>
          <a:noFill/>
        </p:spPr>
        <p:txBody>
          <a:bodyPr wrap="square" rtlCol="0">
            <a:spAutoFit/>
          </a:bodyPr>
          <a:lstStyle/>
          <a:p>
            <a:r>
              <a:rPr lang="en-US"/>
              <a:t>Find the Conflict equivalent  schedule for the given schedule.</a:t>
            </a:r>
          </a:p>
        </p:txBody>
      </p:sp>
      <p:sp>
        <p:nvSpPr>
          <p:cNvPr id="4" name="TextBox 3">
            <a:extLst>
              <a:ext uri="{FF2B5EF4-FFF2-40B4-BE49-F238E27FC236}">
                <a16:creationId xmlns:a16="http://schemas.microsoft.com/office/drawing/2014/main" id="{AEE40B11-05CB-B2CD-B3AA-5F58417F77E7}"/>
              </a:ext>
            </a:extLst>
          </p:cNvPr>
          <p:cNvSpPr txBox="1"/>
          <p:nvPr/>
        </p:nvSpPr>
        <p:spPr>
          <a:xfrm>
            <a:off x="4291584" y="1926336"/>
            <a:ext cx="386644" cy="369332"/>
          </a:xfrm>
          <a:prstGeom prst="rect">
            <a:avLst/>
          </a:prstGeom>
          <a:noFill/>
        </p:spPr>
        <p:txBody>
          <a:bodyPr wrap="none" rtlCol="0">
            <a:spAutoFit/>
          </a:bodyPr>
          <a:lstStyle/>
          <a:p>
            <a:r>
              <a:rPr lang="en-US"/>
              <a:t>or</a:t>
            </a:r>
          </a:p>
        </p:txBody>
      </p:sp>
      <p:sp>
        <p:nvSpPr>
          <p:cNvPr id="5" name="TextBox 4">
            <a:extLst>
              <a:ext uri="{FF2B5EF4-FFF2-40B4-BE49-F238E27FC236}">
                <a16:creationId xmlns:a16="http://schemas.microsoft.com/office/drawing/2014/main" id="{5FF2EEDB-B392-AE04-5F5A-8C341BCCB12C}"/>
              </a:ext>
            </a:extLst>
          </p:cNvPr>
          <p:cNvSpPr txBox="1"/>
          <p:nvPr/>
        </p:nvSpPr>
        <p:spPr>
          <a:xfrm>
            <a:off x="1085088" y="2474976"/>
            <a:ext cx="7347781" cy="369332"/>
          </a:xfrm>
          <a:prstGeom prst="rect">
            <a:avLst/>
          </a:prstGeom>
          <a:noFill/>
        </p:spPr>
        <p:txBody>
          <a:bodyPr wrap="none" rtlCol="0">
            <a:spAutoFit/>
          </a:bodyPr>
          <a:lstStyle/>
          <a:p>
            <a:r>
              <a:rPr lang="en-US"/>
              <a:t>Check whether two schedules are conflict equivalent with each other or not. </a:t>
            </a:r>
          </a:p>
        </p:txBody>
      </p:sp>
      <p:sp>
        <p:nvSpPr>
          <p:cNvPr id="6" name="TextBox 5">
            <a:extLst>
              <a:ext uri="{FF2B5EF4-FFF2-40B4-BE49-F238E27FC236}">
                <a16:creationId xmlns:a16="http://schemas.microsoft.com/office/drawing/2014/main" id="{5B1C032B-C909-0A2A-3142-9B4401BF43F7}"/>
              </a:ext>
            </a:extLst>
          </p:cNvPr>
          <p:cNvSpPr txBox="1"/>
          <p:nvPr/>
        </p:nvSpPr>
        <p:spPr>
          <a:xfrm>
            <a:off x="1572768" y="2901541"/>
            <a:ext cx="1563248" cy="3139321"/>
          </a:xfrm>
          <a:prstGeom prst="rect">
            <a:avLst/>
          </a:prstGeom>
          <a:noFill/>
        </p:spPr>
        <p:txBody>
          <a:bodyPr wrap="none" rtlCol="0">
            <a:spAutoFit/>
          </a:bodyPr>
          <a:lstStyle/>
          <a:p>
            <a:r>
              <a:rPr lang="en-US"/>
              <a:t>          S</a:t>
            </a:r>
          </a:p>
          <a:p>
            <a:endParaRPr lang="en-US"/>
          </a:p>
          <a:p>
            <a:r>
              <a:rPr lang="en-US"/>
              <a:t>T1             T2</a:t>
            </a:r>
          </a:p>
          <a:p>
            <a:endParaRPr lang="en-US"/>
          </a:p>
          <a:p>
            <a:r>
              <a:rPr lang="en-US"/>
              <a:t>R(A)</a:t>
            </a:r>
          </a:p>
          <a:p>
            <a:r>
              <a:rPr lang="en-US"/>
              <a:t>W(A)</a:t>
            </a:r>
          </a:p>
          <a:p>
            <a:endParaRPr lang="en-US"/>
          </a:p>
          <a:p>
            <a:r>
              <a:rPr lang="en-US"/>
              <a:t>                 R(A)</a:t>
            </a:r>
          </a:p>
          <a:p>
            <a:r>
              <a:rPr lang="en-US">
                <a:solidFill>
                  <a:srgbClr val="FF0000"/>
                </a:solidFill>
              </a:rPr>
              <a:t>                 W(A)</a:t>
            </a:r>
          </a:p>
          <a:p>
            <a:endParaRPr lang="en-US"/>
          </a:p>
          <a:p>
            <a:r>
              <a:rPr lang="en-US">
                <a:solidFill>
                  <a:srgbClr val="FF0000"/>
                </a:solidFill>
              </a:rPr>
              <a:t>R(B)</a:t>
            </a:r>
          </a:p>
        </p:txBody>
      </p:sp>
      <p:sp>
        <p:nvSpPr>
          <p:cNvPr id="8" name="TextBox 7">
            <a:extLst>
              <a:ext uri="{FF2B5EF4-FFF2-40B4-BE49-F238E27FC236}">
                <a16:creationId xmlns:a16="http://schemas.microsoft.com/office/drawing/2014/main" id="{EA0CCE70-C178-8D34-8478-E4730AF451D7}"/>
              </a:ext>
            </a:extLst>
          </p:cNvPr>
          <p:cNvSpPr txBox="1"/>
          <p:nvPr/>
        </p:nvSpPr>
        <p:spPr>
          <a:xfrm>
            <a:off x="6669024" y="2990612"/>
            <a:ext cx="2548128" cy="2862322"/>
          </a:xfrm>
          <a:prstGeom prst="rect">
            <a:avLst/>
          </a:prstGeom>
          <a:noFill/>
        </p:spPr>
        <p:txBody>
          <a:bodyPr wrap="square">
            <a:spAutoFit/>
          </a:bodyPr>
          <a:lstStyle/>
          <a:p>
            <a:r>
              <a:rPr lang="en-US"/>
              <a:t>                 S1</a:t>
            </a:r>
          </a:p>
          <a:p>
            <a:endParaRPr lang="en-US"/>
          </a:p>
          <a:p>
            <a:r>
              <a:rPr lang="en-US"/>
              <a:t>        T1               T2</a:t>
            </a:r>
          </a:p>
          <a:p>
            <a:endParaRPr lang="en-US"/>
          </a:p>
          <a:p>
            <a:r>
              <a:rPr lang="en-US"/>
              <a:t>      R(A)</a:t>
            </a:r>
          </a:p>
          <a:p>
            <a:r>
              <a:rPr lang="en-US"/>
              <a:t>      W(A)</a:t>
            </a:r>
          </a:p>
          <a:p>
            <a:r>
              <a:rPr lang="en-US"/>
              <a:t>      R(B)</a:t>
            </a:r>
          </a:p>
          <a:p>
            <a:r>
              <a:rPr lang="en-US"/>
              <a:t>                           R(A)</a:t>
            </a:r>
          </a:p>
          <a:p>
            <a:endParaRPr lang="en-US"/>
          </a:p>
          <a:p>
            <a:r>
              <a:rPr lang="en-US"/>
              <a:t>                           W(A)</a:t>
            </a:r>
          </a:p>
        </p:txBody>
      </p:sp>
    </p:spTree>
    <p:extLst>
      <p:ext uri="{BB962C8B-B14F-4D97-AF65-F5344CB8AC3E}">
        <p14:creationId xmlns:p14="http://schemas.microsoft.com/office/powerpoint/2010/main" val="16169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03FB9-F362-2B98-1736-E845EF961B12}"/>
              </a:ext>
            </a:extLst>
          </p:cNvPr>
          <p:cNvSpPr txBox="1"/>
          <p:nvPr/>
        </p:nvSpPr>
        <p:spPr>
          <a:xfrm>
            <a:off x="1085088" y="621792"/>
            <a:ext cx="1909497" cy="3693319"/>
          </a:xfrm>
          <a:prstGeom prst="rect">
            <a:avLst/>
          </a:prstGeom>
          <a:noFill/>
        </p:spPr>
        <p:txBody>
          <a:bodyPr wrap="none" rtlCol="0">
            <a:spAutoFit/>
          </a:bodyPr>
          <a:lstStyle/>
          <a:p>
            <a:r>
              <a:rPr lang="en-US"/>
              <a:t>R(A)                R(A)</a:t>
            </a:r>
          </a:p>
          <a:p>
            <a:endParaRPr lang="en-US"/>
          </a:p>
          <a:p>
            <a:endParaRPr lang="en-US"/>
          </a:p>
          <a:p>
            <a:r>
              <a:rPr lang="en-US"/>
              <a:t>R(A)                W(A)</a:t>
            </a:r>
          </a:p>
          <a:p>
            <a:r>
              <a:rPr lang="en-US"/>
              <a:t>W(A)               R(A)</a:t>
            </a:r>
          </a:p>
          <a:p>
            <a:r>
              <a:rPr lang="en-US"/>
              <a:t>W(A)              W(A)</a:t>
            </a:r>
          </a:p>
          <a:p>
            <a:endParaRPr lang="en-US"/>
          </a:p>
          <a:p>
            <a:endParaRPr lang="en-US"/>
          </a:p>
          <a:p>
            <a:r>
              <a:rPr lang="en-US"/>
              <a:t>R(B)                R(A)</a:t>
            </a:r>
          </a:p>
          <a:p>
            <a:r>
              <a:rPr lang="en-US"/>
              <a:t>W(B)              R(A)</a:t>
            </a:r>
          </a:p>
          <a:p>
            <a:r>
              <a:rPr lang="en-US"/>
              <a:t>R(B)               W(A)</a:t>
            </a:r>
          </a:p>
          <a:p>
            <a:r>
              <a:rPr lang="en-US"/>
              <a:t>W(B)              W(A)</a:t>
            </a:r>
          </a:p>
          <a:p>
            <a:endParaRPr lang="en-US"/>
          </a:p>
        </p:txBody>
      </p:sp>
      <p:sp>
        <p:nvSpPr>
          <p:cNvPr id="3" name="Right Brace 2">
            <a:extLst>
              <a:ext uri="{FF2B5EF4-FFF2-40B4-BE49-F238E27FC236}">
                <a16:creationId xmlns:a16="http://schemas.microsoft.com/office/drawing/2014/main" id="{97298AFF-D439-0415-C4CD-DD441E486339}"/>
              </a:ext>
            </a:extLst>
          </p:cNvPr>
          <p:cNvSpPr/>
          <p:nvPr/>
        </p:nvSpPr>
        <p:spPr>
          <a:xfrm>
            <a:off x="2994585" y="1496079"/>
            <a:ext cx="29260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DC658E11-8CF2-D5E6-524E-AFA799B5E95C}"/>
              </a:ext>
            </a:extLst>
          </p:cNvPr>
          <p:cNvSpPr/>
          <p:nvPr/>
        </p:nvSpPr>
        <p:spPr>
          <a:xfrm>
            <a:off x="3058518" y="2935224"/>
            <a:ext cx="228675" cy="9875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EAB0A312-5F20-6D87-8871-971399E995EA}"/>
              </a:ext>
            </a:extLst>
          </p:cNvPr>
          <p:cNvSpPr txBox="1"/>
          <p:nvPr/>
        </p:nvSpPr>
        <p:spPr>
          <a:xfrm>
            <a:off x="3499104" y="1496079"/>
            <a:ext cx="1397498" cy="369332"/>
          </a:xfrm>
          <a:prstGeom prst="rect">
            <a:avLst/>
          </a:prstGeom>
          <a:noFill/>
        </p:spPr>
        <p:txBody>
          <a:bodyPr wrap="none" rtlCol="0">
            <a:spAutoFit/>
          </a:bodyPr>
          <a:lstStyle/>
          <a:p>
            <a:r>
              <a:rPr lang="en-US"/>
              <a:t>Conflict Pairs</a:t>
            </a:r>
          </a:p>
        </p:txBody>
      </p:sp>
      <p:sp>
        <p:nvSpPr>
          <p:cNvPr id="6" name="TextBox 5">
            <a:extLst>
              <a:ext uri="{FF2B5EF4-FFF2-40B4-BE49-F238E27FC236}">
                <a16:creationId xmlns:a16="http://schemas.microsoft.com/office/drawing/2014/main" id="{CF9DA18B-0940-484E-0773-3E20CCADCB4D}"/>
              </a:ext>
            </a:extLst>
          </p:cNvPr>
          <p:cNvSpPr txBox="1"/>
          <p:nvPr/>
        </p:nvSpPr>
        <p:spPr>
          <a:xfrm>
            <a:off x="3499104" y="3048000"/>
            <a:ext cx="1843133" cy="369332"/>
          </a:xfrm>
          <a:prstGeom prst="rect">
            <a:avLst/>
          </a:prstGeom>
          <a:noFill/>
        </p:spPr>
        <p:txBody>
          <a:bodyPr wrap="none" rtlCol="0">
            <a:spAutoFit/>
          </a:bodyPr>
          <a:lstStyle/>
          <a:p>
            <a:r>
              <a:rPr lang="en-US"/>
              <a:t>Non Conflict Pairs</a:t>
            </a:r>
          </a:p>
        </p:txBody>
      </p:sp>
    </p:spTree>
    <p:extLst>
      <p:ext uri="{BB962C8B-B14F-4D97-AF65-F5344CB8AC3E}">
        <p14:creationId xmlns:p14="http://schemas.microsoft.com/office/powerpoint/2010/main" val="1546889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E35E1-AD1E-FD0E-D2DB-019B622AE440}"/>
              </a:ext>
            </a:extLst>
          </p:cNvPr>
          <p:cNvSpPr txBox="1"/>
          <p:nvPr/>
        </p:nvSpPr>
        <p:spPr>
          <a:xfrm>
            <a:off x="1564481" y="1161348"/>
            <a:ext cx="2035969" cy="3416320"/>
          </a:xfrm>
          <a:prstGeom prst="rect">
            <a:avLst/>
          </a:prstGeom>
          <a:noFill/>
        </p:spPr>
        <p:txBody>
          <a:bodyPr wrap="square">
            <a:spAutoFit/>
          </a:bodyPr>
          <a:lstStyle/>
          <a:p>
            <a:r>
              <a:rPr lang="en-US"/>
              <a:t>           S</a:t>
            </a:r>
          </a:p>
          <a:p>
            <a:endParaRPr lang="en-US"/>
          </a:p>
          <a:p>
            <a:r>
              <a:rPr lang="en-US"/>
              <a:t>T1             T2</a:t>
            </a:r>
          </a:p>
          <a:p>
            <a:endParaRPr lang="en-US"/>
          </a:p>
          <a:p>
            <a:r>
              <a:rPr lang="en-US"/>
              <a:t>R(A)</a:t>
            </a:r>
          </a:p>
          <a:p>
            <a:endParaRPr lang="en-US"/>
          </a:p>
          <a:p>
            <a:r>
              <a:rPr lang="en-US"/>
              <a:t>W(A)</a:t>
            </a:r>
          </a:p>
          <a:p>
            <a:endParaRPr lang="en-US"/>
          </a:p>
          <a:p>
            <a:r>
              <a:rPr lang="en-US">
                <a:solidFill>
                  <a:srgbClr val="FF0000"/>
                </a:solidFill>
              </a:rPr>
              <a:t>                 R(A)</a:t>
            </a:r>
          </a:p>
          <a:p>
            <a:r>
              <a:rPr lang="en-US">
                <a:solidFill>
                  <a:srgbClr val="FF0000"/>
                </a:solidFill>
              </a:rPr>
              <a:t>R(B)</a:t>
            </a:r>
          </a:p>
          <a:p>
            <a:endParaRPr lang="en-US"/>
          </a:p>
          <a:p>
            <a:r>
              <a:rPr lang="en-US"/>
              <a:t>                W(A)</a:t>
            </a:r>
          </a:p>
        </p:txBody>
      </p:sp>
      <p:sp>
        <p:nvSpPr>
          <p:cNvPr id="5" name="TextBox 4">
            <a:extLst>
              <a:ext uri="{FF2B5EF4-FFF2-40B4-BE49-F238E27FC236}">
                <a16:creationId xmlns:a16="http://schemas.microsoft.com/office/drawing/2014/main" id="{7CF525A0-0B3B-8652-9D91-17897F4E0A68}"/>
              </a:ext>
            </a:extLst>
          </p:cNvPr>
          <p:cNvSpPr txBox="1"/>
          <p:nvPr/>
        </p:nvSpPr>
        <p:spPr>
          <a:xfrm>
            <a:off x="6622256" y="1208455"/>
            <a:ext cx="2378869" cy="3693319"/>
          </a:xfrm>
          <a:prstGeom prst="rect">
            <a:avLst/>
          </a:prstGeom>
          <a:noFill/>
        </p:spPr>
        <p:txBody>
          <a:bodyPr wrap="square">
            <a:spAutoFit/>
          </a:bodyPr>
          <a:lstStyle/>
          <a:p>
            <a:r>
              <a:rPr lang="en-US"/>
              <a:t>                S</a:t>
            </a:r>
          </a:p>
          <a:p>
            <a:endParaRPr lang="en-US"/>
          </a:p>
          <a:p>
            <a:r>
              <a:rPr lang="en-US"/>
              <a:t>T1                        T2</a:t>
            </a:r>
          </a:p>
          <a:p>
            <a:endParaRPr lang="en-US"/>
          </a:p>
          <a:p>
            <a:r>
              <a:rPr lang="en-US"/>
              <a:t>R(A)</a:t>
            </a:r>
          </a:p>
          <a:p>
            <a:endParaRPr lang="en-US"/>
          </a:p>
          <a:p>
            <a:r>
              <a:rPr lang="en-US"/>
              <a:t>W(A)</a:t>
            </a:r>
          </a:p>
          <a:p>
            <a:endParaRPr lang="en-US"/>
          </a:p>
          <a:p>
            <a:r>
              <a:rPr lang="en-US"/>
              <a:t>R(B)</a:t>
            </a:r>
          </a:p>
          <a:p>
            <a:endParaRPr lang="en-US"/>
          </a:p>
          <a:p>
            <a:r>
              <a:rPr lang="en-US"/>
              <a:t>                         R(A)</a:t>
            </a:r>
          </a:p>
          <a:p>
            <a:endParaRPr lang="en-US"/>
          </a:p>
          <a:p>
            <a:r>
              <a:rPr lang="en-US"/>
              <a:t>                         W(A)</a:t>
            </a:r>
          </a:p>
        </p:txBody>
      </p:sp>
      <p:sp>
        <p:nvSpPr>
          <p:cNvPr id="6" name="TextBox 5">
            <a:extLst>
              <a:ext uri="{FF2B5EF4-FFF2-40B4-BE49-F238E27FC236}">
                <a16:creationId xmlns:a16="http://schemas.microsoft.com/office/drawing/2014/main" id="{A02CFD36-0B12-FE34-2005-97A96DF37500}"/>
              </a:ext>
            </a:extLst>
          </p:cNvPr>
          <p:cNvSpPr txBox="1"/>
          <p:nvPr/>
        </p:nvSpPr>
        <p:spPr>
          <a:xfrm>
            <a:off x="7417992" y="5030362"/>
            <a:ext cx="787395" cy="369332"/>
          </a:xfrm>
          <a:prstGeom prst="rect">
            <a:avLst/>
          </a:prstGeom>
          <a:noFill/>
        </p:spPr>
        <p:txBody>
          <a:bodyPr wrap="none" rtlCol="0">
            <a:spAutoFit/>
          </a:bodyPr>
          <a:lstStyle/>
          <a:p>
            <a:r>
              <a:rPr lang="en-US"/>
              <a:t>Final S</a:t>
            </a:r>
          </a:p>
        </p:txBody>
      </p:sp>
      <p:sp>
        <p:nvSpPr>
          <p:cNvPr id="7" name="TextBox 6">
            <a:extLst>
              <a:ext uri="{FF2B5EF4-FFF2-40B4-BE49-F238E27FC236}">
                <a16:creationId xmlns:a16="http://schemas.microsoft.com/office/drawing/2014/main" id="{5F981290-9784-0137-1EE2-0D46D90A5705}"/>
              </a:ext>
            </a:extLst>
          </p:cNvPr>
          <p:cNvSpPr txBox="1"/>
          <p:nvPr/>
        </p:nvSpPr>
        <p:spPr>
          <a:xfrm>
            <a:off x="1171575" y="5657850"/>
            <a:ext cx="4617226" cy="369332"/>
          </a:xfrm>
          <a:prstGeom prst="rect">
            <a:avLst/>
          </a:prstGeom>
          <a:noFill/>
        </p:spPr>
        <p:txBody>
          <a:bodyPr wrap="none" rtlCol="0">
            <a:spAutoFit/>
          </a:bodyPr>
          <a:lstStyle/>
          <a:p>
            <a:r>
              <a:rPr lang="en-US"/>
              <a:t>Now S and S1 are Conflict Equivalent Schedules</a:t>
            </a:r>
          </a:p>
        </p:txBody>
      </p:sp>
    </p:spTree>
    <p:extLst>
      <p:ext uri="{BB962C8B-B14F-4D97-AF65-F5344CB8AC3E}">
        <p14:creationId xmlns:p14="http://schemas.microsoft.com/office/powerpoint/2010/main" val="8700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C758AA-FBB2-D79A-5BCF-124D36A78C89}"/>
              </a:ext>
            </a:extLst>
          </p:cNvPr>
          <p:cNvSpPr txBox="1"/>
          <p:nvPr/>
        </p:nvSpPr>
        <p:spPr>
          <a:xfrm>
            <a:off x="1011936" y="864584"/>
            <a:ext cx="10290048" cy="1754326"/>
          </a:xfrm>
          <a:prstGeom prst="rect">
            <a:avLst/>
          </a:prstGeom>
          <a:noFill/>
        </p:spPr>
        <p:txBody>
          <a:bodyPr wrap="square">
            <a:spAutoFit/>
          </a:bodyPr>
          <a:lstStyle/>
          <a:p>
            <a:pPr algn="just"/>
            <a:r>
              <a:rPr lang="en-IN" b="1" i="0">
                <a:solidFill>
                  <a:srgbClr val="333333"/>
                </a:solidFill>
                <a:effectLst/>
                <a:latin typeface="inter-bold"/>
              </a:rPr>
              <a:t>For example:</a:t>
            </a:r>
            <a:r>
              <a:rPr lang="en-IN" b="0" i="0">
                <a:solidFill>
                  <a:srgbClr val="333333"/>
                </a:solidFill>
                <a:effectLst/>
                <a:latin typeface="inter-regular"/>
              </a:rPr>
              <a:t> If in the above transaction, the debit transaction fails after executing operation 2 then X's value will remain 4000 in the database which is not acceptable by the bank.</a:t>
            </a:r>
          </a:p>
          <a:p>
            <a:pPr algn="just"/>
            <a:endParaRPr lang="en-IN" b="0" i="0">
              <a:solidFill>
                <a:srgbClr val="333333"/>
              </a:solidFill>
              <a:effectLst/>
              <a:latin typeface="inter-regular"/>
            </a:endParaRPr>
          </a:p>
          <a:p>
            <a:pPr algn="just"/>
            <a:r>
              <a:rPr lang="en-IN" b="0" i="0">
                <a:solidFill>
                  <a:srgbClr val="333333"/>
                </a:solidFill>
                <a:effectLst/>
                <a:latin typeface="inter-regular"/>
              </a:rPr>
              <a:t>To solve this problem, we have two important operations:</a:t>
            </a:r>
          </a:p>
          <a:p>
            <a:pPr algn="just"/>
            <a:endParaRPr lang="en-IN" b="0" i="0">
              <a:solidFill>
                <a:srgbClr val="333333"/>
              </a:solidFill>
              <a:effectLst/>
              <a:latin typeface="inter-regular"/>
            </a:endParaRPr>
          </a:p>
          <a:p>
            <a:pPr algn="just"/>
            <a:endParaRPr lang="en-IN" b="0" i="0">
              <a:solidFill>
                <a:srgbClr val="333333"/>
              </a:solidFill>
              <a:effectLst/>
              <a:latin typeface="inter-regular"/>
            </a:endParaRPr>
          </a:p>
        </p:txBody>
      </p:sp>
      <p:sp>
        <p:nvSpPr>
          <p:cNvPr id="5" name="TextBox 4">
            <a:extLst>
              <a:ext uri="{FF2B5EF4-FFF2-40B4-BE49-F238E27FC236}">
                <a16:creationId xmlns:a16="http://schemas.microsoft.com/office/drawing/2014/main" id="{E3E61427-5282-5278-E015-F9ECF61FE268}"/>
              </a:ext>
            </a:extLst>
          </p:cNvPr>
          <p:cNvSpPr txBox="1"/>
          <p:nvPr/>
        </p:nvSpPr>
        <p:spPr>
          <a:xfrm>
            <a:off x="1011936" y="2820662"/>
            <a:ext cx="6096000" cy="923330"/>
          </a:xfrm>
          <a:prstGeom prst="rect">
            <a:avLst/>
          </a:prstGeom>
          <a:noFill/>
        </p:spPr>
        <p:txBody>
          <a:bodyPr wrap="square">
            <a:spAutoFit/>
          </a:bodyPr>
          <a:lstStyle/>
          <a:p>
            <a:r>
              <a:rPr lang="en-IN" b="1" i="0">
                <a:solidFill>
                  <a:srgbClr val="333333"/>
                </a:solidFill>
                <a:effectLst/>
                <a:latin typeface="inter-bold"/>
              </a:rPr>
              <a:t>Commit:</a:t>
            </a:r>
            <a:r>
              <a:rPr lang="en-IN" b="0" i="0">
                <a:solidFill>
                  <a:srgbClr val="333333"/>
                </a:solidFill>
                <a:effectLst/>
                <a:latin typeface="inter-regular"/>
              </a:rPr>
              <a:t> It is used to save the work done permanently.</a:t>
            </a:r>
          </a:p>
          <a:p>
            <a:endParaRPr lang="en-IN" b="1" i="0">
              <a:solidFill>
                <a:srgbClr val="333333"/>
              </a:solidFill>
              <a:effectLst/>
              <a:latin typeface="inter-bold"/>
            </a:endParaRPr>
          </a:p>
          <a:p>
            <a:r>
              <a:rPr lang="en-IN" b="1" i="0">
                <a:solidFill>
                  <a:srgbClr val="333333"/>
                </a:solidFill>
                <a:effectLst/>
                <a:latin typeface="inter-bold"/>
              </a:rPr>
              <a:t>Rollback:</a:t>
            </a:r>
            <a:r>
              <a:rPr lang="en-IN" b="0" i="0">
                <a:solidFill>
                  <a:srgbClr val="333333"/>
                </a:solidFill>
                <a:effectLst/>
                <a:latin typeface="inter-regular"/>
              </a:rPr>
              <a:t> It is used to undo the work done.</a:t>
            </a:r>
            <a:endParaRPr lang="en-US"/>
          </a:p>
        </p:txBody>
      </p:sp>
    </p:spTree>
    <p:extLst>
      <p:ext uri="{BB962C8B-B14F-4D97-AF65-F5344CB8AC3E}">
        <p14:creationId xmlns:p14="http://schemas.microsoft.com/office/powerpoint/2010/main" val="89050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835CED-3245-62D3-F366-0F18F461CF00}"/>
              </a:ext>
            </a:extLst>
          </p:cNvPr>
          <p:cNvSpPr txBox="1"/>
          <p:nvPr/>
        </p:nvSpPr>
        <p:spPr>
          <a:xfrm>
            <a:off x="1335881" y="1149340"/>
            <a:ext cx="3309271" cy="3416320"/>
          </a:xfrm>
          <a:prstGeom prst="rect">
            <a:avLst/>
          </a:prstGeom>
          <a:noFill/>
        </p:spPr>
        <p:txBody>
          <a:bodyPr wrap="square">
            <a:spAutoFit/>
          </a:bodyPr>
          <a:lstStyle/>
          <a:p>
            <a:r>
              <a:rPr lang="en-US"/>
              <a:t>                S</a:t>
            </a:r>
          </a:p>
          <a:p>
            <a:endParaRPr lang="en-US"/>
          </a:p>
          <a:p>
            <a:r>
              <a:rPr lang="en-US"/>
              <a:t>T1                      T2</a:t>
            </a:r>
          </a:p>
          <a:p>
            <a:endParaRPr lang="en-US"/>
          </a:p>
          <a:p>
            <a:r>
              <a:rPr lang="en-US"/>
              <a:t>R(A)</a:t>
            </a:r>
          </a:p>
          <a:p>
            <a:endParaRPr lang="en-US"/>
          </a:p>
          <a:p>
            <a:r>
              <a:rPr lang="en-US">
                <a:solidFill>
                  <a:srgbClr val="FF0000"/>
                </a:solidFill>
              </a:rPr>
              <a:t>W(A)</a:t>
            </a:r>
          </a:p>
          <a:p>
            <a:endParaRPr lang="en-US"/>
          </a:p>
          <a:p>
            <a:r>
              <a:rPr lang="en-US">
                <a:solidFill>
                  <a:srgbClr val="FF0000"/>
                </a:solidFill>
              </a:rPr>
              <a:t>                        R(A)</a:t>
            </a:r>
          </a:p>
          <a:p>
            <a:r>
              <a:rPr lang="en-US">
                <a:solidFill>
                  <a:srgbClr val="FF0000"/>
                </a:solidFill>
              </a:rPr>
              <a:t>W(A)</a:t>
            </a:r>
          </a:p>
          <a:p>
            <a:endParaRPr lang="en-US"/>
          </a:p>
          <a:p>
            <a:r>
              <a:rPr lang="en-US"/>
              <a:t>R(B)</a:t>
            </a:r>
          </a:p>
        </p:txBody>
      </p:sp>
      <p:sp>
        <p:nvSpPr>
          <p:cNvPr id="5" name="TextBox 4">
            <a:extLst>
              <a:ext uri="{FF2B5EF4-FFF2-40B4-BE49-F238E27FC236}">
                <a16:creationId xmlns:a16="http://schemas.microsoft.com/office/drawing/2014/main" id="{5B0CD68C-66F7-008F-0C29-22CEC39968B7}"/>
              </a:ext>
            </a:extLst>
          </p:cNvPr>
          <p:cNvSpPr txBox="1"/>
          <p:nvPr/>
        </p:nvSpPr>
        <p:spPr>
          <a:xfrm>
            <a:off x="6819900" y="1149340"/>
            <a:ext cx="3538537" cy="3416320"/>
          </a:xfrm>
          <a:prstGeom prst="rect">
            <a:avLst/>
          </a:prstGeom>
          <a:noFill/>
        </p:spPr>
        <p:txBody>
          <a:bodyPr wrap="square">
            <a:spAutoFit/>
          </a:bodyPr>
          <a:lstStyle/>
          <a:p>
            <a:r>
              <a:rPr lang="en-US"/>
              <a:t>                S1</a:t>
            </a:r>
          </a:p>
          <a:p>
            <a:endParaRPr lang="en-US"/>
          </a:p>
          <a:p>
            <a:r>
              <a:rPr lang="en-US"/>
              <a:t>T1                           T2</a:t>
            </a:r>
          </a:p>
          <a:p>
            <a:endParaRPr lang="en-US"/>
          </a:p>
          <a:p>
            <a:r>
              <a:rPr lang="en-US"/>
              <a:t>R(A)</a:t>
            </a:r>
          </a:p>
          <a:p>
            <a:endParaRPr lang="en-US"/>
          </a:p>
          <a:p>
            <a:r>
              <a:rPr lang="en-US"/>
              <a:t>W(A)</a:t>
            </a:r>
          </a:p>
          <a:p>
            <a:endParaRPr lang="en-US"/>
          </a:p>
          <a:p>
            <a:r>
              <a:rPr lang="en-US"/>
              <a:t>R(B)</a:t>
            </a:r>
          </a:p>
          <a:p>
            <a:endParaRPr lang="en-US"/>
          </a:p>
          <a:p>
            <a:r>
              <a:rPr lang="en-US"/>
              <a:t>                              R(A)</a:t>
            </a:r>
          </a:p>
          <a:p>
            <a:r>
              <a:rPr lang="en-US"/>
              <a:t>                              W(A)</a:t>
            </a:r>
          </a:p>
        </p:txBody>
      </p:sp>
      <p:sp>
        <p:nvSpPr>
          <p:cNvPr id="6" name="TextBox 5">
            <a:extLst>
              <a:ext uri="{FF2B5EF4-FFF2-40B4-BE49-F238E27FC236}">
                <a16:creationId xmlns:a16="http://schemas.microsoft.com/office/drawing/2014/main" id="{EFE26432-1002-2BCF-F3BC-EAD50A7DF32A}"/>
              </a:ext>
            </a:extLst>
          </p:cNvPr>
          <p:cNvSpPr txBox="1"/>
          <p:nvPr/>
        </p:nvSpPr>
        <p:spPr>
          <a:xfrm>
            <a:off x="1335881" y="5029200"/>
            <a:ext cx="3675045" cy="369332"/>
          </a:xfrm>
          <a:prstGeom prst="rect">
            <a:avLst/>
          </a:prstGeom>
          <a:noFill/>
        </p:spPr>
        <p:txBody>
          <a:bodyPr wrap="none" rtlCol="0">
            <a:spAutoFit/>
          </a:bodyPr>
          <a:lstStyle/>
          <a:p>
            <a:r>
              <a:rPr lang="en-US"/>
              <a:t>Conflict Pairs - no change in positions</a:t>
            </a:r>
          </a:p>
        </p:txBody>
      </p:sp>
      <p:sp>
        <p:nvSpPr>
          <p:cNvPr id="7" name="TextBox 6">
            <a:extLst>
              <a:ext uri="{FF2B5EF4-FFF2-40B4-BE49-F238E27FC236}">
                <a16:creationId xmlns:a16="http://schemas.microsoft.com/office/drawing/2014/main" id="{E736CAF0-4D71-1B64-C566-E962EDE6D309}"/>
              </a:ext>
            </a:extLst>
          </p:cNvPr>
          <p:cNvSpPr txBox="1"/>
          <p:nvPr/>
        </p:nvSpPr>
        <p:spPr>
          <a:xfrm>
            <a:off x="1335881" y="5500688"/>
            <a:ext cx="3642151" cy="369332"/>
          </a:xfrm>
          <a:prstGeom prst="rect">
            <a:avLst/>
          </a:prstGeom>
          <a:noFill/>
        </p:spPr>
        <p:txBody>
          <a:bodyPr wrap="none" rtlCol="0">
            <a:spAutoFit/>
          </a:bodyPr>
          <a:lstStyle/>
          <a:p>
            <a:r>
              <a:rPr lang="en-US"/>
              <a:t>S and S1 are not Conflict Serializable.</a:t>
            </a:r>
          </a:p>
        </p:txBody>
      </p:sp>
      <p:sp>
        <p:nvSpPr>
          <p:cNvPr id="2" name="TextBox 1">
            <a:extLst>
              <a:ext uri="{FF2B5EF4-FFF2-40B4-BE49-F238E27FC236}">
                <a16:creationId xmlns:a16="http://schemas.microsoft.com/office/drawing/2014/main" id="{11016639-16CC-A001-CA78-42EB327F1768}"/>
              </a:ext>
            </a:extLst>
          </p:cNvPr>
          <p:cNvSpPr txBox="1"/>
          <p:nvPr/>
        </p:nvSpPr>
        <p:spPr>
          <a:xfrm>
            <a:off x="1182624" y="451104"/>
            <a:ext cx="1209627" cy="369332"/>
          </a:xfrm>
          <a:prstGeom prst="rect">
            <a:avLst/>
          </a:prstGeom>
          <a:noFill/>
        </p:spPr>
        <p:txBody>
          <a:bodyPr wrap="none" rtlCol="0">
            <a:spAutoFit/>
          </a:bodyPr>
          <a:lstStyle/>
          <a:p>
            <a:r>
              <a:rPr lang="en-US"/>
              <a:t>Example 2:</a:t>
            </a:r>
          </a:p>
        </p:txBody>
      </p:sp>
    </p:spTree>
    <p:extLst>
      <p:ext uri="{BB962C8B-B14F-4D97-AF65-F5344CB8AC3E}">
        <p14:creationId xmlns:p14="http://schemas.microsoft.com/office/powerpoint/2010/main" val="19227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8414E-4557-E3B4-F094-BE775EAEF227}"/>
              </a:ext>
            </a:extLst>
          </p:cNvPr>
          <p:cNvSpPr txBox="1"/>
          <p:nvPr/>
        </p:nvSpPr>
        <p:spPr>
          <a:xfrm>
            <a:off x="785813" y="542925"/>
            <a:ext cx="4550669" cy="369332"/>
          </a:xfrm>
          <a:prstGeom prst="rect">
            <a:avLst/>
          </a:prstGeom>
          <a:noFill/>
        </p:spPr>
        <p:txBody>
          <a:bodyPr wrap="none" rtlCol="0">
            <a:spAutoFit/>
          </a:bodyPr>
          <a:lstStyle/>
          <a:p>
            <a:r>
              <a:rPr lang="en-US" b="1"/>
              <a:t>Conflict Serializability using precedence graph</a:t>
            </a:r>
          </a:p>
        </p:txBody>
      </p:sp>
      <p:sp>
        <p:nvSpPr>
          <p:cNvPr id="3" name="TextBox 2">
            <a:extLst>
              <a:ext uri="{FF2B5EF4-FFF2-40B4-BE49-F238E27FC236}">
                <a16:creationId xmlns:a16="http://schemas.microsoft.com/office/drawing/2014/main" id="{7FF97909-309B-8100-E42C-C88AA53C9CF2}"/>
              </a:ext>
            </a:extLst>
          </p:cNvPr>
          <p:cNvSpPr txBox="1"/>
          <p:nvPr/>
        </p:nvSpPr>
        <p:spPr>
          <a:xfrm>
            <a:off x="785813" y="1171575"/>
            <a:ext cx="5491183" cy="369332"/>
          </a:xfrm>
          <a:prstGeom prst="rect">
            <a:avLst/>
          </a:prstGeom>
          <a:noFill/>
        </p:spPr>
        <p:txBody>
          <a:bodyPr wrap="none" rtlCol="0">
            <a:spAutoFit/>
          </a:bodyPr>
          <a:lstStyle/>
          <a:p>
            <a:r>
              <a:rPr lang="en-US"/>
              <a:t>Check conflict pairs in other transactions and draw edge.</a:t>
            </a:r>
          </a:p>
        </p:txBody>
      </p:sp>
      <p:sp>
        <p:nvSpPr>
          <p:cNvPr id="5" name="TextBox 4">
            <a:extLst>
              <a:ext uri="{FF2B5EF4-FFF2-40B4-BE49-F238E27FC236}">
                <a16:creationId xmlns:a16="http://schemas.microsoft.com/office/drawing/2014/main" id="{587ABAED-391A-6295-B625-C066B63EF3C0}"/>
              </a:ext>
            </a:extLst>
          </p:cNvPr>
          <p:cNvSpPr txBox="1"/>
          <p:nvPr/>
        </p:nvSpPr>
        <p:spPr>
          <a:xfrm>
            <a:off x="2478881" y="1935153"/>
            <a:ext cx="6100762" cy="4524315"/>
          </a:xfrm>
          <a:prstGeom prst="rect">
            <a:avLst/>
          </a:prstGeom>
          <a:noFill/>
        </p:spPr>
        <p:txBody>
          <a:bodyPr wrap="square">
            <a:spAutoFit/>
          </a:bodyPr>
          <a:lstStyle/>
          <a:p>
            <a:r>
              <a:rPr lang="en-US"/>
              <a:t>T1                           T2                        T3</a:t>
            </a:r>
          </a:p>
          <a:p>
            <a:endParaRPr lang="en-US"/>
          </a:p>
          <a:p>
            <a:r>
              <a:rPr lang="en-US"/>
              <a:t>R(X)</a:t>
            </a:r>
          </a:p>
          <a:p>
            <a:endParaRPr lang="en-US"/>
          </a:p>
          <a:p>
            <a:r>
              <a:rPr lang="en-US"/>
              <a:t>                                                          R(Y)</a:t>
            </a:r>
          </a:p>
          <a:p>
            <a:r>
              <a:rPr lang="en-US"/>
              <a:t>                                                          R(X)</a:t>
            </a:r>
          </a:p>
          <a:p>
            <a:endParaRPr lang="en-US"/>
          </a:p>
          <a:p>
            <a:r>
              <a:rPr lang="en-US"/>
              <a:t>                              R(Y)</a:t>
            </a:r>
          </a:p>
          <a:p>
            <a:r>
              <a:rPr lang="en-US"/>
              <a:t>                              R(Z)</a:t>
            </a:r>
          </a:p>
          <a:p>
            <a:endParaRPr lang="en-US"/>
          </a:p>
          <a:p>
            <a:r>
              <a:rPr lang="en-US"/>
              <a:t>                                                         W(Y)</a:t>
            </a:r>
          </a:p>
          <a:p>
            <a:endParaRPr lang="en-US"/>
          </a:p>
          <a:p>
            <a:r>
              <a:rPr lang="en-US"/>
              <a:t>                              W(Z)</a:t>
            </a:r>
          </a:p>
          <a:p>
            <a:r>
              <a:rPr lang="en-US"/>
              <a:t>R(Z)</a:t>
            </a:r>
          </a:p>
          <a:p>
            <a:r>
              <a:rPr lang="en-US"/>
              <a:t>W(X)</a:t>
            </a:r>
          </a:p>
          <a:p>
            <a:r>
              <a:rPr lang="en-US"/>
              <a:t>W(Z)</a:t>
            </a:r>
          </a:p>
        </p:txBody>
      </p:sp>
    </p:spTree>
    <p:extLst>
      <p:ext uri="{BB962C8B-B14F-4D97-AF65-F5344CB8AC3E}">
        <p14:creationId xmlns:p14="http://schemas.microsoft.com/office/powerpoint/2010/main" val="3741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5F7AF-667F-DF14-8EE9-C97F443B7247}"/>
              </a:ext>
            </a:extLst>
          </p:cNvPr>
          <p:cNvSpPr txBox="1"/>
          <p:nvPr/>
        </p:nvSpPr>
        <p:spPr>
          <a:xfrm>
            <a:off x="732854" y="333947"/>
            <a:ext cx="8474499" cy="7848302"/>
          </a:xfrm>
          <a:prstGeom prst="rect">
            <a:avLst/>
          </a:prstGeom>
          <a:noFill/>
        </p:spPr>
        <p:txBody>
          <a:bodyPr wrap="none" rtlCol="0">
            <a:spAutoFit/>
          </a:bodyPr>
          <a:lstStyle/>
          <a:p>
            <a:r>
              <a:rPr lang="en-US"/>
              <a:t>Check Conflict pair for R(X) in T1 ---  W(X)</a:t>
            </a:r>
          </a:p>
          <a:p>
            <a:endParaRPr lang="en-US"/>
          </a:p>
          <a:p>
            <a:r>
              <a:rPr lang="en-US"/>
              <a:t>It is not existing in either T2 or T3.Hence Discard.</a:t>
            </a:r>
          </a:p>
          <a:p>
            <a:endParaRPr lang="en-US"/>
          </a:p>
          <a:p>
            <a:r>
              <a:rPr lang="en-US"/>
              <a:t>Check Conflict pair for R(Y) in T3 ---  W(Y)</a:t>
            </a:r>
          </a:p>
          <a:p>
            <a:endParaRPr lang="en-US"/>
          </a:p>
          <a:p>
            <a:r>
              <a:rPr lang="en-US"/>
              <a:t>It is not existing in either T2 or T1.Hence Discard.</a:t>
            </a:r>
          </a:p>
          <a:p>
            <a:endParaRPr lang="en-US"/>
          </a:p>
          <a:p>
            <a:r>
              <a:rPr lang="en-US"/>
              <a:t>Check Conflict pair for R(X) in T3 ---  W(X)</a:t>
            </a:r>
          </a:p>
          <a:p>
            <a:endParaRPr lang="en-US"/>
          </a:p>
          <a:p>
            <a:r>
              <a:rPr lang="en-US"/>
              <a:t>It is not existing in T2 but exists in T1. Draw an edge from T3 to T1 and discard R(X) in T3.</a:t>
            </a:r>
          </a:p>
          <a:p>
            <a:endParaRPr lang="en-US"/>
          </a:p>
          <a:p>
            <a:r>
              <a:rPr lang="en-US"/>
              <a:t>Check Conflict pair for R(Y) in T2 ---  W(Y)</a:t>
            </a:r>
          </a:p>
          <a:p>
            <a:endParaRPr lang="en-US"/>
          </a:p>
          <a:p>
            <a:r>
              <a:rPr lang="en-US"/>
              <a:t>It exists in T3. Draw an edge from T2 to T3 and discard R(Y) in T2.</a:t>
            </a:r>
          </a:p>
          <a:p>
            <a:endParaRPr lang="en-US"/>
          </a:p>
          <a:p>
            <a:r>
              <a:rPr lang="en-US"/>
              <a:t>Check Conflict pair for R(Z) in T2 ---  W(Z)</a:t>
            </a:r>
          </a:p>
          <a:p>
            <a:endParaRPr lang="en-US"/>
          </a:p>
          <a:p>
            <a:r>
              <a:rPr lang="en-US"/>
              <a:t>It (W(Z)) exists in T1. Draw an edge from T2 to T1 and discard R(Z) in T2.</a:t>
            </a:r>
          </a:p>
          <a:p>
            <a:endParaRPr lang="en-US"/>
          </a:p>
          <a:p>
            <a:r>
              <a:rPr lang="en-US"/>
              <a:t>No Conflict pairs for W(Y) in T3 with other transactions.</a:t>
            </a:r>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98695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F24CB0-4474-1FD2-BE36-90728A7E6960}"/>
              </a:ext>
            </a:extLst>
          </p:cNvPr>
          <p:cNvSpPr txBox="1"/>
          <p:nvPr/>
        </p:nvSpPr>
        <p:spPr>
          <a:xfrm>
            <a:off x="792480" y="661708"/>
            <a:ext cx="9497568" cy="923330"/>
          </a:xfrm>
          <a:prstGeom prst="rect">
            <a:avLst/>
          </a:prstGeom>
          <a:noFill/>
        </p:spPr>
        <p:txBody>
          <a:bodyPr wrap="square">
            <a:spAutoFit/>
          </a:bodyPr>
          <a:lstStyle/>
          <a:p>
            <a:r>
              <a:rPr lang="en-US"/>
              <a:t>It (W(Z)) exists in T1. Draw an edge from T2 to T1 and discard R(Z) in T2.</a:t>
            </a:r>
          </a:p>
          <a:p>
            <a:endParaRPr lang="en-US"/>
          </a:p>
          <a:p>
            <a:r>
              <a:rPr lang="en-US"/>
              <a:t>No Conflict pairs for W(Y) in T3 with other transactions.</a:t>
            </a:r>
          </a:p>
        </p:txBody>
      </p:sp>
      <p:sp>
        <p:nvSpPr>
          <p:cNvPr id="5" name="TextBox 4">
            <a:extLst>
              <a:ext uri="{FF2B5EF4-FFF2-40B4-BE49-F238E27FC236}">
                <a16:creationId xmlns:a16="http://schemas.microsoft.com/office/drawing/2014/main" id="{11584848-62E0-FFA4-2226-3DC0C54F189C}"/>
              </a:ext>
            </a:extLst>
          </p:cNvPr>
          <p:cNvSpPr txBox="1"/>
          <p:nvPr/>
        </p:nvSpPr>
        <p:spPr>
          <a:xfrm>
            <a:off x="792480" y="1807756"/>
            <a:ext cx="10643616" cy="1754326"/>
          </a:xfrm>
          <a:prstGeom prst="rect">
            <a:avLst/>
          </a:prstGeom>
          <a:noFill/>
        </p:spPr>
        <p:txBody>
          <a:bodyPr wrap="square">
            <a:spAutoFit/>
          </a:bodyPr>
          <a:lstStyle/>
          <a:p>
            <a:r>
              <a:rPr lang="en-US"/>
              <a:t>Check Conflict pair for W(Z) in T2 ---  W(Z) in T1 and R(Z) in T1.</a:t>
            </a:r>
          </a:p>
          <a:p>
            <a:endParaRPr lang="en-US"/>
          </a:p>
          <a:p>
            <a:r>
              <a:rPr lang="en-US"/>
              <a:t>Edge already existed from T2 to T1 so no need to draw an edge again.</a:t>
            </a:r>
          </a:p>
          <a:p>
            <a:endParaRPr lang="en-US"/>
          </a:p>
          <a:p>
            <a:r>
              <a:rPr lang="en-US"/>
              <a:t>As remaining operations are only in T1 we cannot compare them with other transactions. So discard all the three.</a:t>
            </a:r>
          </a:p>
        </p:txBody>
      </p:sp>
      <p:sp>
        <p:nvSpPr>
          <p:cNvPr id="6" name="TextBox 5">
            <a:extLst>
              <a:ext uri="{FF2B5EF4-FFF2-40B4-BE49-F238E27FC236}">
                <a16:creationId xmlns:a16="http://schemas.microsoft.com/office/drawing/2014/main" id="{BFB413A2-996E-F358-4A8F-AE39709A42D3}"/>
              </a:ext>
            </a:extLst>
          </p:cNvPr>
          <p:cNvSpPr txBox="1"/>
          <p:nvPr/>
        </p:nvSpPr>
        <p:spPr>
          <a:xfrm>
            <a:off x="792480" y="3730752"/>
            <a:ext cx="3237233" cy="369332"/>
          </a:xfrm>
          <a:prstGeom prst="rect">
            <a:avLst/>
          </a:prstGeom>
          <a:noFill/>
        </p:spPr>
        <p:txBody>
          <a:bodyPr wrap="none" rtlCol="0">
            <a:spAutoFit/>
          </a:bodyPr>
          <a:lstStyle/>
          <a:p>
            <a:r>
              <a:rPr lang="en-US"/>
              <a:t>Check if loop exists in this graph.</a:t>
            </a:r>
          </a:p>
        </p:txBody>
      </p:sp>
      <p:sp>
        <p:nvSpPr>
          <p:cNvPr id="7" name="TextBox 6">
            <a:extLst>
              <a:ext uri="{FF2B5EF4-FFF2-40B4-BE49-F238E27FC236}">
                <a16:creationId xmlns:a16="http://schemas.microsoft.com/office/drawing/2014/main" id="{AB05A34B-879C-FCC3-F484-6B09EB9E3507}"/>
              </a:ext>
            </a:extLst>
          </p:cNvPr>
          <p:cNvSpPr txBox="1"/>
          <p:nvPr/>
        </p:nvSpPr>
        <p:spPr>
          <a:xfrm>
            <a:off x="792480" y="4389120"/>
            <a:ext cx="6406113" cy="369332"/>
          </a:xfrm>
          <a:prstGeom prst="rect">
            <a:avLst/>
          </a:prstGeom>
          <a:noFill/>
        </p:spPr>
        <p:txBody>
          <a:bodyPr wrap="none" rtlCol="0">
            <a:spAutoFit/>
          </a:bodyPr>
          <a:lstStyle/>
          <a:p>
            <a:r>
              <a:rPr lang="en-US" b="1"/>
              <a:t>Note</a:t>
            </a:r>
            <a:r>
              <a:rPr lang="en-US"/>
              <a:t>: If a Schedule is conflict serializable it is serial and consistent.</a:t>
            </a:r>
          </a:p>
        </p:txBody>
      </p:sp>
      <p:sp>
        <p:nvSpPr>
          <p:cNvPr id="8" name="Oval 7">
            <a:extLst>
              <a:ext uri="{FF2B5EF4-FFF2-40B4-BE49-F238E27FC236}">
                <a16:creationId xmlns:a16="http://schemas.microsoft.com/office/drawing/2014/main" id="{7287A973-DC87-FCF9-7305-A48A686C6D26}"/>
              </a:ext>
            </a:extLst>
          </p:cNvPr>
          <p:cNvSpPr/>
          <p:nvPr/>
        </p:nvSpPr>
        <p:spPr>
          <a:xfrm>
            <a:off x="8229600" y="3730752"/>
            <a:ext cx="719328" cy="65836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accent1"/>
                </a:solidFill>
                <a:effectLst>
                  <a:outerShdw blurRad="38100" dist="25400" dir="5400000" algn="ctr" rotWithShape="0">
                    <a:srgbClr val="6E747A">
                      <a:alpha val="43000"/>
                    </a:srgbClr>
                  </a:outerShdw>
                </a:effectLst>
              </a:rPr>
              <a:t>T1</a:t>
            </a:r>
          </a:p>
        </p:txBody>
      </p:sp>
      <p:sp>
        <p:nvSpPr>
          <p:cNvPr id="9" name="Oval 8">
            <a:extLst>
              <a:ext uri="{FF2B5EF4-FFF2-40B4-BE49-F238E27FC236}">
                <a16:creationId xmlns:a16="http://schemas.microsoft.com/office/drawing/2014/main" id="{11605AF6-303A-ACAC-5EA9-7E3508FAC2E5}"/>
              </a:ext>
            </a:extLst>
          </p:cNvPr>
          <p:cNvSpPr/>
          <p:nvPr/>
        </p:nvSpPr>
        <p:spPr>
          <a:xfrm>
            <a:off x="9784080" y="3721316"/>
            <a:ext cx="719328" cy="65836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accent1"/>
                </a:solidFill>
                <a:effectLst>
                  <a:outerShdw blurRad="38100" dist="25400" dir="5400000" algn="ctr" rotWithShape="0">
                    <a:srgbClr val="6E747A">
                      <a:alpha val="43000"/>
                    </a:srgbClr>
                  </a:outerShdw>
                </a:effectLst>
              </a:rPr>
              <a:t>T2</a:t>
            </a:r>
          </a:p>
        </p:txBody>
      </p:sp>
      <p:sp>
        <p:nvSpPr>
          <p:cNvPr id="10" name="Oval 9">
            <a:extLst>
              <a:ext uri="{FF2B5EF4-FFF2-40B4-BE49-F238E27FC236}">
                <a16:creationId xmlns:a16="http://schemas.microsoft.com/office/drawing/2014/main" id="{9BE3DF81-5F0C-D061-62FF-C69B68BFC7EA}"/>
              </a:ext>
            </a:extLst>
          </p:cNvPr>
          <p:cNvSpPr/>
          <p:nvPr/>
        </p:nvSpPr>
        <p:spPr>
          <a:xfrm>
            <a:off x="9064752" y="4895088"/>
            <a:ext cx="719328" cy="65836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accent1"/>
                </a:solidFill>
                <a:effectLst>
                  <a:outerShdw blurRad="38100" dist="25400" dir="5400000" algn="ctr" rotWithShape="0">
                    <a:srgbClr val="6E747A">
                      <a:alpha val="43000"/>
                    </a:srgbClr>
                  </a:outerShdw>
                </a:effectLst>
              </a:rPr>
              <a:t>T3</a:t>
            </a:r>
          </a:p>
        </p:txBody>
      </p:sp>
      <p:cxnSp>
        <p:nvCxnSpPr>
          <p:cNvPr id="12" name="Straight Arrow Connector 11">
            <a:extLst>
              <a:ext uri="{FF2B5EF4-FFF2-40B4-BE49-F238E27FC236}">
                <a16:creationId xmlns:a16="http://schemas.microsoft.com/office/drawing/2014/main" id="{C1DD3BDC-FFAE-DBCF-60DF-A2C4E523528F}"/>
              </a:ext>
            </a:extLst>
          </p:cNvPr>
          <p:cNvCxnSpPr>
            <a:cxnSpLocks/>
            <a:stCxn id="10" idx="1"/>
          </p:cNvCxnSpPr>
          <p:nvPr/>
        </p:nvCxnSpPr>
        <p:spPr>
          <a:xfrm flipH="1" flipV="1">
            <a:off x="8717280" y="4389120"/>
            <a:ext cx="452815" cy="60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9838922-7C76-7D90-0C10-E3E4BA8446B9}"/>
              </a:ext>
            </a:extLst>
          </p:cNvPr>
          <p:cNvCxnSpPr>
            <a:stCxn id="9" idx="2"/>
            <a:endCxn id="8" idx="6"/>
          </p:cNvCxnSpPr>
          <p:nvPr/>
        </p:nvCxnSpPr>
        <p:spPr>
          <a:xfrm flipH="1">
            <a:off x="8948928" y="4050500"/>
            <a:ext cx="835152" cy="9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8E52F0F-A846-E550-DA7B-365A59398200}"/>
              </a:ext>
            </a:extLst>
          </p:cNvPr>
          <p:cNvCxnSpPr>
            <a:stCxn id="9" idx="4"/>
            <a:endCxn id="10" idx="7"/>
          </p:cNvCxnSpPr>
          <p:nvPr/>
        </p:nvCxnSpPr>
        <p:spPr>
          <a:xfrm flipH="1">
            <a:off x="9678737" y="4379684"/>
            <a:ext cx="465007" cy="611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9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MS Testing of Serializability">
            <a:extLst>
              <a:ext uri="{FF2B5EF4-FFF2-40B4-BE49-F238E27FC236}">
                <a16:creationId xmlns:a16="http://schemas.microsoft.com/office/drawing/2014/main" id="{2A876EA3-D39A-A8D5-2E54-AD0F69140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0" y="349250"/>
            <a:ext cx="7416800" cy="615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486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BMS Testing of Serializability">
            <a:extLst>
              <a:ext uri="{FF2B5EF4-FFF2-40B4-BE49-F238E27FC236}">
                <a16:creationId xmlns:a16="http://schemas.microsoft.com/office/drawing/2014/main" id="{5F3BD812-6218-3B03-94E1-2B8E23BB7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330200"/>
            <a:ext cx="6972300" cy="619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2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AC9FFAD-5EE1-B511-7FFD-00BBE2A57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062" y="1402080"/>
            <a:ext cx="5276988" cy="48399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5F10086-7994-05BF-7A59-A22E48403D78}"/>
              </a:ext>
            </a:extLst>
          </p:cNvPr>
          <p:cNvSpPr txBox="1"/>
          <p:nvPr/>
        </p:nvSpPr>
        <p:spPr>
          <a:xfrm>
            <a:off x="838062" y="615950"/>
            <a:ext cx="6096000" cy="646331"/>
          </a:xfrm>
          <a:prstGeom prst="rect">
            <a:avLst/>
          </a:prstGeom>
          <a:noFill/>
        </p:spPr>
        <p:txBody>
          <a:bodyPr wrap="square">
            <a:spAutoFit/>
          </a:bodyPr>
          <a:lstStyle/>
          <a:p>
            <a:r>
              <a:rPr lang="en-IN" b="0" i="0">
                <a:solidFill>
                  <a:srgbClr val="303030"/>
                </a:solidFill>
                <a:effectLst/>
                <a:latin typeface="Arimo"/>
              </a:rPr>
              <a:t>Check whether the given schedule S is conflict serializable and recoverable or not-</a:t>
            </a:r>
            <a:endParaRPr lang="en-US"/>
          </a:p>
        </p:txBody>
      </p:sp>
    </p:spTree>
    <p:extLst>
      <p:ext uri="{BB962C8B-B14F-4D97-AF65-F5344CB8AC3E}">
        <p14:creationId xmlns:p14="http://schemas.microsoft.com/office/powerpoint/2010/main" val="708550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15A31D-BE1B-7442-9062-906DD5120E37}"/>
              </a:ext>
            </a:extLst>
          </p:cNvPr>
          <p:cNvSpPr txBox="1"/>
          <p:nvPr/>
        </p:nvSpPr>
        <p:spPr>
          <a:xfrm>
            <a:off x="987552" y="682211"/>
            <a:ext cx="9997440" cy="4247317"/>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Checking Whether S is Conflict Serializable Or Not-</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Step-01:</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List all the conflicting operations and determine the dependency between the transactions-</a:t>
            </a:r>
          </a:p>
          <a:p>
            <a:pPr algn="l" fontAlgn="base">
              <a:buFont typeface="Arial" panose="020B0604020202020204" pitchFamily="34" charset="0"/>
              <a:buChar char="•"/>
            </a:pPr>
            <a:r>
              <a:rPr lang="en-IN" b="0" i="0">
                <a:solidFill>
                  <a:srgbClr val="303030"/>
                </a:solidFill>
                <a:effectLst/>
                <a:latin typeface="Arimo"/>
              </a:rPr>
              <a:t>R</a:t>
            </a:r>
            <a:r>
              <a:rPr lang="en-IN" b="0" i="0" baseline="-25000">
                <a:solidFill>
                  <a:srgbClr val="303030"/>
                </a:solidFill>
                <a:effectLst/>
                <a:latin typeface="Arimo"/>
              </a:rPr>
              <a:t>2</a:t>
            </a:r>
            <a:r>
              <a:rPr lang="en-IN" b="0" i="0">
                <a:solidFill>
                  <a:srgbClr val="303030"/>
                </a:solidFill>
                <a:effectLst/>
                <a:latin typeface="Arimo"/>
              </a:rPr>
              <a:t>(X) , W</a:t>
            </a:r>
            <a:r>
              <a:rPr lang="en-IN" b="0" i="0" baseline="-25000">
                <a:solidFill>
                  <a:srgbClr val="303030"/>
                </a:solidFill>
                <a:effectLst/>
                <a:latin typeface="Arimo"/>
              </a:rPr>
              <a:t>3</a:t>
            </a:r>
            <a:r>
              <a:rPr lang="en-IN" b="0" i="0">
                <a:solidFill>
                  <a:srgbClr val="303030"/>
                </a:solidFill>
                <a:effectLst/>
                <a:latin typeface="Arimo"/>
              </a:rPr>
              <a:t>(X)              (T</a:t>
            </a:r>
            <a:r>
              <a:rPr lang="en-IN" b="0" i="0" baseline="-25000">
                <a:solidFill>
                  <a:srgbClr val="303030"/>
                </a:solidFill>
                <a:effectLst/>
                <a:latin typeface="Arimo"/>
              </a:rPr>
              <a:t>2</a:t>
            </a:r>
            <a:r>
              <a:rPr lang="en-IN" b="0" i="0">
                <a:solidFill>
                  <a:srgbClr val="303030"/>
                </a:solidFill>
                <a:effectLst/>
                <a:latin typeface="Arimo"/>
              </a:rPr>
              <a:t> → T</a:t>
            </a:r>
            <a:r>
              <a:rPr lang="en-IN" b="0" i="0" baseline="-25000">
                <a:solidFill>
                  <a:srgbClr val="303030"/>
                </a:solidFill>
                <a:effectLst/>
                <a:latin typeface="Arimo"/>
              </a:rPr>
              <a:t>3</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R</a:t>
            </a:r>
            <a:r>
              <a:rPr lang="en-IN" b="0" i="0" baseline="-25000">
                <a:solidFill>
                  <a:srgbClr val="303030"/>
                </a:solidFill>
                <a:effectLst/>
                <a:latin typeface="Arimo"/>
              </a:rPr>
              <a:t>2</a:t>
            </a:r>
            <a:r>
              <a:rPr lang="en-IN" b="0" i="0">
                <a:solidFill>
                  <a:srgbClr val="303030"/>
                </a:solidFill>
                <a:effectLst/>
                <a:latin typeface="Arimo"/>
              </a:rPr>
              <a:t>(X) , W</a:t>
            </a:r>
            <a:r>
              <a:rPr lang="en-IN" b="0" i="0" baseline="-25000">
                <a:solidFill>
                  <a:srgbClr val="303030"/>
                </a:solidFill>
                <a:effectLst/>
                <a:latin typeface="Arimo"/>
              </a:rPr>
              <a:t>1</a:t>
            </a:r>
            <a:r>
              <a:rPr lang="en-IN" b="0" i="0">
                <a:solidFill>
                  <a:srgbClr val="303030"/>
                </a:solidFill>
                <a:effectLst/>
                <a:latin typeface="Arimo"/>
              </a:rPr>
              <a:t>(X)              (T</a:t>
            </a:r>
            <a:r>
              <a:rPr lang="en-IN" b="0" i="0" baseline="-25000">
                <a:solidFill>
                  <a:srgbClr val="303030"/>
                </a:solidFill>
                <a:effectLst/>
                <a:latin typeface="Arimo"/>
              </a:rPr>
              <a:t>2</a:t>
            </a:r>
            <a:r>
              <a:rPr lang="en-IN" b="0" i="0">
                <a:solidFill>
                  <a:srgbClr val="303030"/>
                </a:solidFill>
                <a:effectLst/>
                <a:latin typeface="Arimo"/>
              </a:rPr>
              <a:t> → T</a:t>
            </a:r>
            <a:r>
              <a:rPr lang="en-IN" b="0" i="0" baseline="-25000">
                <a:solidFill>
                  <a:srgbClr val="303030"/>
                </a:solidFill>
                <a:effectLst/>
                <a:latin typeface="Arimo"/>
              </a:rPr>
              <a:t>1</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3</a:t>
            </a:r>
            <a:r>
              <a:rPr lang="en-IN" b="0" i="0">
                <a:solidFill>
                  <a:srgbClr val="303030"/>
                </a:solidFill>
                <a:effectLst/>
                <a:latin typeface="Arimo"/>
              </a:rPr>
              <a:t>(X) , W</a:t>
            </a:r>
            <a:r>
              <a:rPr lang="en-IN" b="0" i="0" baseline="-25000">
                <a:solidFill>
                  <a:srgbClr val="303030"/>
                </a:solidFill>
                <a:effectLst/>
                <a:latin typeface="Arimo"/>
              </a:rPr>
              <a:t>1</a:t>
            </a:r>
            <a:r>
              <a:rPr lang="en-IN" b="0" i="0">
                <a:solidFill>
                  <a:srgbClr val="303030"/>
                </a:solidFill>
                <a:effectLst/>
                <a:latin typeface="Arimo"/>
              </a:rPr>
              <a:t>(X)             (T</a:t>
            </a:r>
            <a:r>
              <a:rPr lang="en-IN" b="0" i="0" baseline="-25000">
                <a:solidFill>
                  <a:srgbClr val="303030"/>
                </a:solidFill>
                <a:effectLst/>
                <a:latin typeface="Arimo"/>
              </a:rPr>
              <a:t>3</a:t>
            </a:r>
            <a:r>
              <a:rPr lang="en-IN" b="0" i="0">
                <a:solidFill>
                  <a:srgbClr val="303030"/>
                </a:solidFill>
                <a:effectLst/>
                <a:latin typeface="Arimo"/>
              </a:rPr>
              <a:t> → T</a:t>
            </a:r>
            <a:r>
              <a:rPr lang="en-IN" b="0" i="0" baseline="-25000">
                <a:solidFill>
                  <a:srgbClr val="303030"/>
                </a:solidFill>
                <a:effectLst/>
                <a:latin typeface="Arimo"/>
              </a:rPr>
              <a:t>1</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3</a:t>
            </a:r>
            <a:r>
              <a:rPr lang="en-IN" b="0" i="0">
                <a:solidFill>
                  <a:srgbClr val="303030"/>
                </a:solidFill>
                <a:effectLst/>
                <a:latin typeface="Arimo"/>
              </a:rPr>
              <a:t>(X) , R</a:t>
            </a:r>
            <a:r>
              <a:rPr lang="en-IN" b="0" i="0" baseline="-25000">
                <a:solidFill>
                  <a:srgbClr val="303030"/>
                </a:solidFill>
                <a:effectLst/>
                <a:latin typeface="Arimo"/>
              </a:rPr>
              <a:t>4</a:t>
            </a:r>
            <a:r>
              <a:rPr lang="en-IN" b="0" i="0">
                <a:solidFill>
                  <a:srgbClr val="303030"/>
                </a:solidFill>
                <a:effectLst/>
                <a:latin typeface="Arimo"/>
              </a:rPr>
              <a:t>(X)              (T</a:t>
            </a:r>
            <a:r>
              <a:rPr lang="en-IN" b="0" i="0" baseline="-25000">
                <a:solidFill>
                  <a:srgbClr val="303030"/>
                </a:solidFill>
                <a:effectLst/>
                <a:latin typeface="Arimo"/>
              </a:rPr>
              <a:t>3</a:t>
            </a:r>
            <a:r>
              <a:rPr lang="en-IN" b="0" i="0">
                <a:solidFill>
                  <a:srgbClr val="303030"/>
                </a:solidFill>
                <a:effectLst/>
                <a:latin typeface="Arimo"/>
              </a:rPr>
              <a:t> → T</a:t>
            </a:r>
            <a:r>
              <a:rPr lang="en-IN" b="0" i="0" baseline="-25000">
                <a:solidFill>
                  <a:srgbClr val="303030"/>
                </a:solidFill>
                <a:effectLst/>
                <a:latin typeface="Arimo"/>
              </a:rPr>
              <a:t>4</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1</a:t>
            </a:r>
            <a:r>
              <a:rPr lang="en-IN" b="0" i="0">
                <a:solidFill>
                  <a:srgbClr val="303030"/>
                </a:solidFill>
                <a:effectLst/>
                <a:latin typeface="Arimo"/>
              </a:rPr>
              <a:t>(X) , R</a:t>
            </a:r>
            <a:r>
              <a:rPr lang="en-IN" b="0" i="0" baseline="-25000">
                <a:solidFill>
                  <a:srgbClr val="303030"/>
                </a:solidFill>
                <a:effectLst/>
                <a:latin typeface="Arimo"/>
              </a:rPr>
              <a:t>4</a:t>
            </a:r>
            <a:r>
              <a:rPr lang="en-IN" b="0" i="0">
                <a:solidFill>
                  <a:srgbClr val="303030"/>
                </a:solidFill>
                <a:effectLst/>
                <a:latin typeface="Arimo"/>
              </a:rPr>
              <a:t>(X)              (T</a:t>
            </a:r>
            <a:r>
              <a:rPr lang="en-IN" b="0" i="0" baseline="-25000">
                <a:solidFill>
                  <a:srgbClr val="303030"/>
                </a:solidFill>
                <a:effectLst/>
                <a:latin typeface="Arimo"/>
              </a:rPr>
              <a:t>1</a:t>
            </a:r>
            <a:r>
              <a:rPr lang="en-IN" b="0" i="0">
                <a:solidFill>
                  <a:srgbClr val="303030"/>
                </a:solidFill>
                <a:effectLst/>
                <a:latin typeface="Arimo"/>
              </a:rPr>
              <a:t> → T</a:t>
            </a:r>
            <a:r>
              <a:rPr lang="en-IN" b="0" i="0" baseline="-25000">
                <a:solidFill>
                  <a:srgbClr val="303030"/>
                </a:solidFill>
                <a:effectLst/>
                <a:latin typeface="Arimo"/>
              </a:rPr>
              <a:t>4</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2</a:t>
            </a:r>
            <a:r>
              <a:rPr lang="en-IN" b="0" i="0">
                <a:solidFill>
                  <a:srgbClr val="303030"/>
                </a:solidFill>
                <a:effectLst/>
                <a:latin typeface="Arimo"/>
              </a:rPr>
              <a:t>(Y) , R</a:t>
            </a:r>
            <a:r>
              <a:rPr lang="en-IN" b="0" i="0" baseline="-25000">
                <a:solidFill>
                  <a:srgbClr val="303030"/>
                </a:solidFill>
                <a:effectLst/>
                <a:latin typeface="Arimo"/>
              </a:rPr>
              <a:t>4</a:t>
            </a:r>
            <a:r>
              <a:rPr lang="en-IN" b="0" i="0">
                <a:solidFill>
                  <a:srgbClr val="303030"/>
                </a:solidFill>
                <a:effectLst/>
                <a:latin typeface="Arimo"/>
              </a:rPr>
              <a:t>(Y)              (T</a:t>
            </a:r>
            <a:r>
              <a:rPr lang="en-IN" b="0" i="0" baseline="-25000">
                <a:solidFill>
                  <a:srgbClr val="303030"/>
                </a:solidFill>
                <a:effectLst/>
                <a:latin typeface="Arimo"/>
              </a:rPr>
              <a:t>2</a:t>
            </a:r>
            <a:r>
              <a:rPr lang="en-IN" b="0" i="0">
                <a:solidFill>
                  <a:srgbClr val="303030"/>
                </a:solidFill>
                <a:effectLst/>
                <a:latin typeface="Arimo"/>
              </a:rPr>
              <a:t> → T</a:t>
            </a:r>
            <a:r>
              <a:rPr lang="en-IN" b="0" i="0" baseline="-25000">
                <a:solidFill>
                  <a:srgbClr val="303030"/>
                </a:solidFill>
                <a:effectLst/>
                <a:latin typeface="Arimo"/>
              </a:rPr>
              <a:t>4</a:t>
            </a:r>
            <a:r>
              <a:rPr lang="en-IN" b="0" i="0">
                <a:solidFill>
                  <a:srgbClr val="303030"/>
                </a:solidFill>
                <a:effectLst/>
                <a:latin typeface="Arimo"/>
              </a:rPr>
              <a:t>)</a:t>
            </a: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Step-02:</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Draw the precedence graph-</a:t>
            </a:r>
          </a:p>
        </p:txBody>
      </p:sp>
    </p:spTree>
    <p:extLst>
      <p:ext uri="{BB962C8B-B14F-4D97-AF65-F5344CB8AC3E}">
        <p14:creationId xmlns:p14="http://schemas.microsoft.com/office/powerpoint/2010/main" val="2159466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4B94365-DB9A-1C91-F6B0-A789D024D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460" y="959104"/>
            <a:ext cx="4851400" cy="2794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F7F6D2-503F-8094-4A35-E3A5179EB013}"/>
              </a:ext>
            </a:extLst>
          </p:cNvPr>
          <p:cNvSpPr txBox="1"/>
          <p:nvPr/>
        </p:nvSpPr>
        <p:spPr>
          <a:xfrm>
            <a:off x="1194816" y="4084243"/>
            <a:ext cx="6096000" cy="646331"/>
          </a:xfrm>
          <a:prstGeom prst="rect">
            <a:avLst/>
          </a:prstGeom>
          <a:noFill/>
        </p:spPr>
        <p:txBody>
          <a:bodyPr wrap="square">
            <a:spAutoFit/>
          </a:bodyPr>
          <a:lstStyle/>
          <a:p>
            <a:pPr algn="l" fontAlgn="base">
              <a:buFont typeface="Arial" panose="020B0604020202020204" pitchFamily="34" charset="0"/>
              <a:buChar char="•"/>
            </a:pPr>
            <a:r>
              <a:rPr lang="en-IN" b="0" i="0">
                <a:solidFill>
                  <a:srgbClr val="303030"/>
                </a:solidFill>
                <a:effectLst/>
                <a:latin typeface="Arimo"/>
              </a:rPr>
              <a:t>Clearly, there exists no cycle in the precedence graph.</a:t>
            </a:r>
          </a:p>
          <a:p>
            <a:pPr algn="l" fontAlgn="base">
              <a:buFont typeface="Arial" panose="020B0604020202020204" pitchFamily="34" charset="0"/>
              <a:buChar char="•"/>
            </a:pPr>
            <a:r>
              <a:rPr lang="en-IN" b="0" i="0">
                <a:solidFill>
                  <a:srgbClr val="303030"/>
                </a:solidFill>
                <a:effectLst/>
                <a:latin typeface="Arimo"/>
              </a:rPr>
              <a:t>Therefore, the given schedule S is conflict serializable.</a:t>
            </a:r>
          </a:p>
        </p:txBody>
      </p:sp>
    </p:spTree>
    <p:extLst>
      <p:ext uri="{BB962C8B-B14F-4D97-AF65-F5344CB8AC3E}">
        <p14:creationId xmlns:p14="http://schemas.microsoft.com/office/powerpoint/2010/main" val="2228224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64EC3-388A-0A00-3F84-790623C02E66}"/>
              </a:ext>
            </a:extLst>
          </p:cNvPr>
          <p:cNvSpPr txBox="1"/>
          <p:nvPr/>
        </p:nvSpPr>
        <p:spPr>
          <a:xfrm>
            <a:off x="1085088" y="686092"/>
            <a:ext cx="6096000" cy="1200329"/>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Checking Whether S is Recoverable Or Not-</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buFont typeface="Arial" panose="020B0604020202020204" pitchFamily="34" charset="0"/>
              <a:buChar char="•"/>
            </a:pPr>
            <a:r>
              <a:rPr lang="en-IN" b="0" i="0">
                <a:solidFill>
                  <a:srgbClr val="303030"/>
                </a:solidFill>
                <a:effectLst/>
                <a:latin typeface="Arimo"/>
              </a:rPr>
              <a:t>Conflict serializable schedules are always recoverable.</a:t>
            </a:r>
          </a:p>
          <a:p>
            <a:pPr algn="l" fontAlgn="base">
              <a:buFont typeface="Arial" panose="020B0604020202020204" pitchFamily="34" charset="0"/>
              <a:buChar char="•"/>
            </a:pPr>
            <a:r>
              <a:rPr lang="en-IN" b="0" i="0">
                <a:solidFill>
                  <a:srgbClr val="303030"/>
                </a:solidFill>
                <a:effectLst/>
                <a:latin typeface="Arimo"/>
              </a:rPr>
              <a:t>Therefore, the given schedule S is recoverable.</a:t>
            </a:r>
          </a:p>
        </p:txBody>
      </p:sp>
    </p:spTree>
    <p:extLst>
      <p:ext uri="{BB962C8B-B14F-4D97-AF65-F5344CB8AC3E}">
        <p14:creationId xmlns:p14="http://schemas.microsoft.com/office/powerpoint/2010/main" val="308054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8CE16-093C-399B-CC7D-35D375C99586}"/>
              </a:ext>
            </a:extLst>
          </p:cNvPr>
          <p:cNvSpPr txBox="1"/>
          <p:nvPr/>
        </p:nvSpPr>
        <p:spPr>
          <a:xfrm>
            <a:off x="497895" y="907865"/>
            <a:ext cx="10302240" cy="2308324"/>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ACID Properties-</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buFont typeface="Arial" panose="020B0604020202020204" pitchFamily="34" charset="0"/>
              <a:buChar char="•"/>
            </a:pPr>
            <a:r>
              <a:rPr lang="en-IN" b="0" i="0">
                <a:solidFill>
                  <a:srgbClr val="303030"/>
                </a:solidFill>
                <a:effectLst/>
                <a:latin typeface="Arimo"/>
              </a:rPr>
              <a:t>It is important to ensure that the database remains consistent before and after the transaction.</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To ensure the consistency of database, certain properties are followed by all the transactions occurring in the system.</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These properties are called as </a:t>
            </a:r>
            <a:r>
              <a:rPr lang="en-IN" b="1" i="0">
                <a:solidFill>
                  <a:srgbClr val="303030"/>
                </a:solidFill>
                <a:effectLst/>
                <a:latin typeface="Arimo"/>
              </a:rPr>
              <a:t>ACID Properties</a:t>
            </a:r>
            <a:r>
              <a:rPr lang="en-IN" b="0" i="0">
                <a:solidFill>
                  <a:srgbClr val="303030"/>
                </a:solidFill>
                <a:effectLst/>
                <a:latin typeface="Arimo"/>
              </a:rPr>
              <a:t> of a transaction.</a:t>
            </a:r>
          </a:p>
        </p:txBody>
      </p:sp>
      <p:sp>
        <p:nvSpPr>
          <p:cNvPr id="4" name="TextBox 3">
            <a:extLst>
              <a:ext uri="{FF2B5EF4-FFF2-40B4-BE49-F238E27FC236}">
                <a16:creationId xmlns:a16="http://schemas.microsoft.com/office/drawing/2014/main" id="{61399E72-0C5C-95AC-0E8D-C817F2141787}"/>
              </a:ext>
            </a:extLst>
          </p:cNvPr>
          <p:cNvSpPr txBox="1"/>
          <p:nvPr/>
        </p:nvSpPr>
        <p:spPr>
          <a:xfrm>
            <a:off x="4547616" y="207264"/>
            <a:ext cx="2721707" cy="369332"/>
          </a:xfrm>
          <a:prstGeom prst="rect">
            <a:avLst/>
          </a:prstGeom>
          <a:noFill/>
        </p:spPr>
        <p:txBody>
          <a:bodyPr wrap="none" rtlCol="0">
            <a:spAutoFit/>
          </a:bodyPr>
          <a:lstStyle/>
          <a:p>
            <a:r>
              <a:rPr lang="en-US" b="1"/>
              <a:t>Properties of Transactions </a:t>
            </a:r>
          </a:p>
        </p:txBody>
      </p:sp>
      <p:pic>
        <p:nvPicPr>
          <p:cNvPr id="1026" name="Picture 2">
            <a:extLst>
              <a:ext uri="{FF2B5EF4-FFF2-40B4-BE49-F238E27FC236}">
                <a16:creationId xmlns:a16="http://schemas.microsoft.com/office/drawing/2014/main" id="{EAA66477-ECC4-8756-98C4-84CB23DCD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536" y="3093720"/>
            <a:ext cx="2438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4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42D3187-5F6C-FCE2-F996-399F3C566B6B}"/>
              </a:ext>
            </a:extLst>
          </p:cNvPr>
          <p:cNvGraphicFramePr>
            <a:graphicFrameLocks noGrp="1"/>
          </p:cNvGraphicFramePr>
          <p:nvPr>
            <p:extLst>
              <p:ext uri="{D42A27DB-BD31-4B8C-83A1-F6EECF244321}">
                <p14:modId xmlns:p14="http://schemas.microsoft.com/office/powerpoint/2010/main" val="3744476370"/>
              </p:ext>
            </p:extLst>
          </p:nvPr>
        </p:nvGraphicFramePr>
        <p:xfrm>
          <a:off x="838200" y="2122964"/>
          <a:ext cx="8171688" cy="3756660"/>
        </p:xfrm>
        <a:graphic>
          <a:graphicData uri="http://schemas.openxmlformats.org/drawingml/2006/table">
            <a:tbl>
              <a:tblPr/>
              <a:tblGrid>
                <a:gridCol w="2723896">
                  <a:extLst>
                    <a:ext uri="{9D8B030D-6E8A-4147-A177-3AD203B41FA5}">
                      <a16:colId xmlns:a16="http://schemas.microsoft.com/office/drawing/2014/main" val="79115838"/>
                    </a:ext>
                  </a:extLst>
                </a:gridCol>
                <a:gridCol w="2723896">
                  <a:extLst>
                    <a:ext uri="{9D8B030D-6E8A-4147-A177-3AD203B41FA5}">
                      <a16:colId xmlns:a16="http://schemas.microsoft.com/office/drawing/2014/main" val="2755486415"/>
                    </a:ext>
                  </a:extLst>
                </a:gridCol>
                <a:gridCol w="2723896">
                  <a:extLst>
                    <a:ext uri="{9D8B030D-6E8A-4147-A177-3AD203B41FA5}">
                      <a16:colId xmlns:a16="http://schemas.microsoft.com/office/drawing/2014/main" val="1441681938"/>
                    </a:ext>
                  </a:extLst>
                </a:gridCol>
              </a:tblGrid>
              <a:tr h="0">
                <a:tc>
                  <a:txBody>
                    <a:bodyPr/>
                    <a:lstStyle/>
                    <a:p>
                      <a:pPr algn="ctr" fontAlgn="base"/>
                      <a:r>
                        <a:rPr lang="en-IN" sz="1400" b="1">
                          <a:effectLst/>
                        </a:rPr>
                        <a:t>T</a:t>
                      </a:r>
                      <a:r>
                        <a:rPr lang="en-IN" sz="1400" b="1" baseline="-25000">
                          <a:effectLst/>
                        </a:rPr>
                        <a:t>1</a:t>
                      </a:r>
                      <a:endParaRPr lang="en-IN" sz="1400" b="1">
                        <a:effectLst/>
                      </a:endParaRP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T</a:t>
                      </a:r>
                      <a:r>
                        <a:rPr lang="en-IN" sz="1400" b="1" baseline="-25000">
                          <a:effectLst/>
                        </a:rPr>
                        <a:t>2</a:t>
                      </a:r>
                      <a:endParaRPr lang="en-IN" sz="1400" b="1">
                        <a:effectLst/>
                      </a:endParaRP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T</a:t>
                      </a:r>
                      <a:r>
                        <a:rPr lang="en-IN" sz="1400" b="1" baseline="-25000">
                          <a:effectLst/>
                        </a:rPr>
                        <a:t>3</a:t>
                      </a:r>
                      <a:endParaRPr lang="en-IN" sz="1400" b="1">
                        <a:effectLst/>
                      </a:endParaRP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68448393"/>
                  </a:ext>
                </a:extLst>
              </a:tr>
              <a:tr h="0">
                <a:tc>
                  <a:txBody>
                    <a:bodyPr/>
                    <a:lstStyle/>
                    <a:p>
                      <a:pPr algn="l" fontAlgn="ctr"/>
                      <a:r>
                        <a:rPr lang="en-IN" sz="1250" b="0">
                          <a:effectLst/>
                        </a:rPr>
                        <a:t>a=100 </a:t>
                      </a:r>
                      <a:br>
                        <a:rPr lang="en-IN" sz="1250" b="0">
                          <a:effectLst/>
                        </a:rPr>
                      </a:br>
                      <a:r>
                        <a:rPr lang="en-IN" sz="1250" b="1">
                          <a:effectLst/>
                        </a:rPr>
                        <a:t>read(a)</a:t>
                      </a:r>
                      <a:r>
                        <a:rPr lang="en-IN" sz="1250" b="0">
                          <a:effectLst/>
                        </a:rPr>
                        <a:t> </a:t>
                      </a:r>
                      <a:br>
                        <a:rPr lang="en-IN" sz="1250" b="0">
                          <a:effectLst/>
                        </a:rPr>
                      </a:b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98777932"/>
                  </a:ext>
                </a:extLst>
              </a:tr>
              <a:tr h="0">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a=a-40 </a:t>
                      </a:r>
                      <a:br>
                        <a:rPr lang="en-IN" sz="1250" b="0">
                          <a:effectLst/>
                        </a:rPr>
                      </a:br>
                      <a:r>
                        <a:rPr lang="en-IN" sz="1250" b="1">
                          <a:effectLst/>
                        </a:rPr>
                        <a:t>write(a) //60</a:t>
                      </a:r>
                      <a:r>
                        <a:rPr lang="en-IN" sz="1250" b="0">
                          <a:effectLst/>
                        </a:rPr>
                        <a:t> </a:t>
                      </a:r>
                      <a:br>
                        <a:rPr lang="en-IN" sz="1250" b="0">
                          <a:effectLst/>
                        </a:rPr>
                      </a:b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76093725"/>
                  </a:ext>
                </a:extLst>
              </a:tr>
              <a:tr h="0">
                <a:tc>
                  <a:txBody>
                    <a:bodyPr/>
                    <a:lstStyle/>
                    <a:p>
                      <a:pPr algn="l" fontAlgn="ctr"/>
                      <a:r>
                        <a:rPr lang="en-IN" sz="1250" b="0">
                          <a:effectLst/>
                        </a:rPr>
                        <a:t>a=a-40 </a:t>
                      </a:r>
                      <a:br>
                        <a:rPr lang="en-IN" sz="1250" b="0">
                          <a:effectLst/>
                        </a:rPr>
                      </a:br>
                      <a:r>
                        <a:rPr lang="en-IN" sz="1250" b="1">
                          <a:effectLst/>
                        </a:rPr>
                        <a:t>write(a) //20</a:t>
                      </a:r>
                      <a:r>
                        <a:rPr lang="en-IN" sz="1250" b="0">
                          <a:effectLst/>
                        </a:rPr>
                        <a:t> </a:t>
                      </a:r>
                      <a:br>
                        <a:rPr lang="en-IN" sz="1250" b="0">
                          <a:effectLst/>
                        </a:rPr>
                      </a:b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2489767"/>
                  </a:ext>
                </a:extLst>
              </a:tr>
              <a:tr h="0">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a=a-20 </a:t>
                      </a:r>
                      <a:br>
                        <a:rPr lang="en-IN" sz="1250" b="0">
                          <a:effectLst/>
                        </a:rPr>
                      </a:br>
                      <a:r>
                        <a:rPr lang="en-IN" sz="1250" b="1">
                          <a:effectLst/>
                        </a:rPr>
                        <a:t>write(a) //0</a:t>
                      </a:r>
                      <a:r>
                        <a:rPr lang="en-IN" sz="1250" b="0">
                          <a:effectLst/>
                        </a:rPr>
                        <a:t> </a:t>
                      </a:r>
                      <a:br>
                        <a:rPr lang="en-IN" sz="1250" b="0">
                          <a:effectLst/>
                        </a:rPr>
                      </a:b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80950948"/>
                  </a:ext>
                </a:extLst>
              </a:tr>
            </a:tbl>
          </a:graphicData>
        </a:graphic>
      </p:graphicFrame>
      <p:sp>
        <p:nvSpPr>
          <p:cNvPr id="3" name="TextBox 2">
            <a:extLst>
              <a:ext uri="{FF2B5EF4-FFF2-40B4-BE49-F238E27FC236}">
                <a16:creationId xmlns:a16="http://schemas.microsoft.com/office/drawing/2014/main" id="{DEF433C4-2AC8-3C0D-6E05-3934BC6C882F}"/>
              </a:ext>
            </a:extLst>
          </p:cNvPr>
          <p:cNvSpPr txBox="1"/>
          <p:nvPr/>
        </p:nvSpPr>
        <p:spPr>
          <a:xfrm>
            <a:off x="838200" y="743712"/>
            <a:ext cx="1931747" cy="369332"/>
          </a:xfrm>
          <a:prstGeom prst="rect">
            <a:avLst/>
          </a:prstGeom>
          <a:noFill/>
        </p:spPr>
        <p:txBody>
          <a:bodyPr wrap="none" rtlCol="0">
            <a:spAutoFit/>
          </a:bodyPr>
          <a:lstStyle/>
          <a:p>
            <a:r>
              <a:rPr lang="en-US"/>
              <a:t>View Serializability</a:t>
            </a:r>
          </a:p>
        </p:txBody>
      </p:sp>
    </p:spTree>
    <p:extLst>
      <p:ext uri="{BB962C8B-B14F-4D97-AF65-F5344CB8AC3E}">
        <p14:creationId xmlns:p14="http://schemas.microsoft.com/office/powerpoint/2010/main" val="1442599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F67C0F-79C5-1E6F-92D5-C12899C5EE30}"/>
              </a:ext>
            </a:extLst>
          </p:cNvPr>
          <p:cNvSpPr txBox="1"/>
          <p:nvPr/>
        </p:nvSpPr>
        <p:spPr>
          <a:xfrm>
            <a:off x="1085088" y="566678"/>
            <a:ext cx="10460736" cy="2585323"/>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Checking Whether a Schedule is View Serializable Or Not-</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Method-01:</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Check whether the given schedule is conflict serializable or not.</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If the given schedule is conflict serializable, then it is surely view serializable. Stop and report your answer.</a:t>
            </a:r>
          </a:p>
          <a:p>
            <a:pPr algn="l" fontAlgn="base">
              <a:buFont typeface="Arial" panose="020B0604020202020204" pitchFamily="34" charset="0"/>
              <a:buChar char="•"/>
            </a:pPr>
            <a:r>
              <a:rPr lang="en-IN" b="0" i="0">
                <a:solidFill>
                  <a:srgbClr val="303030"/>
                </a:solidFill>
                <a:effectLst/>
                <a:latin typeface="Arimo"/>
              </a:rPr>
              <a:t>If the given schedule is not conflict serializable, then it may or may not be view serializable. Go and check using other methods.</a:t>
            </a:r>
          </a:p>
        </p:txBody>
      </p:sp>
      <p:sp>
        <p:nvSpPr>
          <p:cNvPr id="5" name="TextBox 4">
            <a:extLst>
              <a:ext uri="{FF2B5EF4-FFF2-40B4-BE49-F238E27FC236}">
                <a16:creationId xmlns:a16="http://schemas.microsoft.com/office/drawing/2014/main" id="{133C7FF7-50EE-516C-CC64-83EB6FCD2856}"/>
              </a:ext>
            </a:extLst>
          </p:cNvPr>
          <p:cNvSpPr txBox="1"/>
          <p:nvPr/>
        </p:nvSpPr>
        <p:spPr>
          <a:xfrm>
            <a:off x="1085088" y="3582430"/>
            <a:ext cx="10655808" cy="2308324"/>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Method-02:</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Check if there exists any blind write operation.</a:t>
            </a:r>
          </a:p>
          <a:p>
            <a:pPr algn="ctr" fontAlgn="base"/>
            <a:r>
              <a:rPr lang="en-IN" b="0" i="0">
                <a:solidFill>
                  <a:srgbClr val="303030"/>
                </a:solidFill>
                <a:effectLst/>
                <a:latin typeface="Arimo"/>
              </a:rPr>
              <a:t>(Writing without reading is called as a blind write).</a:t>
            </a:r>
          </a:p>
          <a:p>
            <a:pPr algn="l" fontAlgn="base">
              <a:buFont typeface="Arial" panose="020B0604020202020204" pitchFamily="34" charset="0"/>
              <a:buChar char="•"/>
            </a:pPr>
            <a:r>
              <a:rPr lang="en-IN" b="0" i="0">
                <a:solidFill>
                  <a:srgbClr val="303030"/>
                </a:solidFill>
                <a:effectLst/>
                <a:latin typeface="Arimo"/>
              </a:rPr>
              <a:t>If there does not exist any blind write, then the schedule is surely not view serializable. Stop and report your answer.</a:t>
            </a:r>
          </a:p>
          <a:p>
            <a:pPr algn="l" fontAlgn="base">
              <a:buFont typeface="Arial" panose="020B0604020202020204" pitchFamily="34" charset="0"/>
              <a:buChar char="•"/>
            </a:pPr>
            <a:r>
              <a:rPr lang="en-IN" b="0" i="0">
                <a:solidFill>
                  <a:srgbClr val="303030"/>
                </a:solidFill>
                <a:effectLst/>
                <a:latin typeface="Arimo"/>
              </a:rPr>
              <a:t>If there exists any blind write, then the schedule may or may not be view serializable. Go and check using other methods.</a:t>
            </a:r>
          </a:p>
        </p:txBody>
      </p:sp>
    </p:spTree>
    <p:extLst>
      <p:ext uri="{BB962C8B-B14F-4D97-AF65-F5344CB8AC3E}">
        <p14:creationId xmlns:p14="http://schemas.microsoft.com/office/powerpoint/2010/main" val="25123436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DAA65-FA02-F785-DC95-503FE4A52920}"/>
              </a:ext>
            </a:extLst>
          </p:cNvPr>
          <p:cNvSpPr txBox="1"/>
          <p:nvPr/>
        </p:nvSpPr>
        <p:spPr>
          <a:xfrm>
            <a:off x="902208" y="705118"/>
            <a:ext cx="10741152" cy="1754326"/>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Method-03:</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In this method, try finding a view equivalent serial schedule.</a:t>
            </a:r>
          </a:p>
          <a:p>
            <a:pPr algn="l" fontAlgn="base">
              <a:buFont typeface="Arial" panose="020B0604020202020204" pitchFamily="34" charset="0"/>
              <a:buChar char="•"/>
            </a:pPr>
            <a:r>
              <a:rPr lang="en-IN" b="0" i="0">
                <a:solidFill>
                  <a:srgbClr val="303030"/>
                </a:solidFill>
                <a:effectLst/>
                <a:latin typeface="Arimo"/>
              </a:rPr>
              <a:t>By using the above three conditions, write all the dependencies.</a:t>
            </a:r>
          </a:p>
          <a:p>
            <a:pPr algn="l" fontAlgn="base">
              <a:buFont typeface="Arial" panose="020B0604020202020204" pitchFamily="34" charset="0"/>
              <a:buChar char="•"/>
            </a:pPr>
            <a:r>
              <a:rPr lang="en-IN" b="0" i="0">
                <a:solidFill>
                  <a:srgbClr val="303030"/>
                </a:solidFill>
                <a:effectLst/>
                <a:latin typeface="Arimo"/>
              </a:rPr>
              <a:t>Then, draw a graph using those dependencies.</a:t>
            </a:r>
          </a:p>
          <a:p>
            <a:pPr algn="l" fontAlgn="base">
              <a:buFont typeface="Arial" panose="020B0604020202020204" pitchFamily="34" charset="0"/>
              <a:buChar char="•"/>
            </a:pPr>
            <a:r>
              <a:rPr lang="en-IN" b="0" i="0">
                <a:solidFill>
                  <a:srgbClr val="303030"/>
                </a:solidFill>
                <a:effectLst/>
                <a:latin typeface="Arimo"/>
              </a:rPr>
              <a:t>If there exists no cycle in the graph, then the schedule is view serializable otherwise not.</a:t>
            </a:r>
          </a:p>
        </p:txBody>
      </p:sp>
    </p:spTree>
    <p:extLst>
      <p:ext uri="{BB962C8B-B14F-4D97-AF65-F5344CB8AC3E}">
        <p14:creationId xmlns:p14="http://schemas.microsoft.com/office/powerpoint/2010/main" val="2317210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79810FC-E77B-A1C6-71D2-FF50C8E82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688" y="1414272"/>
            <a:ext cx="7007362" cy="48277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7AB2A6-30D9-0EF2-44F1-6EACEDA8F821}"/>
              </a:ext>
            </a:extLst>
          </p:cNvPr>
          <p:cNvSpPr txBox="1"/>
          <p:nvPr/>
        </p:nvSpPr>
        <p:spPr>
          <a:xfrm>
            <a:off x="914400" y="490942"/>
            <a:ext cx="6096000" cy="923330"/>
          </a:xfrm>
          <a:prstGeom prst="rect">
            <a:avLst/>
          </a:prstGeom>
          <a:noFill/>
        </p:spPr>
        <p:txBody>
          <a:bodyPr wrap="square">
            <a:spAutoFit/>
          </a:bodyPr>
          <a:lstStyle/>
          <a:p>
            <a:pPr algn="l" fontAlgn="base"/>
            <a:r>
              <a:rPr lang="en-IN" b="0" i="0">
                <a:solidFill>
                  <a:srgbClr val="303030"/>
                </a:solidFill>
                <a:effectLst/>
                <a:latin typeface="Arimo"/>
              </a:rPr>
              <a:t>Check whether the given schedule S is view serializable or not-</a:t>
            </a:r>
          </a:p>
          <a:p>
            <a:br>
              <a:rPr lang="en-IN"/>
            </a:br>
            <a:endParaRPr lang="en-US"/>
          </a:p>
        </p:txBody>
      </p:sp>
    </p:spTree>
    <p:extLst>
      <p:ext uri="{BB962C8B-B14F-4D97-AF65-F5344CB8AC3E}">
        <p14:creationId xmlns:p14="http://schemas.microsoft.com/office/powerpoint/2010/main" val="2862974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441857-E245-5481-10FC-5880822612E8}"/>
              </a:ext>
            </a:extLst>
          </p:cNvPr>
          <p:cNvSpPr txBox="1"/>
          <p:nvPr/>
        </p:nvSpPr>
        <p:spPr>
          <a:xfrm>
            <a:off x="1146048" y="645635"/>
            <a:ext cx="10290048" cy="4524315"/>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Checking Whether S is Conflict Serializable Or Not-</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Step-01:</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List all the conflicting operations and determine the dependency between the transactions-</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1</a:t>
            </a:r>
            <a:r>
              <a:rPr lang="en-IN" b="0" i="0">
                <a:solidFill>
                  <a:srgbClr val="303030"/>
                </a:solidFill>
                <a:effectLst/>
                <a:latin typeface="Arimo"/>
              </a:rPr>
              <a:t>(B) , W</a:t>
            </a:r>
            <a:r>
              <a:rPr lang="en-IN" b="0" i="0" baseline="-25000">
                <a:solidFill>
                  <a:srgbClr val="303030"/>
                </a:solidFill>
                <a:effectLst/>
                <a:latin typeface="Arimo"/>
              </a:rPr>
              <a:t>2</a:t>
            </a:r>
            <a:r>
              <a:rPr lang="en-IN" b="0" i="0">
                <a:solidFill>
                  <a:srgbClr val="303030"/>
                </a:solidFill>
                <a:effectLst/>
                <a:latin typeface="Arimo"/>
              </a:rPr>
              <a:t>(B)              (T</a:t>
            </a:r>
            <a:r>
              <a:rPr lang="en-IN" b="0" i="0" baseline="-25000">
                <a:solidFill>
                  <a:srgbClr val="303030"/>
                </a:solidFill>
                <a:effectLst/>
                <a:latin typeface="Arimo"/>
              </a:rPr>
              <a:t>1</a:t>
            </a:r>
            <a:r>
              <a:rPr lang="en-IN" b="0" i="0">
                <a:solidFill>
                  <a:srgbClr val="303030"/>
                </a:solidFill>
                <a:effectLst/>
                <a:latin typeface="Arimo"/>
              </a:rPr>
              <a:t> → T</a:t>
            </a:r>
            <a:r>
              <a:rPr lang="en-IN" b="0" i="0" baseline="-25000">
                <a:solidFill>
                  <a:srgbClr val="303030"/>
                </a:solidFill>
                <a:effectLst/>
                <a:latin typeface="Arimo"/>
              </a:rPr>
              <a:t>2</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1</a:t>
            </a:r>
            <a:r>
              <a:rPr lang="en-IN" b="0" i="0">
                <a:solidFill>
                  <a:srgbClr val="303030"/>
                </a:solidFill>
                <a:effectLst/>
                <a:latin typeface="Arimo"/>
              </a:rPr>
              <a:t>(B) , W</a:t>
            </a:r>
            <a:r>
              <a:rPr lang="en-IN" b="0" i="0" baseline="-25000">
                <a:solidFill>
                  <a:srgbClr val="303030"/>
                </a:solidFill>
                <a:effectLst/>
                <a:latin typeface="Arimo"/>
              </a:rPr>
              <a:t>3</a:t>
            </a:r>
            <a:r>
              <a:rPr lang="en-IN" b="0" i="0">
                <a:solidFill>
                  <a:srgbClr val="303030"/>
                </a:solidFill>
                <a:effectLst/>
                <a:latin typeface="Arimo"/>
              </a:rPr>
              <a:t>(B)              (T</a:t>
            </a:r>
            <a:r>
              <a:rPr lang="en-IN" b="0" i="0" baseline="-25000">
                <a:solidFill>
                  <a:srgbClr val="303030"/>
                </a:solidFill>
                <a:effectLst/>
                <a:latin typeface="Arimo"/>
              </a:rPr>
              <a:t>1</a:t>
            </a:r>
            <a:r>
              <a:rPr lang="en-IN" b="0" i="0">
                <a:solidFill>
                  <a:srgbClr val="303030"/>
                </a:solidFill>
                <a:effectLst/>
                <a:latin typeface="Arimo"/>
              </a:rPr>
              <a:t> → T</a:t>
            </a:r>
            <a:r>
              <a:rPr lang="en-IN" b="0" i="0" baseline="-25000">
                <a:solidFill>
                  <a:srgbClr val="303030"/>
                </a:solidFill>
                <a:effectLst/>
                <a:latin typeface="Arimo"/>
              </a:rPr>
              <a:t>3</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1</a:t>
            </a:r>
            <a:r>
              <a:rPr lang="en-IN" b="0" i="0">
                <a:solidFill>
                  <a:srgbClr val="303030"/>
                </a:solidFill>
                <a:effectLst/>
                <a:latin typeface="Arimo"/>
              </a:rPr>
              <a:t>(B) , W</a:t>
            </a:r>
            <a:r>
              <a:rPr lang="en-IN" b="0" i="0" baseline="-25000">
                <a:solidFill>
                  <a:srgbClr val="303030"/>
                </a:solidFill>
                <a:effectLst/>
                <a:latin typeface="Arimo"/>
              </a:rPr>
              <a:t>4</a:t>
            </a:r>
            <a:r>
              <a:rPr lang="en-IN" b="0" i="0">
                <a:solidFill>
                  <a:srgbClr val="303030"/>
                </a:solidFill>
                <a:effectLst/>
                <a:latin typeface="Arimo"/>
              </a:rPr>
              <a:t>(B)              (T</a:t>
            </a:r>
            <a:r>
              <a:rPr lang="en-IN" b="0" i="0" baseline="-25000">
                <a:solidFill>
                  <a:srgbClr val="303030"/>
                </a:solidFill>
                <a:effectLst/>
                <a:latin typeface="Arimo"/>
              </a:rPr>
              <a:t>1</a:t>
            </a:r>
            <a:r>
              <a:rPr lang="en-IN" b="0" i="0">
                <a:solidFill>
                  <a:srgbClr val="303030"/>
                </a:solidFill>
                <a:effectLst/>
                <a:latin typeface="Arimo"/>
              </a:rPr>
              <a:t> → T</a:t>
            </a:r>
            <a:r>
              <a:rPr lang="en-IN" b="0" i="0" baseline="-25000">
                <a:solidFill>
                  <a:srgbClr val="303030"/>
                </a:solidFill>
                <a:effectLst/>
                <a:latin typeface="Arimo"/>
              </a:rPr>
              <a:t>4</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2</a:t>
            </a:r>
            <a:r>
              <a:rPr lang="en-IN" b="0" i="0">
                <a:solidFill>
                  <a:srgbClr val="303030"/>
                </a:solidFill>
                <a:effectLst/>
                <a:latin typeface="Arimo"/>
              </a:rPr>
              <a:t>(B) , W</a:t>
            </a:r>
            <a:r>
              <a:rPr lang="en-IN" b="0" i="0" baseline="-25000">
                <a:solidFill>
                  <a:srgbClr val="303030"/>
                </a:solidFill>
                <a:effectLst/>
                <a:latin typeface="Arimo"/>
              </a:rPr>
              <a:t>3</a:t>
            </a:r>
            <a:r>
              <a:rPr lang="en-IN" b="0" i="0">
                <a:solidFill>
                  <a:srgbClr val="303030"/>
                </a:solidFill>
                <a:effectLst/>
                <a:latin typeface="Arimo"/>
              </a:rPr>
              <a:t>(B)              (T</a:t>
            </a:r>
            <a:r>
              <a:rPr lang="en-IN" b="0" i="0" baseline="-25000">
                <a:solidFill>
                  <a:srgbClr val="303030"/>
                </a:solidFill>
                <a:effectLst/>
                <a:latin typeface="Arimo"/>
              </a:rPr>
              <a:t>2</a:t>
            </a:r>
            <a:r>
              <a:rPr lang="en-IN" b="0" i="0">
                <a:solidFill>
                  <a:srgbClr val="303030"/>
                </a:solidFill>
                <a:effectLst/>
                <a:latin typeface="Arimo"/>
              </a:rPr>
              <a:t> → T</a:t>
            </a:r>
            <a:r>
              <a:rPr lang="en-IN" b="0" i="0" baseline="-25000">
                <a:solidFill>
                  <a:srgbClr val="303030"/>
                </a:solidFill>
                <a:effectLst/>
                <a:latin typeface="Arimo"/>
              </a:rPr>
              <a:t>3</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2</a:t>
            </a:r>
            <a:r>
              <a:rPr lang="en-IN" b="0" i="0">
                <a:solidFill>
                  <a:srgbClr val="303030"/>
                </a:solidFill>
                <a:effectLst/>
                <a:latin typeface="Arimo"/>
              </a:rPr>
              <a:t>(B) , W</a:t>
            </a:r>
            <a:r>
              <a:rPr lang="en-IN" b="0" i="0" baseline="-25000">
                <a:solidFill>
                  <a:srgbClr val="303030"/>
                </a:solidFill>
                <a:effectLst/>
                <a:latin typeface="Arimo"/>
              </a:rPr>
              <a:t>4</a:t>
            </a:r>
            <a:r>
              <a:rPr lang="en-IN" b="0" i="0">
                <a:solidFill>
                  <a:srgbClr val="303030"/>
                </a:solidFill>
                <a:effectLst/>
                <a:latin typeface="Arimo"/>
              </a:rPr>
              <a:t>(B)              (T</a:t>
            </a:r>
            <a:r>
              <a:rPr lang="en-IN" b="0" i="0" baseline="-25000">
                <a:solidFill>
                  <a:srgbClr val="303030"/>
                </a:solidFill>
                <a:effectLst/>
                <a:latin typeface="Arimo"/>
              </a:rPr>
              <a:t>2</a:t>
            </a:r>
            <a:r>
              <a:rPr lang="en-IN" b="0" i="0">
                <a:solidFill>
                  <a:srgbClr val="303030"/>
                </a:solidFill>
                <a:effectLst/>
                <a:latin typeface="Arimo"/>
              </a:rPr>
              <a:t> → T</a:t>
            </a:r>
            <a:r>
              <a:rPr lang="en-IN" b="0" i="0" baseline="-25000">
                <a:solidFill>
                  <a:srgbClr val="303030"/>
                </a:solidFill>
                <a:effectLst/>
                <a:latin typeface="Arimo"/>
              </a:rPr>
              <a:t>4</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3</a:t>
            </a:r>
            <a:r>
              <a:rPr lang="en-IN" b="0" i="0">
                <a:solidFill>
                  <a:srgbClr val="303030"/>
                </a:solidFill>
                <a:effectLst/>
                <a:latin typeface="Arimo"/>
              </a:rPr>
              <a:t>(B) , W</a:t>
            </a:r>
            <a:r>
              <a:rPr lang="en-IN" b="0" i="0" baseline="-25000">
                <a:solidFill>
                  <a:srgbClr val="303030"/>
                </a:solidFill>
                <a:effectLst/>
                <a:latin typeface="Arimo"/>
              </a:rPr>
              <a:t>4</a:t>
            </a:r>
            <a:r>
              <a:rPr lang="en-IN" b="0" i="0">
                <a:solidFill>
                  <a:srgbClr val="303030"/>
                </a:solidFill>
                <a:effectLst/>
                <a:latin typeface="Arimo"/>
              </a:rPr>
              <a:t>(B)              (T</a:t>
            </a:r>
            <a:r>
              <a:rPr lang="en-IN" b="0" i="0" baseline="-25000">
                <a:solidFill>
                  <a:srgbClr val="303030"/>
                </a:solidFill>
                <a:effectLst/>
                <a:latin typeface="Arimo"/>
              </a:rPr>
              <a:t>3</a:t>
            </a:r>
            <a:r>
              <a:rPr lang="en-IN" b="0" i="0">
                <a:solidFill>
                  <a:srgbClr val="303030"/>
                </a:solidFill>
                <a:effectLst/>
                <a:latin typeface="Arimo"/>
              </a:rPr>
              <a:t> → T</a:t>
            </a:r>
            <a:r>
              <a:rPr lang="en-IN" b="0" i="0" baseline="-25000">
                <a:solidFill>
                  <a:srgbClr val="303030"/>
                </a:solidFill>
                <a:effectLst/>
                <a:latin typeface="Arimo"/>
              </a:rPr>
              <a:t>4</a:t>
            </a:r>
            <a:r>
              <a:rPr lang="en-IN" b="0" i="0">
                <a:solidFill>
                  <a:srgbClr val="303030"/>
                </a:solidFill>
                <a:effectLst/>
                <a:latin typeface="Arimo"/>
              </a:rPr>
              <a:t>)</a:t>
            </a: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Step-02:</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Draw the precedence graph-</a:t>
            </a:r>
          </a:p>
        </p:txBody>
      </p:sp>
    </p:spTree>
    <p:extLst>
      <p:ext uri="{BB962C8B-B14F-4D97-AF65-F5344CB8AC3E}">
        <p14:creationId xmlns:p14="http://schemas.microsoft.com/office/powerpoint/2010/main" val="1512449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2FC046A-3A56-1DBB-3C3C-D27EF35B0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900" y="1043686"/>
            <a:ext cx="3835400" cy="2527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1EBEB0-326B-C1BC-C3AA-77A1C8A918F2}"/>
              </a:ext>
            </a:extLst>
          </p:cNvPr>
          <p:cNvSpPr txBox="1"/>
          <p:nvPr/>
        </p:nvSpPr>
        <p:spPr>
          <a:xfrm>
            <a:off x="1133856" y="4063276"/>
            <a:ext cx="9863328" cy="923330"/>
          </a:xfrm>
          <a:prstGeom prst="rect">
            <a:avLst/>
          </a:prstGeom>
          <a:noFill/>
        </p:spPr>
        <p:txBody>
          <a:bodyPr wrap="square">
            <a:spAutoFit/>
          </a:bodyPr>
          <a:lstStyle/>
          <a:p>
            <a:pPr algn="l" fontAlgn="base">
              <a:buFont typeface="Arial" panose="020B0604020202020204" pitchFamily="34" charset="0"/>
              <a:buChar char="•"/>
            </a:pPr>
            <a:r>
              <a:rPr lang="en-IN" b="0" i="0">
                <a:solidFill>
                  <a:srgbClr val="303030"/>
                </a:solidFill>
                <a:effectLst/>
                <a:latin typeface="Arimo"/>
              </a:rPr>
              <a:t>Clearly, there exists no cycle in the precedence graph.</a:t>
            </a:r>
          </a:p>
          <a:p>
            <a:pPr algn="l" fontAlgn="base">
              <a:buFont typeface="Arial" panose="020B0604020202020204" pitchFamily="34" charset="0"/>
              <a:buChar char="•"/>
            </a:pPr>
            <a:r>
              <a:rPr lang="en-IN" b="0" i="0">
                <a:solidFill>
                  <a:srgbClr val="303030"/>
                </a:solidFill>
                <a:effectLst/>
                <a:latin typeface="Arimo"/>
              </a:rPr>
              <a:t>Therefore, the given schedule S is conflict serializable.</a:t>
            </a:r>
          </a:p>
          <a:p>
            <a:pPr algn="l" fontAlgn="base">
              <a:buFont typeface="Arial" panose="020B0604020202020204" pitchFamily="34" charset="0"/>
              <a:buChar char="•"/>
            </a:pPr>
            <a:r>
              <a:rPr lang="en-IN" b="0" i="0">
                <a:solidFill>
                  <a:srgbClr val="303030"/>
                </a:solidFill>
                <a:effectLst/>
                <a:latin typeface="Arimo"/>
              </a:rPr>
              <a:t>Thus, we conclude that the given schedule is also view serializable.</a:t>
            </a:r>
          </a:p>
        </p:txBody>
      </p:sp>
    </p:spTree>
    <p:extLst>
      <p:ext uri="{BB962C8B-B14F-4D97-AF65-F5344CB8AC3E}">
        <p14:creationId xmlns:p14="http://schemas.microsoft.com/office/powerpoint/2010/main" val="4093440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8AEB020-0940-E835-9EB1-9161DC421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1885950"/>
            <a:ext cx="6134100" cy="3086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89E155-16CC-F800-8B6E-A500EDA1B550}"/>
              </a:ext>
            </a:extLst>
          </p:cNvPr>
          <p:cNvSpPr txBox="1"/>
          <p:nvPr/>
        </p:nvSpPr>
        <p:spPr>
          <a:xfrm>
            <a:off x="902208" y="955286"/>
            <a:ext cx="6096000" cy="369332"/>
          </a:xfrm>
          <a:prstGeom prst="rect">
            <a:avLst/>
          </a:prstGeom>
          <a:noFill/>
        </p:spPr>
        <p:txBody>
          <a:bodyPr wrap="square">
            <a:spAutoFit/>
          </a:bodyPr>
          <a:lstStyle/>
          <a:p>
            <a:r>
              <a:rPr lang="en-IN" b="0" i="0">
                <a:solidFill>
                  <a:srgbClr val="303030"/>
                </a:solidFill>
                <a:effectLst/>
                <a:latin typeface="Arimo"/>
              </a:rPr>
              <a:t>Check whether the given schedule S is view serializable or not-</a:t>
            </a:r>
            <a:endParaRPr lang="en-US"/>
          </a:p>
        </p:txBody>
      </p:sp>
    </p:spTree>
    <p:extLst>
      <p:ext uri="{BB962C8B-B14F-4D97-AF65-F5344CB8AC3E}">
        <p14:creationId xmlns:p14="http://schemas.microsoft.com/office/powerpoint/2010/main" val="1284111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2CE66-97E8-505B-16EB-5F8737CBCDB2}"/>
              </a:ext>
            </a:extLst>
          </p:cNvPr>
          <p:cNvSpPr txBox="1"/>
          <p:nvPr/>
        </p:nvSpPr>
        <p:spPr>
          <a:xfrm>
            <a:off x="829056" y="1446889"/>
            <a:ext cx="10497312" cy="3693319"/>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Checking Whether S is Conflict Serializable Or Not-</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Step-01:</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List all the conflicting operations and determine the dependency between the transactions-</a:t>
            </a:r>
          </a:p>
          <a:p>
            <a:pPr algn="l" fontAlgn="base">
              <a:buFont typeface="Arial" panose="020B0604020202020204" pitchFamily="34" charset="0"/>
              <a:buChar char="•"/>
            </a:pPr>
            <a:r>
              <a:rPr lang="en-IN" b="0" i="0">
                <a:solidFill>
                  <a:srgbClr val="303030"/>
                </a:solidFill>
                <a:effectLst/>
                <a:latin typeface="Arimo"/>
              </a:rPr>
              <a:t>R</a:t>
            </a:r>
            <a:r>
              <a:rPr lang="en-IN" b="0" i="0" baseline="-25000">
                <a:solidFill>
                  <a:srgbClr val="303030"/>
                </a:solidFill>
                <a:effectLst/>
                <a:latin typeface="Arimo"/>
              </a:rPr>
              <a:t>1</a:t>
            </a:r>
            <a:r>
              <a:rPr lang="en-IN" b="0" i="0">
                <a:solidFill>
                  <a:srgbClr val="303030"/>
                </a:solidFill>
                <a:effectLst/>
                <a:latin typeface="Arimo"/>
              </a:rPr>
              <a:t>(A) , W</a:t>
            </a:r>
            <a:r>
              <a:rPr lang="en-IN" b="0" i="0" baseline="-25000">
                <a:solidFill>
                  <a:srgbClr val="303030"/>
                </a:solidFill>
                <a:effectLst/>
                <a:latin typeface="Arimo"/>
              </a:rPr>
              <a:t>3</a:t>
            </a:r>
            <a:r>
              <a:rPr lang="en-IN" b="0" i="0">
                <a:solidFill>
                  <a:srgbClr val="303030"/>
                </a:solidFill>
                <a:effectLst/>
                <a:latin typeface="Arimo"/>
              </a:rPr>
              <a:t>(A)              (T</a:t>
            </a:r>
            <a:r>
              <a:rPr lang="en-IN" b="0" i="0" baseline="-25000">
                <a:solidFill>
                  <a:srgbClr val="303030"/>
                </a:solidFill>
                <a:effectLst/>
                <a:latin typeface="Arimo"/>
              </a:rPr>
              <a:t>1</a:t>
            </a:r>
            <a:r>
              <a:rPr lang="en-IN" b="0" i="0">
                <a:solidFill>
                  <a:srgbClr val="303030"/>
                </a:solidFill>
                <a:effectLst/>
                <a:latin typeface="Arimo"/>
              </a:rPr>
              <a:t> → T</a:t>
            </a:r>
            <a:r>
              <a:rPr lang="en-IN" b="0" i="0" baseline="-25000">
                <a:solidFill>
                  <a:srgbClr val="303030"/>
                </a:solidFill>
                <a:effectLst/>
                <a:latin typeface="Arimo"/>
              </a:rPr>
              <a:t>3</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R</a:t>
            </a:r>
            <a:r>
              <a:rPr lang="en-IN" b="0" i="0" baseline="-25000">
                <a:solidFill>
                  <a:srgbClr val="303030"/>
                </a:solidFill>
                <a:effectLst/>
                <a:latin typeface="Arimo"/>
              </a:rPr>
              <a:t>2</a:t>
            </a:r>
            <a:r>
              <a:rPr lang="en-IN" b="0" i="0">
                <a:solidFill>
                  <a:srgbClr val="303030"/>
                </a:solidFill>
                <a:effectLst/>
                <a:latin typeface="Arimo"/>
              </a:rPr>
              <a:t>(A) , W</a:t>
            </a:r>
            <a:r>
              <a:rPr lang="en-IN" b="0" i="0" baseline="-25000">
                <a:solidFill>
                  <a:srgbClr val="303030"/>
                </a:solidFill>
                <a:effectLst/>
                <a:latin typeface="Arimo"/>
              </a:rPr>
              <a:t>3</a:t>
            </a:r>
            <a:r>
              <a:rPr lang="en-IN" b="0" i="0">
                <a:solidFill>
                  <a:srgbClr val="303030"/>
                </a:solidFill>
                <a:effectLst/>
                <a:latin typeface="Arimo"/>
              </a:rPr>
              <a:t>(A)              (T</a:t>
            </a:r>
            <a:r>
              <a:rPr lang="en-IN" b="0" i="0" baseline="-25000">
                <a:solidFill>
                  <a:srgbClr val="303030"/>
                </a:solidFill>
                <a:effectLst/>
                <a:latin typeface="Arimo"/>
              </a:rPr>
              <a:t>2</a:t>
            </a:r>
            <a:r>
              <a:rPr lang="en-IN" b="0" i="0">
                <a:solidFill>
                  <a:srgbClr val="303030"/>
                </a:solidFill>
                <a:effectLst/>
                <a:latin typeface="Arimo"/>
              </a:rPr>
              <a:t> → T</a:t>
            </a:r>
            <a:r>
              <a:rPr lang="en-IN" b="0" i="0" baseline="-25000">
                <a:solidFill>
                  <a:srgbClr val="303030"/>
                </a:solidFill>
                <a:effectLst/>
                <a:latin typeface="Arimo"/>
              </a:rPr>
              <a:t>3</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R</a:t>
            </a:r>
            <a:r>
              <a:rPr lang="en-IN" b="0" i="0" baseline="-25000">
                <a:solidFill>
                  <a:srgbClr val="303030"/>
                </a:solidFill>
                <a:effectLst/>
                <a:latin typeface="Arimo"/>
              </a:rPr>
              <a:t>2</a:t>
            </a:r>
            <a:r>
              <a:rPr lang="en-IN" b="0" i="0">
                <a:solidFill>
                  <a:srgbClr val="303030"/>
                </a:solidFill>
                <a:effectLst/>
                <a:latin typeface="Arimo"/>
              </a:rPr>
              <a:t>(A) , W</a:t>
            </a:r>
            <a:r>
              <a:rPr lang="en-IN" b="0" i="0" baseline="-25000">
                <a:solidFill>
                  <a:srgbClr val="303030"/>
                </a:solidFill>
                <a:effectLst/>
                <a:latin typeface="Arimo"/>
              </a:rPr>
              <a:t>1</a:t>
            </a:r>
            <a:r>
              <a:rPr lang="en-IN" b="0" i="0">
                <a:solidFill>
                  <a:srgbClr val="303030"/>
                </a:solidFill>
                <a:effectLst/>
                <a:latin typeface="Arimo"/>
              </a:rPr>
              <a:t>(A)              (T</a:t>
            </a:r>
            <a:r>
              <a:rPr lang="en-IN" b="0" i="0" baseline="-25000">
                <a:solidFill>
                  <a:srgbClr val="303030"/>
                </a:solidFill>
                <a:effectLst/>
                <a:latin typeface="Arimo"/>
              </a:rPr>
              <a:t>2</a:t>
            </a:r>
            <a:r>
              <a:rPr lang="en-IN" b="0" i="0">
                <a:solidFill>
                  <a:srgbClr val="303030"/>
                </a:solidFill>
                <a:effectLst/>
                <a:latin typeface="Arimo"/>
              </a:rPr>
              <a:t> → T</a:t>
            </a:r>
            <a:r>
              <a:rPr lang="en-IN" b="0" i="0" baseline="-25000">
                <a:solidFill>
                  <a:srgbClr val="303030"/>
                </a:solidFill>
                <a:effectLst/>
                <a:latin typeface="Arimo"/>
              </a:rPr>
              <a:t>1</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W</a:t>
            </a:r>
            <a:r>
              <a:rPr lang="en-IN" b="0" i="0" baseline="-25000">
                <a:solidFill>
                  <a:srgbClr val="303030"/>
                </a:solidFill>
                <a:effectLst/>
                <a:latin typeface="Arimo"/>
              </a:rPr>
              <a:t>3</a:t>
            </a:r>
            <a:r>
              <a:rPr lang="en-IN" b="0" i="0">
                <a:solidFill>
                  <a:srgbClr val="303030"/>
                </a:solidFill>
                <a:effectLst/>
                <a:latin typeface="Arimo"/>
              </a:rPr>
              <a:t>(A) , W</a:t>
            </a:r>
            <a:r>
              <a:rPr lang="en-IN" b="0" i="0" baseline="-25000">
                <a:solidFill>
                  <a:srgbClr val="303030"/>
                </a:solidFill>
                <a:effectLst/>
                <a:latin typeface="Arimo"/>
              </a:rPr>
              <a:t>1</a:t>
            </a:r>
            <a:r>
              <a:rPr lang="en-IN" b="0" i="0">
                <a:solidFill>
                  <a:srgbClr val="303030"/>
                </a:solidFill>
                <a:effectLst/>
                <a:latin typeface="Arimo"/>
              </a:rPr>
              <a:t>(A)             (T</a:t>
            </a:r>
            <a:r>
              <a:rPr lang="en-IN" b="0" i="0" baseline="-25000">
                <a:solidFill>
                  <a:srgbClr val="303030"/>
                </a:solidFill>
                <a:effectLst/>
                <a:latin typeface="Arimo"/>
              </a:rPr>
              <a:t>3</a:t>
            </a:r>
            <a:r>
              <a:rPr lang="en-IN" b="0" i="0">
                <a:solidFill>
                  <a:srgbClr val="303030"/>
                </a:solidFill>
                <a:effectLst/>
                <a:latin typeface="Arimo"/>
              </a:rPr>
              <a:t> → T</a:t>
            </a:r>
            <a:r>
              <a:rPr lang="en-IN" b="0" i="0" baseline="-25000">
                <a:solidFill>
                  <a:srgbClr val="303030"/>
                </a:solidFill>
                <a:effectLst/>
                <a:latin typeface="Arimo"/>
              </a:rPr>
              <a:t>1</a:t>
            </a:r>
            <a:r>
              <a:rPr lang="en-IN" b="0" i="0">
                <a:solidFill>
                  <a:srgbClr val="303030"/>
                </a:solidFill>
                <a:effectLst/>
                <a:latin typeface="Arimo"/>
              </a:rPr>
              <a:t>)</a:t>
            </a: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Step-02:</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Draw the precedence graph-</a:t>
            </a:r>
          </a:p>
        </p:txBody>
      </p:sp>
    </p:spTree>
    <p:extLst>
      <p:ext uri="{BB962C8B-B14F-4D97-AF65-F5344CB8AC3E}">
        <p14:creationId xmlns:p14="http://schemas.microsoft.com/office/powerpoint/2010/main" val="3321037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25EF045-0B7E-A963-AEF7-D6B42E819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6152" y="435646"/>
            <a:ext cx="3200400" cy="2184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EC82D3-174C-76A7-822C-A183BB2F9B91}"/>
              </a:ext>
            </a:extLst>
          </p:cNvPr>
          <p:cNvSpPr txBox="1"/>
          <p:nvPr/>
        </p:nvSpPr>
        <p:spPr>
          <a:xfrm>
            <a:off x="950976" y="1527846"/>
            <a:ext cx="8107680" cy="3693319"/>
          </a:xfrm>
          <a:prstGeom prst="rect">
            <a:avLst/>
          </a:prstGeom>
          <a:noFill/>
        </p:spPr>
        <p:txBody>
          <a:bodyPr wrap="square">
            <a:spAutoFit/>
          </a:bodyPr>
          <a:lstStyle/>
          <a:p>
            <a:pPr algn="l" fontAlgn="base">
              <a:buFont typeface="Arial" panose="020B0604020202020204" pitchFamily="34" charset="0"/>
              <a:buChar char="•"/>
            </a:pPr>
            <a:r>
              <a:rPr lang="en-IN" b="0" i="0">
                <a:solidFill>
                  <a:srgbClr val="303030"/>
                </a:solidFill>
                <a:effectLst/>
                <a:latin typeface="Arimo"/>
              </a:rPr>
              <a:t>Clearly, there exists a cycle in the precedence graph.</a:t>
            </a:r>
          </a:p>
          <a:p>
            <a:pPr algn="l" fontAlgn="base">
              <a:buFont typeface="Arial" panose="020B0604020202020204" pitchFamily="34" charset="0"/>
              <a:buChar char="•"/>
            </a:pPr>
            <a:r>
              <a:rPr lang="en-IN" b="0" i="0">
                <a:solidFill>
                  <a:srgbClr val="303030"/>
                </a:solidFill>
                <a:effectLst/>
                <a:latin typeface="Arimo"/>
              </a:rPr>
              <a:t>Therefore, the given schedule S is not conflict serializable.</a:t>
            </a:r>
          </a:p>
          <a:p>
            <a:pPr algn="l" fontAlgn="base"/>
            <a:r>
              <a:rPr lang="en-IN" b="0" i="0">
                <a:solidFill>
                  <a:srgbClr val="303030"/>
                </a:solidFill>
                <a:effectLst/>
                <a:latin typeface="Arimo"/>
              </a:rPr>
              <a:t> </a:t>
            </a:r>
          </a:p>
          <a:p>
            <a:pPr algn="l" fontAlgn="base"/>
            <a:r>
              <a:rPr lang="en-IN" b="0" i="0">
                <a:solidFill>
                  <a:srgbClr val="303030"/>
                </a:solidFill>
                <a:effectLst/>
                <a:latin typeface="Arimo"/>
              </a:rPr>
              <a:t>Now,</a:t>
            </a:r>
          </a:p>
          <a:p>
            <a:pPr algn="l" fontAlgn="base">
              <a:buFont typeface="Arial" panose="020B0604020202020204" pitchFamily="34" charset="0"/>
              <a:buChar char="•"/>
            </a:pPr>
            <a:r>
              <a:rPr lang="en-IN" b="0" i="0">
                <a:solidFill>
                  <a:srgbClr val="303030"/>
                </a:solidFill>
                <a:effectLst/>
                <a:latin typeface="Arimo"/>
              </a:rPr>
              <a:t>Since, the given schedule S is not conflict serializable, so, it may or may not be view serializable.</a:t>
            </a:r>
          </a:p>
          <a:p>
            <a:pPr algn="l" fontAlgn="base">
              <a:buFont typeface="Arial" panose="020B0604020202020204" pitchFamily="34" charset="0"/>
              <a:buChar char="•"/>
            </a:pPr>
            <a:r>
              <a:rPr lang="en-IN" b="0" i="0">
                <a:solidFill>
                  <a:srgbClr val="303030"/>
                </a:solidFill>
                <a:effectLst/>
                <a:latin typeface="Arimo"/>
              </a:rPr>
              <a:t>To check whether S is view serializable or not, let us use another method.</a:t>
            </a:r>
          </a:p>
          <a:p>
            <a:pPr algn="l" fontAlgn="base">
              <a:buFont typeface="Arial" panose="020B0604020202020204" pitchFamily="34" charset="0"/>
              <a:buChar char="•"/>
            </a:pPr>
            <a:r>
              <a:rPr lang="en-IN" b="0" i="0">
                <a:solidFill>
                  <a:srgbClr val="303030"/>
                </a:solidFill>
                <a:effectLst/>
                <a:latin typeface="Arimo"/>
              </a:rPr>
              <a:t>Let us check for blind writes.</a:t>
            </a: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Checking for Blind Writes-</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buFont typeface="Arial" panose="020B0604020202020204" pitchFamily="34" charset="0"/>
              <a:buChar char="•"/>
            </a:pPr>
            <a:r>
              <a:rPr lang="en-IN" b="0" i="0">
                <a:solidFill>
                  <a:srgbClr val="303030"/>
                </a:solidFill>
                <a:effectLst/>
                <a:latin typeface="Arimo"/>
              </a:rPr>
              <a:t>There exists a blind write W</a:t>
            </a:r>
            <a:r>
              <a:rPr lang="en-IN" b="0" i="0" baseline="-25000">
                <a:solidFill>
                  <a:srgbClr val="303030"/>
                </a:solidFill>
                <a:effectLst/>
                <a:latin typeface="Arimo"/>
              </a:rPr>
              <a:t>3 </a:t>
            </a:r>
            <a:r>
              <a:rPr lang="en-IN" b="0" i="0">
                <a:solidFill>
                  <a:srgbClr val="303030"/>
                </a:solidFill>
                <a:effectLst/>
                <a:latin typeface="Arimo"/>
              </a:rPr>
              <a:t>(A) in the given schedule S.</a:t>
            </a:r>
          </a:p>
          <a:p>
            <a:pPr algn="l" fontAlgn="base">
              <a:buFont typeface="Arial" panose="020B0604020202020204" pitchFamily="34" charset="0"/>
              <a:buChar char="•"/>
            </a:pPr>
            <a:r>
              <a:rPr lang="en-IN" b="0" i="0">
                <a:solidFill>
                  <a:srgbClr val="303030"/>
                </a:solidFill>
                <a:effectLst/>
                <a:latin typeface="Arimo"/>
              </a:rPr>
              <a:t>Therefore, the given schedule S may or may not be view serializable.</a:t>
            </a:r>
          </a:p>
        </p:txBody>
      </p:sp>
    </p:spTree>
    <p:extLst>
      <p:ext uri="{BB962C8B-B14F-4D97-AF65-F5344CB8AC3E}">
        <p14:creationId xmlns:p14="http://schemas.microsoft.com/office/powerpoint/2010/main" val="729382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68819-6F91-17D9-8D94-5907D066E078}"/>
              </a:ext>
            </a:extLst>
          </p:cNvPr>
          <p:cNvSpPr txBox="1"/>
          <p:nvPr/>
        </p:nvSpPr>
        <p:spPr>
          <a:xfrm>
            <a:off x="938784" y="348639"/>
            <a:ext cx="10863072" cy="3970318"/>
          </a:xfrm>
          <a:prstGeom prst="rect">
            <a:avLst/>
          </a:prstGeom>
          <a:noFill/>
        </p:spPr>
        <p:txBody>
          <a:bodyPr wrap="square">
            <a:spAutoFit/>
          </a:bodyPr>
          <a:lstStyle/>
          <a:p>
            <a:pPr algn="l" fontAlgn="base">
              <a:buFont typeface="Arial" panose="020B0604020202020204" pitchFamily="34" charset="0"/>
              <a:buChar char="•"/>
            </a:pPr>
            <a:r>
              <a:rPr lang="en-IN" b="0" i="0">
                <a:solidFill>
                  <a:srgbClr val="303030"/>
                </a:solidFill>
                <a:effectLst/>
                <a:latin typeface="Arimo"/>
              </a:rPr>
              <a:t>To check whether S is view serializable or not, let us use another method.</a:t>
            </a:r>
          </a:p>
          <a:p>
            <a:pPr algn="l" fontAlgn="base">
              <a:buFont typeface="Arial" panose="020B0604020202020204" pitchFamily="34" charset="0"/>
              <a:buChar char="•"/>
            </a:pPr>
            <a:r>
              <a:rPr lang="en-IN" b="0" i="0">
                <a:solidFill>
                  <a:srgbClr val="303030"/>
                </a:solidFill>
                <a:effectLst/>
                <a:latin typeface="Arimo"/>
              </a:rPr>
              <a:t>Let us derive the dependencies and then draw a dependency graph.</a:t>
            </a: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Drawing a Dependency Graph-</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buFont typeface="Arial" panose="020B0604020202020204" pitchFamily="34" charset="0"/>
              <a:buChar char="•"/>
            </a:pPr>
            <a:r>
              <a:rPr lang="en-IN" b="0" i="0">
                <a:solidFill>
                  <a:srgbClr val="303030"/>
                </a:solidFill>
                <a:effectLst/>
                <a:latin typeface="Arimo"/>
              </a:rPr>
              <a:t>T1 firstly reads A and T3 firstly updates A.</a:t>
            </a:r>
          </a:p>
          <a:p>
            <a:pPr algn="l" fontAlgn="base">
              <a:buFont typeface="Arial" panose="020B0604020202020204" pitchFamily="34" charset="0"/>
              <a:buChar char="•"/>
            </a:pPr>
            <a:r>
              <a:rPr lang="en-IN" b="0" i="0">
                <a:solidFill>
                  <a:srgbClr val="303030"/>
                </a:solidFill>
                <a:effectLst/>
                <a:latin typeface="Arimo"/>
              </a:rPr>
              <a:t>So, T1 must execute before T3.</a:t>
            </a:r>
          </a:p>
          <a:p>
            <a:pPr algn="l" fontAlgn="base">
              <a:buFont typeface="Arial" panose="020B0604020202020204" pitchFamily="34" charset="0"/>
              <a:buChar char="•"/>
            </a:pPr>
            <a:r>
              <a:rPr lang="en-IN" b="0" i="0">
                <a:solidFill>
                  <a:srgbClr val="303030"/>
                </a:solidFill>
                <a:effectLst/>
                <a:latin typeface="Arimo"/>
              </a:rPr>
              <a:t>Thus, we get the dependency </a:t>
            </a:r>
            <a:r>
              <a:rPr lang="en-IN" b="1" i="0">
                <a:solidFill>
                  <a:srgbClr val="303030"/>
                </a:solidFill>
                <a:effectLst/>
                <a:latin typeface="Arimo"/>
              </a:rPr>
              <a:t>T1 → T3</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Final </a:t>
            </a:r>
            <a:r>
              <a:rPr lang="en-IN" b="0" i="0" err="1">
                <a:solidFill>
                  <a:srgbClr val="303030"/>
                </a:solidFill>
                <a:effectLst/>
                <a:latin typeface="Arimo"/>
              </a:rPr>
              <a:t>updation</a:t>
            </a:r>
            <a:r>
              <a:rPr lang="en-IN" b="0" i="0">
                <a:solidFill>
                  <a:srgbClr val="303030"/>
                </a:solidFill>
                <a:effectLst/>
                <a:latin typeface="Arimo"/>
              </a:rPr>
              <a:t> on A is made by the transaction T1.</a:t>
            </a:r>
          </a:p>
          <a:p>
            <a:pPr algn="l" fontAlgn="base">
              <a:buFont typeface="Arial" panose="020B0604020202020204" pitchFamily="34" charset="0"/>
              <a:buChar char="•"/>
            </a:pPr>
            <a:r>
              <a:rPr lang="en-IN" b="0" i="0">
                <a:solidFill>
                  <a:srgbClr val="303030"/>
                </a:solidFill>
                <a:effectLst/>
                <a:latin typeface="Arimo"/>
              </a:rPr>
              <a:t>So, T1 must execute after all other transactions.</a:t>
            </a:r>
          </a:p>
          <a:p>
            <a:pPr algn="l" fontAlgn="base">
              <a:buFont typeface="Arial" panose="020B0604020202020204" pitchFamily="34" charset="0"/>
              <a:buChar char="•"/>
            </a:pPr>
            <a:r>
              <a:rPr lang="en-IN" b="0" i="0">
                <a:solidFill>
                  <a:srgbClr val="303030"/>
                </a:solidFill>
                <a:effectLst/>
                <a:latin typeface="Arimo"/>
              </a:rPr>
              <a:t>Thus, we get the dependency </a:t>
            </a:r>
            <a:r>
              <a:rPr lang="en-IN" b="1" i="0">
                <a:solidFill>
                  <a:srgbClr val="303030"/>
                </a:solidFill>
                <a:effectLst/>
                <a:latin typeface="Arimo"/>
              </a:rPr>
              <a:t>(T2, T3) → T1</a:t>
            </a:r>
            <a:r>
              <a:rPr lang="en-IN" b="0" i="0">
                <a:solidFill>
                  <a:srgbClr val="303030"/>
                </a:solidFill>
                <a:effectLst/>
                <a:latin typeface="Arimo"/>
              </a:rPr>
              <a:t>.</a:t>
            </a:r>
          </a:p>
          <a:p>
            <a:pPr algn="l" fontAlgn="base">
              <a:buFont typeface="Arial" panose="020B0604020202020204" pitchFamily="34" charset="0"/>
              <a:buChar char="•"/>
            </a:pPr>
            <a:r>
              <a:rPr lang="en-IN" b="0" i="0">
                <a:solidFill>
                  <a:srgbClr val="303030"/>
                </a:solidFill>
                <a:effectLst/>
                <a:latin typeface="Arimo"/>
              </a:rPr>
              <a:t>There exists no write-read sequence.</a:t>
            </a:r>
          </a:p>
          <a:p>
            <a:pPr algn="l" fontAlgn="base"/>
            <a:r>
              <a:rPr lang="en-IN" b="0" i="0">
                <a:solidFill>
                  <a:srgbClr val="303030"/>
                </a:solidFill>
                <a:effectLst/>
                <a:latin typeface="Arimo"/>
              </a:rPr>
              <a:t> </a:t>
            </a:r>
          </a:p>
          <a:p>
            <a:pPr algn="l" fontAlgn="base"/>
            <a:r>
              <a:rPr lang="en-IN" b="0" i="0">
                <a:solidFill>
                  <a:srgbClr val="303030"/>
                </a:solidFill>
                <a:effectLst/>
                <a:latin typeface="Arimo"/>
              </a:rPr>
              <a:t>Now, let us draw a dependency graph using these dependencies-</a:t>
            </a:r>
          </a:p>
        </p:txBody>
      </p:sp>
      <p:pic>
        <p:nvPicPr>
          <p:cNvPr id="5122" name="Picture 2">
            <a:extLst>
              <a:ext uri="{FF2B5EF4-FFF2-40B4-BE49-F238E27FC236}">
                <a16:creationId xmlns:a16="http://schemas.microsoft.com/office/drawing/2014/main" id="{CEA47A76-3C5D-8ED2-D7CD-5FEE7FE04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3832" y="1866392"/>
            <a:ext cx="2692400" cy="1930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41D9AC-FA5B-E90A-3545-6EC08A605FAF}"/>
              </a:ext>
            </a:extLst>
          </p:cNvPr>
          <p:cNvSpPr txBox="1"/>
          <p:nvPr/>
        </p:nvSpPr>
        <p:spPr>
          <a:xfrm>
            <a:off x="938784" y="5128367"/>
            <a:ext cx="10265664" cy="646331"/>
          </a:xfrm>
          <a:prstGeom prst="rect">
            <a:avLst/>
          </a:prstGeom>
          <a:noFill/>
        </p:spPr>
        <p:txBody>
          <a:bodyPr wrap="square">
            <a:spAutoFit/>
          </a:bodyPr>
          <a:lstStyle/>
          <a:p>
            <a:pPr algn="l" fontAlgn="base">
              <a:buFont typeface="Arial" panose="020B0604020202020204" pitchFamily="34" charset="0"/>
              <a:buChar char="•"/>
            </a:pPr>
            <a:r>
              <a:rPr lang="en-IN" b="0" i="0">
                <a:solidFill>
                  <a:srgbClr val="303030"/>
                </a:solidFill>
                <a:effectLst/>
                <a:latin typeface="Arimo"/>
              </a:rPr>
              <a:t>Clearly, there exists a cycle in the dependency graph.</a:t>
            </a:r>
          </a:p>
          <a:p>
            <a:pPr algn="l" fontAlgn="base">
              <a:buFont typeface="Arial" panose="020B0604020202020204" pitchFamily="34" charset="0"/>
              <a:buChar char="•"/>
            </a:pPr>
            <a:r>
              <a:rPr lang="en-IN" b="0" i="0">
                <a:solidFill>
                  <a:srgbClr val="303030"/>
                </a:solidFill>
                <a:effectLst/>
                <a:latin typeface="Arimo"/>
              </a:rPr>
              <a:t>Thus, we conclude that the given schedule S is not view serializable.</a:t>
            </a:r>
          </a:p>
        </p:txBody>
      </p:sp>
    </p:spTree>
    <p:extLst>
      <p:ext uri="{BB962C8B-B14F-4D97-AF65-F5344CB8AC3E}">
        <p14:creationId xmlns:p14="http://schemas.microsoft.com/office/powerpoint/2010/main" val="51400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AEDF3C-56FA-222B-9BDE-A3AE4E181E10}"/>
              </a:ext>
            </a:extLst>
          </p:cNvPr>
          <p:cNvSpPr txBox="1"/>
          <p:nvPr/>
        </p:nvSpPr>
        <p:spPr>
          <a:xfrm>
            <a:off x="987552" y="802654"/>
            <a:ext cx="11021568" cy="2585323"/>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1. Atomicity-</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buFont typeface="Arial" panose="020B0604020202020204" pitchFamily="34" charset="0"/>
              <a:buChar char="•"/>
            </a:pPr>
            <a:r>
              <a:rPr lang="en-IN" b="0" i="0">
                <a:solidFill>
                  <a:srgbClr val="303030"/>
                </a:solidFill>
                <a:effectLst/>
                <a:latin typeface="Arimo"/>
              </a:rPr>
              <a:t>This property ensures that either the transaction occurs completely or it does not occur at all.</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In other words, it ensures that no transaction occurs partially.</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That is why, it is also referred to as “</a:t>
            </a:r>
            <a:r>
              <a:rPr lang="en-IN" b="1" i="0">
                <a:solidFill>
                  <a:srgbClr val="303030"/>
                </a:solidFill>
                <a:effectLst/>
                <a:latin typeface="Arimo"/>
              </a:rPr>
              <a:t>All or nothing rule</a:t>
            </a:r>
            <a:r>
              <a:rPr lang="en-IN" b="0" i="0">
                <a:solidFill>
                  <a:srgbClr val="303030"/>
                </a:solidFill>
                <a:effectLst/>
                <a:latin typeface="Arimo"/>
              </a:rPr>
              <a:t>“.</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It is the responsibility of Transaction Control Manager to ensure atomicity of the transactions.</a:t>
            </a:r>
          </a:p>
        </p:txBody>
      </p:sp>
    </p:spTree>
    <p:extLst>
      <p:ext uri="{BB962C8B-B14F-4D97-AF65-F5344CB8AC3E}">
        <p14:creationId xmlns:p14="http://schemas.microsoft.com/office/powerpoint/2010/main" val="33921395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4500E6-9362-CF7B-86A4-3A996954E816}"/>
              </a:ext>
            </a:extLst>
          </p:cNvPr>
          <p:cNvSpPr txBox="1"/>
          <p:nvPr/>
        </p:nvSpPr>
        <p:spPr>
          <a:xfrm>
            <a:off x="1219200" y="584168"/>
            <a:ext cx="6096000" cy="1477328"/>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Problem-04:</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Check whether the given schedule S is view serializable or not. If yes, then give the serial schedule.</a:t>
            </a:r>
          </a:p>
          <a:p>
            <a:pPr algn="ctr" fontAlgn="base"/>
            <a:r>
              <a:rPr lang="en-IN" b="1" i="0">
                <a:solidFill>
                  <a:srgbClr val="303030"/>
                </a:solidFill>
                <a:effectLst/>
                <a:latin typeface="Arimo"/>
              </a:rPr>
              <a:t>S : R</a:t>
            </a:r>
            <a:r>
              <a:rPr lang="en-IN" b="1" i="0" baseline="-25000">
                <a:solidFill>
                  <a:srgbClr val="303030"/>
                </a:solidFill>
                <a:effectLst/>
                <a:latin typeface="Arimo"/>
              </a:rPr>
              <a:t>1</a:t>
            </a:r>
            <a:r>
              <a:rPr lang="en-IN" b="1" i="0">
                <a:solidFill>
                  <a:srgbClr val="303030"/>
                </a:solidFill>
                <a:effectLst/>
                <a:latin typeface="Arimo"/>
              </a:rPr>
              <a:t>(A) , W</a:t>
            </a:r>
            <a:r>
              <a:rPr lang="en-IN" b="1" i="0" baseline="-25000">
                <a:solidFill>
                  <a:srgbClr val="303030"/>
                </a:solidFill>
                <a:effectLst/>
                <a:latin typeface="Arimo"/>
              </a:rPr>
              <a:t>2</a:t>
            </a:r>
            <a:r>
              <a:rPr lang="en-IN" b="1" i="0">
                <a:solidFill>
                  <a:srgbClr val="303030"/>
                </a:solidFill>
                <a:effectLst/>
                <a:latin typeface="Arimo"/>
              </a:rPr>
              <a:t>(A) , R</a:t>
            </a:r>
            <a:r>
              <a:rPr lang="en-IN" b="1" i="0" baseline="-25000">
                <a:solidFill>
                  <a:srgbClr val="303030"/>
                </a:solidFill>
                <a:effectLst/>
                <a:latin typeface="Arimo"/>
              </a:rPr>
              <a:t>3</a:t>
            </a:r>
            <a:r>
              <a:rPr lang="en-IN" b="1" i="0">
                <a:solidFill>
                  <a:srgbClr val="303030"/>
                </a:solidFill>
                <a:effectLst/>
                <a:latin typeface="Arimo"/>
              </a:rPr>
              <a:t>(A) , W</a:t>
            </a:r>
            <a:r>
              <a:rPr lang="en-IN" b="1" i="0" baseline="-25000">
                <a:solidFill>
                  <a:srgbClr val="303030"/>
                </a:solidFill>
                <a:effectLst/>
                <a:latin typeface="Arimo"/>
              </a:rPr>
              <a:t>1</a:t>
            </a:r>
            <a:r>
              <a:rPr lang="en-IN" b="1" i="0">
                <a:solidFill>
                  <a:srgbClr val="303030"/>
                </a:solidFill>
                <a:effectLst/>
                <a:latin typeface="Arimo"/>
              </a:rPr>
              <a:t>(A) , W</a:t>
            </a:r>
            <a:r>
              <a:rPr lang="en-IN" b="1" i="0" baseline="-25000">
                <a:solidFill>
                  <a:srgbClr val="303030"/>
                </a:solidFill>
                <a:effectLst/>
                <a:latin typeface="Arimo"/>
              </a:rPr>
              <a:t>3</a:t>
            </a:r>
            <a:r>
              <a:rPr lang="en-IN" b="1" i="0">
                <a:solidFill>
                  <a:srgbClr val="303030"/>
                </a:solidFill>
                <a:effectLst/>
                <a:latin typeface="Arimo"/>
              </a:rPr>
              <a:t>(A)</a:t>
            </a:r>
            <a:endParaRPr lang="en-IN" b="0" i="0">
              <a:solidFill>
                <a:srgbClr val="303030"/>
              </a:solidFill>
              <a:effectLst/>
              <a:latin typeface="Arimo"/>
            </a:endParaRPr>
          </a:p>
        </p:txBody>
      </p:sp>
      <p:pic>
        <p:nvPicPr>
          <p:cNvPr id="6146" name="Picture 2">
            <a:extLst>
              <a:ext uri="{FF2B5EF4-FFF2-40B4-BE49-F238E27FC236}">
                <a16:creationId xmlns:a16="http://schemas.microsoft.com/office/drawing/2014/main" id="{8DE63AB2-E64F-865C-FB5C-0045904DD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702" y="2412238"/>
            <a:ext cx="4610100" cy="359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814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D6180-3597-431C-12CC-CBDA7B8A094E}"/>
              </a:ext>
            </a:extLst>
          </p:cNvPr>
          <p:cNvSpPr txBox="1"/>
          <p:nvPr/>
        </p:nvSpPr>
        <p:spPr>
          <a:xfrm>
            <a:off x="926592" y="690479"/>
            <a:ext cx="10850880" cy="923330"/>
          </a:xfrm>
          <a:prstGeom prst="rect">
            <a:avLst/>
          </a:prstGeom>
          <a:noFill/>
        </p:spPr>
        <p:txBody>
          <a:bodyPr wrap="square">
            <a:spAutoFit/>
          </a:bodyPr>
          <a:lstStyle/>
          <a:p>
            <a:pPr algn="just" fontAlgn="base"/>
            <a:r>
              <a:rPr lang="en-IN" b="1" i="0" err="1">
                <a:solidFill>
                  <a:srgbClr val="273239"/>
                </a:solidFill>
                <a:effectLst/>
                <a:latin typeface="Nunito" panose="020F0502020204030204" pitchFamily="34" charset="0"/>
              </a:rPr>
              <a:t>LookSchedule</a:t>
            </a:r>
            <a:r>
              <a:rPr lang="en-IN" b="1" i="0">
                <a:solidFill>
                  <a:srgbClr val="273239"/>
                </a:solidFill>
                <a:effectLst/>
                <a:latin typeface="Nunito" panose="020F0502020204030204" pitchFamily="34" charset="0"/>
              </a:rPr>
              <a:t> S’</a:t>
            </a:r>
            <a:r>
              <a:rPr lang="en-IN" b="1" i="0" baseline="-25000">
                <a:solidFill>
                  <a:srgbClr val="273239"/>
                </a:solidFill>
                <a:effectLst/>
                <a:latin typeface="Nunito" panose="020F0502020204030204" pitchFamily="34" charset="0"/>
              </a:rPr>
              <a:t>1</a:t>
            </a:r>
            <a:r>
              <a:rPr lang="en-IN" b="1" i="0">
                <a:solidFill>
                  <a:srgbClr val="273239"/>
                </a:solidFill>
                <a:effectLst/>
                <a:latin typeface="Nunito" panose="020F0502020204030204" pitchFamily="34" charset="0"/>
              </a:rPr>
              <a:t> : </a:t>
            </a:r>
          </a:p>
          <a:p>
            <a:pPr algn="just" fontAlgn="base"/>
            <a:r>
              <a:rPr lang="en-IN" b="0" i="0">
                <a:solidFill>
                  <a:srgbClr val="273239"/>
                </a:solidFill>
                <a:effectLst/>
                <a:latin typeface="Nunito" pitchFamily="2" charset="77"/>
              </a:rPr>
              <a:t>In the above example if we do </a:t>
            </a:r>
            <a:r>
              <a:rPr lang="en-IN" b="1" i="0">
                <a:solidFill>
                  <a:srgbClr val="273239"/>
                </a:solidFill>
                <a:effectLst/>
                <a:latin typeface="Nunito" pitchFamily="2" charset="77"/>
              </a:rPr>
              <a:t>swapping</a:t>
            </a:r>
            <a:r>
              <a:rPr lang="en-IN" b="0" i="0">
                <a:solidFill>
                  <a:srgbClr val="273239"/>
                </a:solidFill>
                <a:effectLst/>
                <a:latin typeface="Nunito" pitchFamily="2" charset="77"/>
              </a:rPr>
              <a:t> among some transaction’s operation so our table will look like this – </a:t>
            </a:r>
          </a:p>
        </p:txBody>
      </p:sp>
      <p:graphicFrame>
        <p:nvGraphicFramePr>
          <p:cNvPr id="4" name="Table 3">
            <a:extLst>
              <a:ext uri="{FF2B5EF4-FFF2-40B4-BE49-F238E27FC236}">
                <a16:creationId xmlns:a16="http://schemas.microsoft.com/office/drawing/2014/main" id="{03FB69A7-E886-4256-64A5-6A7D293AE068}"/>
              </a:ext>
            </a:extLst>
          </p:cNvPr>
          <p:cNvGraphicFramePr>
            <a:graphicFrameLocks noGrp="1"/>
          </p:cNvGraphicFramePr>
          <p:nvPr>
            <p:extLst>
              <p:ext uri="{D42A27DB-BD31-4B8C-83A1-F6EECF244321}">
                <p14:modId xmlns:p14="http://schemas.microsoft.com/office/powerpoint/2010/main" val="4233457588"/>
              </p:ext>
            </p:extLst>
          </p:nvPr>
        </p:nvGraphicFramePr>
        <p:xfrm>
          <a:off x="2215896" y="2086388"/>
          <a:ext cx="6928104" cy="3756660"/>
        </p:xfrm>
        <a:graphic>
          <a:graphicData uri="http://schemas.openxmlformats.org/drawingml/2006/table">
            <a:tbl>
              <a:tblPr/>
              <a:tblGrid>
                <a:gridCol w="2309368">
                  <a:extLst>
                    <a:ext uri="{9D8B030D-6E8A-4147-A177-3AD203B41FA5}">
                      <a16:colId xmlns:a16="http://schemas.microsoft.com/office/drawing/2014/main" val="617296068"/>
                    </a:ext>
                  </a:extLst>
                </a:gridCol>
                <a:gridCol w="2309368">
                  <a:extLst>
                    <a:ext uri="{9D8B030D-6E8A-4147-A177-3AD203B41FA5}">
                      <a16:colId xmlns:a16="http://schemas.microsoft.com/office/drawing/2014/main" val="2690327408"/>
                    </a:ext>
                  </a:extLst>
                </a:gridCol>
                <a:gridCol w="2309368">
                  <a:extLst>
                    <a:ext uri="{9D8B030D-6E8A-4147-A177-3AD203B41FA5}">
                      <a16:colId xmlns:a16="http://schemas.microsoft.com/office/drawing/2014/main" val="3891873604"/>
                    </a:ext>
                  </a:extLst>
                </a:gridCol>
              </a:tblGrid>
              <a:tr h="0">
                <a:tc>
                  <a:txBody>
                    <a:bodyPr/>
                    <a:lstStyle/>
                    <a:p>
                      <a:pPr algn="ctr" fontAlgn="base"/>
                      <a:r>
                        <a:rPr lang="en-IN" sz="1400" b="1">
                          <a:effectLst/>
                        </a:rPr>
                        <a:t>T</a:t>
                      </a:r>
                      <a:r>
                        <a:rPr lang="en-IN" sz="1400" b="1" baseline="-25000">
                          <a:effectLst/>
                        </a:rPr>
                        <a:t>1</a:t>
                      </a:r>
                      <a:endParaRPr lang="en-IN" sz="1400" b="1">
                        <a:effectLst/>
                      </a:endParaRP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T</a:t>
                      </a:r>
                      <a:r>
                        <a:rPr lang="en-IN" sz="1400" b="1" baseline="-25000">
                          <a:effectLst/>
                        </a:rPr>
                        <a:t>2</a:t>
                      </a:r>
                      <a:endParaRPr lang="en-IN" sz="1400" b="1">
                        <a:effectLst/>
                      </a:endParaRP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T</a:t>
                      </a:r>
                      <a:r>
                        <a:rPr lang="en-IN" sz="1400" b="1" baseline="-25000">
                          <a:effectLst/>
                        </a:rPr>
                        <a:t>3</a:t>
                      </a:r>
                      <a:endParaRPr lang="en-IN" sz="1400" b="1">
                        <a:effectLst/>
                      </a:endParaRP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89061144"/>
                  </a:ext>
                </a:extLst>
              </a:tr>
              <a:tr h="0">
                <a:tc>
                  <a:txBody>
                    <a:bodyPr/>
                    <a:lstStyle/>
                    <a:p>
                      <a:pPr algn="l" fontAlgn="ctr"/>
                      <a:r>
                        <a:rPr lang="en-IN" sz="1250" b="0">
                          <a:effectLst/>
                        </a:rPr>
                        <a:t>a=100 </a:t>
                      </a:r>
                      <a:br>
                        <a:rPr lang="en-IN" sz="1250" b="0">
                          <a:effectLst/>
                        </a:rPr>
                      </a:br>
                      <a:r>
                        <a:rPr lang="en-IN" sz="1250" b="1">
                          <a:effectLst/>
                        </a:rPr>
                        <a:t>read(a) //100</a:t>
                      </a:r>
                      <a:r>
                        <a:rPr lang="en-IN" sz="1250" b="0">
                          <a:effectLst/>
                        </a:rPr>
                        <a:t> </a:t>
                      </a:r>
                      <a:br>
                        <a:rPr lang="en-IN" sz="1250" b="0">
                          <a:effectLst/>
                        </a:rPr>
                      </a:b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05179854"/>
                  </a:ext>
                </a:extLst>
              </a:tr>
              <a:tr h="0">
                <a:tc>
                  <a:txBody>
                    <a:bodyPr/>
                    <a:lstStyle/>
                    <a:p>
                      <a:pPr algn="l" fontAlgn="ctr"/>
                      <a:r>
                        <a:rPr lang="en-IN" sz="1250" b="0">
                          <a:effectLst/>
                        </a:rPr>
                        <a:t>a=a-40 </a:t>
                      </a:r>
                      <a:br>
                        <a:rPr lang="en-IN" sz="1250" b="0">
                          <a:effectLst/>
                        </a:rPr>
                      </a:br>
                      <a:r>
                        <a:rPr lang="en-IN" sz="1250" b="1">
                          <a:effectLst/>
                        </a:rPr>
                        <a:t>write(a) //60</a:t>
                      </a:r>
                      <a:r>
                        <a:rPr lang="en-IN" sz="1250" b="0">
                          <a:effectLst/>
                        </a:rPr>
                        <a:t> </a:t>
                      </a:r>
                      <a:br>
                        <a:rPr lang="en-IN" sz="1250" b="0">
                          <a:effectLst/>
                        </a:rPr>
                      </a:b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58834523"/>
                  </a:ext>
                </a:extLst>
              </a:tr>
              <a:tr h="0">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a=a-40 </a:t>
                      </a:r>
                      <a:br>
                        <a:rPr lang="en-IN" sz="1250" b="0">
                          <a:effectLst/>
                        </a:rPr>
                      </a:br>
                      <a:r>
                        <a:rPr lang="en-IN" sz="1250" b="1">
                          <a:effectLst/>
                        </a:rPr>
                        <a:t>write(a) //20</a:t>
                      </a:r>
                      <a:r>
                        <a:rPr lang="en-IN" sz="1250" b="0">
                          <a:effectLst/>
                        </a:rPr>
                        <a:t> </a:t>
                      </a:r>
                      <a:br>
                        <a:rPr lang="en-IN" sz="1250" b="0">
                          <a:effectLst/>
                        </a:rPr>
                      </a:b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2546441"/>
                  </a:ext>
                </a:extLst>
              </a:tr>
              <a:tr h="0">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a=a-20 </a:t>
                      </a:r>
                      <a:br>
                        <a:rPr lang="en-IN" sz="1250" b="0">
                          <a:effectLst/>
                        </a:rPr>
                      </a:br>
                      <a:r>
                        <a:rPr lang="en-IN" sz="1250" b="1">
                          <a:effectLst/>
                        </a:rPr>
                        <a:t>write(a) //0</a:t>
                      </a:r>
                      <a:r>
                        <a:rPr lang="en-IN" sz="1250" b="0">
                          <a:effectLst/>
                        </a:rPr>
                        <a:t> </a:t>
                      </a:r>
                      <a:br>
                        <a:rPr lang="en-IN" sz="1250" b="0">
                          <a:effectLst/>
                        </a:rPr>
                      </a:br>
                      <a:r>
                        <a:rPr lang="en-IN"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9656671"/>
                  </a:ext>
                </a:extLst>
              </a:tr>
            </a:tbl>
          </a:graphicData>
        </a:graphic>
      </p:graphicFrame>
    </p:spTree>
    <p:extLst>
      <p:ext uri="{BB962C8B-B14F-4D97-AF65-F5344CB8AC3E}">
        <p14:creationId xmlns:p14="http://schemas.microsoft.com/office/powerpoint/2010/main" val="14704145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C3D097E-5F62-62A1-21CE-547A7AF3F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700" y="1644650"/>
            <a:ext cx="4546600" cy="356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464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70C1580-D9F9-73C7-922B-0E0A6D790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150" y="1543050"/>
            <a:ext cx="47117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15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0F7EBE-570C-999D-4BAC-F81F66CEBD77}"/>
              </a:ext>
            </a:extLst>
          </p:cNvPr>
          <p:cNvSpPr txBox="1"/>
          <p:nvPr/>
        </p:nvSpPr>
        <p:spPr>
          <a:xfrm>
            <a:off x="987552" y="690985"/>
            <a:ext cx="9490892" cy="3416320"/>
          </a:xfrm>
          <a:prstGeom prst="rect">
            <a:avLst/>
          </a:prstGeom>
          <a:noFill/>
        </p:spPr>
        <p:txBody>
          <a:bodyPr wrap="square" lIns="91440" tIns="45720" rIns="91440" bIns="45720" anchor="t">
            <a:spAutoFit/>
          </a:bodyPr>
          <a:lstStyle/>
          <a:p>
            <a:pPr algn="l" fontAlgn="base"/>
            <a:r>
              <a:rPr lang="en-IN" b="1" i="0" u="sng">
                <a:solidFill>
                  <a:srgbClr val="303030"/>
                </a:solidFill>
                <a:effectLst/>
                <a:latin typeface="Roboto Condensed" panose="02000000000000000000" pitchFamily="2" charset="0"/>
              </a:rPr>
              <a:t>Irrecoverable Schedules-</a:t>
            </a:r>
            <a:endParaRPr lang="en-IN" b="1" i="0">
              <a:solidFill>
                <a:srgbClr val="303030"/>
              </a:solidFill>
              <a:effectLst/>
              <a:latin typeface="Roboto Condensed" panose="02000000000000000000" pitchFamily="2" charset="0"/>
            </a:endParaRPr>
          </a:p>
          <a:p>
            <a:pPr algn="l" fontAlgn="base"/>
            <a:endParaRPr lang="en-IN" b="0" i="0">
              <a:solidFill>
                <a:srgbClr val="303030"/>
              </a:solidFill>
              <a:effectLst/>
              <a:latin typeface="Arimo"/>
            </a:endParaRPr>
          </a:p>
          <a:p>
            <a:pPr algn="l" fontAlgn="base"/>
            <a:r>
              <a:rPr lang="en-IN" b="0" i="0">
                <a:solidFill>
                  <a:srgbClr val="303030"/>
                </a:solidFill>
                <a:effectLst/>
                <a:latin typeface="Arimo"/>
              </a:rPr>
              <a:t>If in a schedule,</a:t>
            </a:r>
          </a:p>
          <a:p>
            <a:pPr algn="l" fontAlgn="base">
              <a:buFont typeface="Arial" panose="020B0604020202020204" pitchFamily="34" charset="0"/>
              <a:buChar char="•"/>
            </a:pPr>
            <a:r>
              <a:rPr lang="en-IN" b="0" i="0">
                <a:solidFill>
                  <a:srgbClr val="303030"/>
                </a:solidFill>
                <a:effectLst/>
                <a:latin typeface="Arimo"/>
              </a:rPr>
              <a:t>A transaction performs a dirty </a:t>
            </a:r>
            <a:r>
              <a:rPr lang="en-IN">
                <a:solidFill>
                  <a:srgbClr val="303030"/>
                </a:solidFill>
                <a:latin typeface="Arimo"/>
              </a:rPr>
              <a:t>read</a:t>
            </a:r>
            <a:r>
              <a:rPr lang="en-IN" b="0" i="0">
                <a:solidFill>
                  <a:srgbClr val="303030"/>
                </a:solidFill>
                <a:effectLst/>
                <a:latin typeface="Arimo"/>
              </a:rPr>
              <a:t> operation from an uncommitted transaction</a:t>
            </a:r>
          </a:p>
          <a:p>
            <a:pPr algn="l" fontAlgn="base">
              <a:buFont typeface="Arial" panose="020B0604020202020204" pitchFamily="34" charset="0"/>
              <a:buChar char="•"/>
            </a:pPr>
            <a:r>
              <a:rPr lang="en-IN" b="0" i="0">
                <a:solidFill>
                  <a:srgbClr val="303030"/>
                </a:solidFill>
                <a:effectLst/>
                <a:latin typeface="Arimo"/>
              </a:rPr>
              <a:t>And commits before the transaction from which it has read the </a:t>
            </a:r>
            <a:r>
              <a:rPr lang="en-IN">
                <a:solidFill>
                  <a:srgbClr val="303030"/>
                </a:solidFill>
                <a:latin typeface="Arimo"/>
              </a:rPr>
              <a:t>value</a:t>
            </a:r>
            <a:r>
              <a:rPr lang="en-IN" b="0" i="0">
                <a:solidFill>
                  <a:srgbClr val="303030"/>
                </a:solidFill>
                <a:effectLst/>
                <a:latin typeface="Arimo"/>
              </a:rPr>
              <a:t> then such a schedule is known as an </a:t>
            </a:r>
            <a:r>
              <a:rPr lang="en-IN" b="1" i="0">
                <a:solidFill>
                  <a:srgbClr val="303030"/>
                </a:solidFill>
                <a:effectLst/>
                <a:latin typeface="Arimo"/>
              </a:rPr>
              <a:t>Irrecoverable Schedule</a:t>
            </a:r>
            <a:r>
              <a:rPr lang="en-IN" b="0" i="0">
                <a:solidFill>
                  <a:srgbClr val="303030"/>
                </a:solidFill>
                <a:effectLst/>
                <a:latin typeface="Arimo"/>
              </a:rPr>
              <a:t>.</a:t>
            </a:r>
          </a:p>
          <a:p>
            <a:pPr algn="l" fontAlgn="base"/>
            <a:endParaRPr lang="en-IN" b="0" i="0">
              <a:solidFill>
                <a:srgbClr val="303030"/>
              </a:solidFill>
              <a:effectLst/>
              <a:latin typeface="Arimo"/>
            </a:endParaRPr>
          </a:p>
          <a:p>
            <a:pPr algn="l" fontAlgn="base"/>
            <a:r>
              <a:rPr lang="en-IN" b="1" i="0" u="sng">
                <a:solidFill>
                  <a:srgbClr val="303030"/>
                </a:solidFill>
                <a:effectLst/>
                <a:latin typeface="Roboto Condensed" panose="02000000000000000000" pitchFamily="2" charset="0"/>
              </a:rPr>
              <a:t>Example-</a:t>
            </a:r>
            <a:endParaRPr lang="en-IN" b="1" i="0">
              <a:solidFill>
                <a:srgbClr val="303030"/>
              </a:solidFill>
              <a:effectLst/>
              <a:latin typeface="Roboto Condensed" panose="02000000000000000000" pitchFamily="2" charset="0"/>
            </a:endParaRPr>
          </a:p>
          <a:p>
            <a:pPr algn="l" fontAlgn="base"/>
            <a:endParaRPr lang="en-IN" b="0" i="0">
              <a:solidFill>
                <a:srgbClr val="303030"/>
              </a:solidFill>
              <a:effectLst/>
              <a:latin typeface="Arimo"/>
            </a:endParaRPr>
          </a:p>
          <a:p>
            <a:pPr algn="l" fontAlgn="base"/>
            <a:r>
              <a:rPr lang="en-IN" b="0" i="0">
                <a:solidFill>
                  <a:srgbClr val="303030"/>
                </a:solidFill>
                <a:effectLst/>
                <a:latin typeface="Arimo"/>
              </a:rPr>
              <a:t>Consider the following schedule-</a:t>
            </a:r>
          </a:p>
          <a:p>
            <a:br>
              <a:rPr lang="en-IN"/>
            </a:br>
            <a:endParaRPr lang="en-US"/>
          </a:p>
        </p:txBody>
      </p:sp>
    </p:spTree>
    <p:extLst>
      <p:ext uri="{BB962C8B-B14F-4D97-AF65-F5344CB8AC3E}">
        <p14:creationId xmlns:p14="http://schemas.microsoft.com/office/powerpoint/2010/main" val="9064414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5619DEE-61B0-1ECE-A2EF-9ECBACCF7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0" y="1250950"/>
            <a:ext cx="6540500"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2020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0929E-55BD-4E3C-AC99-18FEED31DDF2}"/>
              </a:ext>
            </a:extLst>
          </p:cNvPr>
          <p:cNvSpPr txBox="1"/>
          <p:nvPr/>
        </p:nvSpPr>
        <p:spPr>
          <a:xfrm>
            <a:off x="1389888" y="852392"/>
            <a:ext cx="6096000" cy="1477328"/>
          </a:xfrm>
          <a:prstGeom prst="rect">
            <a:avLst/>
          </a:prstGeom>
          <a:noFill/>
        </p:spPr>
        <p:txBody>
          <a:bodyPr wrap="square">
            <a:spAutoFit/>
          </a:bodyPr>
          <a:lstStyle/>
          <a:p>
            <a:pPr algn="l" fontAlgn="base">
              <a:buFont typeface="Arial" panose="020B0604020202020204" pitchFamily="34" charset="0"/>
              <a:buChar char="•"/>
            </a:pPr>
            <a:r>
              <a:rPr lang="en-IN" b="0" i="0">
                <a:solidFill>
                  <a:srgbClr val="303030"/>
                </a:solidFill>
                <a:effectLst/>
                <a:latin typeface="Arimo"/>
              </a:rPr>
              <a:t>T2 performs a dirty read operation.</a:t>
            </a:r>
          </a:p>
          <a:p>
            <a:pPr algn="l" fontAlgn="base">
              <a:buFont typeface="Arial" panose="020B0604020202020204" pitchFamily="34" charset="0"/>
              <a:buChar char="•"/>
            </a:pPr>
            <a:r>
              <a:rPr lang="en-IN" b="0" i="0">
                <a:solidFill>
                  <a:srgbClr val="303030"/>
                </a:solidFill>
                <a:effectLst/>
                <a:latin typeface="Arimo"/>
              </a:rPr>
              <a:t>T2 commits before T1.</a:t>
            </a:r>
          </a:p>
          <a:p>
            <a:pPr algn="l" fontAlgn="base">
              <a:buFont typeface="Arial" panose="020B0604020202020204" pitchFamily="34" charset="0"/>
              <a:buChar char="•"/>
            </a:pPr>
            <a:r>
              <a:rPr lang="en-IN" b="0" i="0">
                <a:solidFill>
                  <a:srgbClr val="303030"/>
                </a:solidFill>
                <a:effectLst/>
                <a:latin typeface="Arimo"/>
              </a:rPr>
              <a:t>T1 fails later and roll backs.</a:t>
            </a:r>
          </a:p>
          <a:p>
            <a:pPr algn="l" fontAlgn="base">
              <a:buFont typeface="Arial" panose="020B0604020202020204" pitchFamily="34" charset="0"/>
              <a:buChar char="•"/>
            </a:pPr>
            <a:r>
              <a:rPr lang="en-IN" b="0" i="0">
                <a:solidFill>
                  <a:srgbClr val="303030"/>
                </a:solidFill>
                <a:effectLst/>
                <a:latin typeface="Arimo"/>
              </a:rPr>
              <a:t>The value that T2 read now stands to be incorrect.</a:t>
            </a:r>
          </a:p>
          <a:p>
            <a:pPr algn="l" fontAlgn="base">
              <a:buFont typeface="Arial" panose="020B0604020202020204" pitchFamily="34" charset="0"/>
              <a:buChar char="•"/>
            </a:pPr>
            <a:r>
              <a:rPr lang="en-IN" b="0" i="0">
                <a:solidFill>
                  <a:srgbClr val="303030"/>
                </a:solidFill>
                <a:effectLst/>
                <a:latin typeface="Arimo"/>
              </a:rPr>
              <a:t>T2 can not recover since it has already committed.</a:t>
            </a:r>
          </a:p>
        </p:txBody>
      </p:sp>
    </p:spTree>
    <p:extLst>
      <p:ext uri="{BB962C8B-B14F-4D97-AF65-F5344CB8AC3E}">
        <p14:creationId xmlns:p14="http://schemas.microsoft.com/office/powerpoint/2010/main" val="9478136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8D86E2-4A86-EBF5-97D0-8FB1D2E04913}"/>
              </a:ext>
            </a:extLst>
          </p:cNvPr>
          <p:cNvSpPr txBox="1"/>
          <p:nvPr/>
        </p:nvSpPr>
        <p:spPr>
          <a:xfrm>
            <a:off x="816864" y="727561"/>
            <a:ext cx="10997184" cy="2862322"/>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Recoverable Schedules-</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If in a schedule,</a:t>
            </a:r>
          </a:p>
          <a:p>
            <a:pPr algn="l" fontAlgn="base">
              <a:buFont typeface="Arial" panose="020B0604020202020204" pitchFamily="34" charset="0"/>
              <a:buChar char="•"/>
            </a:pPr>
            <a:r>
              <a:rPr lang="en-IN" b="0" i="0">
                <a:solidFill>
                  <a:srgbClr val="303030"/>
                </a:solidFill>
                <a:effectLst/>
                <a:latin typeface="Arimo"/>
              </a:rPr>
              <a:t>A transaction performs a dirty read operation from an uncommitted transaction</a:t>
            </a:r>
          </a:p>
          <a:p>
            <a:pPr algn="l" fontAlgn="base">
              <a:buFont typeface="Arial" panose="020B0604020202020204" pitchFamily="34" charset="0"/>
              <a:buChar char="•"/>
            </a:pPr>
            <a:r>
              <a:rPr lang="en-IN" b="0" i="0">
                <a:solidFill>
                  <a:srgbClr val="303030"/>
                </a:solidFill>
                <a:effectLst/>
                <a:latin typeface="Arimo"/>
              </a:rPr>
              <a:t>And its commit operation is delayed till the uncommitted transaction either commits or roll backs then such a schedule is known as a </a:t>
            </a:r>
            <a:r>
              <a:rPr lang="en-IN" b="1" i="0">
                <a:solidFill>
                  <a:srgbClr val="303030"/>
                </a:solidFill>
                <a:effectLst/>
                <a:latin typeface="Arimo"/>
              </a:rPr>
              <a:t>Recoverable Schedule</a:t>
            </a:r>
            <a:r>
              <a:rPr lang="en-IN" b="0" i="0">
                <a:solidFill>
                  <a:srgbClr val="303030"/>
                </a:solidFill>
                <a:effectLst/>
                <a:latin typeface="Arimo"/>
              </a:rPr>
              <a:t>.</a:t>
            </a:r>
          </a:p>
          <a:p>
            <a:pPr algn="l" fontAlgn="base"/>
            <a:r>
              <a:rPr lang="en-IN" b="0" i="0">
                <a:solidFill>
                  <a:srgbClr val="303030"/>
                </a:solidFill>
                <a:effectLst/>
                <a:latin typeface="Arimo"/>
              </a:rPr>
              <a:t> </a:t>
            </a:r>
          </a:p>
          <a:p>
            <a:pPr algn="l" fontAlgn="base"/>
            <a:r>
              <a:rPr lang="en-IN" b="0" i="0">
                <a:solidFill>
                  <a:srgbClr val="303030"/>
                </a:solidFill>
                <a:effectLst/>
                <a:latin typeface="Arimo"/>
              </a:rPr>
              <a:t>Here,</a:t>
            </a:r>
          </a:p>
          <a:p>
            <a:pPr algn="l" fontAlgn="base">
              <a:buFont typeface="Arial" panose="020B0604020202020204" pitchFamily="34" charset="0"/>
              <a:buChar char="•"/>
            </a:pPr>
            <a:r>
              <a:rPr lang="en-IN" b="0" i="0">
                <a:solidFill>
                  <a:srgbClr val="303030"/>
                </a:solidFill>
                <a:effectLst/>
                <a:latin typeface="Arimo"/>
              </a:rPr>
              <a:t>The commit operation of the transaction that performs the dirty read is delayed.</a:t>
            </a:r>
          </a:p>
          <a:p>
            <a:pPr algn="l" fontAlgn="base">
              <a:buFont typeface="Arial" panose="020B0604020202020204" pitchFamily="34" charset="0"/>
              <a:buChar char="•"/>
            </a:pPr>
            <a:r>
              <a:rPr lang="en-IN" b="0" i="0">
                <a:solidFill>
                  <a:srgbClr val="303030"/>
                </a:solidFill>
                <a:effectLst/>
                <a:latin typeface="Arimo"/>
              </a:rPr>
              <a:t>This ensures that it still has a chance to recover if the uncommitted transaction fails later.</a:t>
            </a:r>
          </a:p>
        </p:txBody>
      </p:sp>
    </p:spTree>
    <p:extLst>
      <p:ext uri="{BB962C8B-B14F-4D97-AF65-F5344CB8AC3E}">
        <p14:creationId xmlns:p14="http://schemas.microsoft.com/office/powerpoint/2010/main" val="31757362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174C127-2A75-4E20-F17E-BE56248B6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0" y="806450"/>
            <a:ext cx="6540500" cy="524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3540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24CE1-5C30-7E24-8366-8D5473D472DE}"/>
              </a:ext>
            </a:extLst>
          </p:cNvPr>
          <p:cNvSpPr txBox="1"/>
          <p:nvPr/>
        </p:nvSpPr>
        <p:spPr>
          <a:xfrm>
            <a:off x="1048512" y="778270"/>
            <a:ext cx="10082784" cy="1754326"/>
          </a:xfrm>
          <a:prstGeom prst="rect">
            <a:avLst/>
          </a:prstGeom>
          <a:noFill/>
        </p:spPr>
        <p:txBody>
          <a:bodyPr wrap="square">
            <a:spAutoFit/>
          </a:bodyPr>
          <a:lstStyle/>
          <a:p>
            <a:pPr algn="l" fontAlgn="base"/>
            <a:r>
              <a:rPr lang="en-IN" b="0" i="0">
                <a:solidFill>
                  <a:srgbClr val="303030"/>
                </a:solidFill>
                <a:effectLst/>
                <a:latin typeface="Arimo"/>
              </a:rPr>
              <a:t>Here,</a:t>
            </a:r>
          </a:p>
          <a:p>
            <a:pPr algn="l" fontAlgn="base">
              <a:buFont typeface="Arial" panose="020B0604020202020204" pitchFamily="34" charset="0"/>
              <a:buChar char="•"/>
            </a:pPr>
            <a:r>
              <a:rPr lang="en-IN" b="0" i="0">
                <a:solidFill>
                  <a:srgbClr val="303030"/>
                </a:solidFill>
                <a:effectLst/>
                <a:latin typeface="Arimo"/>
              </a:rPr>
              <a:t>T2 performs a dirty read operation.</a:t>
            </a:r>
          </a:p>
          <a:p>
            <a:pPr algn="l" fontAlgn="base">
              <a:buFont typeface="Arial" panose="020B0604020202020204" pitchFamily="34" charset="0"/>
              <a:buChar char="•"/>
            </a:pPr>
            <a:r>
              <a:rPr lang="en-IN" b="0" i="0">
                <a:solidFill>
                  <a:srgbClr val="303030"/>
                </a:solidFill>
                <a:effectLst/>
                <a:latin typeface="Arimo"/>
              </a:rPr>
              <a:t>The commit operation of T2 is delayed till T1 commits or roll backs.</a:t>
            </a:r>
          </a:p>
          <a:p>
            <a:pPr algn="l" fontAlgn="base">
              <a:buFont typeface="Arial" panose="020B0604020202020204" pitchFamily="34" charset="0"/>
              <a:buChar char="•"/>
            </a:pPr>
            <a:r>
              <a:rPr lang="en-IN" b="0" i="0">
                <a:solidFill>
                  <a:srgbClr val="303030"/>
                </a:solidFill>
                <a:effectLst/>
                <a:latin typeface="Arimo"/>
              </a:rPr>
              <a:t>T1 commits later.</a:t>
            </a:r>
          </a:p>
          <a:p>
            <a:pPr algn="l" fontAlgn="base">
              <a:buFont typeface="Arial" panose="020B0604020202020204" pitchFamily="34" charset="0"/>
              <a:buChar char="•"/>
            </a:pPr>
            <a:r>
              <a:rPr lang="en-IN" b="0" i="0">
                <a:solidFill>
                  <a:srgbClr val="303030"/>
                </a:solidFill>
                <a:effectLst/>
                <a:latin typeface="Arimo"/>
              </a:rPr>
              <a:t>T2 is now allowed to commit.</a:t>
            </a:r>
          </a:p>
          <a:p>
            <a:pPr algn="l" fontAlgn="base">
              <a:buFont typeface="Arial" panose="020B0604020202020204" pitchFamily="34" charset="0"/>
              <a:buChar char="•"/>
            </a:pPr>
            <a:r>
              <a:rPr lang="en-IN" b="0" i="0">
                <a:solidFill>
                  <a:srgbClr val="303030"/>
                </a:solidFill>
                <a:effectLst/>
                <a:latin typeface="Arimo"/>
              </a:rPr>
              <a:t>In case, T1 would have failed, T2 has a chance to recover by rolling back.</a:t>
            </a:r>
          </a:p>
        </p:txBody>
      </p:sp>
    </p:spTree>
    <p:extLst>
      <p:ext uri="{BB962C8B-B14F-4D97-AF65-F5344CB8AC3E}">
        <p14:creationId xmlns:p14="http://schemas.microsoft.com/office/powerpoint/2010/main" val="141356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091E7A-C8A8-5662-9BE9-030E68FAA612}"/>
              </a:ext>
            </a:extLst>
          </p:cNvPr>
          <p:cNvSpPr txBox="1"/>
          <p:nvPr/>
        </p:nvSpPr>
        <p:spPr>
          <a:xfrm>
            <a:off x="853440" y="863614"/>
            <a:ext cx="10802112" cy="1477328"/>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2. Consistency-</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buFont typeface="Arial" panose="020B0604020202020204" pitchFamily="34" charset="0"/>
              <a:buChar char="•"/>
            </a:pPr>
            <a:r>
              <a:rPr lang="en-IN" b="0" i="0">
                <a:solidFill>
                  <a:srgbClr val="303030"/>
                </a:solidFill>
                <a:effectLst/>
                <a:latin typeface="Arimo"/>
              </a:rPr>
              <a:t>In other words, it ensures that the database remains consistent before and after the transaction.</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It is the responsibility of DBMS and application programmer to ensure consistency of the database.</a:t>
            </a:r>
          </a:p>
        </p:txBody>
      </p:sp>
      <p:sp>
        <p:nvSpPr>
          <p:cNvPr id="5" name="TextBox 4">
            <a:extLst>
              <a:ext uri="{FF2B5EF4-FFF2-40B4-BE49-F238E27FC236}">
                <a16:creationId xmlns:a16="http://schemas.microsoft.com/office/drawing/2014/main" id="{C1316ED4-F990-3CD2-7EA5-A07A581D842E}"/>
              </a:ext>
            </a:extLst>
          </p:cNvPr>
          <p:cNvSpPr txBox="1"/>
          <p:nvPr/>
        </p:nvSpPr>
        <p:spPr>
          <a:xfrm>
            <a:off x="819116" y="3242251"/>
            <a:ext cx="10558272" cy="2031325"/>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3. Isolation-</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buFont typeface="Arial" panose="020B0604020202020204" pitchFamily="34" charset="0"/>
              <a:buChar char="•"/>
            </a:pPr>
            <a:r>
              <a:rPr lang="en-IN" b="0" i="0">
                <a:solidFill>
                  <a:srgbClr val="303030"/>
                </a:solidFill>
                <a:effectLst/>
                <a:latin typeface="Arimo"/>
              </a:rPr>
              <a:t>This property ensures that multiple transactions can occur simultaneously without causing any inconsistency.</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During execution, each transaction feels as if it is getting executed alone in the system.</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A transaction does not realize that there are other transactions as well getting executed </a:t>
            </a:r>
            <a:r>
              <a:rPr lang="en-IN" b="0" i="0" err="1">
                <a:solidFill>
                  <a:srgbClr val="303030"/>
                </a:solidFill>
                <a:effectLst/>
                <a:latin typeface="Arimo"/>
              </a:rPr>
              <a:t>parallely</a:t>
            </a:r>
            <a:r>
              <a:rPr lang="en-IN" b="0" i="0">
                <a:solidFill>
                  <a:srgbClr val="303030"/>
                </a:solidFill>
                <a:effectLst/>
                <a:latin typeface="Arimo"/>
              </a:rPr>
              <a:t>.</a:t>
            </a:r>
          </a:p>
        </p:txBody>
      </p:sp>
    </p:spTree>
    <p:extLst>
      <p:ext uri="{BB962C8B-B14F-4D97-AF65-F5344CB8AC3E}">
        <p14:creationId xmlns:p14="http://schemas.microsoft.com/office/powerpoint/2010/main" val="75262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BA2071-030E-AE9F-7AFA-4B1C934A8C76}"/>
              </a:ext>
            </a:extLst>
          </p:cNvPr>
          <p:cNvSpPr txBox="1"/>
          <p:nvPr/>
        </p:nvSpPr>
        <p:spPr>
          <a:xfrm>
            <a:off x="877824" y="645128"/>
            <a:ext cx="6096000" cy="1477328"/>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Checking Whether a Schedule is Recoverable or Irrecoverable-</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Method-01:</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Check whether the given schedule is conflict serializable or not.</a:t>
            </a:r>
          </a:p>
        </p:txBody>
      </p:sp>
      <p:sp>
        <p:nvSpPr>
          <p:cNvPr id="5" name="TextBox 4">
            <a:extLst>
              <a:ext uri="{FF2B5EF4-FFF2-40B4-BE49-F238E27FC236}">
                <a16:creationId xmlns:a16="http://schemas.microsoft.com/office/drawing/2014/main" id="{5F0FA05A-06E8-ED44-38D0-0073BC050017}"/>
              </a:ext>
            </a:extLst>
          </p:cNvPr>
          <p:cNvSpPr txBox="1"/>
          <p:nvPr/>
        </p:nvSpPr>
        <p:spPr>
          <a:xfrm>
            <a:off x="877824" y="2453932"/>
            <a:ext cx="10460736" cy="923330"/>
          </a:xfrm>
          <a:prstGeom prst="rect">
            <a:avLst/>
          </a:prstGeom>
          <a:noFill/>
        </p:spPr>
        <p:txBody>
          <a:bodyPr wrap="square">
            <a:spAutoFit/>
          </a:bodyPr>
          <a:lstStyle/>
          <a:p>
            <a:pPr algn="l" fontAlgn="base">
              <a:buFont typeface="Arial" panose="020B0604020202020204" pitchFamily="34" charset="0"/>
              <a:buChar char="•"/>
            </a:pPr>
            <a:r>
              <a:rPr lang="en-IN" b="0" i="0">
                <a:solidFill>
                  <a:srgbClr val="303030"/>
                </a:solidFill>
                <a:effectLst/>
                <a:latin typeface="Arimo"/>
              </a:rPr>
              <a:t>If the given schedule is conflict serializable, then it is surely recoverable. Stop and report your answer.</a:t>
            </a:r>
          </a:p>
          <a:p>
            <a:pPr algn="l" fontAlgn="base">
              <a:buFont typeface="Arial" panose="020B0604020202020204" pitchFamily="34" charset="0"/>
              <a:buChar char="•"/>
            </a:pPr>
            <a:r>
              <a:rPr lang="en-IN" b="0" i="0">
                <a:solidFill>
                  <a:srgbClr val="303030"/>
                </a:solidFill>
                <a:effectLst/>
                <a:latin typeface="Arimo"/>
              </a:rPr>
              <a:t>If the given schedule is not conflict serializable, then it may or may not be recoverable. Go and check using other methods.</a:t>
            </a:r>
          </a:p>
        </p:txBody>
      </p:sp>
      <p:sp>
        <p:nvSpPr>
          <p:cNvPr id="7" name="TextBox 6">
            <a:extLst>
              <a:ext uri="{FF2B5EF4-FFF2-40B4-BE49-F238E27FC236}">
                <a16:creationId xmlns:a16="http://schemas.microsoft.com/office/drawing/2014/main" id="{A47964C7-4E1F-1328-3ECB-FE31CC84057D}"/>
              </a:ext>
            </a:extLst>
          </p:cNvPr>
          <p:cNvSpPr txBox="1"/>
          <p:nvPr/>
        </p:nvSpPr>
        <p:spPr>
          <a:xfrm>
            <a:off x="877824" y="3589264"/>
            <a:ext cx="11228832" cy="2031325"/>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Method-02:</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Check if there exists any dirty read operation.(Reading from an uncommitted transaction is called as a dirty read)</a:t>
            </a:r>
          </a:p>
          <a:p>
            <a:pPr algn="l" fontAlgn="base">
              <a:buFont typeface="Arial" panose="020B0604020202020204" pitchFamily="34" charset="0"/>
              <a:buChar char="•"/>
            </a:pPr>
            <a:r>
              <a:rPr lang="en-IN" b="0" i="0">
                <a:solidFill>
                  <a:srgbClr val="303030"/>
                </a:solidFill>
                <a:effectLst/>
                <a:latin typeface="Arimo"/>
              </a:rPr>
              <a:t>If there does not exist any dirty read operation, then the schedule is surely recoverable. Stop and report your answer.</a:t>
            </a:r>
          </a:p>
          <a:p>
            <a:pPr algn="l" fontAlgn="base">
              <a:buFont typeface="Arial" panose="020B0604020202020204" pitchFamily="34" charset="0"/>
              <a:buChar char="•"/>
            </a:pPr>
            <a:r>
              <a:rPr lang="en-IN" b="0" i="0">
                <a:solidFill>
                  <a:srgbClr val="303030"/>
                </a:solidFill>
                <a:effectLst/>
                <a:latin typeface="Arimo"/>
              </a:rPr>
              <a:t>If there exists any dirty read operation, then the schedule may or may not be recoverable.</a:t>
            </a:r>
          </a:p>
          <a:p>
            <a:pPr algn="l" fontAlgn="base"/>
            <a:r>
              <a:rPr lang="en-IN" b="0" i="0">
                <a:solidFill>
                  <a:srgbClr val="303030"/>
                </a:solidFill>
                <a:effectLst/>
                <a:latin typeface="Arimo"/>
              </a:rPr>
              <a:t> </a:t>
            </a:r>
          </a:p>
          <a:p>
            <a:pPr algn="l" fontAlgn="base"/>
            <a:r>
              <a:rPr lang="en-IN" b="0" i="0">
                <a:solidFill>
                  <a:srgbClr val="303030"/>
                </a:solidFill>
                <a:effectLst/>
                <a:latin typeface="Arimo"/>
              </a:rPr>
              <a:t>If there exists a dirty read operation, then follow the following cases-</a:t>
            </a:r>
          </a:p>
        </p:txBody>
      </p:sp>
    </p:spTree>
    <p:extLst>
      <p:ext uri="{BB962C8B-B14F-4D97-AF65-F5344CB8AC3E}">
        <p14:creationId xmlns:p14="http://schemas.microsoft.com/office/powerpoint/2010/main" val="4193603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14B756-9FAB-AA6B-BA0B-28CE511A941A}"/>
              </a:ext>
            </a:extLst>
          </p:cNvPr>
          <p:cNvSpPr txBox="1"/>
          <p:nvPr/>
        </p:nvSpPr>
        <p:spPr>
          <a:xfrm>
            <a:off x="829056" y="707565"/>
            <a:ext cx="11155680" cy="2585323"/>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Case-01:</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If the commit operation of the transaction performing the dirty read occurs before the commit or abort operation of the transaction which updated the value, then the schedule is irrecoverable.</a:t>
            </a:r>
          </a:p>
          <a:p>
            <a:pPr algn="l" fontAlgn="base"/>
            <a:r>
              <a:rPr lang="en-IN" b="0" i="0">
                <a:solidFill>
                  <a:srgbClr val="303030"/>
                </a:solidFill>
                <a:effectLst/>
                <a:latin typeface="Arimo"/>
              </a:rPr>
              <a:t> </a:t>
            </a:r>
          </a:p>
          <a:p>
            <a:pPr algn="l" fontAlgn="base"/>
            <a:r>
              <a:rPr lang="en-IN" b="1" i="0" u="sng">
                <a:solidFill>
                  <a:srgbClr val="303030"/>
                </a:solidFill>
                <a:effectLst/>
                <a:latin typeface="Roboto Condensed" panose="02000000000000000000" pitchFamily="2" charset="0"/>
              </a:rPr>
              <a:t>Case-02:</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r>
              <a:rPr lang="en-IN" b="0" i="0">
                <a:solidFill>
                  <a:srgbClr val="303030"/>
                </a:solidFill>
                <a:effectLst/>
                <a:latin typeface="Arimo"/>
              </a:rPr>
              <a:t>If the commit operation of the transaction performing the dirty read is delayed till the commit or abort operation of the transaction which updated the value, then the schedule is recoverable.</a:t>
            </a:r>
          </a:p>
        </p:txBody>
      </p:sp>
    </p:spTree>
    <p:extLst>
      <p:ext uri="{BB962C8B-B14F-4D97-AF65-F5344CB8AC3E}">
        <p14:creationId xmlns:p14="http://schemas.microsoft.com/office/powerpoint/2010/main" val="38093220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109BAF-5A61-60EE-75CD-7D12B23DB44C}"/>
              </a:ext>
            </a:extLst>
          </p:cNvPr>
          <p:cNvSpPr txBox="1"/>
          <p:nvPr/>
        </p:nvSpPr>
        <p:spPr>
          <a:xfrm>
            <a:off x="727612" y="1720069"/>
            <a:ext cx="10516900" cy="2031325"/>
          </a:xfrm>
          <a:prstGeom prst="rect">
            <a:avLst/>
          </a:prstGeom>
          <a:noFill/>
        </p:spPr>
        <p:txBody>
          <a:bodyPr wrap="square" lIns="91440" tIns="45720" rIns="91440" bIns="45720" rtlCol="0" anchor="t">
            <a:spAutoFit/>
          </a:bodyPr>
          <a:lstStyle/>
          <a:p>
            <a:r>
              <a:rPr lang="en-US"/>
              <a:t>Shared Lock – </a:t>
            </a:r>
            <a:r>
              <a:rPr lang="en-IN">
                <a:solidFill>
                  <a:srgbClr val="000000"/>
                </a:solidFill>
                <a:latin typeface="inter-regular"/>
              </a:rPr>
              <a:t>A</a:t>
            </a:r>
            <a:r>
              <a:rPr lang="en-IN" b="0" i="0">
                <a:solidFill>
                  <a:srgbClr val="000000"/>
                </a:solidFill>
                <a:effectLst/>
                <a:latin typeface="inter-regular"/>
              </a:rPr>
              <a:t>lso known as a Read-only lock.</a:t>
            </a:r>
            <a:r>
              <a:rPr lang="en-US"/>
              <a:t>If transaction locked data item in shared mode, then only read operation </a:t>
            </a:r>
          </a:p>
          <a:p>
            <a:r>
              <a:rPr lang="en-US"/>
              <a:t>is allowed.</a:t>
            </a:r>
          </a:p>
          <a:p>
            <a:r>
              <a:rPr lang="en-IN" b="0" i="0">
                <a:solidFill>
                  <a:srgbClr val="000000"/>
                </a:solidFill>
                <a:effectLst/>
                <a:latin typeface="inter-regular"/>
              </a:rPr>
              <a:t>It can be shared between the transactions because when the transaction holds a lock, then it can't update the data on</a:t>
            </a:r>
            <a:r>
              <a:rPr lang="en-IN">
                <a:solidFill>
                  <a:srgbClr val="000000"/>
                </a:solidFill>
                <a:latin typeface="inter-regular"/>
              </a:rPr>
              <a:t> </a:t>
            </a:r>
          </a:p>
          <a:p>
            <a:r>
              <a:rPr lang="en-IN" b="0" i="0">
                <a:solidFill>
                  <a:srgbClr val="000000"/>
                </a:solidFill>
                <a:effectLst/>
                <a:latin typeface="inter-regular"/>
              </a:rPr>
              <a:t>the data item.</a:t>
            </a:r>
          </a:p>
          <a:p>
            <a:endParaRPr lang="en-US"/>
          </a:p>
        </p:txBody>
      </p:sp>
      <p:sp>
        <p:nvSpPr>
          <p:cNvPr id="4" name="TextBox 3">
            <a:extLst>
              <a:ext uri="{FF2B5EF4-FFF2-40B4-BE49-F238E27FC236}">
                <a16:creationId xmlns:a16="http://schemas.microsoft.com/office/drawing/2014/main" id="{29AE96A3-B655-733E-6082-8B23D4509C3B}"/>
              </a:ext>
            </a:extLst>
          </p:cNvPr>
          <p:cNvSpPr txBox="1"/>
          <p:nvPr/>
        </p:nvSpPr>
        <p:spPr>
          <a:xfrm>
            <a:off x="731520" y="3426333"/>
            <a:ext cx="9960804" cy="1200329"/>
          </a:xfrm>
          <a:prstGeom prst="rect">
            <a:avLst/>
          </a:prstGeom>
          <a:noFill/>
        </p:spPr>
        <p:txBody>
          <a:bodyPr wrap="none" rtlCol="0">
            <a:spAutoFit/>
          </a:bodyPr>
          <a:lstStyle/>
          <a:p>
            <a:r>
              <a:rPr lang="en-US"/>
              <a:t>Exclusive Lock - If transaction locked data item in exclusive mode then both read and write are allowed.</a:t>
            </a:r>
          </a:p>
          <a:p>
            <a:endParaRPr lang="en-IN" b="0" i="0">
              <a:solidFill>
                <a:srgbClr val="000000"/>
              </a:solidFill>
              <a:effectLst/>
              <a:latin typeface="inter-regular"/>
            </a:endParaRPr>
          </a:p>
          <a:p>
            <a:r>
              <a:rPr lang="en-IN" b="0" i="0">
                <a:solidFill>
                  <a:srgbClr val="000000"/>
                </a:solidFill>
                <a:effectLst/>
                <a:latin typeface="inter-regular"/>
              </a:rPr>
              <a:t>This lock is exclusive, and in this lock, multiple transactions do not modify the same data simultaneously.</a:t>
            </a:r>
          </a:p>
          <a:p>
            <a:endParaRPr lang="en-US"/>
          </a:p>
        </p:txBody>
      </p:sp>
      <p:sp>
        <p:nvSpPr>
          <p:cNvPr id="5" name="TextBox 4">
            <a:extLst>
              <a:ext uri="{FF2B5EF4-FFF2-40B4-BE49-F238E27FC236}">
                <a16:creationId xmlns:a16="http://schemas.microsoft.com/office/drawing/2014/main" id="{58217EAF-4023-C6BF-96CC-A8AB641930D0}"/>
              </a:ext>
            </a:extLst>
          </p:cNvPr>
          <p:cNvSpPr txBox="1"/>
          <p:nvPr/>
        </p:nvSpPr>
        <p:spPr>
          <a:xfrm>
            <a:off x="1647682" y="4272677"/>
            <a:ext cx="2326910" cy="2031325"/>
          </a:xfrm>
          <a:prstGeom prst="rect">
            <a:avLst/>
          </a:prstGeom>
          <a:noFill/>
        </p:spPr>
        <p:txBody>
          <a:bodyPr wrap="square" lIns="91440" tIns="45720" rIns="91440" bIns="45720" rtlCol="0" anchor="t">
            <a:spAutoFit/>
          </a:bodyPr>
          <a:lstStyle/>
          <a:p>
            <a:r>
              <a:rPr lang="en-US"/>
              <a:t>T1</a:t>
            </a:r>
          </a:p>
          <a:p>
            <a:endParaRPr lang="en-US"/>
          </a:p>
          <a:p>
            <a:r>
              <a:rPr lang="en-US">
                <a:solidFill>
                  <a:srgbClr val="FF0000"/>
                </a:solidFill>
              </a:rPr>
              <a:t>S(A)- </a:t>
            </a:r>
            <a:r>
              <a:rPr lang="en-US"/>
              <a:t>shared lock on A</a:t>
            </a:r>
          </a:p>
          <a:p>
            <a:endParaRPr lang="en-US"/>
          </a:p>
          <a:p>
            <a:r>
              <a:rPr lang="en-US"/>
              <a:t>R(A)</a:t>
            </a:r>
          </a:p>
          <a:p>
            <a:endParaRPr lang="en-US"/>
          </a:p>
          <a:p>
            <a:r>
              <a:rPr lang="en-US">
                <a:solidFill>
                  <a:srgbClr val="FF0000"/>
                </a:solidFill>
              </a:rPr>
              <a:t>U(A) - </a:t>
            </a:r>
            <a:r>
              <a:rPr lang="en-US"/>
              <a:t>unlock</a:t>
            </a:r>
          </a:p>
        </p:txBody>
      </p:sp>
      <p:sp>
        <p:nvSpPr>
          <p:cNvPr id="6" name="TextBox 5">
            <a:extLst>
              <a:ext uri="{FF2B5EF4-FFF2-40B4-BE49-F238E27FC236}">
                <a16:creationId xmlns:a16="http://schemas.microsoft.com/office/drawing/2014/main" id="{31A21D10-0C6B-0519-6AB5-2C60FFD10681}"/>
              </a:ext>
            </a:extLst>
          </p:cNvPr>
          <p:cNvSpPr txBox="1"/>
          <p:nvPr/>
        </p:nvSpPr>
        <p:spPr>
          <a:xfrm>
            <a:off x="4596384" y="4272677"/>
            <a:ext cx="2670048" cy="2585323"/>
          </a:xfrm>
          <a:prstGeom prst="rect">
            <a:avLst/>
          </a:prstGeom>
          <a:noFill/>
        </p:spPr>
        <p:txBody>
          <a:bodyPr wrap="square" rtlCol="0">
            <a:spAutoFit/>
          </a:bodyPr>
          <a:lstStyle/>
          <a:p>
            <a:r>
              <a:rPr lang="en-US"/>
              <a:t>T2</a:t>
            </a:r>
          </a:p>
          <a:p>
            <a:endParaRPr lang="en-US"/>
          </a:p>
          <a:p>
            <a:r>
              <a:rPr lang="en-US">
                <a:solidFill>
                  <a:srgbClr val="FF0000"/>
                </a:solidFill>
              </a:rPr>
              <a:t>X(A)- </a:t>
            </a:r>
            <a:r>
              <a:rPr lang="en-US"/>
              <a:t>Exclusive Lock on A</a:t>
            </a:r>
          </a:p>
          <a:p>
            <a:endParaRPr lang="en-US"/>
          </a:p>
          <a:p>
            <a:r>
              <a:rPr lang="en-US"/>
              <a:t>R(A)</a:t>
            </a:r>
          </a:p>
          <a:p>
            <a:endParaRPr lang="en-US"/>
          </a:p>
          <a:p>
            <a:r>
              <a:rPr lang="en-US"/>
              <a:t>W(A)</a:t>
            </a:r>
          </a:p>
          <a:p>
            <a:endParaRPr lang="en-US"/>
          </a:p>
          <a:p>
            <a:r>
              <a:rPr lang="en-US">
                <a:solidFill>
                  <a:srgbClr val="FF0000"/>
                </a:solidFill>
              </a:rPr>
              <a:t>U(A)</a:t>
            </a:r>
          </a:p>
        </p:txBody>
      </p:sp>
      <p:sp>
        <p:nvSpPr>
          <p:cNvPr id="8" name="TextBox 7">
            <a:extLst>
              <a:ext uri="{FF2B5EF4-FFF2-40B4-BE49-F238E27FC236}">
                <a16:creationId xmlns:a16="http://schemas.microsoft.com/office/drawing/2014/main" id="{9FA273D1-5E0D-A050-407F-77587A5EE85F}"/>
              </a:ext>
            </a:extLst>
          </p:cNvPr>
          <p:cNvSpPr txBox="1"/>
          <p:nvPr/>
        </p:nvSpPr>
        <p:spPr>
          <a:xfrm>
            <a:off x="731520" y="575607"/>
            <a:ext cx="11216640" cy="1200329"/>
          </a:xfrm>
          <a:prstGeom prst="rect">
            <a:avLst/>
          </a:prstGeom>
          <a:noFill/>
        </p:spPr>
        <p:txBody>
          <a:bodyPr wrap="square">
            <a:spAutoFit/>
          </a:bodyPr>
          <a:lstStyle/>
          <a:p>
            <a:pPr algn="just"/>
            <a:r>
              <a:rPr lang="en-IN" b="0" i="0">
                <a:solidFill>
                  <a:srgbClr val="610B38"/>
                </a:solidFill>
                <a:effectLst/>
                <a:latin typeface="erdana"/>
              </a:rPr>
              <a:t>Lock-Based Protocol</a:t>
            </a:r>
          </a:p>
          <a:p>
            <a:pPr algn="just"/>
            <a:endParaRPr lang="en-IN" b="0" i="0">
              <a:solidFill>
                <a:srgbClr val="610B38"/>
              </a:solidFill>
              <a:effectLst/>
              <a:latin typeface="erdana"/>
            </a:endParaRPr>
          </a:p>
          <a:p>
            <a:pPr algn="just"/>
            <a:r>
              <a:rPr lang="en-IN" b="0" i="0">
                <a:solidFill>
                  <a:srgbClr val="333333"/>
                </a:solidFill>
                <a:effectLst/>
                <a:latin typeface="inter-regular"/>
              </a:rPr>
              <a:t>In this type of protocol, any transaction cannot read or write data until it acquires an appropriate lock on it. There are two types of lock:</a:t>
            </a:r>
          </a:p>
        </p:txBody>
      </p:sp>
    </p:spTree>
    <p:extLst>
      <p:ext uri="{BB962C8B-B14F-4D97-AF65-F5344CB8AC3E}">
        <p14:creationId xmlns:p14="http://schemas.microsoft.com/office/powerpoint/2010/main" val="3252454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17BCAA-4DC7-0CF7-8208-FC8B90E21886}"/>
              </a:ext>
            </a:extLst>
          </p:cNvPr>
          <p:cNvSpPr txBox="1"/>
          <p:nvPr/>
        </p:nvSpPr>
        <p:spPr>
          <a:xfrm>
            <a:off x="768096" y="524256"/>
            <a:ext cx="1983941" cy="369332"/>
          </a:xfrm>
          <a:prstGeom prst="rect">
            <a:avLst/>
          </a:prstGeom>
          <a:noFill/>
        </p:spPr>
        <p:txBody>
          <a:bodyPr wrap="none" rtlCol="0">
            <a:spAutoFit/>
          </a:bodyPr>
          <a:lstStyle/>
          <a:p>
            <a:r>
              <a:rPr lang="en-US"/>
              <a:t>Compatibility Table</a:t>
            </a:r>
          </a:p>
        </p:txBody>
      </p:sp>
      <p:graphicFrame>
        <p:nvGraphicFramePr>
          <p:cNvPr id="3" name="Table 3">
            <a:extLst>
              <a:ext uri="{FF2B5EF4-FFF2-40B4-BE49-F238E27FC236}">
                <a16:creationId xmlns:a16="http://schemas.microsoft.com/office/drawing/2014/main" id="{ED1A4940-96CF-32F3-25A1-239D1B31540E}"/>
              </a:ext>
            </a:extLst>
          </p:cNvPr>
          <p:cNvGraphicFramePr>
            <a:graphicFrameLocks noGrp="1"/>
          </p:cNvGraphicFramePr>
          <p:nvPr>
            <p:extLst>
              <p:ext uri="{D42A27DB-BD31-4B8C-83A1-F6EECF244321}">
                <p14:modId xmlns:p14="http://schemas.microsoft.com/office/powerpoint/2010/main" val="2858361893"/>
              </p:ext>
            </p:extLst>
          </p:nvPr>
        </p:nvGraphicFramePr>
        <p:xfrm>
          <a:off x="2032000" y="1816946"/>
          <a:ext cx="5429504" cy="741680"/>
        </p:xfrm>
        <a:graphic>
          <a:graphicData uri="http://schemas.openxmlformats.org/drawingml/2006/table">
            <a:tbl>
              <a:tblPr firstRow="1" bandRow="1">
                <a:tableStyleId>{C4B1156A-380E-4F78-BDF5-A606A8083BF9}</a:tableStyleId>
              </a:tblPr>
              <a:tblGrid>
                <a:gridCol w="2698496">
                  <a:extLst>
                    <a:ext uri="{9D8B030D-6E8A-4147-A177-3AD203B41FA5}">
                      <a16:colId xmlns:a16="http://schemas.microsoft.com/office/drawing/2014/main" val="1672398150"/>
                    </a:ext>
                  </a:extLst>
                </a:gridCol>
                <a:gridCol w="2731008">
                  <a:extLst>
                    <a:ext uri="{9D8B030D-6E8A-4147-A177-3AD203B41FA5}">
                      <a16:colId xmlns:a16="http://schemas.microsoft.com/office/drawing/2014/main" val="1228574476"/>
                    </a:ext>
                  </a:extLst>
                </a:gridCol>
              </a:tblGrid>
              <a:tr h="370840">
                <a:tc>
                  <a:txBody>
                    <a:bodyPr/>
                    <a:lstStyle/>
                    <a:p>
                      <a:r>
                        <a:rPr lang="en-US"/>
                        <a:t>                Yes</a:t>
                      </a:r>
                    </a:p>
                  </a:txBody>
                  <a:tcPr/>
                </a:tc>
                <a:tc>
                  <a:txBody>
                    <a:bodyPr/>
                    <a:lstStyle/>
                    <a:p>
                      <a:r>
                        <a:rPr lang="en-US"/>
                        <a:t>                 No</a:t>
                      </a:r>
                    </a:p>
                  </a:txBody>
                  <a:tcPr/>
                </a:tc>
                <a:extLst>
                  <a:ext uri="{0D108BD9-81ED-4DB2-BD59-A6C34878D82A}">
                    <a16:rowId xmlns:a16="http://schemas.microsoft.com/office/drawing/2014/main" val="566368163"/>
                  </a:ext>
                </a:extLst>
              </a:tr>
              <a:tr h="370840">
                <a:tc>
                  <a:txBody>
                    <a:bodyPr/>
                    <a:lstStyle/>
                    <a:p>
                      <a:r>
                        <a:rPr lang="en-US"/>
                        <a:t>                No</a:t>
                      </a:r>
                    </a:p>
                  </a:txBody>
                  <a:tcPr/>
                </a:tc>
                <a:tc>
                  <a:txBody>
                    <a:bodyPr/>
                    <a:lstStyle/>
                    <a:p>
                      <a:r>
                        <a:rPr lang="en-US"/>
                        <a:t>                 No</a:t>
                      </a:r>
                    </a:p>
                  </a:txBody>
                  <a:tcPr/>
                </a:tc>
                <a:extLst>
                  <a:ext uri="{0D108BD9-81ED-4DB2-BD59-A6C34878D82A}">
                    <a16:rowId xmlns:a16="http://schemas.microsoft.com/office/drawing/2014/main" val="339707940"/>
                  </a:ext>
                </a:extLst>
              </a:tr>
            </a:tbl>
          </a:graphicData>
        </a:graphic>
      </p:graphicFrame>
      <p:sp>
        <p:nvSpPr>
          <p:cNvPr id="4" name="TextBox 3">
            <a:extLst>
              <a:ext uri="{FF2B5EF4-FFF2-40B4-BE49-F238E27FC236}">
                <a16:creationId xmlns:a16="http://schemas.microsoft.com/office/drawing/2014/main" id="{55A50335-7EFF-8F93-2DF5-554C93C80098}"/>
              </a:ext>
            </a:extLst>
          </p:cNvPr>
          <p:cNvSpPr txBox="1"/>
          <p:nvPr/>
        </p:nvSpPr>
        <p:spPr>
          <a:xfrm>
            <a:off x="646176" y="2003120"/>
            <a:ext cx="713209" cy="369332"/>
          </a:xfrm>
          <a:prstGeom prst="rect">
            <a:avLst/>
          </a:prstGeom>
          <a:noFill/>
        </p:spPr>
        <p:txBody>
          <a:bodyPr wrap="none" rtlCol="0">
            <a:spAutoFit/>
          </a:bodyPr>
          <a:lstStyle/>
          <a:p>
            <a:r>
              <a:rPr lang="en-US"/>
              <a:t>Grant</a:t>
            </a:r>
          </a:p>
        </p:txBody>
      </p:sp>
      <p:sp>
        <p:nvSpPr>
          <p:cNvPr id="5" name="TextBox 4">
            <a:extLst>
              <a:ext uri="{FF2B5EF4-FFF2-40B4-BE49-F238E27FC236}">
                <a16:creationId xmlns:a16="http://schemas.microsoft.com/office/drawing/2014/main" id="{6D111C3D-CEA8-4830-891B-22E5CC2DB0ED}"/>
              </a:ext>
            </a:extLst>
          </p:cNvPr>
          <p:cNvSpPr txBox="1"/>
          <p:nvPr/>
        </p:nvSpPr>
        <p:spPr>
          <a:xfrm>
            <a:off x="3499104" y="1182624"/>
            <a:ext cx="944297" cy="369332"/>
          </a:xfrm>
          <a:prstGeom prst="rect">
            <a:avLst/>
          </a:prstGeom>
          <a:noFill/>
        </p:spPr>
        <p:txBody>
          <a:bodyPr wrap="none" rtlCol="0">
            <a:spAutoFit/>
          </a:bodyPr>
          <a:lstStyle/>
          <a:p>
            <a:r>
              <a:rPr lang="en-US"/>
              <a:t>Request</a:t>
            </a:r>
          </a:p>
        </p:txBody>
      </p:sp>
      <p:sp>
        <p:nvSpPr>
          <p:cNvPr id="6" name="TextBox 5">
            <a:extLst>
              <a:ext uri="{FF2B5EF4-FFF2-40B4-BE49-F238E27FC236}">
                <a16:creationId xmlns:a16="http://schemas.microsoft.com/office/drawing/2014/main" id="{3FBBED53-DCCE-6AFA-2E64-6A316DBFA1D6}"/>
              </a:ext>
            </a:extLst>
          </p:cNvPr>
          <p:cNvSpPr txBox="1"/>
          <p:nvPr/>
        </p:nvSpPr>
        <p:spPr>
          <a:xfrm>
            <a:off x="1543246" y="1726121"/>
            <a:ext cx="458780" cy="1477328"/>
          </a:xfrm>
          <a:prstGeom prst="rect">
            <a:avLst/>
          </a:prstGeom>
          <a:noFill/>
        </p:spPr>
        <p:txBody>
          <a:bodyPr wrap="none" rtlCol="0">
            <a:spAutoFit/>
          </a:bodyPr>
          <a:lstStyle/>
          <a:p>
            <a:r>
              <a:rPr lang="en-US"/>
              <a:t>S</a:t>
            </a:r>
          </a:p>
          <a:p>
            <a:endParaRPr lang="en-US"/>
          </a:p>
          <a:p>
            <a:r>
              <a:rPr lang="en-US"/>
              <a:t>X</a:t>
            </a:r>
          </a:p>
          <a:p>
            <a:endParaRPr lang="en-US"/>
          </a:p>
          <a:p>
            <a:r>
              <a:rPr lang="en-US"/>
              <a:t>(A)</a:t>
            </a:r>
          </a:p>
        </p:txBody>
      </p:sp>
      <p:sp>
        <p:nvSpPr>
          <p:cNvPr id="9" name="TextBox 8">
            <a:extLst>
              <a:ext uri="{FF2B5EF4-FFF2-40B4-BE49-F238E27FC236}">
                <a16:creationId xmlns:a16="http://schemas.microsoft.com/office/drawing/2014/main" id="{15F1B942-B755-9111-9514-455CA85FEADD}"/>
              </a:ext>
            </a:extLst>
          </p:cNvPr>
          <p:cNvSpPr txBox="1"/>
          <p:nvPr/>
        </p:nvSpPr>
        <p:spPr>
          <a:xfrm>
            <a:off x="1002780" y="3429000"/>
            <a:ext cx="3649012" cy="369332"/>
          </a:xfrm>
          <a:prstGeom prst="rect">
            <a:avLst/>
          </a:prstGeom>
          <a:noFill/>
        </p:spPr>
        <p:txBody>
          <a:bodyPr wrap="none" rtlCol="0">
            <a:spAutoFit/>
          </a:bodyPr>
          <a:lstStyle/>
          <a:p>
            <a:r>
              <a:rPr lang="en-US"/>
              <a:t>Problems in Shared Exclusive Locking</a:t>
            </a:r>
          </a:p>
        </p:txBody>
      </p:sp>
      <p:sp>
        <p:nvSpPr>
          <p:cNvPr id="10" name="TextBox 9">
            <a:extLst>
              <a:ext uri="{FF2B5EF4-FFF2-40B4-BE49-F238E27FC236}">
                <a16:creationId xmlns:a16="http://schemas.microsoft.com/office/drawing/2014/main" id="{666A23A1-4C01-7F88-3E16-BD40ECAC2827}"/>
              </a:ext>
            </a:extLst>
          </p:cNvPr>
          <p:cNvSpPr txBox="1"/>
          <p:nvPr/>
        </p:nvSpPr>
        <p:spPr>
          <a:xfrm>
            <a:off x="1002780" y="4145280"/>
            <a:ext cx="5316135" cy="1200329"/>
          </a:xfrm>
          <a:prstGeom prst="rect">
            <a:avLst/>
          </a:prstGeom>
          <a:noFill/>
        </p:spPr>
        <p:txBody>
          <a:bodyPr wrap="none" rtlCol="0">
            <a:spAutoFit/>
          </a:bodyPr>
          <a:lstStyle/>
          <a:p>
            <a:pPr marL="342900" indent="-342900">
              <a:buAutoNum type="arabicPeriod"/>
            </a:pPr>
            <a:r>
              <a:rPr lang="en-US"/>
              <a:t>Not sufficient to produce only serializable schedule</a:t>
            </a:r>
          </a:p>
          <a:p>
            <a:pPr marL="342900" indent="-342900">
              <a:buAutoNum type="arabicPeriod"/>
            </a:pPr>
            <a:r>
              <a:rPr lang="en-US"/>
              <a:t>Not free from </a:t>
            </a:r>
            <a:r>
              <a:rPr lang="en-US" err="1"/>
              <a:t>Irrecoverability</a:t>
            </a:r>
            <a:endParaRPr lang="en-US"/>
          </a:p>
          <a:p>
            <a:pPr marL="342900" indent="-342900">
              <a:buAutoNum type="arabicPeriod"/>
            </a:pPr>
            <a:r>
              <a:rPr lang="en-US"/>
              <a:t>Not free from deadlock</a:t>
            </a:r>
          </a:p>
          <a:p>
            <a:pPr marL="342900" indent="-342900">
              <a:buAutoNum type="arabicPeriod"/>
            </a:pPr>
            <a:r>
              <a:rPr lang="en-US"/>
              <a:t>Not free from Starvation</a:t>
            </a:r>
          </a:p>
        </p:txBody>
      </p:sp>
    </p:spTree>
    <p:extLst>
      <p:ext uri="{BB962C8B-B14F-4D97-AF65-F5344CB8AC3E}">
        <p14:creationId xmlns:p14="http://schemas.microsoft.com/office/powerpoint/2010/main" val="1684224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B03B7-4F6B-8269-8FD1-2CD4712D549D}"/>
              </a:ext>
            </a:extLst>
          </p:cNvPr>
          <p:cNvSpPr txBox="1"/>
          <p:nvPr/>
        </p:nvSpPr>
        <p:spPr>
          <a:xfrm>
            <a:off x="1840992" y="475488"/>
            <a:ext cx="1965603" cy="6186309"/>
          </a:xfrm>
          <a:prstGeom prst="rect">
            <a:avLst/>
          </a:prstGeom>
          <a:noFill/>
        </p:spPr>
        <p:txBody>
          <a:bodyPr wrap="none" rtlCol="0">
            <a:spAutoFit/>
          </a:bodyPr>
          <a:lstStyle/>
          <a:p>
            <a:r>
              <a:rPr lang="en-US"/>
              <a:t>T1           |            T2</a:t>
            </a:r>
          </a:p>
          <a:p>
            <a:endParaRPr lang="en-US"/>
          </a:p>
          <a:p>
            <a:r>
              <a:rPr lang="en-US"/>
              <a:t>X(A)       </a:t>
            </a:r>
          </a:p>
          <a:p>
            <a:endParaRPr lang="en-US"/>
          </a:p>
          <a:p>
            <a:r>
              <a:rPr lang="en-US"/>
              <a:t>R(A)</a:t>
            </a:r>
          </a:p>
          <a:p>
            <a:endParaRPr lang="en-US"/>
          </a:p>
          <a:p>
            <a:r>
              <a:rPr lang="en-US"/>
              <a:t>W(A)</a:t>
            </a:r>
          </a:p>
          <a:p>
            <a:endParaRPr lang="en-US"/>
          </a:p>
          <a:p>
            <a:r>
              <a:rPr lang="en-US"/>
              <a:t>U(A)</a:t>
            </a:r>
          </a:p>
          <a:p>
            <a:r>
              <a:rPr lang="en-US"/>
              <a:t>                          S(A)</a:t>
            </a:r>
          </a:p>
          <a:p>
            <a:endParaRPr lang="en-US"/>
          </a:p>
          <a:p>
            <a:r>
              <a:rPr lang="en-US"/>
              <a:t>                          R(A)</a:t>
            </a:r>
          </a:p>
          <a:p>
            <a:endParaRPr lang="en-US"/>
          </a:p>
          <a:p>
            <a:r>
              <a:rPr lang="en-US"/>
              <a:t>                         U(A)</a:t>
            </a:r>
          </a:p>
          <a:p>
            <a:endParaRPr lang="en-US"/>
          </a:p>
          <a:p>
            <a:r>
              <a:rPr lang="en-US"/>
              <a:t>X(B)</a:t>
            </a:r>
          </a:p>
          <a:p>
            <a:endParaRPr lang="en-US"/>
          </a:p>
          <a:p>
            <a:r>
              <a:rPr lang="en-US"/>
              <a:t>R(B)</a:t>
            </a:r>
          </a:p>
          <a:p>
            <a:endParaRPr lang="en-US"/>
          </a:p>
          <a:p>
            <a:r>
              <a:rPr lang="en-US"/>
              <a:t>W(B)</a:t>
            </a:r>
          </a:p>
          <a:p>
            <a:endParaRPr lang="en-US"/>
          </a:p>
          <a:p>
            <a:r>
              <a:rPr lang="en-US"/>
              <a:t>U(A)</a:t>
            </a:r>
          </a:p>
        </p:txBody>
      </p:sp>
      <p:sp>
        <p:nvSpPr>
          <p:cNvPr id="3" name="TextBox 2">
            <a:extLst>
              <a:ext uri="{FF2B5EF4-FFF2-40B4-BE49-F238E27FC236}">
                <a16:creationId xmlns:a16="http://schemas.microsoft.com/office/drawing/2014/main" id="{8A30E5A3-80D6-DF9C-6EF7-321709EAEA9A}"/>
              </a:ext>
            </a:extLst>
          </p:cNvPr>
          <p:cNvSpPr txBox="1"/>
          <p:nvPr/>
        </p:nvSpPr>
        <p:spPr>
          <a:xfrm>
            <a:off x="548640" y="475488"/>
            <a:ext cx="359394" cy="369332"/>
          </a:xfrm>
          <a:prstGeom prst="rect">
            <a:avLst/>
          </a:prstGeom>
          <a:noFill/>
        </p:spPr>
        <p:txBody>
          <a:bodyPr wrap="none" rtlCol="0">
            <a:spAutoFit/>
          </a:bodyPr>
          <a:lstStyle/>
          <a:p>
            <a:r>
              <a:rPr lang="en-US"/>
              <a:t>1.</a:t>
            </a:r>
          </a:p>
        </p:txBody>
      </p:sp>
      <p:sp>
        <p:nvSpPr>
          <p:cNvPr id="4" name="TextBox 3">
            <a:extLst>
              <a:ext uri="{FF2B5EF4-FFF2-40B4-BE49-F238E27FC236}">
                <a16:creationId xmlns:a16="http://schemas.microsoft.com/office/drawing/2014/main" id="{7D2EFAC5-B6DA-733B-923A-B00664D64456}"/>
              </a:ext>
            </a:extLst>
          </p:cNvPr>
          <p:cNvSpPr txBox="1"/>
          <p:nvPr/>
        </p:nvSpPr>
        <p:spPr>
          <a:xfrm>
            <a:off x="5721769" y="1997192"/>
            <a:ext cx="2578911" cy="369332"/>
          </a:xfrm>
          <a:prstGeom prst="rect">
            <a:avLst/>
          </a:prstGeom>
          <a:noFill/>
        </p:spPr>
        <p:txBody>
          <a:bodyPr wrap="none" rtlCol="0">
            <a:spAutoFit/>
          </a:bodyPr>
          <a:lstStyle/>
          <a:p>
            <a:r>
              <a:rPr lang="en-US"/>
              <a:t>Non Serializable Schedule</a:t>
            </a:r>
          </a:p>
        </p:txBody>
      </p:sp>
    </p:spTree>
    <p:extLst>
      <p:ext uri="{BB962C8B-B14F-4D97-AF65-F5344CB8AC3E}">
        <p14:creationId xmlns:p14="http://schemas.microsoft.com/office/powerpoint/2010/main" val="27017369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308AE-78F2-3FD4-37EC-92093913F8F9}"/>
              </a:ext>
            </a:extLst>
          </p:cNvPr>
          <p:cNvSpPr txBox="1"/>
          <p:nvPr/>
        </p:nvSpPr>
        <p:spPr>
          <a:xfrm>
            <a:off x="1633728" y="780288"/>
            <a:ext cx="2092239" cy="5355312"/>
          </a:xfrm>
          <a:prstGeom prst="rect">
            <a:avLst/>
          </a:prstGeom>
          <a:noFill/>
        </p:spPr>
        <p:txBody>
          <a:bodyPr wrap="none" rtlCol="0">
            <a:spAutoFit/>
          </a:bodyPr>
          <a:lstStyle/>
          <a:p>
            <a:r>
              <a:rPr lang="en-US"/>
              <a:t>T1          |           T2</a:t>
            </a:r>
          </a:p>
          <a:p>
            <a:endParaRPr lang="en-US"/>
          </a:p>
          <a:p>
            <a:r>
              <a:rPr lang="en-US"/>
              <a:t>X(A)                 </a:t>
            </a:r>
          </a:p>
          <a:p>
            <a:endParaRPr lang="en-US"/>
          </a:p>
          <a:p>
            <a:r>
              <a:rPr lang="en-US"/>
              <a:t>R(A)</a:t>
            </a:r>
          </a:p>
          <a:p>
            <a:endParaRPr lang="en-US"/>
          </a:p>
          <a:p>
            <a:r>
              <a:rPr lang="en-US"/>
              <a:t>W(A)</a:t>
            </a:r>
          </a:p>
          <a:p>
            <a:endParaRPr lang="en-US"/>
          </a:p>
          <a:p>
            <a:r>
              <a:rPr lang="en-US"/>
              <a:t>U(A)</a:t>
            </a:r>
          </a:p>
          <a:p>
            <a:r>
              <a:rPr lang="en-US"/>
              <a:t>.                       S(A)</a:t>
            </a:r>
          </a:p>
          <a:p>
            <a:r>
              <a:rPr lang="en-US"/>
              <a:t>                        R(A)</a:t>
            </a:r>
          </a:p>
          <a:p>
            <a:r>
              <a:rPr lang="en-US"/>
              <a:t>                        .</a:t>
            </a:r>
          </a:p>
          <a:p>
            <a:r>
              <a:rPr lang="en-US"/>
              <a:t>                        .</a:t>
            </a:r>
          </a:p>
          <a:p>
            <a:r>
              <a:rPr lang="en-US"/>
              <a:t>                      Commit</a:t>
            </a:r>
          </a:p>
          <a:p>
            <a:r>
              <a:rPr lang="en-US"/>
              <a:t>.</a:t>
            </a:r>
          </a:p>
          <a:p>
            <a:r>
              <a:rPr lang="en-US"/>
              <a:t>.</a:t>
            </a:r>
          </a:p>
          <a:p>
            <a:r>
              <a:rPr lang="en-US"/>
              <a:t>.</a:t>
            </a:r>
          </a:p>
          <a:p>
            <a:endParaRPr lang="en-US"/>
          </a:p>
          <a:p>
            <a:r>
              <a:rPr lang="en-US"/>
              <a:t>*</a:t>
            </a:r>
          </a:p>
        </p:txBody>
      </p:sp>
      <p:sp>
        <p:nvSpPr>
          <p:cNvPr id="3" name="TextBox 2">
            <a:extLst>
              <a:ext uri="{FF2B5EF4-FFF2-40B4-BE49-F238E27FC236}">
                <a16:creationId xmlns:a16="http://schemas.microsoft.com/office/drawing/2014/main" id="{64E6B602-8559-CAE0-C965-CDFD6645E618}"/>
              </a:ext>
            </a:extLst>
          </p:cNvPr>
          <p:cNvSpPr txBox="1"/>
          <p:nvPr/>
        </p:nvSpPr>
        <p:spPr>
          <a:xfrm>
            <a:off x="731520" y="670560"/>
            <a:ext cx="359394" cy="369332"/>
          </a:xfrm>
          <a:prstGeom prst="rect">
            <a:avLst/>
          </a:prstGeom>
          <a:noFill/>
        </p:spPr>
        <p:txBody>
          <a:bodyPr wrap="none" rtlCol="0">
            <a:spAutoFit/>
          </a:bodyPr>
          <a:lstStyle/>
          <a:p>
            <a:r>
              <a:rPr lang="en-US"/>
              <a:t>2.</a:t>
            </a:r>
          </a:p>
        </p:txBody>
      </p:sp>
      <p:sp>
        <p:nvSpPr>
          <p:cNvPr id="4" name="TextBox 3">
            <a:extLst>
              <a:ext uri="{FF2B5EF4-FFF2-40B4-BE49-F238E27FC236}">
                <a16:creationId xmlns:a16="http://schemas.microsoft.com/office/drawing/2014/main" id="{5BD4BCF9-B0AB-6FEC-7560-4D136222625C}"/>
              </a:ext>
            </a:extLst>
          </p:cNvPr>
          <p:cNvSpPr txBox="1"/>
          <p:nvPr/>
        </p:nvSpPr>
        <p:spPr>
          <a:xfrm>
            <a:off x="1633728" y="6135600"/>
            <a:ext cx="1596784" cy="369332"/>
          </a:xfrm>
          <a:prstGeom prst="rect">
            <a:avLst/>
          </a:prstGeom>
          <a:noFill/>
        </p:spPr>
        <p:txBody>
          <a:bodyPr wrap="none" rtlCol="0">
            <a:spAutoFit/>
          </a:bodyPr>
          <a:lstStyle/>
          <a:p>
            <a:r>
              <a:rPr lang="en-US" err="1"/>
              <a:t>Irrecoverability</a:t>
            </a:r>
            <a:endParaRPr lang="en-US"/>
          </a:p>
        </p:txBody>
      </p:sp>
    </p:spTree>
    <p:extLst>
      <p:ext uri="{BB962C8B-B14F-4D97-AF65-F5344CB8AC3E}">
        <p14:creationId xmlns:p14="http://schemas.microsoft.com/office/powerpoint/2010/main" val="19779695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56461-9229-299C-451A-7539E625A71D}"/>
              </a:ext>
            </a:extLst>
          </p:cNvPr>
          <p:cNvSpPr txBox="1"/>
          <p:nvPr/>
        </p:nvSpPr>
        <p:spPr>
          <a:xfrm>
            <a:off x="573024" y="646176"/>
            <a:ext cx="359394" cy="369332"/>
          </a:xfrm>
          <a:prstGeom prst="rect">
            <a:avLst/>
          </a:prstGeom>
          <a:noFill/>
        </p:spPr>
        <p:txBody>
          <a:bodyPr wrap="none" rtlCol="0">
            <a:spAutoFit/>
          </a:bodyPr>
          <a:lstStyle/>
          <a:p>
            <a:r>
              <a:rPr lang="en-US"/>
              <a:t>3.</a:t>
            </a:r>
          </a:p>
        </p:txBody>
      </p:sp>
      <p:sp>
        <p:nvSpPr>
          <p:cNvPr id="3" name="TextBox 2">
            <a:extLst>
              <a:ext uri="{FF2B5EF4-FFF2-40B4-BE49-F238E27FC236}">
                <a16:creationId xmlns:a16="http://schemas.microsoft.com/office/drawing/2014/main" id="{03D85135-F57B-69A1-DFAA-020E434105AA}"/>
              </a:ext>
            </a:extLst>
          </p:cNvPr>
          <p:cNvSpPr txBox="1"/>
          <p:nvPr/>
        </p:nvSpPr>
        <p:spPr>
          <a:xfrm>
            <a:off x="2145792" y="646176"/>
            <a:ext cx="2422458" cy="2585323"/>
          </a:xfrm>
          <a:prstGeom prst="rect">
            <a:avLst/>
          </a:prstGeom>
          <a:noFill/>
        </p:spPr>
        <p:txBody>
          <a:bodyPr wrap="none" rtlCol="0">
            <a:spAutoFit/>
          </a:bodyPr>
          <a:lstStyle/>
          <a:p>
            <a:r>
              <a:rPr lang="en-US"/>
              <a:t>T1                 |              T2</a:t>
            </a:r>
          </a:p>
          <a:p>
            <a:endParaRPr lang="en-US"/>
          </a:p>
          <a:p>
            <a:r>
              <a:rPr lang="en-US"/>
              <a:t>X(A)</a:t>
            </a:r>
          </a:p>
          <a:p>
            <a:endParaRPr lang="en-US"/>
          </a:p>
          <a:p>
            <a:r>
              <a:rPr lang="en-US"/>
              <a:t>                                   X(B)</a:t>
            </a:r>
          </a:p>
          <a:p>
            <a:endParaRPr lang="en-US"/>
          </a:p>
          <a:p>
            <a:r>
              <a:rPr lang="en-US"/>
              <a:t>X(B)</a:t>
            </a:r>
          </a:p>
          <a:p>
            <a:endParaRPr lang="en-US"/>
          </a:p>
          <a:p>
            <a:r>
              <a:rPr lang="en-US"/>
              <a:t>                                   X(A)</a:t>
            </a:r>
          </a:p>
        </p:txBody>
      </p:sp>
      <p:sp>
        <p:nvSpPr>
          <p:cNvPr id="4" name="TextBox 3">
            <a:extLst>
              <a:ext uri="{FF2B5EF4-FFF2-40B4-BE49-F238E27FC236}">
                <a16:creationId xmlns:a16="http://schemas.microsoft.com/office/drawing/2014/main" id="{156EC45E-E0AB-AF50-0ACE-A94205781618}"/>
              </a:ext>
            </a:extLst>
          </p:cNvPr>
          <p:cNvSpPr txBox="1"/>
          <p:nvPr/>
        </p:nvSpPr>
        <p:spPr>
          <a:xfrm>
            <a:off x="2560320" y="3596640"/>
            <a:ext cx="1051891" cy="369332"/>
          </a:xfrm>
          <a:prstGeom prst="rect">
            <a:avLst/>
          </a:prstGeom>
          <a:noFill/>
        </p:spPr>
        <p:txBody>
          <a:bodyPr wrap="none" rtlCol="0">
            <a:spAutoFit/>
          </a:bodyPr>
          <a:lstStyle/>
          <a:p>
            <a:r>
              <a:rPr lang="en-US"/>
              <a:t>Deadlock</a:t>
            </a:r>
          </a:p>
        </p:txBody>
      </p:sp>
    </p:spTree>
    <p:extLst>
      <p:ext uri="{BB962C8B-B14F-4D97-AF65-F5344CB8AC3E}">
        <p14:creationId xmlns:p14="http://schemas.microsoft.com/office/powerpoint/2010/main" val="16910928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564C11-8DE2-417F-A94E-E23E02DBDA10}"/>
              </a:ext>
            </a:extLst>
          </p:cNvPr>
          <p:cNvSpPr txBox="1"/>
          <p:nvPr/>
        </p:nvSpPr>
        <p:spPr>
          <a:xfrm>
            <a:off x="804672" y="536448"/>
            <a:ext cx="359394" cy="369332"/>
          </a:xfrm>
          <a:prstGeom prst="rect">
            <a:avLst/>
          </a:prstGeom>
          <a:noFill/>
        </p:spPr>
        <p:txBody>
          <a:bodyPr wrap="none" rtlCol="0">
            <a:spAutoFit/>
          </a:bodyPr>
          <a:lstStyle/>
          <a:p>
            <a:r>
              <a:rPr lang="en-US"/>
              <a:t>4.</a:t>
            </a:r>
          </a:p>
        </p:txBody>
      </p:sp>
      <p:sp>
        <p:nvSpPr>
          <p:cNvPr id="3" name="TextBox 2">
            <a:extLst>
              <a:ext uri="{FF2B5EF4-FFF2-40B4-BE49-F238E27FC236}">
                <a16:creationId xmlns:a16="http://schemas.microsoft.com/office/drawing/2014/main" id="{860872A9-EE65-735C-B1F8-778687ACF6AA}"/>
              </a:ext>
            </a:extLst>
          </p:cNvPr>
          <p:cNvSpPr txBox="1"/>
          <p:nvPr/>
        </p:nvSpPr>
        <p:spPr>
          <a:xfrm>
            <a:off x="1840992" y="536448"/>
            <a:ext cx="4256293" cy="3693319"/>
          </a:xfrm>
          <a:prstGeom prst="rect">
            <a:avLst/>
          </a:prstGeom>
          <a:noFill/>
        </p:spPr>
        <p:txBody>
          <a:bodyPr wrap="none" rtlCol="0">
            <a:spAutoFit/>
          </a:bodyPr>
          <a:lstStyle/>
          <a:p>
            <a:r>
              <a:rPr lang="en-US"/>
              <a:t>T1                   T2                   T3                 T4</a:t>
            </a:r>
          </a:p>
          <a:p>
            <a:endParaRPr lang="en-US"/>
          </a:p>
          <a:p>
            <a:r>
              <a:rPr lang="en-US"/>
              <a:t>                      S(A)</a:t>
            </a:r>
          </a:p>
          <a:p>
            <a:endParaRPr lang="en-US"/>
          </a:p>
          <a:p>
            <a:r>
              <a:rPr lang="en-US"/>
              <a:t>X(A)</a:t>
            </a:r>
          </a:p>
          <a:p>
            <a:endParaRPr lang="en-US"/>
          </a:p>
          <a:p>
            <a:r>
              <a:rPr lang="en-US"/>
              <a:t>                                                S(A)</a:t>
            </a:r>
          </a:p>
          <a:p>
            <a:endParaRPr lang="en-US"/>
          </a:p>
          <a:p>
            <a:r>
              <a:rPr lang="en-US"/>
              <a:t>                      U(A)                                       S(A)</a:t>
            </a:r>
          </a:p>
          <a:p>
            <a:endParaRPr lang="en-US"/>
          </a:p>
          <a:p>
            <a:r>
              <a:rPr lang="en-US"/>
              <a:t>                                                U(A)</a:t>
            </a:r>
          </a:p>
          <a:p>
            <a:endParaRPr lang="en-US"/>
          </a:p>
          <a:p>
            <a:r>
              <a:rPr lang="en-US"/>
              <a:t>                                                                     U(A)</a:t>
            </a:r>
          </a:p>
        </p:txBody>
      </p:sp>
      <p:sp>
        <p:nvSpPr>
          <p:cNvPr id="4" name="TextBox 3">
            <a:extLst>
              <a:ext uri="{FF2B5EF4-FFF2-40B4-BE49-F238E27FC236}">
                <a16:creationId xmlns:a16="http://schemas.microsoft.com/office/drawing/2014/main" id="{3F3DB097-31B8-B526-86DD-67017AA02B63}"/>
              </a:ext>
            </a:extLst>
          </p:cNvPr>
          <p:cNvSpPr txBox="1"/>
          <p:nvPr/>
        </p:nvSpPr>
        <p:spPr>
          <a:xfrm>
            <a:off x="2718816" y="4693920"/>
            <a:ext cx="1140249" cy="369332"/>
          </a:xfrm>
          <a:prstGeom prst="rect">
            <a:avLst/>
          </a:prstGeom>
          <a:noFill/>
        </p:spPr>
        <p:txBody>
          <a:bodyPr wrap="none" rtlCol="0">
            <a:spAutoFit/>
          </a:bodyPr>
          <a:lstStyle/>
          <a:p>
            <a:r>
              <a:rPr lang="en-US"/>
              <a:t>Starvation</a:t>
            </a:r>
          </a:p>
        </p:txBody>
      </p:sp>
    </p:spTree>
    <p:extLst>
      <p:ext uri="{BB962C8B-B14F-4D97-AF65-F5344CB8AC3E}">
        <p14:creationId xmlns:p14="http://schemas.microsoft.com/office/powerpoint/2010/main" val="8113898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129B70-F123-7216-2674-D8667846D8C3}"/>
              </a:ext>
            </a:extLst>
          </p:cNvPr>
          <p:cNvSpPr txBox="1"/>
          <p:nvPr/>
        </p:nvSpPr>
        <p:spPr>
          <a:xfrm>
            <a:off x="707136" y="566678"/>
            <a:ext cx="10655808" cy="2862322"/>
          </a:xfrm>
          <a:prstGeom prst="rect">
            <a:avLst/>
          </a:prstGeom>
          <a:noFill/>
        </p:spPr>
        <p:txBody>
          <a:bodyPr wrap="square">
            <a:spAutoFit/>
          </a:bodyPr>
          <a:lstStyle/>
          <a:p>
            <a:pPr algn="just"/>
            <a:r>
              <a:rPr lang="en-IN" b="0" i="0">
                <a:solidFill>
                  <a:srgbClr val="610B4B"/>
                </a:solidFill>
                <a:effectLst/>
                <a:latin typeface="erdana"/>
              </a:rPr>
              <a:t>Two-phase locking (2PL)</a:t>
            </a:r>
          </a:p>
          <a:p>
            <a:pPr algn="just"/>
            <a:endParaRPr lang="en-IN" b="0" i="0">
              <a:solidFill>
                <a:srgbClr val="610B4B"/>
              </a:solidFill>
              <a:effectLst/>
              <a:latin typeface="erdana"/>
            </a:endParaRPr>
          </a:p>
          <a:p>
            <a:pPr algn="just">
              <a:buFont typeface="Arial" panose="020B0604020202020204" pitchFamily="34" charset="0"/>
              <a:buChar char="•"/>
            </a:pPr>
            <a:r>
              <a:rPr lang="en-IN" b="0" i="0">
                <a:solidFill>
                  <a:srgbClr val="000000"/>
                </a:solidFill>
                <a:effectLst/>
                <a:latin typeface="inter-regular"/>
              </a:rPr>
              <a:t>The two-phase locking protocol divides the execution phase of the transaction into three parts.</a:t>
            </a:r>
          </a:p>
          <a:p>
            <a:pPr algn="just"/>
            <a:endParaRPr lang="en-IN" b="0" i="0">
              <a:solidFill>
                <a:srgbClr val="000000"/>
              </a:solidFill>
              <a:effectLst/>
              <a:latin typeface="inter-regular"/>
            </a:endParaRPr>
          </a:p>
          <a:p>
            <a:pPr algn="just">
              <a:buFont typeface="Arial" panose="020B0604020202020204" pitchFamily="34" charset="0"/>
              <a:buChar char="•"/>
            </a:pPr>
            <a:r>
              <a:rPr lang="en-IN" b="0" i="0">
                <a:solidFill>
                  <a:srgbClr val="000000"/>
                </a:solidFill>
                <a:effectLst/>
                <a:latin typeface="inter-regular"/>
              </a:rPr>
              <a:t>In the first part, when the execution of the transaction starts, it seeks permission for the lock it requires.</a:t>
            </a:r>
          </a:p>
          <a:p>
            <a:pPr algn="just"/>
            <a:endParaRPr lang="en-IN" b="0" i="0">
              <a:solidFill>
                <a:srgbClr val="000000"/>
              </a:solidFill>
              <a:effectLst/>
              <a:latin typeface="inter-regular"/>
            </a:endParaRPr>
          </a:p>
          <a:p>
            <a:pPr algn="just">
              <a:buFont typeface="Arial" panose="020B0604020202020204" pitchFamily="34" charset="0"/>
              <a:buChar char="•"/>
            </a:pPr>
            <a:r>
              <a:rPr lang="en-IN" b="0" i="0">
                <a:solidFill>
                  <a:srgbClr val="000000"/>
                </a:solidFill>
                <a:effectLst/>
                <a:latin typeface="inter-regular"/>
              </a:rPr>
              <a:t>In the second part, the transaction acquires all the locks. The third phase is started as soon as the transaction releases its first lock.</a:t>
            </a:r>
          </a:p>
          <a:p>
            <a:pPr algn="just"/>
            <a:endParaRPr lang="en-IN" b="0" i="0">
              <a:solidFill>
                <a:srgbClr val="000000"/>
              </a:solidFill>
              <a:effectLst/>
              <a:latin typeface="inter-regular"/>
            </a:endParaRPr>
          </a:p>
          <a:p>
            <a:pPr algn="just">
              <a:buFont typeface="Arial" panose="020B0604020202020204" pitchFamily="34" charset="0"/>
              <a:buChar char="•"/>
            </a:pPr>
            <a:r>
              <a:rPr lang="en-IN" b="0" i="0">
                <a:solidFill>
                  <a:srgbClr val="000000"/>
                </a:solidFill>
                <a:effectLst/>
                <a:latin typeface="inter-regular"/>
              </a:rPr>
              <a:t>In the third phase, the transaction cannot demand any new locks. It only releases the acquired locks.</a:t>
            </a:r>
          </a:p>
        </p:txBody>
      </p:sp>
      <p:pic>
        <p:nvPicPr>
          <p:cNvPr id="1026" name="Picture 2" descr="DBMS Lock-Based Protocol">
            <a:extLst>
              <a:ext uri="{FF2B5EF4-FFF2-40B4-BE49-F238E27FC236}">
                <a16:creationId xmlns:a16="http://schemas.microsoft.com/office/drawing/2014/main" id="{AC58B8D1-C7C1-A966-45B5-E38FF4F12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710" y="3709164"/>
            <a:ext cx="6450597" cy="286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508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C5AF29-1BC6-739E-F5C9-23BB42832826}"/>
              </a:ext>
            </a:extLst>
          </p:cNvPr>
          <p:cNvSpPr txBox="1"/>
          <p:nvPr/>
        </p:nvSpPr>
        <p:spPr>
          <a:xfrm>
            <a:off x="8290560" y="438912"/>
            <a:ext cx="663964" cy="4801314"/>
          </a:xfrm>
          <a:prstGeom prst="rect">
            <a:avLst/>
          </a:prstGeom>
          <a:noFill/>
        </p:spPr>
        <p:txBody>
          <a:bodyPr wrap="none" rtlCol="0">
            <a:spAutoFit/>
          </a:bodyPr>
          <a:lstStyle/>
          <a:p>
            <a:r>
              <a:rPr lang="en-US"/>
              <a:t>T1</a:t>
            </a:r>
          </a:p>
          <a:p>
            <a:endParaRPr lang="en-US"/>
          </a:p>
          <a:p>
            <a:r>
              <a:rPr lang="en-US"/>
              <a:t>X(A)</a:t>
            </a:r>
          </a:p>
          <a:p>
            <a:endParaRPr lang="en-US"/>
          </a:p>
          <a:p>
            <a:r>
              <a:rPr lang="en-US"/>
              <a:t>S(B)</a:t>
            </a:r>
          </a:p>
          <a:p>
            <a:endParaRPr lang="en-US"/>
          </a:p>
          <a:p>
            <a:r>
              <a:rPr lang="en-US"/>
              <a:t>R(A)</a:t>
            </a:r>
          </a:p>
          <a:p>
            <a:r>
              <a:rPr lang="en-US"/>
              <a:t>W(A)</a:t>
            </a:r>
          </a:p>
          <a:p>
            <a:endParaRPr lang="en-US"/>
          </a:p>
          <a:p>
            <a:r>
              <a:rPr lang="en-US"/>
              <a:t>R(B)</a:t>
            </a:r>
          </a:p>
          <a:p>
            <a:endParaRPr lang="en-US"/>
          </a:p>
          <a:p>
            <a:r>
              <a:rPr lang="en-US"/>
              <a:t>S(A)</a:t>
            </a:r>
          </a:p>
          <a:p>
            <a:endParaRPr lang="en-US"/>
          </a:p>
          <a:p>
            <a:r>
              <a:rPr lang="en-US"/>
              <a:t>R(C)</a:t>
            </a:r>
          </a:p>
          <a:p>
            <a:r>
              <a:rPr lang="en-US"/>
              <a:t>R(D)</a:t>
            </a:r>
          </a:p>
          <a:p>
            <a:endParaRPr lang="en-US"/>
          </a:p>
          <a:p>
            <a:r>
              <a:rPr lang="en-US"/>
              <a:t>U(A)</a:t>
            </a:r>
          </a:p>
        </p:txBody>
      </p:sp>
      <p:cxnSp>
        <p:nvCxnSpPr>
          <p:cNvPr id="6" name="Straight Arrow Connector 5">
            <a:extLst>
              <a:ext uri="{FF2B5EF4-FFF2-40B4-BE49-F238E27FC236}">
                <a16:creationId xmlns:a16="http://schemas.microsoft.com/office/drawing/2014/main" id="{F9140271-117F-A3F8-3EFD-0091FFC47A86}"/>
              </a:ext>
            </a:extLst>
          </p:cNvPr>
          <p:cNvCxnSpPr/>
          <p:nvPr/>
        </p:nvCxnSpPr>
        <p:spPr>
          <a:xfrm>
            <a:off x="9339072" y="1158240"/>
            <a:ext cx="0" cy="3401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EF77770-73B2-3AC2-93B6-FE0D9FB02E6F}"/>
              </a:ext>
            </a:extLst>
          </p:cNvPr>
          <p:cNvSpPr txBox="1"/>
          <p:nvPr/>
        </p:nvSpPr>
        <p:spPr>
          <a:xfrm>
            <a:off x="9838944" y="1584960"/>
            <a:ext cx="1585883" cy="369332"/>
          </a:xfrm>
          <a:prstGeom prst="rect">
            <a:avLst/>
          </a:prstGeom>
          <a:noFill/>
        </p:spPr>
        <p:txBody>
          <a:bodyPr wrap="none" rtlCol="0">
            <a:spAutoFit/>
          </a:bodyPr>
          <a:lstStyle/>
          <a:p>
            <a:r>
              <a:rPr lang="en-US"/>
              <a:t>Growing Phase</a:t>
            </a:r>
          </a:p>
        </p:txBody>
      </p:sp>
      <p:cxnSp>
        <p:nvCxnSpPr>
          <p:cNvPr id="9" name="Straight Arrow Connector 8">
            <a:extLst>
              <a:ext uri="{FF2B5EF4-FFF2-40B4-BE49-F238E27FC236}">
                <a16:creationId xmlns:a16="http://schemas.microsoft.com/office/drawing/2014/main" id="{E180398C-CB53-36E4-85DE-2C461391BD3A}"/>
              </a:ext>
            </a:extLst>
          </p:cNvPr>
          <p:cNvCxnSpPr/>
          <p:nvPr/>
        </p:nvCxnSpPr>
        <p:spPr>
          <a:xfrm>
            <a:off x="9339072" y="4974336"/>
            <a:ext cx="0" cy="75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718E0C2-486E-FA18-3F31-032A125BE4CD}"/>
              </a:ext>
            </a:extLst>
          </p:cNvPr>
          <p:cNvSpPr txBox="1"/>
          <p:nvPr/>
        </p:nvSpPr>
        <p:spPr>
          <a:xfrm>
            <a:off x="9838944" y="4754880"/>
            <a:ext cx="1664238" cy="369332"/>
          </a:xfrm>
          <a:prstGeom prst="rect">
            <a:avLst/>
          </a:prstGeom>
          <a:noFill/>
        </p:spPr>
        <p:txBody>
          <a:bodyPr wrap="none" rtlCol="0">
            <a:spAutoFit/>
          </a:bodyPr>
          <a:lstStyle/>
          <a:p>
            <a:r>
              <a:rPr lang="en-US"/>
              <a:t>Shrinking Phase</a:t>
            </a:r>
          </a:p>
        </p:txBody>
      </p:sp>
      <p:sp>
        <p:nvSpPr>
          <p:cNvPr id="14" name="TextBox 13">
            <a:extLst>
              <a:ext uri="{FF2B5EF4-FFF2-40B4-BE49-F238E27FC236}">
                <a16:creationId xmlns:a16="http://schemas.microsoft.com/office/drawing/2014/main" id="{7D52A68A-8C49-3592-F5B8-2F8A3C983F9C}"/>
              </a:ext>
            </a:extLst>
          </p:cNvPr>
          <p:cNvSpPr txBox="1"/>
          <p:nvPr/>
        </p:nvSpPr>
        <p:spPr>
          <a:xfrm>
            <a:off x="807096" y="660738"/>
            <a:ext cx="6096000" cy="2585323"/>
          </a:xfrm>
          <a:prstGeom prst="rect">
            <a:avLst/>
          </a:prstGeom>
          <a:noFill/>
        </p:spPr>
        <p:txBody>
          <a:bodyPr wrap="square">
            <a:spAutoFit/>
          </a:bodyPr>
          <a:lstStyle/>
          <a:p>
            <a:pPr algn="just"/>
            <a:r>
              <a:rPr lang="en-IN" b="0" i="0">
                <a:solidFill>
                  <a:srgbClr val="333333"/>
                </a:solidFill>
                <a:effectLst/>
                <a:latin typeface="inter-regular"/>
              </a:rPr>
              <a:t>There are two phases of 2PL:</a:t>
            </a:r>
          </a:p>
          <a:p>
            <a:pPr algn="just"/>
            <a:endParaRPr lang="en-IN" b="0" i="0">
              <a:solidFill>
                <a:srgbClr val="333333"/>
              </a:solidFill>
              <a:effectLst/>
              <a:latin typeface="inter-regular"/>
            </a:endParaRPr>
          </a:p>
          <a:p>
            <a:pPr algn="just"/>
            <a:r>
              <a:rPr lang="en-IN" b="1" i="0">
                <a:solidFill>
                  <a:srgbClr val="333333"/>
                </a:solidFill>
                <a:effectLst/>
                <a:latin typeface="inter-bold"/>
              </a:rPr>
              <a:t>Growing phase:</a:t>
            </a:r>
            <a:r>
              <a:rPr lang="en-IN" b="0" i="0">
                <a:solidFill>
                  <a:srgbClr val="333333"/>
                </a:solidFill>
                <a:effectLst/>
                <a:latin typeface="inter-regular"/>
              </a:rPr>
              <a:t> In the growing phase, a new lock on the data item may be acquired by the transaction, but none can be released.</a:t>
            </a:r>
          </a:p>
          <a:p>
            <a:pPr algn="just"/>
            <a:endParaRPr lang="en-IN" b="0" i="0">
              <a:solidFill>
                <a:srgbClr val="333333"/>
              </a:solidFill>
              <a:effectLst/>
              <a:latin typeface="inter-regular"/>
            </a:endParaRPr>
          </a:p>
          <a:p>
            <a:pPr algn="just"/>
            <a:r>
              <a:rPr lang="en-IN" b="1" i="0">
                <a:solidFill>
                  <a:srgbClr val="333333"/>
                </a:solidFill>
                <a:effectLst/>
                <a:latin typeface="inter-bold"/>
              </a:rPr>
              <a:t>Shrinking phase:</a:t>
            </a:r>
            <a:r>
              <a:rPr lang="en-IN" b="0" i="0">
                <a:solidFill>
                  <a:srgbClr val="333333"/>
                </a:solidFill>
                <a:effectLst/>
                <a:latin typeface="inter-regular"/>
              </a:rPr>
              <a:t> In the shrinking phase, existing lock held by the transaction may be released, but no new locks can be acquired.</a:t>
            </a:r>
          </a:p>
        </p:txBody>
      </p:sp>
    </p:spTree>
    <p:extLst>
      <p:ext uri="{BB962C8B-B14F-4D97-AF65-F5344CB8AC3E}">
        <p14:creationId xmlns:p14="http://schemas.microsoft.com/office/powerpoint/2010/main" val="283408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AE727C-0665-7694-74F6-96879F4919B9}"/>
              </a:ext>
            </a:extLst>
          </p:cNvPr>
          <p:cNvSpPr txBox="1"/>
          <p:nvPr/>
        </p:nvSpPr>
        <p:spPr>
          <a:xfrm>
            <a:off x="755904" y="831426"/>
            <a:ext cx="10972800" cy="1754326"/>
          </a:xfrm>
          <a:prstGeom prst="rect">
            <a:avLst/>
          </a:prstGeom>
          <a:noFill/>
        </p:spPr>
        <p:txBody>
          <a:bodyPr wrap="square">
            <a:spAutoFit/>
          </a:bodyPr>
          <a:lstStyle/>
          <a:p>
            <a:pPr algn="l" fontAlgn="base">
              <a:buFont typeface="Arial" panose="020B0604020202020204" pitchFamily="34" charset="0"/>
              <a:buChar char="•"/>
            </a:pPr>
            <a:r>
              <a:rPr lang="en-IN" b="0" i="0">
                <a:solidFill>
                  <a:srgbClr val="303030"/>
                </a:solidFill>
                <a:effectLst/>
                <a:latin typeface="Arimo"/>
              </a:rPr>
              <a:t>Changes made by a transaction becomes visible to other transactions only after they are written in the memory.</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The resultant state of the system after executing all the transactions is same as the state that would be achieved if the transactions were executed serially one after the other.</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It is the responsibility of concurrency control manager to ensure isolation for all the transactions.</a:t>
            </a:r>
          </a:p>
        </p:txBody>
      </p:sp>
    </p:spTree>
    <p:extLst>
      <p:ext uri="{BB962C8B-B14F-4D97-AF65-F5344CB8AC3E}">
        <p14:creationId xmlns:p14="http://schemas.microsoft.com/office/powerpoint/2010/main" val="38856320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12734-315E-F216-1351-354F9E2E52E4}"/>
              </a:ext>
            </a:extLst>
          </p:cNvPr>
          <p:cNvSpPr txBox="1"/>
          <p:nvPr/>
        </p:nvSpPr>
        <p:spPr>
          <a:xfrm>
            <a:off x="1853184" y="487680"/>
            <a:ext cx="2329484" cy="4801314"/>
          </a:xfrm>
          <a:prstGeom prst="rect">
            <a:avLst/>
          </a:prstGeom>
          <a:noFill/>
        </p:spPr>
        <p:txBody>
          <a:bodyPr wrap="none" rtlCol="0">
            <a:spAutoFit/>
          </a:bodyPr>
          <a:lstStyle/>
          <a:p>
            <a:r>
              <a:rPr lang="en-US"/>
              <a:t>T1                |             T2</a:t>
            </a:r>
          </a:p>
          <a:p>
            <a:endParaRPr lang="en-US"/>
          </a:p>
          <a:p>
            <a:r>
              <a:rPr lang="en-US"/>
              <a:t>X(A)</a:t>
            </a:r>
          </a:p>
          <a:p>
            <a:endParaRPr lang="en-US"/>
          </a:p>
          <a:p>
            <a:r>
              <a:rPr lang="en-US"/>
              <a:t>R(A)</a:t>
            </a:r>
          </a:p>
          <a:p>
            <a:r>
              <a:rPr lang="en-US"/>
              <a:t>W(A)</a:t>
            </a:r>
          </a:p>
          <a:p>
            <a:endParaRPr lang="en-US"/>
          </a:p>
          <a:p>
            <a:r>
              <a:rPr lang="en-US"/>
              <a:t>                                 S(A)</a:t>
            </a:r>
          </a:p>
          <a:p>
            <a:r>
              <a:rPr lang="en-US"/>
              <a:t>                                 R(A)</a:t>
            </a:r>
          </a:p>
          <a:p>
            <a:endParaRPr lang="en-US"/>
          </a:p>
          <a:p>
            <a:r>
              <a:rPr lang="en-US"/>
              <a:t>S(B)</a:t>
            </a:r>
          </a:p>
          <a:p>
            <a:endParaRPr lang="en-US"/>
          </a:p>
          <a:p>
            <a:r>
              <a:rPr lang="en-US"/>
              <a:t>R(B)</a:t>
            </a:r>
          </a:p>
          <a:p>
            <a:endParaRPr lang="en-US"/>
          </a:p>
          <a:p>
            <a:r>
              <a:rPr lang="en-US"/>
              <a:t>U(A)</a:t>
            </a:r>
          </a:p>
          <a:p>
            <a:endParaRPr lang="en-US"/>
          </a:p>
          <a:p>
            <a:r>
              <a:rPr lang="en-US"/>
              <a:t>  </a:t>
            </a:r>
          </a:p>
        </p:txBody>
      </p:sp>
      <p:cxnSp>
        <p:nvCxnSpPr>
          <p:cNvPr id="4" name="Straight Arrow Connector 3">
            <a:extLst>
              <a:ext uri="{FF2B5EF4-FFF2-40B4-BE49-F238E27FC236}">
                <a16:creationId xmlns:a16="http://schemas.microsoft.com/office/drawing/2014/main" id="{0818A606-4DE6-2F12-9DFD-7B39185B632C}"/>
              </a:ext>
            </a:extLst>
          </p:cNvPr>
          <p:cNvCxnSpPr/>
          <p:nvPr/>
        </p:nvCxnSpPr>
        <p:spPr>
          <a:xfrm>
            <a:off x="1231392" y="1097280"/>
            <a:ext cx="0" cy="306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F5AEC89-DC22-C457-75E8-8CEA979EA989}"/>
              </a:ext>
            </a:extLst>
          </p:cNvPr>
          <p:cNvSpPr txBox="1"/>
          <p:nvPr/>
        </p:nvSpPr>
        <p:spPr>
          <a:xfrm>
            <a:off x="292608" y="1450848"/>
            <a:ext cx="1029641" cy="646331"/>
          </a:xfrm>
          <a:prstGeom prst="rect">
            <a:avLst/>
          </a:prstGeom>
          <a:noFill/>
        </p:spPr>
        <p:txBody>
          <a:bodyPr wrap="none" rtlCol="0">
            <a:spAutoFit/>
          </a:bodyPr>
          <a:lstStyle/>
          <a:p>
            <a:r>
              <a:rPr lang="en-US"/>
              <a:t>Growing </a:t>
            </a:r>
          </a:p>
          <a:p>
            <a:r>
              <a:rPr lang="en-US"/>
              <a:t>Phase</a:t>
            </a:r>
          </a:p>
        </p:txBody>
      </p:sp>
      <p:cxnSp>
        <p:nvCxnSpPr>
          <p:cNvPr id="7" name="Straight Arrow Connector 6">
            <a:extLst>
              <a:ext uri="{FF2B5EF4-FFF2-40B4-BE49-F238E27FC236}">
                <a16:creationId xmlns:a16="http://schemas.microsoft.com/office/drawing/2014/main" id="{24C992E4-E31C-34F2-46B8-F32C819047D0}"/>
              </a:ext>
            </a:extLst>
          </p:cNvPr>
          <p:cNvCxnSpPr/>
          <p:nvPr/>
        </p:nvCxnSpPr>
        <p:spPr>
          <a:xfrm>
            <a:off x="1231392" y="4462272"/>
            <a:ext cx="0" cy="43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F9C8BBD-48AA-E688-D20F-0CC8256937B7}"/>
              </a:ext>
            </a:extLst>
          </p:cNvPr>
          <p:cNvSpPr txBox="1"/>
          <p:nvPr/>
        </p:nvSpPr>
        <p:spPr>
          <a:xfrm>
            <a:off x="146304" y="4328160"/>
            <a:ext cx="1055097" cy="646331"/>
          </a:xfrm>
          <a:prstGeom prst="rect">
            <a:avLst/>
          </a:prstGeom>
          <a:noFill/>
        </p:spPr>
        <p:txBody>
          <a:bodyPr wrap="none" rtlCol="0">
            <a:spAutoFit/>
          </a:bodyPr>
          <a:lstStyle/>
          <a:p>
            <a:r>
              <a:rPr lang="en-US"/>
              <a:t>Shrinking</a:t>
            </a:r>
          </a:p>
          <a:p>
            <a:r>
              <a:rPr lang="en-US"/>
              <a:t>Phase</a:t>
            </a:r>
          </a:p>
        </p:txBody>
      </p:sp>
    </p:spTree>
    <p:extLst>
      <p:ext uri="{BB962C8B-B14F-4D97-AF65-F5344CB8AC3E}">
        <p14:creationId xmlns:p14="http://schemas.microsoft.com/office/powerpoint/2010/main" val="12375919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69D695-56B0-01DC-8E39-05A16E54B259}"/>
              </a:ext>
            </a:extLst>
          </p:cNvPr>
          <p:cNvSpPr txBox="1"/>
          <p:nvPr/>
        </p:nvSpPr>
        <p:spPr>
          <a:xfrm>
            <a:off x="950976" y="750469"/>
            <a:ext cx="8729472" cy="2031325"/>
          </a:xfrm>
          <a:prstGeom prst="rect">
            <a:avLst/>
          </a:prstGeom>
          <a:noFill/>
        </p:spPr>
        <p:txBody>
          <a:bodyPr wrap="square">
            <a:spAutoFit/>
          </a:bodyPr>
          <a:lstStyle/>
          <a:p>
            <a:pPr algn="just"/>
            <a:r>
              <a:rPr lang="en-IN" b="0" i="0">
                <a:solidFill>
                  <a:srgbClr val="333333"/>
                </a:solidFill>
                <a:effectLst/>
                <a:latin typeface="inter-regular"/>
              </a:rPr>
              <a:t>The following way shows how unlocking and locking work with 2-PL.</a:t>
            </a:r>
          </a:p>
          <a:p>
            <a:pPr algn="just"/>
            <a:endParaRPr lang="en-IN" b="0" i="0">
              <a:solidFill>
                <a:srgbClr val="333333"/>
              </a:solidFill>
              <a:effectLst/>
              <a:latin typeface="inter-regular"/>
            </a:endParaRPr>
          </a:p>
          <a:p>
            <a:pPr algn="just"/>
            <a:r>
              <a:rPr lang="en-IN" b="1" i="0">
                <a:solidFill>
                  <a:srgbClr val="333333"/>
                </a:solidFill>
                <a:effectLst/>
                <a:latin typeface="inter-bold"/>
              </a:rPr>
              <a:t>Transaction T1:</a:t>
            </a:r>
          </a:p>
          <a:p>
            <a:pPr algn="just"/>
            <a:endParaRPr lang="en-IN" b="0" i="0">
              <a:solidFill>
                <a:srgbClr val="333333"/>
              </a:solidFill>
              <a:effectLst/>
              <a:latin typeface="inter-regular"/>
            </a:endParaRPr>
          </a:p>
          <a:p>
            <a:pPr algn="just">
              <a:buFont typeface="Arial" panose="020B0604020202020204" pitchFamily="34" charset="0"/>
              <a:buChar char="•"/>
            </a:pPr>
            <a:r>
              <a:rPr lang="en-IN" b="1" i="0">
                <a:solidFill>
                  <a:srgbClr val="000000"/>
                </a:solidFill>
                <a:effectLst/>
                <a:latin typeface="inter-bold"/>
              </a:rPr>
              <a:t>Growing phase:</a:t>
            </a:r>
            <a:r>
              <a:rPr lang="en-IN" b="0" i="0">
                <a:solidFill>
                  <a:srgbClr val="000000"/>
                </a:solidFill>
                <a:effectLst/>
                <a:latin typeface="inter-regular"/>
              </a:rPr>
              <a:t> from step 1-3</a:t>
            </a:r>
          </a:p>
          <a:p>
            <a:pPr algn="just">
              <a:buFont typeface="Arial" panose="020B0604020202020204" pitchFamily="34" charset="0"/>
              <a:buChar char="•"/>
            </a:pPr>
            <a:r>
              <a:rPr lang="en-IN" b="1" i="0">
                <a:solidFill>
                  <a:srgbClr val="000000"/>
                </a:solidFill>
                <a:effectLst/>
                <a:latin typeface="inter-bold"/>
              </a:rPr>
              <a:t>Shrinking phase:</a:t>
            </a:r>
            <a:r>
              <a:rPr lang="en-IN" b="0" i="0">
                <a:solidFill>
                  <a:srgbClr val="000000"/>
                </a:solidFill>
                <a:effectLst/>
                <a:latin typeface="inter-regular"/>
              </a:rPr>
              <a:t> from step 5-7</a:t>
            </a:r>
          </a:p>
          <a:p>
            <a:pPr algn="just">
              <a:buFont typeface="Arial" panose="020B0604020202020204" pitchFamily="34" charset="0"/>
              <a:buChar char="•"/>
            </a:pPr>
            <a:r>
              <a:rPr lang="en-IN" b="1" i="0">
                <a:solidFill>
                  <a:srgbClr val="000000"/>
                </a:solidFill>
                <a:effectLst/>
                <a:latin typeface="inter-bold"/>
              </a:rPr>
              <a:t>Lock point:</a:t>
            </a:r>
            <a:r>
              <a:rPr lang="en-IN" b="0" i="0">
                <a:solidFill>
                  <a:srgbClr val="000000"/>
                </a:solidFill>
                <a:effectLst/>
                <a:latin typeface="inter-regular"/>
              </a:rPr>
              <a:t> at 3</a:t>
            </a:r>
          </a:p>
        </p:txBody>
      </p:sp>
      <p:sp>
        <p:nvSpPr>
          <p:cNvPr id="5" name="TextBox 4">
            <a:extLst>
              <a:ext uri="{FF2B5EF4-FFF2-40B4-BE49-F238E27FC236}">
                <a16:creationId xmlns:a16="http://schemas.microsoft.com/office/drawing/2014/main" id="{2D58A553-C27C-45CE-3459-FFBD194420AF}"/>
              </a:ext>
            </a:extLst>
          </p:cNvPr>
          <p:cNvSpPr txBox="1"/>
          <p:nvPr/>
        </p:nvSpPr>
        <p:spPr>
          <a:xfrm>
            <a:off x="950976" y="3059668"/>
            <a:ext cx="6096000" cy="369332"/>
          </a:xfrm>
          <a:prstGeom prst="rect">
            <a:avLst/>
          </a:prstGeom>
          <a:noFill/>
        </p:spPr>
        <p:txBody>
          <a:bodyPr wrap="square">
            <a:spAutoFit/>
          </a:bodyPr>
          <a:lstStyle/>
          <a:p>
            <a:r>
              <a:rPr lang="en-IN" b="1" i="0">
                <a:solidFill>
                  <a:srgbClr val="333333"/>
                </a:solidFill>
                <a:effectLst/>
                <a:latin typeface="inter-bold"/>
              </a:rPr>
              <a:t>Transaction T2:</a:t>
            </a:r>
            <a:endParaRPr lang="en-US"/>
          </a:p>
        </p:txBody>
      </p:sp>
      <p:sp>
        <p:nvSpPr>
          <p:cNvPr id="7" name="TextBox 6">
            <a:extLst>
              <a:ext uri="{FF2B5EF4-FFF2-40B4-BE49-F238E27FC236}">
                <a16:creationId xmlns:a16="http://schemas.microsoft.com/office/drawing/2014/main" id="{30E292CD-071D-898B-825E-1B2B36357785}"/>
              </a:ext>
            </a:extLst>
          </p:cNvPr>
          <p:cNvSpPr txBox="1"/>
          <p:nvPr/>
        </p:nvSpPr>
        <p:spPr>
          <a:xfrm>
            <a:off x="950976" y="3706874"/>
            <a:ext cx="6096000" cy="923330"/>
          </a:xfrm>
          <a:prstGeom prst="rect">
            <a:avLst/>
          </a:prstGeom>
          <a:noFill/>
        </p:spPr>
        <p:txBody>
          <a:bodyPr wrap="square">
            <a:spAutoFit/>
          </a:bodyPr>
          <a:lstStyle/>
          <a:p>
            <a:pPr algn="just">
              <a:buFont typeface="Arial" panose="020B0604020202020204" pitchFamily="34" charset="0"/>
              <a:buChar char="•"/>
            </a:pPr>
            <a:r>
              <a:rPr lang="en-IN" b="1" i="0">
                <a:solidFill>
                  <a:srgbClr val="000000"/>
                </a:solidFill>
                <a:effectLst/>
                <a:latin typeface="inter-bold"/>
              </a:rPr>
              <a:t>Growing phase:</a:t>
            </a:r>
            <a:r>
              <a:rPr lang="en-IN" b="0" i="0">
                <a:solidFill>
                  <a:srgbClr val="000000"/>
                </a:solidFill>
                <a:effectLst/>
                <a:latin typeface="inter-regular"/>
              </a:rPr>
              <a:t> from step 2-6</a:t>
            </a:r>
          </a:p>
          <a:p>
            <a:pPr algn="just">
              <a:buFont typeface="Arial" panose="020B0604020202020204" pitchFamily="34" charset="0"/>
              <a:buChar char="•"/>
            </a:pPr>
            <a:r>
              <a:rPr lang="en-IN" b="1" i="0">
                <a:solidFill>
                  <a:srgbClr val="000000"/>
                </a:solidFill>
                <a:effectLst/>
                <a:latin typeface="inter-bold"/>
              </a:rPr>
              <a:t>Shrinking phase:</a:t>
            </a:r>
            <a:r>
              <a:rPr lang="en-IN" b="0" i="0">
                <a:solidFill>
                  <a:srgbClr val="000000"/>
                </a:solidFill>
                <a:effectLst/>
                <a:latin typeface="inter-regular"/>
              </a:rPr>
              <a:t> from step 8-9</a:t>
            </a:r>
          </a:p>
          <a:p>
            <a:pPr algn="just">
              <a:buFont typeface="Arial" panose="020B0604020202020204" pitchFamily="34" charset="0"/>
              <a:buChar char="•"/>
            </a:pPr>
            <a:r>
              <a:rPr lang="en-IN" b="1" i="0">
                <a:solidFill>
                  <a:srgbClr val="000000"/>
                </a:solidFill>
                <a:effectLst/>
                <a:latin typeface="inter-bold"/>
              </a:rPr>
              <a:t>Lock point:</a:t>
            </a:r>
            <a:r>
              <a:rPr lang="en-IN" b="0" i="0">
                <a:solidFill>
                  <a:srgbClr val="000000"/>
                </a:solidFill>
                <a:effectLst/>
                <a:latin typeface="inter-regular"/>
              </a:rPr>
              <a:t> at 6</a:t>
            </a:r>
          </a:p>
        </p:txBody>
      </p:sp>
      <p:pic>
        <p:nvPicPr>
          <p:cNvPr id="8" name="Picture 4" descr="DBMS Lock-Based Protocol">
            <a:extLst>
              <a:ext uri="{FF2B5EF4-FFF2-40B4-BE49-F238E27FC236}">
                <a16:creationId xmlns:a16="http://schemas.microsoft.com/office/drawing/2014/main" id="{02192936-B187-53AF-5BB0-96A69785F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7732" y="1139952"/>
            <a:ext cx="4871564" cy="457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1726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5432F-4287-8DE3-C45B-2CE9536022C7}"/>
              </a:ext>
            </a:extLst>
          </p:cNvPr>
          <p:cNvSpPr txBox="1"/>
          <p:nvPr/>
        </p:nvSpPr>
        <p:spPr>
          <a:xfrm>
            <a:off x="1109472" y="670560"/>
            <a:ext cx="4042453" cy="461665"/>
          </a:xfrm>
          <a:prstGeom prst="rect">
            <a:avLst/>
          </a:prstGeom>
          <a:noFill/>
        </p:spPr>
        <p:txBody>
          <a:bodyPr wrap="none" rtlCol="0">
            <a:spAutoFit/>
          </a:bodyPr>
          <a:lstStyle/>
          <a:p>
            <a:r>
              <a:rPr lang="en-US" sz="2400" b="1"/>
              <a:t>Time Stamp Ordering Protocol</a:t>
            </a:r>
          </a:p>
        </p:txBody>
      </p:sp>
      <p:sp>
        <p:nvSpPr>
          <p:cNvPr id="3" name="TextBox 2">
            <a:extLst>
              <a:ext uri="{FF2B5EF4-FFF2-40B4-BE49-F238E27FC236}">
                <a16:creationId xmlns:a16="http://schemas.microsoft.com/office/drawing/2014/main" id="{368EC5E9-1EF8-E41C-4DCE-7C7E8B6C3FF2}"/>
              </a:ext>
            </a:extLst>
          </p:cNvPr>
          <p:cNvSpPr txBox="1"/>
          <p:nvPr/>
        </p:nvSpPr>
        <p:spPr>
          <a:xfrm>
            <a:off x="1109472" y="1206427"/>
            <a:ext cx="5533438" cy="5262979"/>
          </a:xfrm>
          <a:prstGeom prst="rect">
            <a:avLst/>
          </a:prstGeom>
          <a:noFill/>
        </p:spPr>
        <p:txBody>
          <a:bodyPr wrap="none" rtlCol="0">
            <a:spAutoFit/>
          </a:bodyPr>
          <a:lstStyle/>
          <a:p>
            <a:r>
              <a:rPr lang="en-US" sz="2400" b="1"/>
              <a:t>Rules:</a:t>
            </a:r>
          </a:p>
          <a:p>
            <a:endParaRPr lang="en-US" sz="2400"/>
          </a:p>
          <a:p>
            <a:pPr marL="342900" indent="-342900">
              <a:buAutoNum type="arabicPeriod"/>
            </a:pPr>
            <a:r>
              <a:rPr lang="en-US" sz="2400"/>
              <a:t>Transaction </a:t>
            </a:r>
            <a:r>
              <a:rPr lang="en-US" sz="2400" err="1"/>
              <a:t>T</a:t>
            </a:r>
            <a:r>
              <a:rPr lang="en-US" sz="2400" baseline="-25000" err="1"/>
              <a:t>i</a:t>
            </a:r>
            <a:r>
              <a:rPr lang="en-US" sz="2400" baseline="-25000"/>
              <a:t> </a:t>
            </a:r>
            <a:r>
              <a:rPr lang="en-US" sz="2400"/>
              <a:t>issues  Read(A) Operation</a:t>
            </a:r>
          </a:p>
          <a:p>
            <a:endParaRPr lang="en-US" sz="2400"/>
          </a:p>
          <a:p>
            <a:r>
              <a:rPr lang="en-US" sz="2400"/>
              <a:t>    a) if WTS(A)&gt; TS(</a:t>
            </a:r>
            <a:r>
              <a:rPr lang="en-US" sz="2400" err="1"/>
              <a:t>T</a:t>
            </a:r>
            <a:r>
              <a:rPr lang="en-US" sz="2400" baseline="-25000" err="1"/>
              <a:t>i</a:t>
            </a:r>
            <a:r>
              <a:rPr lang="en-US" sz="2400"/>
              <a:t>), Rollback </a:t>
            </a:r>
            <a:r>
              <a:rPr lang="en-US" sz="2400" err="1"/>
              <a:t>T</a:t>
            </a:r>
            <a:r>
              <a:rPr lang="en-US" sz="2400" baseline="-25000" err="1"/>
              <a:t>i</a:t>
            </a:r>
            <a:endParaRPr lang="en-US" sz="2400"/>
          </a:p>
          <a:p>
            <a:r>
              <a:rPr lang="en-US" sz="2400"/>
              <a:t>    b) Otherwise execute R(A) Operation</a:t>
            </a:r>
          </a:p>
          <a:p>
            <a:r>
              <a:rPr lang="en-US" sz="2400"/>
              <a:t>         Set RTS(A)=Max{RTS(A),TS(</a:t>
            </a:r>
            <a:r>
              <a:rPr lang="en-US" sz="2400" err="1"/>
              <a:t>T</a:t>
            </a:r>
            <a:r>
              <a:rPr lang="en-US" sz="2400" baseline="-25000" err="1"/>
              <a:t>i</a:t>
            </a:r>
            <a:r>
              <a:rPr lang="en-US" sz="2400"/>
              <a:t>)}</a:t>
            </a:r>
          </a:p>
          <a:p>
            <a:endParaRPr lang="en-US" sz="2400"/>
          </a:p>
          <a:p>
            <a:pPr marL="342900" indent="-342900">
              <a:buAutoNum type="arabicPeriod" startAt="2"/>
            </a:pPr>
            <a:r>
              <a:rPr lang="en-US" sz="2400"/>
              <a:t>Transaction Tissues Write(A) Operation</a:t>
            </a:r>
          </a:p>
          <a:p>
            <a:endParaRPr lang="en-US" sz="2400"/>
          </a:p>
          <a:p>
            <a:r>
              <a:rPr lang="en-US" sz="2400"/>
              <a:t>    a) if RTS(A)&gt; TS(</a:t>
            </a:r>
            <a:r>
              <a:rPr lang="en-US" sz="2400" err="1"/>
              <a:t>T</a:t>
            </a:r>
            <a:r>
              <a:rPr lang="en-US" sz="2400" baseline="-25000" err="1"/>
              <a:t>i</a:t>
            </a:r>
            <a:r>
              <a:rPr lang="en-US" sz="2400"/>
              <a:t>), Rollback </a:t>
            </a:r>
            <a:r>
              <a:rPr lang="en-US" sz="2400" err="1"/>
              <a:t>T</a:t>
            </a:r>
            <a:r>
              <a:rPr lang="en-US" sz="2400" baseline="-25000" err="1"/>
              <a:t>i</a:t>
            </a:r>
            <a:endParaRPr lang="en-US" sz="2400"/>
          </a:p>
          <a:p>
            <a:r>
              <a:rPr lang="en-US" sz="2400"/>
              <a:t>    b) if WTS(A)&gt; TS(</a:t>
            </a:r>
            <a:r>
              <a:rPr lang="en-US" sz="2400" err="1"/>
              <a:t>T</a:t>
            </a:r>
            <a:r>
              <a:rPr lang="en-US" sz="2400" baseline="-25000" err="1"/>
              <a:t>i</a:t>
            </a:r>
            <a:r>
              <a:rPr lang="en-US" sz="2400"/>
              <a:t>), Rollback </a:t>
            </a:r>
            <a:r>
              <a:rPr lang="en-US" sz="2400" err="1"/>
              <a:t>T</a:t>
            </a:r>
            <a:r>
              <a:rPr lang="en-US" sz="2400" baseline="-25000" err="1"/>
              <a:t>i</a:t>
            </a:r>
            <a:endParaRPr lang="en-US" sz="2400"/>
          </a:p>
          <a:p>
            <a:r>
              <a:rPr lang="en-US" sz="2400"/>
              <a:t>    c) Otherwise execute W(A) Operation</a:t>
            </a:r>
          </a:p>
          <a:p>
            <a:r>
              <a:rPr lang="en-US" sz="2400"/>
              <a:t>         Set WTS(A)=TS(</a:t>
            </a:r>
            <a:r>
              <a:rPr lang="en-US" sz="2400" err="1"/>
              <a:t>T</a:t>
            </a:r>
            <a:r>
              <a:rPr lang="en-US" sz="2400" baseline="-25000" err="1"/>
              <a:t>i</a:t>
            </a:r>
            <a:r>
              <a:rPr lang="en-US" sz="2400"/>
              <a:t>)</a:t>
            </a:r>
          </a:p>
        </p:txBody>
      </p:sp>
    </p:spTree>
    <p:extLst>
      <p:ext uri="{BB962C8B-B14F-4D97-AF65-F5344CB8AC3E}">
        <p14:creationId xmlns:p14="http://schemas.microsoft.com/office/powerpoint/2010/main" val="15498739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E7CA0-1BFA-AFAA-5367-768C1D4F9262}"/>
              </a:ext>
            </a:extLst>
          </p:cNvPr>
          <p:cNvSpPr txBox="1"/>
          <p:nvPr/>
        </p:nvSpPr>
        <p:spPr>
          <a:xfrm>
            <a:off x="592183" y="1313946"/>
            <a:ext cx="11216640" cy="1938992"/>
          </a:xfrm>
          <a:prstGeom prst="rect">
            <a:avLst/>
          </a:prstGeom>
          <a:noFill/>
        </p:spPr>
        <p:txBody>
          <a:bodyPr wrap="square">
            <a:spAutoFit/>
          </a:bodyPr>
          <a:lstStyle/>
          <a:p>
            <a:r>
              <a:rPr lang="en-IN" sz="2400" b="0" i="0">
                <a:solidFill>
                  <a:srgbClr val="273239"/>
                </a:solidFill>
                <a:effectLst/>
              </a:rPr>
              <a:t>Database recovery techniques are used in database management systems (DBMS) to restore a database to a consistent state after a failure or error has occurred. </a:t>
            </a:r>
          </a:p>
          <a:p>
            <a:endParaRPr lang="en-IN" sz="2400">
              <a:solidFill>
                <a:srgbClr val="273239"/>
              </a:solidFill>
            </a:endParaRPr>
          </a:p>
          <a:p>
            <a:r>
              <a:rPr lang="en-IN" sz="2400" b="0" i="0">
                <a:solidFill>
                  <a:srgbClr val="273239"/>
                </a:solidFill>
                <a:effectLst/>
              </a:rPr>
              <a:t>The main goal of recovery techniques is to ensure data integrity and consistency and prevent data loss.</a:t>
            </a:r>
            <a:endParaRPr lang="en-US" sz="2400"/>
          </a:p>
        </p:txBody>
      </p:sp>
      <p:sp>
        <p:nvSpPr>
          <p:cNvPr id="4" name="TextBox 3">
            <a:extLst>
              <a:ext uri="{FF2B5EF4-FFF2-40B4-BE49-F238E27FC236}">
                <a16:creationId xmlns:a16="http://schemas.microsoft.com/office/drawing/2014/main" id="{54277040-2177-A83B-C3A6-17E704DD35EC}"/>
              </a:ext>
            </a:extLst>
          </p:cNvPr>
          <p:cNvSpPr txBox="1"/>
          <p:nvPr/>
        </p:nvSpPr>
        <p:spPr>
          <a:xfrm>
            <a:off x="4632960" y="231648"/>
            <a:ext cx="2214965" cy="400110"/>
          </a:xfrm>
          <a:prstGeom prst="rect">
            <a:avLst/>
          </a:prstGeom>
          <a:noFill/>
        </p:spPr>
        <p:txBody>
          <a:bodyPr wrap="none" rtlCol="0">
            <a:spAutoFit/>
          </a:bodyPr>
          <a:lstStyle/>
          <a:p>
            <a:r>
              <a:rPr lang="en-US" sz="2000" b="1"/>
              <a:t>Database Recovery</a:t>
            </a:r>
          </a:p>
        </p:txBody>
      </p:sp>
    </p:spTree>
    <p:extLst>
      <p:ext uri="{BB962C8B-B14F-4D97-AF65-F5344CB8AC3E}">
        <p14:creationId xmlns:p14="http://schemas.microsoft.com/office/powerpoint/2010/main" val="346575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33BE06-197A-6A95-C168-0B1747609EEE}"/>
              </a:ext>
            </a:extLst>
          </p:cNvPr>
          <p:cNvSpPr txBox="1"/>
          <p:nvPr/>
        </p:nvSpPr>
        <p:spPr>
          <a:xfrm>
            <a:off x="1036320" y="857750"/>
            <a:ext cx="6096000" cy="400110"/>
          </a:xfrm>
          <a:prstGeom prst="rect">
            <a:avLst/>
          </a:prstGeom>
          <a:noFill/>
        </p:spPr>
        <p:txBody>
          <a:bodyPr wrap="square">
            <a:spAutoFit/>
          </a:bodyPr>
          <a:lstStyle/>
          <a:p>
            <a:pPr algn="just"/>
            <a:r>
              <a:rPr lang="en-IN" sz="2000" b="0" i="0">
                <a:solidFill>
                  <a:srgbClr val="610B38"/>
                </a:solidFill>
                <a:effectLst/>
                <a:latin typeface="erdana"/>
              </a:rPr>
              <a:t>Log-Based</a:t>
            </a:r>
            <a:r>
              <a:rPr lang="en-IN" b="0" i="0">
                <a:solidFill>
                  <a:srgbClr val="610B38"/>
                </a:solidFill>
                <a:effectLst/>
                <a:latin typeface="erdana"/>
              </a:rPr>
              <a:t> Recovery</a:t>
            </a:r>
          </a:p>
        </p:txBody>
      </p:sp>
      <p:sp>
        <p:nvSpPr>
          <p:cNvPr id="5" name="TextBox 4">
            <a:extLst>
              <a:ext uri="{FF2B5EF4-FFF2-40B4-BE49-F238E27FC236}">
                <a16:creationId xmlns:a16="http://schemas.microsoft.com/office/drawing/2014/main" id="{AAE7B04E-70C9-A458-C6ED-88D4A6A11656}"/>
              </a:ext>
            </a:extLst>
          </p:cNvPr>
          <p:cNvSpPr txBox="1"/>
          <p:nvPr/>
        </p:nvSpPr>
        <p:spPr>
          <a:xfrm>
            <a:off x="963749" y="1653647"/>
            <a:ext cx="10741152" cy="707886"/>
          </a:xfrm>
          <a:prstGeom prst="rect">
            <a:avLst/>
          </a:prstGeom>
          <a:noFill/>
        </p:spPr>
        <p:txBody>
          <a:bodyPr wrap="square">
            <a:spAutoFit/>
          </a:bodyPr>
          <a:lstStyle/>
          <a:p>
            <a:pPr algn="just">
              <a:buFont typeface="Arial" panose="020B0604020202020204" pitchFamily="34" charset="0"/>
              <a:buChar char="•"/>
            </a:pPr>
            <a:r>
              <a:rPr lang="en-IN" sz="2000" b="0" i="0">
                <a:solidFill>
                  <a:srgbClr val="000000"/>
                </a:solidFill>
                <a:effectLst/>
                <a:latin typeface="inter-regular"/>
              </a:rPr>
              <a:t>The log is a sequence of records. Log of each transaction is maintained in some stable storage so that if any failure occurs, then it can be recovered from there.</a:t>
            </a:r>
          </a:p>
        </p:txBody>
      </p:sp>
      <p:sp>
        <p:nvSpPr>
          <p:cNvPr id="7" name="TextBox 6">
            <a:extLst>
              <a:ext uri="{FF2B5EF4-FFF2-40B4-BE49-F238E27FC236}">
                <a16:creationId xmlns:a16="http://schemas.microsoft.com/office/drawing/2014/main" id="{13DBDC21-2B16-C106-A3F3-FD420D544E6C}"/>
              </a:ext>
            </a:extLst>
          </p:cNvPr>
          <p:cNvSpPr txBox="1"/>
          <p:nvPr/>
        </p:nvSpPr>
        <p:spPr>
          <a:xfrm>
            <a:off x="1036320" y="2397683"/>
            <a:ext cx="9009888" cy="400110"/>
          </a:xfrm>
          <a:prstGeom prst="rect">
            <a:avLst/>
          </a:prstGeom>
          <a:noFill/>
        </p:spPr>
        <p:txBody>
          <a:bodyPr wrap="square">
            <a:spAutoFit/>
          </a:bodyPr>
          <a:lstStyle/>
          <a:p>
            <a:pPr algn="just">
              <a:buFont typeface="Arial" panose="020B0604020202020204" pitchFamily="34" charset="0"/>
              <a:buChar char="•"/>
            </a:pPr>
            <a:r>
              <a:rPr lang="en-IN" sz="2000" b="0" i="0">
                <a:solidFill>
                  <a:srgbClr val="000000"/>
                </a:solidFill>
                <a:effectLst/>
                <a:latin typeface="inter-regular"/>
              </a:rPr>
              <a:t>If any operation is performed on the database, then it will be recorded in the log.</a:t>
            </a:r>
          </a:p>
        </p:txBody>
      </p:sp>
      <p:sp>
        <p:nvSpPr>
          <p:cNvPr id="9" name="TextBox 8">
            <a:extLst>
              <a:ext uri="{FF2B5EF4-FFF2-40B4-BE49-F238E27FC236}">
                <a16:creationId xmlns:a16="http://schemas.microsoft.com/office/drawing/2014/main" id="{23C9FA97-BEF5-E1BC-FC21-25C4BC52C292}"/>
              </a:ext>
            </a:extLst>
          </p:cNvPr>
          <p:cNvSpPr txBox="1"/>
          <p:nvPr/>
        </p:nvSpPr>
        <p:spPr>
          <a:xfrm>
            <a:off x="1036320" y="3105834"/>
            <a:ext cx="10265664" cy="707886"/>
          </a:xfrm>
          <a:prstGeom prst="rect">
            <a:avLst/>
          </a:prstGeom>
          <a:noFill/>
        </p:spPr>
        <p:txBody>
          <a:bodyPr wrap="square">
            <a:spAutoFit/>
          </a:bodyPr>
          <a:lstStyle/>
          <a:p>
            <a:pPr algn="just">
              <a:buFont typeface="Arial" panose="020B0604020202020204" pitchFamily="34" charset="0"/>
              <a:buChar char="•"/>
            </a:pPr>
            <a:r>
              <a:rPr lang="en-IN" sz="2000" b="0" i="0">
                <a:solidFill>
                  <a:srgbClr val="000000"/>
                </a:solidFill>
                <a:effectLst/>
                <a:latin typeface="inter-regular"/>
              </a:rPr>
              <a:t>But the process of storing the logs should be done before the actual transaction is applied in the database.</a:t>
            </a:r>
          </a:p>
        </p:txBody>
      </p:sp>
    </p:spTree>
    <p:extLst>
      <p:ext uri="{BB962C8B-B14F-4D97-AF65-F5344CB8AC3E}">
        <p14:creationId xmlns:p14="http://schemas.microsoft.com/office/powerpoint/2010/main" val="97267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48D34-497F-4FCD-30F5-B25958F0E869}"/>
              </a:ext>
            </a:extLst>
          </p:cNvPr>
          <p:cNvSpPr txBox="1"/>
          <p:nvPr/>
        </p:nvSpPr>
        <p:spPr>
          <a:xfrm>
            <a:off x="1036320" y="816787"/>
            <a:ext cx="10960608" cy="646331"/>
          </a:xfrm>
          <a:prstGeom prst="rect">
            <a:avLst/>
          </a:prstGeom>
          <a:noFill/>
        </p:spPr>
        <p:txBody>
          <a:bodyPr wrap="square">
            <a:spAutoFit/>
          </a:bodyPr>
          <a:lstStyle/>
          <a:p>
            <a:r>
              <a:rPr lang="en-IN" b="0" i="0">
                <a:solidFill>
                  <a:srgbClr val="333333"/>
                </a:solidFill>
                <a:effectLst/>
                <a:latin typeface="inter-regular"/>
              </a:rPr>
              <a:t>Let's assume there is a transaction to modify the City of a student. The following logs are written for this transaction.</a:t>
            </a:r>
            <a:endParaRPr lang="en-US"/>
          </a:p>
        </p:txBody>
      </p:sp>
      <p:sp>
        <p:nvSpPr>
          <p:cNvPr id="5" name="TextBox 4">
            <a:extLst>
              <a:ext uri="{FF2B5EF4-FFF2-40B4-BE49-F238E27FC236}">
                <a16:creationId xmlns:a16="http://schemas.microsoft.com/office/drawing/2014/main" id="{C3192CFD-09B6-E3CF-8AAA-21AD22964A39}"/>
              </a:ext>
            </a:extLst>
          </p:cNvPr>
          <p:cNvSpPr txBox="1"/>
          <p:nvPr/>
        </p:nvSpPr>
        <p:spPr>
          <a:xfrm>
            <a:off x="1036320" y="1840915"/>
            <a:ext cx="6096000" cy="923330"/>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When the transaction is initiated, then it writes 'start' log.</a:t>
            </a:r>
          </a:p>
          <a:p>
            <a:pPr algn="just"/>
            <a:endParaRPr lang="en-IN" b="0" i="0">
              <a:solidFill>
                <a:srgbClr val="000000"/>
              </a:solidFill>
              <a:effectLst/>
              <a:latin typeface="inter-regular"/>
            </a:endParaRPr>
          </a:p>
          <a:p>
            <a:pPr algn="just"/>
            <a:r>
              <a:rPr lang="en-IN">
                <a:solidFill>
                  <a:srgbClr val="000000"/>
                </a:solidFill>
                <a:latin typeface="inter-regular"/>
              </a:rPr>
              <a:t>                                         </a:t>
            </a:r>
            <a:r>
              <a:rPr lang="en-IN" b="0" i="0">
                <a:solidFill>
                  <a:srgbClr val="000000"/>
                </a:solidFill>
                <a:effectLst/>
                <a:latin typeface="inter-regular"/>
              </a:rPr>
              <a:t>&lt;Tn, Start&gt;  </a:t>
            </a:r>
          </a:p>
        </p:txBody>
      </p:sp>
      <p:sp>
        <p:nvSpPr>
          <p:cNvPr id="7" name="TextBox 6">
            <a:extLst>
              <a:ext uri="{FF2B5EF4-FFF2-40B4-BE49-F238E27FC236}">
                <a16:creationId xmlns:a16="http://schemas.microsoft.com/office/drawing/2014/main" id="{76A371D4-36FF-D877-25C9-BBA2879CA76D}"/>
              </a:ext>
            </a:extLst>
          </p:cNvPr>
          <p:cNvSpPr txBox="1"/>
          <p:nvPr/>
        </p:nvSpPr>
        <p:spPr>
          <a:xfrm>
            <a:off x="1036320" y="2680377"/>
            <a:ext cx="10655808" cy="923330"/>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When the transaction modifies the City from 'Noida' to 'Bangalore', then another log is written to the file.</a:t>
            </a:r>
          </a:p>
          <a:p>
            <a:pPr algn="just"/>
            <a:endParaRPr lang="en-IN" b="0" i="0">
              <a:solidFill>
                <a:srgbClr val="000000"/>
              </a:solidFill>
              <a:effectLst/>
              <a:latin typeface="inter-regular"/>
            </a:endParaRPr>
          </a:p>
          <a:p>
            <a:pPr algn="just"/>
            <a:r>
              <a:rPr lang="en-IN">
                <a:solidFill>
                  <a:srgbClr val="000000"/>
                </a:solidFill>
                <a:latin typeface="inter-regular"/>
              </a:rPr>
              <a:t>                         </a:t>
            </a:r>
            <a:r>
              <a:rPr lang="en-IN" b="0" i="0">
                <a:solidFill>
                  <a:srgbClr val="000000"/>
                </a:solidFill>
                <a:effectLst/>
                <a:latin typeface="inter-regular"/>
              </a:rPr>
              <a:t>&lt;Tn, City, </a:t>
            </a:r>
            <a:r>
              <a:rPr lang="en-IN" b="0" i="0">
                <a:solidFill>
                  <a:srgbClr val="0000FF"/>
                </a:solidFill>
                <a:effectLst/>
                <a:latin typeface="inter-regular"/>
              </a:rPr>
              <a:t>'Noida'</a:t>
            </a:r>
            <a:r>
              <a:rPr lang="en-IN" b="0" i="0">
                <a:solidFill>
                  <a:srgbClr val="000000"/>
                </a:solidFill>
                <a:effectLst/>
                <a:latin typeface="inter-regular"/>
              </a:rPr>
              <a:t>, </a:t>
            </a:r>
            <a:r>
              <a:rPr lang="en-IN" b="0" i="0">
                <a:solidFill>
                  <a:srgbClr val="0000FF"/>
                </a:solidFill>
                <a:effectLst/>
                <a:latin typeface="inter-regular"/>
              </a:rPr>
              <a:t>'Bangalore'</a:t>
            </a:r>
            <a:r>
              <a:rPr lang="en-IN" b="0" i="0">
                <a:solidFill>
                  <a:srgbClr val="000000"/>
                </a:solidFill>
                <a:effectLst/>
                <a:latin typeface="inter-regular"/>
              </a:rPr>
              <a:t> &gt;  </a:t>
            </a:r>
          </a:p>
        </p:txBody>
      </p:sp>
      <p:sp>
        <p:nvSpPr>
          <p:cNvPr id="9" name="TextBox 8">
            <a:extLst>
              <a:ext uri="{FF2B5EF4-FFF2-40B4-BE49-F238E27FC236}">
                <a16:creationId xmlns:a16="http://schemas.microsoft.com/office/drawing/2014/main" id="{730195CE-EB21-7DAF-F73F-A217FB60D293}"/>
              </a:ext>
            </a:extLst>
          </p:cNvPr>
          <p:cNvSpPr txBox="1"/>
          <p:nvPr/>
        </p:nvSpPr>
        <p:spPr>
          <a:xfrm>
            <a:off x="1036320" y="3811631"/>
            <a:ext cx="10655808" cy="923330"/>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When the transaction is finished, then it writes another log to indicate the end of the transaction.</a:t>
            </a:r>
          </a:p>
          <a:p>
            <a:pPr algn="just"/>
            <a:endParaRPr lang="en-IN" b="0" i="0">
              <a:solidFill>
                <a:srgbClr val="000000"/>
              </a:solidFill>
              <a:effectLst/>
              <a:latin typeface="inter-regular"/>
            </a:endParaRPr>
          </a:p>
          <a:p>
            <a:pPr algn="just"/>
            <a:r>
              <a:rPr lang="en-IN" b="0" i="0">
                <a:solidFill>
                  <a:srgbClr val="000000"/>
                </a:solidFill>
                <a:effectLst/>
                <a:latin typeface="inter-regular"/>
              </a:rPr>
              <a:t>                                        &lt;Tn, Commit&gt;  </a:t>
            </a:r>
          </a:p>
        </p:txBody>
      </p:sp>
    </p:spTree>
    <p:extLst>
      <p:ext uri="{BB962C8B-B14F-4D97-AF65-F5344CB8AC3E}">
        <p14:creationId xmlns:p14="http://schemas.microsoft.com/office/powerpoint/2010/main" val="238641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DEE1AD-AB42-3A13-C7A0-AFC317C5135B}"/>
              </a:ext>
            </a:extLst>
          </p:cNvPr>
          <p:cNvSpPr txBox="1"/>
          <p:nvPr/>
        </p:nvSpPr>
        <p:spPr>
          <a:xfrm>
            <a:off x="707136" y="760214"/>
            <a:ext cx="6096000" cy="369332"/>
          </a:xfrm>
          <a:prstGeom prst="rect">
            <a:avLst/>
          </a:prstGeom>
          <a:noFill/>
        </p:spPr>
        <p:txBody>
          <a:bodyPr wrap="square">
            <a:spAutoFit/>
          </a:bodyPr>
          <a:lstStyle/>
          <a:p>
            <a:r>
              <a:rPr lang="en-IN" b="0" i="0">
                <a:solidFill>
                  <a:srgbClr val="333333"/>
                </a:solidFill>
                <a:effectLst/>
                <a:latin typeface="inter-regular"/>
              </a:rPr>
              <a:t>There are two approaches to modify the database:</a:t>
            </a:r>
            <a:endParaRPr lang="en-US"/>
          </a:p>
        </p:txBody>
      </p:sp>
      <p:sp>
        <p:nvSpPr>
          <p:cNvPr id="5" name="TextBox 4">
            <a:extLst>
              <a:ext uri="{FF2B5EF4-FFF2-40B4-BE49-F238E27FC236}">
                <a16:creationId xmlns:a16="http://schemas.microsoft.com/office/drawing/2014/main" id="{51CA6441-11B4-EF9E-F41B-92DC44C2AB2F}"/>
              </a:ext>
            </a:extLst>
          </p:cNvPr>
          <p:cNvSpPr txBox="1"/>
          <p:nvPr/>
        </p:nvSpPr>
        <p:spPr>
          <a:xfrm>
            <a:off x="707136" y="1357622"/>
            <a:ext cx="6096000" cy="369332"/>
          </a:xfrm>
          <a:prstGeom prst="rect">
            <a:avLst/>
          </a:prstGeom>
          <a:noFill/>
        </p:spPr>
        <p:txBody>
          <a:bodyPr wrap="square" lIns="91440" tIns="45720" rIns="91440" bIns="45720" anchor="t">
            <a:spAutoFit/>
          </a:bodyPr>
          <a:lstStyle/>
          <a:p>
            <a:pPr algn="just"/>
            <a:r>
              <a:rPr lang="en-IN" b="1" i="0">
                <a:solidFill>
                  <a:schemeClr val="accent1">
                    <a:lumMod val="75000"/>
                  </a:schemeClr>
                </a:solidFill>
                <a:effectLst/>
                <a:latin typeface="erdana"/>
              </a:rPr>
              <a:t>Deferred database modification:</a:t>
            </a:r>
          </a:p>
        </p:txBody>
      </p:sp>
      <p:sp>
        <p:nvSpPr>
          <p:cNvPr id="7" name="TextBox 6">
            <a:extLst>
              <a:ext uri="{FF2B5EF4-FFF2-40B4-BE49-F238E27FC236}">
                <a16:creationId xmlns:a16="http://schemas.microsoft.com/office/drawing/2014/main" id="{D482EEB0-74A2-CDB5-C8F3-C7F10129961E}"/>
              </a:ext>
            </a:extLst>
          </p:cNvPr>
          <p:cNvSpPr txBox="1"/>
          <p:nvPr/>
        </p:nvSpPr>
        <p:spPr>
          <a:xfrm>
            <a:off x="707136" y="2051137"/>
            <a:ext cx="11009376" cy="369332"/>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The deferred modification technique occurs if the transaction does not modify the database until it has committed.</a:t>
            </a:r>
          </a:p>
        </p:txBody>
      </p:sp>
      <p:sp>
        <p:nvSpPr>
          <p:cNvPr id="9" name="TextBox 8">
            <a:extLst>
              <a:ext uri="{FF2B5EF4-FFF2-40B4-BE49-F238E27FC236}">
                <a16:creationId xmlns:a16="http://schemas.microsoft.com/office/drawing/2014/main" id="{3EF6CB3F-01A3-F20D-3CEF-3C84BB0F8D43}"/>
              </a:ext>
            </a:extLst>
          </p:cNvPr>
          <p:cNvSpPr txBox="1"/>
          <p:nvPr/>
        </p:nvSpPr>
        <p:spPr>
          <a:xfrm>
            <a:off x="707136" y="2875087"/>
            <a:ext cx="11009376" cy="646331"/>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In this method, all the logs are created and stored in the stable storage, and the database is updated when a transaction commits.</a:t>
            </a:r>
          </a:p>
        </p:txBody>
      </p:sp>
    </p:spTree>
    <p:extLst>
      <p:ext uri="{BB962C8B-B14F-4D97-AF65-F5344CB8AC3E}">
        <p14:creationId xmlns:p14="http://schemas.microsoft.com/office/powerpoint/2010/main" val="42898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4D68A-32E3-E1B4-D086-9F96739E60DB}"/>
              </a:ext>
            </a:extLst>
          </p:cNvPr>
          <p:cNvSpPr txBox="1"/>
          <p:nvPr/>
        </p:nvSpPr>
        <p:spPr>
          <a:xfrm>
            <a:off x="1146048" y="731520"/>
            <a:ext cx="1350050" cy="4247317"/>
          </a:xfrm>
          <a:prstGeom prst="rect">
            <a:avLst/>
          </a:prstGeom>
          <a:noFill/>
        </p:spPr>
        <p:txBody>
          <a:bodyPr wrap="none" rtlCol="0">
            <a:spAutoFit/>
          </a:bodyPr>
          <a:lstStyle/>
          <a:p>
            <a:r>
              <a:rPr lang="en-US"/>
              <a:t>         T1</a:t>
            </a:r>
          </a:p>
          <a:p>
            <a:endParaRPr lang="en-US"/>
          </a:p>
          <a:p>
            <a:r>
              <a:rPr lang="en-US"/>
              <a:t>       R(A)</a:t>
            </a:r>
          </a:p>
          <a:p>
            <a:endParaRPr lang="en-US"/>
          </a:p>
          <a:p>
            <a:r>
              <a:rPr lang="en-US"/>
              <a:t>     A= A+100</a:t>
            </a:r>
          </a:p>
          <a:p>
            <a:endParaRPr lang="en-US"/>
          </a:p>
          <a:p>
            <a:r>
              <a:rPr lang="en-US"/>
              <a:t>      W(A)</a:t>
            </a:r>
          </a:p>
          <a:p>
            <a:endParaRPr lang="en-US"/>
          </a:p>
          <a:p>
            <a:r>
              <a:rPr lang="en-US"/>
              <a:t>      R(B)</a:t>
            </a:r>
          </a:p>
          <a:p>
            <a:endParaRPr lang="en-US"/>
          </a:p>
          <a:p>
            <a:r>
              <a:rPr lang="en-US"/>
              <a:t>     B= B+200</a:t>
            </a:r>
          </a:p>
          <a:p>
            <a:endParaRPr lang="en-US"/>
          </a:p>
          <a:p>
            <a:r>
              <a:rPr lang="en-US"/>
              <a:t>      W(B)</a:t>
            </a:r>
          </a:p>
          <a:p>
            <a:endParaRPr lang="en-US"/>
          </a:p>
          <a:p>
            <a:r>
              <a:rPr lang="en-US"/>
              <a:t>    Commit</a:t>
            </a:r>
          </a:p>
        </p:txBody>
      </p:sp>
      <p:sp>
        <p:nvSpPr>
          <p:cNvPr id="3" name="TextBox 2">
            <a:extLst>
              <a:ext uri="{FF2B5EF4-FFF2-40B4-BE49-F238E27FC236}">
                <a16:creationId xmlns:a16="http://schemas.microsoft.com/office/drawing/2014/main" id="{E05299FB-832F-9A8A-5783-1BE893815E03}"/>
              </a:ext>
            </a:extLst>
          </p:cNvPr>
          <p:cNvSpPr txBox="1"/>
          <p:nvPr/>
        </p:nvSpPr>
        <p:spPr>
          <a:xfrm>
            <a:off x="6096000" y="731520"/>
            <a:ext cx="1446230" cy="2585323"/>
          </a:xfrm>
          <a:prstGeom prst="rect">
            <a:avLst/>
          </a:prstGeom>
          <a:noFill/>
        </p:spPr>
        <p:txBody>
          <a:bodyPr wrap="none" rtlCol="0">
            <a:spAutoFit/>
          </a:bodyPr>
          <a:lstStyle/>
          <a:p>
            <a:r>
              <a:rPr lang="en-US"/>
              <a:t>Log for T1</a:t>
            </a:r>
          </a:p>
          <a:p>
            <a:endParaRPr lang="en-US"/>
          </a:p>
          <a:p>
            <a:r>
              <a:rPr lang="en-US"/>
              <a:t>&lt;T1, Start&gt;</a:t>
            </a:r>
          </a:p>
          <a:p>
            <a:endParaRPr lang="en-US"/>
          </a:p>
          <a:p>
            <a:r>
              <a:rPr lang="en-US"/>
              <a:t>&lt;T1,A,200&gt;</a:t>
            </a:r>
          </a:p>
          <a:p>
            <a:endParaRPr lang="en-US"/>
          </a:p>
          <a:p>
            <a:r>
              <a:rPr lang="en-US"/>
              <a:t>&lt;T1,B,400&gt;</a:t>
            </a:r>
          </a:p>
          <a:p>
            <a:endParaRPr lang="en-US"/>
          </a:p>
          <a:p>
            <a:r>
              <a:rPr lang="en-US"/>
              <a:t>&lt;T1,Commit&gt;</a:t>
            </a:r>
          </a:p>
        </p:txBody>
      </p:sp>
    </p:spTree>
    <p:extLst>
      <p:ext uri="{BB962C8B-B14F-4D97-AF65-F5344CB8AC3E}">
        <p14:creationId xmlns:p14="http://schemas.microsoft.com/office/powerpoint/2010/main" val="368329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EAC91-FC33-1ADB-575C-70153660315A}"/>
              </a:ext>
            </a:extLst>
          </p:cNvPr>
          <p:cNvSpPr txBox="1"/>
          <p:nvPr/>
        </p:nvSpPr>
        <p:spPr>
          <a:xfrm>
            <a:off x="877824" y="633984"/>
            <a:ext cx="4818370" cy="369332"/>
          </a:xfrm>
          <a:prstGeom prst="rect">
            <a:avLst/>
          </a:prstGeom>
          <a:noFill/>
        </p:spPr>
        <p:txBody>
          <a:bodyPr wrap="none" rtlCol="0">
            <a:spAutoFit/>
          </a:bodyPr>
          <a:lstStyle/>
          <a:p>
            <a:r>
              <a:rPr lang="en-US"/>
              <a:t>How to perform Deferred database modification?</a:t>
            </a:r>
          </a:p>
        </p:txBody>
      </p:sp>
      <p:sp>
        <p:nvSpPr>
          <p:cNvPr id="4" name="TextBox 3">
            <a:extLst>
              <a:ext uri="{FF2B5EF4-FFF2-40B4-BE49-F238E27FC236}">
                <a16:creationId xmlns:a16="http://schemas.microsoft.com/office/drawing/2014/main" id="{04A37D82-8B9B-0300-602B-1D71096C62BC}"/>
              </a:ext>
            </a:extLst>
          </p:cNvPr>
          <p:cNvSpPr txBox="1"/>
          <p:nvPr/>
        </p:nvSpPr>
        <p:spPr>
          <a:xfrm>
            <a:off x="877824" y="1304544"/>
            <a:ext cx="10185930" cy="646331"/>
          </a:xfrm>
          <a:prstGeom prst="rect">
            <a:avLst/>
          </a:prstGeom>
          <a:noFill/>
        </p:spPr>
        <p:txBody>
          <a:bodyPr wrap="none" rtlCol="0">
            <a:spAutoFit/>
          </a:bodyPr>
          <a:lstStyle/>
          <a:p>
            <a:r>
              <a:rPr lang="en-US"/>
              <a:t>If System fails before commit, Recovery manager will open transaction log and check whether T1 executed </a:t>
            </a:r>
          </a:p>
          <a:p>
            <a:r>
              <a:rPr lang="en-US"/>
              <a:t>start and commit statements.</a:t>
            </a:r>
          </a:p>
        </p:txBody>
      </p:sp>
      <p:sp>
        <p:nvSpPr>
          <p:cNvPr id="5" name="TextBox 4">
            <a:extLst>
              <a:ext uri="{FF2B5EF4-FFF2-40B4-BE49-F238E27FC236}">
                <a16:creationId xmlns:a16="http://schemas.microsoft.com/office/drawing/2014/main" id="{792EFDCC-AFF1-5A63-991B-DAD9A48F0CFD}"/>
              </a:ext>
            </a:extLst>
          </p:cNvPr>
          <p:cNvSpPr txBox="1"/>
          <p:nvPr/>
        </p:nvSpPr>
        <p:spPr>
          <a:xfrm>
            <a:off x="877824" y="2109216"/>
            <a:ext cx="7926722" cy="369332"/>
          </a:xfrm>
          <a:prstGeom prst="rect">
            <a:avLst/>
          </a:prstGeom>
          <a:noFill/>
        </p:spPr>
        <p:txBody>
          <a:bodyPr wrap="none" rtlCol="0">
            <a:spAutoFit/>
          </a:bodyPr>
          <a:lstStyle/>
          <a:p>
            <a:r>
              <a:rPr lang="en-US"/>
              <a:t>If yes, it performs Redo Operation where new values will be stored in the database.</a:t>
            </a:r>
          </a:p>
        </p:txBody>
      </p:sp>
      <p:sp>
        <p:nvSpPr>
          <p:cNvPr id="6" name="TextBox 5">
            <a:extLst>
              <a:ext uri="{FF2B5EF4-FFF2-40B4-BE49-F238E27FC236}">
                <a16:creationId xmlns:a16="http://schemas.microsoft.com/office/drawing/2014/main" id="{5A102CEC-D245-44C6-94FB-82E08BD32866}"/>
              </a:ext>
            </a:extLst>
          </p:cNvPr>
          <p:cNvSpPr txBox="1"/>
          <p:nvPr/>
        </p:nvSpPr>
        <p:spPr>
          <a:xfrm>
            <a:off x="877824" y="2682240"/>
            <a:ext cx="5003870" cy="369332"/>
          </a:xfrm>
          <a:prstGeom prst="rect">
            <a:avLst/>
          </a:prstGeom>
          <a:noFill/>
        </p:spPr>
        <p:txBody>
          <a:bodyPr wrap="none" rtlCol="0">
            <a:spAutoFit/>
          </a:bodyPr>
          <a:lstStyle/>
          <a:p>
            <a:r>
              <a:rPr lang="en-US"/>
              <a:t>Recovery Manager takes decision based on log file. </a:t>
            </a:r>
          </a:p>
        </p:txBody>
      </p:sp>
      <p:sp>
        <p:nvSpPr>
          <p:cNvPr id="7" name="TextBox 6">
            <a:extLst>
              <a:ext uri="{FF2B5EF4-FFF2-40B4-BE49-F238E27FC236}">
                <a16:creationId xmlns:a16="http://schemas.microsoft.com/office/drawing/2014/main" id="{4D7611A7-AADC-2F3B-3384-7BA919968A56}"/>
              </a:ext>
            </a:extLst>
          </p:cNvPr>
          <p:cNvSpPr txBox="1"/>
          <p:nvPr/>
        </p:nvSpPr>
        <p:spPr>
          <a:xfrm>
            <a:off x="877824" y="3340608"/>
            <a:ext cx="8646470" cy="369332"/>
          </a:xfrm>
          <a:prstGeom prst="rect">
            <a:avLst/>
          </a:prstGeom>
          <a:noFill/>
        </p:spPr>
        <p:txBody>
          <a:bodyPr wrap="none" rtlCol="0">
            <a:spAutoFit/>
          </a:bodyPr>
          <a:lstStyle/>
          <a:p>
            <a:r>
              <a:rPr lang="en-US"/>
              <a:t>If Recovery Manager finds only Start but not Commit then it’ll perform Rollback operation.</a:t>
            </a:r>
          </a:p>
        </p:txBody>
      </p:sp>
      <p:sp>
        <p:nvSpPr>
          <p:cNvPr id="8" name="TextBox 7">
            <a:extLst>
              <a:ext uri="{FF2B5EF4-FFF2-40B4-BE49-F238E27FC236}">
                <a16:creationId xmlns:a16="http://schemas.microsoft.com/office/drawing/2014/main" id="{0E86C2C3-A475-CDDE-3CAB-25BBF7B2DD00}"/>
              </a:ext>
            </a:extLst>
          </p:cNvPr>
          <p:cNvSpPr txBox="1"/>
          <p:nvPr/>
        </p:nvSpPr>
        <p:spPr>
          <a:xfrm>
            <a:off x="877824" y="3925824"/>
            <a:ext cx="3863494" cy="369332"/>
          </a:xfrm>
          <a:prstGeom prst="rect">
            <a:avLst/>
          </a:prstGeom>
          <a:noFill/>
        </p:spPr>
        <p:txBody>
          <a:bodyPr wrap="none" rtlCol="0">
            <a:spAutoFit/>
          </a:bodyPr>
          <a:lstStyle/>
          <a:p>
            <a:r>
              <a:rPr lang="en-US"/>
              <a:t>Database now contains only old values.</a:t>
            </a:r>
          </a:p>
        </p:txBody>
      </p:sp>
    </p:spTree>
    <p:extLst>
      <p:ext uri="{BB962C8B-B14F-4D97-AF65-F5344CB8AC3E}">
        <p14:creationId xmlns:p14="http://schemas.microsoft.com/office/powerpoint/2010/main" val="400216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EF218-3230-5640-6228-BBFBB9907876}"/>
              </a:ext>
            </a:extLst>
          </p:cNvPr>
          <p:cNvSpPr txBox="1"/>
          <p:nvPr/>
        </p:nvSpPr>
        <p:spPr>
          <a:xfrm>
            <a:off x="890016" y="646176"/>
            <a:ext cx="1446230" cy="3693319"/>
          </a:xfrm>
          <a:prstGeom prst="rect">
            <a:avLst/>
          </a:prstGeom>
          <a:noFill/>
        </p:spPr>
        <p:txBody>
          <a:bodyPr wrap="none" rtlCol="0">
            <a:spAutoFit/>
          </a:bodyPr>
          <a:lstStyle/>
          <a:p>
            <a:r>
              <a:rPr lang="en-US"/>
              <a:t>Example:</a:t>
            </a:r>
          </a:p>
          <a:p>
            <a:endParaRPr lang="en-US"/>
          </a:p>
          <a:p>
            <a:r>
              <a:rPr lang="en-US"/>
              <a:t>&lt;T1,Start&gt;</a:t>
            </a:r>
          </a:p>
          <a:p>
            <a:endParaRPr lang="en-US"/>
          </a:p>
          <a:p>
            <a:r>
              <a:rPr lang="en-US"/>
              <a:t>&lt;T1,A,200&gt;</a:t>
            </a:r>
          </a:p>
          <a:p>
            <a:endParaRPr lang="en-US"/>
          </a:p>
          <a:p>
            <a:r>
              <a:rPr lang="en-US"/>
              <a:t>&lt;T1,B,400&gt;</a:t>
            </a:r>
          </a:p>
          <a:p>
            <a:endParaRPr lang="en-US"/>
          </a:p>
          <a:p>
            <a:r>
              <a:rPr lang="en-US"/>
              <a:t>&lt;T1,Commit&gt;</a:t>
            </a:r>
          </a:p>
          <a:p>
            <a:endParaRPr lang="en-US"/>
          </a:p>
          <a:p>
            <a:r>
              <a:rPr lang="en-US"/>
              <a:t>&lt;T2,Start&gt;</a:t>
            </a:r>
          </a:p>
          <a:p>
            <a:endParaRPr lang="en-US"/>
          </a:p>
          <a:p>
            <a:r>
              <a:rPr lang="en-US"/>
              <a:t>&lt;t2,C,500&gt;</a:t>
            </a:r>
          </a:p>
        </p:txBody>
      </p:sp>
      <p:sp>
        <p:nvSpPr>
          <p:cNvPr id="4" name="Right Brace 3">
            <a:extLst>
              <a:ext uri="{FF2B5EF4-FFF2-40B4-BE49-F238E27FC236}">
                <a16:creationId xmlns:a16="http://schemas.microsoft.com/office/drawing/2014/main" id="{C183956B-9B75-DB07-FBE9-0EF5CE7E3240}"/>
              </a:ext>
            </a:extLst>
          </p:cNvPr>
          <p:cNvSpPr/>
          <p:nvPr/>
        </p:nvSpPr>
        <p:spPr>
          <a:xfrm>
            <a:off x="3206496" y="1414272"/>
            <a:ext cx="256032" cy="16337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B64EEF4D-4A75-D67F-FAEB-F4FF4E654BE9}"/>
              </a:ext>
            </a:extLst>
          </p:cNvPr>
          <p:cNvSpPr txBox="1"/>
          <p:nvPr/>
        </p:nvSpPr>
        <p:spPr>
          <a:xfrm>
            <a:off x="4096512" y="1743456"/>
            <a:ext cx="664734" cy="369332"/>
          </a:xfrm>
          <a:prstGeom prst="rect">
            <a:avLst/>
          </a:prstGeom>
          <a:noFill/>
        </p:spPr>
        <p:txBody>
          <a:bodyPr wrap="none" rtlCol="0">
            <a:spAutoFit/>
          </a:bodyPr>
          <a:lstStyle/>
          <a:p>
            <a:r>
              <a:rPr lang="en-US"/>
              <a:t>Redo</a:t>
            </a:r>
          </a:p>
        </p:txBody>
      </p:sp>
      <p:sp>
        <p:nvSpPr>
          <p:cNvPr id="6" name="Right Brace 5">
            <a:extLst>
              <a:ext uri="{FF2B5EF4-FFF2-40B4-BE49-F238E27FC236}">
                <a16:creationId xmlns:a16="http://schemas.microsoft.com/office/drawing/2014/main" id="{F70DB04B-923C-A0D7-8524-5C4995A96BB1}"/>
              </a:ext>
            </a:extLst>
          </p:cNvPr>
          <p:cNvSpPr/>
          <p:nvPr/>
        </p:nvSpPr>
        <p:spPr>
          <a:xfrm>
            <a:off x="3206496" y="3535680"/>
            <a:ext cx="256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B70F4BD-3557-38A9-7117-CFA057FE46B9}"/>
              </a:ext>
            </a:extLst>
          </p:cNvPr>
          <p:cNvSpPr txBox="1"/>
          <p:nvPr/>
        </p:nvSpPr>
        <p:spPr>
          <a:xfrm>
            <a:off x="4096512" y="3429000"/>
            <a:ext cx="1019895" cy="369332"/>
          </a:xfrm>
          <a:prstGeom prst="rect">
            <a:avLst/>
          </a:prstGeom>
          <a:noFill/>
        </p:spPr>
        <p:txBody>
          <a:bodyPr wrap="none" rtlCol="0">
            <a:spAutoFit/>
          </a:bodyPr>
          <a:lstStyle/>
          <a:p>
            <a:r>
              <a:rPr lang="en-US"/>
              <a:t>Roll back</a:t>
            </a:r>
          </a:p>
        </p:txBody>
      </p:sp>
    </p:spTree>
    <p:extLst>
      <p:ext uri="{BB962C8B-B14F-4D97-AF65-F5344CB8AC3E}">
        <p14:creationId xmlns:p14="http://schemas.microsoft.com/office/powerpoint/2010/main" val="209460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E3F0CF-DF3E-2D3B-DF68-C3A24D5F34E4}"/>
              </a:ext>
            </a:extLst>
          </p:cNvPr>
          <p:cNvSpPr txBox="1"/>
          <p:nvPr/>
        </p:nvSpPr>
        <p:spPr>
          <a:xfrm>
            <a:off x="950976" y="843677"/>
            <a:ext cx="10692384" cy="2308324"/>
          </a:xfrm>
          <a:prstGeom prst="rect">
            <a:avLst/>
          </a:prstGeom>
          <a:noFill/>
        </p:spPr>
        <p:txBody>
          <a:bodyPr wrap="square">
            <a:spAutoFit/>
          </a:bodyPr>
          <a:lstStyle/>
          <a:p>
            <a:pPr algn="l" fontAlgn="base"/>
            <a:r>
              <a:rPr lang="en-IN" b="1" i="0" u="sng">
                <a:solidFill>
                  <a:srgbClr val="303030"/>
                </a:solidFill>
                <a:effectLst/>
                <a:latin typeface="Roboto Condensed" panose="02000000000000000000" pitchFamily="2" charset="0"/>
              </a:rPr>
              <a:t>4. Durability-</a:t>
            </a:r>
            <a:endParaRPr lang="en-IN" b="1" i="0">
              <a:solidFill>
                <a:srgbClr val="303030"/>
              </a:solidFill>
              <a:effectLst/>
              <a:latin typeface="Roboto Condensed" panose="02000000000000000000" pitchFamily="2" charset="0"/>
            </a:endParaRPr>
          </a:p>
          <a:p>
            <a:pPr algn="l" fontAlgn="base"/>
            <a:r>
              <a:rPr lang="en-IN" b="0" i="0">
                <a:solidFill>
                  <a:srgbClr val="303030"/>
                </a:solidFill>
                <a:effectLst/>
                <a:latin typeface="Arimo"/>
              </a:rPr>
              <a:t> </a:t>
            </a:r>
          </a:p>
          <a:p>
            <a:pPr algn="l" fontAlgn="base">
              <a:buFont typeface="Arial" panose="020B0604020202020204" pitchFamily="34" charset="0"/>
              <a:buChar char="•"/>
            </a:pPr>
            <a:r>
              <a:rPr lang="en-IN" b="0" i="0">
                <a:solidFill>
                  <a:srgbClr val="303030"/>
                </a:solidFill>
                <a:effectLst/>
                <a:latin typeface="Arimo"/>
              </a:rPr>
              <a:t>This property ensures that all the changes made by a transaction after its successful execution are written successfully to the disk.</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It also ensures that these changes exist permanently and are never lost even if there occurs a failure of any kind.</a:t>
            </a:r>
          </a:p>
          <a:p>
            <a:pPr algn="l" fontAlgn="base"/>
            <a:endParaRPr lang="en-IN" b="0" i="0">
              <a:solidFill>
                <a:srgbClr val="303030"/>
              </a:solidFill>
              <a:effectLst/>
              <a:latin typeface="Arimo"/>
            </a:endParaRPr>
          </a:p>
          <a:p>
            <a:pPr algn="l" fontAlgn="base">
              <a:buFont typeface="Arial" panose="020B0604020202020204" pitchFamily="34" charset="0"/>
              <a:buChar char="•"/>
            </a:pPr>
            <a:r>
              <a:rPr lang="en-IN" b="0" i="0">
                <a:solidFill>
                  <a:srgbClr val="303030"/>
                </a:solidFill>
                <a:effectLst/>
                <a:latin typeface="Arimo"/>
              </a:rPr>
              <a:t>It is the responsibility of recovery manager to ensure durability in the database.</a:t>
            </a:r>
          </a:p>
        </p:txBody>
      </p:sp>
    </p:spTree>
    <p:extLst>
      <p:ext uri="{BB962C8B-B14F-4D97-AF65-F5344CB8AC3E}">
        <p14:creationId xmlns:p14="http://schemas.microsoft.com/office/powerpoint/2010/main" val="33802877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56677-B133-F3AA-D3D2-161517B12197}"/>
              </a:ext>
            </a:extLst>
          </p:cNvPr>
          <p:cNvSpPr txBox="1"/>
          <p:nvPr/>
        </p:nvSpPr>
        <p:spPr>
          <a:xfrm>
            <a:off x="902208" y="658368"/>
            <a:ext cx="3373872" cy="369332"/>
          </a:xfrm>
          <a:prstGeom prst="rect">
            <a:avLst/>
          </a:prstGeom>
          <a:noFill/>
        </p:spPr>
        <p:txBody>
          <a:bodyPr wrap="none" rtlCol="0">
            <a:spAutoFit/>
          </a:bodyPr>
          <a:lstStyle/>
          <a:p>
            <a:r>
              <a:rPr lang="en-US"/>
              <a:t>Immediate Database Modification</a:t>
            </a:r>
          </a:p>
        </p:txBody>
      </p:sp>
      <p:sp>
        <p:nvSpPr>
          <p:cNvPr id="5" name="TextBox 4">
            <a:extLst>
              <a:ext uri="{FF2B5EF4-FFF2-40B4-BE49-F238E27FC236}">
                <a16:creationId xmlns:a16="http://schemas.microsoft.com/office/drawing/2014/main" id="{91019D02-601B-7294-CF66-16F414D761AF}"/>
              </a:ext>
            </a:extLst>
          </p:cNvPr>
          <p:cNvSpPr txBox="1"/>
          <p:nvPr/>
        </p:nvSpPr>
        <p:spPr>
          <a:xfrm>
            <a:off x="804672" y="1609267"/>
            <a:ext cx="10899648" cy="646331"/>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     The Immediate modification technique occurs if database modification occurs while the transaction is still active.</a:t>
            </a:r>
          </a:p>
        </p:txBody>
      </p:sp>
      <p:sp>
        <p:nvSpPr>
          <p:cNvPr id="7" name="TextBox 6">
            <a:extLst>
              <a:ext uri="{FF2B5EF4-FFF2-40B4-BE49-F238E27FC236}">
                <a16:creationId xmlns:a16="http://schemas.microsoft.com/office/drawing/2014/main" id="{966F2127-9F06-D39F-2954-CF1E1C38E707}"/>
              </a:ext>
            </a:extLst>
          </p:cNvPr>
          <p:cNvSpPr txBox="1"/>
          <p:nvPr/>
        </p:nvSpPr>
        <p:spPr>
          <a:xfrm>
            <a:off x="804672" y="2614952"/>
            <a:ext cx="10643616" cy="646331"/>
          </a:xfrm>
          <a:prstGeom prst="rect">
            <a:avLst/>
          </a:prstGeom>
          <a:noFill/>
        </p:spPr>
        <p:txBody>
          <a:bodyPr wrap="square">
            <a:spAutoFit/>
          </a:bodyPr>
          <a:lstStyle/>
          <a:p>
            <a:pPr marL="285750" indent="-285750">
              <a:buFont typeface="Arial" panose="020B0604020202020204" pitchFamily="34" charset="0"/>
              <a:buChar char="•"/>
            </a:pPr>
            <a:r>
              <a:rPr lang="en-IN" b="0" i="0">
                <a:solidFill>
                  <a:srgbClr val="000000"/>
                </a:solidFill>
                <a:effectLst/>
                <a:latin typeface="inter-regular"/>
              </a:rPr>
              <a:t>In this technique, the database is modified immediately after every operation. It follows an actual database modification.</a:t>
            </a:r>
            <a:endParaRPr lang="en-US"/>
          </a:p>
        </p:txBody>
      </p:sp>
    </p:spTree>
    <p:extLst>
      <p:ext uri="{BB962C8B-B14F-4D97-AF65-F5344CB8AC3E}">
        <p14:creationId xmlns:p14="http://schemas.microsoft.com/office/powerpoint/2010/main" val="8189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0D4509-C774-A05F-C3AC-9C760B9A5028}"/>
              </a:ext>
            </a:extLst>
          </p:cNvPr>
          <p:cNvSpPr txBox="1"/>
          <p:nvPr/>
        </p:nvSpPr>
        <p:spPr>
          <a:xfrm>
            <a:off x="731520" y="869478"/>
            <a:ext cx="4291584" cy="4247317"/>
          </a:xfrm>
          <a:prstGeom prst="rect">
            <a:avLst/>
          </a:prstGeom>
          <a:noFill/>
        </p:spPr>
        <p:txBody>
          <a:bodyPr wrap="square">
            <a:spAutoFit/>
          </a:bodyPr>
          <a:lstStyle/>
          <a:p>
            <a:r>
              <a:rPr lang="en-US"/>
              <a:t>                                         T1</a:t>
            </a:r>
          </a:p>
          <a:p>
            <a:endParaRPr lang="en-US"/>
          </a:p>
          <a:p>
            <a:pPr algn="ctr"/>
            <a:r>
              <a:rPr lang="en-US"/>
              <a:t>       R(A)</a:t>
            </a:r>
          </a:p>
          <a:p>
            <a:pPr algn="ctr"/>
            <a:endParaRPr lang="en-US"/>
          </a:p>
          <a:p>
            <a:pPr algn="ctr"/>
            <a:r>
              <a:rPr lang="en-US"/>
              <a:t>     A= A+100</a:t>
            </a:r>
          </a:p>
          <a:p>
            <a:pPr algn="ctr"/>
            <a:endParaRPr lang="en-US"/>
          </a:p>
          <a:p>
            <a:pPr algn="ctr"/>
            <a:r>
              <a:rPr lang="en-US"/>
              <a:t>      W(A)</a:t>
            </a:r>
          </a:p>
          <a:p>
            <a:pPr algn="ctr"/>
            <a:endParaRPr lang="en-US"/>
          </a:p>
          <a:p>
            <a:pPr algn="ctr"/>
            <a:r>
              <a:rPr lang="en-US"/>
              <a:t>      R(B)</a:t>
            </a:r>
          </a:p>
          <a:p>
            <a:pPr algn="ctr"/>
            <a:endParaRPr lang="en-US"/>
          </a:p>
          <a:p>
            <a:pPr algn="ctr"/>
            <a:r>
              <a:rPr lang="en-US"/>
              <a:t>     B= B+200</a:t>
            </a:r>
          </a:p>
          <a:p>
            <a:pPr algn="ctr"/>
            <a:endParaRPr lang="en-US"/>
          </a:p>
          <a:p>
            <a:pPr algn="ctr"/>
            <a:r>
              <a:rPr lang="en-US"/>
              <a:t>      W(B)</a:t>
            </a:r>
          </a:p>
          <a:p>
            <a:pPr algn="ctr"/>
            <a:endParaRPr lang="en-US"/>
          </a:p>
          <a:p>
            <a:pPr algn="ctr"/>
            <a:r>
              <a:rPr lang="en-US"/>
              <a:t>    Commit</a:t>
            </a:r>
          </a:p>
        </p:txBody>
      </p:sp>
      <p:sp>
        <p:nvSpPr>
          <p:cNvPr id="6" name="TextBox 5">
            <a:extLst>
              <a:ext uri="{FF2B5EF4-FFF2-40B4-BE49-F238E27FC236}">
                <a16:creationId xmlns:a16="http://schemas.microsoft.com/office/drawing/2014/main" id="{950D3575-A930-4689-F8EB-FD241BF5A87A}"/>
              </a:ext>
            </a:extLst>
          </p:cNvPr>
          <p:cNvSpPr txBox="1"/>
          <p:nvPr/>
        </p:nvSpPr>
        <p:spPr>
          <a:xfrm>
            <a:off x="6364224" y="869478"/>
            <a:ext cx="2694432" cy="2585323"/>
          </a:xfrm>
          <a:prstGeom prst="rect">
            <a:avLst/>
          </a:prstGeom>
          <a:noFill/>
        </p:spPr>
        <p:txBody>
          <a:bodyPr wrap="square">
            <a:spAutoFit/>
          </a:bodyPr>
          <a:lstStyle/>
          <a:p>
            <a:pPr algn="ctr"/>
            <a:r>
              <a:rPr lang="en-US"/>
              <a:t>Log for T1</a:t>
            </a:r>
          </a:p>
          <a:p>
            <a:pPr algn="ctr"/>
            <a:endParaRPr lang="en-US"/>
          </a:p>
          <a:p>
            <a:pPr algn="ctr"/>
            <a:r>
              <a:rPr lang="en-US"/>
              <a:t>&lt;T1, Start&gt;</a:t>
            </a:r>
          </a:p>
          <a:p>
            <a:pPr algn="ctr"/>
            <a:endParaRPr lang="en-US"/>
          </a:p>
          <a:p>
            <a:pPr algn="ctr"/>
            <a:r>
              <a:rPr lang="en-US"/>
              <a:t>&lt;T1,A,100,200&gt;</a:t>
            </a:r>
          </a:p>
          <a:p>
            <a:pPr algn="ctr"/>
            <a:endParaRPr lang="en-US"/>
          </a:p>
          <a:p>
            <a:pPr algn="ctr"/>
            <a:r>
              <a:rPr lang="en-US"/>
              <a:t>&lt;T1,B,200,400&gt;</a:t>
            </a:r>
          </a:p>
          <a:p>
            <a:pPr algn="ctr"/>
            <a:endParaRPr lang="en-US"/>
          </a:p>
          <a:p>
            <a:pPr algn="ctr"/>
            <a:r>
              <a:rPr lang="en-US"/>
              <a:t>&lt;T1,Commit&gt;</a:t>
            </a:r>
          </a:p>
        </p:txBody>
      </p:sp>
    </p:spTree>
    <p:extLst>
      <p:ext uri="{BB962C8B-B14F-4D97-AF65-F5344CB8AC3E}">
        <p14:creationId xmlns:p14="http://schemas.microsoft.com/office/powerpoint/2010/main" val="388965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EA0AD-7E21-2096-8CE8-49FE1FF8D3E8}"/>
              </a:ext>
            </a:extLst>
          </p:cNvPr>
          <p:cNvSpPr txBox="1"/>
          <p:nvPr/>
        </p:nvSpPr>
        <p:spPr>
          <a:xfrm>
            <a:off x="1060704" y="768096"/>
            <a:ext cx="10972800" cy="646331"/>
          </a:xfrm>
          <a:prstGeom prst="rect">
            <a:avLst/>
          </a:prstGeom>
          <a:noFill/>
        </p:spPr>
        <p:txBody>
          <a:bodyPr wrap="square" rtlCol="0">
            <a:spAutoFit/>
          </a:bodyPr>
          <a:lstStyle/>
          <a:p>
            <a:r>
              <a:rPr lang="en-US"/>
              <a:t>Recovery Manager will check whether T1 executed Start and Commit </a:t>
            </a:r>
            <a:r>
              <a:rPr lang="en-US" err="1"/>
              <a:t>Stataments</a:t>
            </a:r>
            <a:r>
              <a:rPr lang="en-US"/>
              <a:t>. If Yes, perform Redo Operation.</a:t>
            </a:r>
          </a:p>
          <a:p>
            <a:r>
              <a:rPr lang="en-US"/>
              <a:t>Save new values in the database.</a:t>
            </a:r>
          </a:p>
        </p:txBody>
      </p:sp>
      <p:sp>
        <p:nvSpPr>
          <p:cNvPr id="3" name="TextBox 2">
            <a:extLst>
              <a:ext uri="{FF2B5EF4-FFF2-40B4-BE49-F238E27FC236}">
                <a16:creationId xmlns:a16="http://schemas.microsoft.com/office/drawing/2014/main" id="{C44699F4-F597-1024-30C0-003A75E2DDD3}"/>
              </a:ext>
            </a:extLst>
          </p:cNvPr>
          <p:cNvSpPr txBox="1"/>
          <p:nvPr/>
        </p:nvSpPr>
        <p:spPr>
          <a:xfrm>
            <a:off x="1060704" y="1767840"/>
            <a:ext cx="6335902" cy="369332"/>
          </a:xfrm>
          <a:prstGeom prst="rect">
            <a:avLst/>
          </a:prstGeom>
          <a:noFill/>
        </p:spPr>
        <p:txBody>
          <a:bodyPr wrap="none" rtlCol="0">
            <a:spAutoFit/>
          </a:bodyPr>
          <a:lstStyle/>
          <a:p>
            <a:r>
              <a:rPr lang="en-US"/>
              <a:t>Values stored in the database will be overwritten with new values.</a:t>
            </a:r>
          </a:p>
        </p:txBody>
      </p:sp>
      <p:sp>
        <p:nvSpPr>
          <p:cNvPr id="4" name="TextBox 3">
            <a:extLst>
              <a:ext uri="{FF2B5EF4-FFF2-40B4-BE49-F238E27FC236}">
                <a16:creationId xmlns:a16="http://schemas.microsoft.com/office/drawing/2014/main" id="{B45C5E21-D1ED-071E-53A5-EDD3C77C97C3}"/>
              </a:ext>
            </a:extLst>
          </p:cNvPr>
          <p:cNvSpPr txBox="1"/>
          <p:nvPr/>
        </p:nvSpPr>
        <p:spPr>
          <a:xfrm>
            <a:off x="1060704" y="2365248"/>
            <a:ext cx="10940496" cy="646331"/>
          </a:xfrm>
          <a:prstGeom prst="rect">
            <a:avLst/>
          </a:prstGeom>
          <a:noFill/>
        </p:spPr>
        <p:txBody>
          <a:bodyPr wrap="none" rtlCol="0">
            <a:spAutoFit/>
          </a:bodyPr>
          <a:lstStyle/>
          <a:p>
            <a:r>
              <a:rPr lang="en-US"/>
              <a:t>If transaction has only Start without Commit then Recovery Manager perform Undo Operation and save old values </a:t>
            </a:r>
          </a:p>
          <a:p>
            <a:r>
              <a:rPr lang="en-US"/>
              <a:t>In the database.</a:t>
            </a:r>
          </a:p>
        </p:txBody>
      </p:sp>
    </p:spTree>
    <p:extLst>
      <p:ext uri="{BB962C8B-B14F-4D97-AF65-F5344CB8AC3E}">
        <p14:creationId xmlns:p14="http://schemas.microsoft.com/office/powerpoint/2010/main" val="46724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5E7A96-517F-5818-3EF4-ED76B04E84E6}"/>
              </a:ext>
            </a:extLst>
          </p:cNvPr>
          <p:cNvSpPr txBox="1"/>
          <p:nvPr/>
        </p:nvSpPr>
        <p:spPr>
          <a:xfrm>
            <a:off x="1292352" y="731949"/>
            <a:ext cx="6096000" cy="3693319"/>
          </a:xfrm>
          <a:prstGeom prst="rect">
            <a:avLst/>
          </a:prstGeom>
          <a:noFill/>
        </p:spPr>
        <p:txBody>
          <a:bodyPr wrap="square">
            <a:spAutoFit/>
          </a:bodyPr>
          <a:lstStyle/>
          <a:p>
            <a:r>
              <a:rPr lang="en-US"/>
              <a:t>Example:</a:t>
            </a:r>
          </a:p>
          <a:p>
            <a:endParaRPr lang="en-US"/>
          </a:p>
          <a:p>
            <a:r>
              <a:rPr lang="en-US"/>
              <a:t>&lt;T1,Start&gt;</a:t>
            </a:r>
          </a:p>
          <a:p>
            <a:endParaRPr lang="en-US"/>
          </a:p>
          <a:p>
            <a:r>
              <a:rPr lang="en-US"/>
              <a:t>&lt;T1,A,100,200&gt;</a:t>
            </a:r>
          </a:p>
          <a:p>
            <a:endParaRPr lang="en-US"/>
          </a:p>
          <a:p>
            <a:r>
              <a:rPr lang="en-US"/>
              <a:t>&lt;T1,B,500,600&gt;</a:t>
            </a:r>
          </a:p>
          <a:p>
            <a:endParaRPr lang="en-US"/>
          </a:p>
          <a:p>
            <a:r>
              <a:rPr lang="en-US"/>
              <a:t>&lt;T1,Commit&gt;</a:t>
            </a:r>
          </a:p>
          <a:p>
            <a:endParaRPr lang="en-US"/>
          </a:p>
          <a:p>
            <a:r>
              <a:rPr lang="en-US"/>
              <a:t>&lt;T2,Start&gt;</a:t>
            </a:r>
          </a:p>
          <a:p>
            <a:endParaRPr lang="en-US"/>
          </a:p>
          <a:p>
            <a:r>
              <a:rPr lang="en-US"/>
              <a:t>&lt;t2,C,700,800&gt;</a:t>
            </a:r>
          </a:p>
        </p:txBody>
      </p:sp>
      <p:sp>
        <p:nvSpPr>
          <p:cNvPr id="4" name="Right Brace 3">
            <a:extLst>
              <a:ext uri="{FF2B5EF4-FFF2-40B4-BE49-F238E27FC236}">
                <a16:creationId xmlns:a16="http://schemas.microsoft.com/office/drawing/2014/main" id="{3F43BCA4-5705-93EC-859B-08B4DB4EFFCD}"/>
              </a:ext>
            </a:extLst>
          </p:cNvPr>
          <p:cNvSpPr/>
          <p:nvPr/>
        </p:nvSpPr>
        <p:spPr>
          <a:xfrm>
            <a:off x="3584448" y="1377696"/>
            <a:ext cx="353568" cy="18166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C1BCF5C-FB68-1B8F-A1DA-F2DB7D52A358}"/>
              </a:ext>
            </a:extLst>
          </p:cNvPr>
          <p:cNvSpPr txBox="1"/>
          <p:nvPr/>
        </p:nvSpPr>
        <p:spPr>
          <a:xfrm>
            <a:off x="4230624" y="1487424"/>
            <a:ext cx="664734" cy="369332"/>
          </a:xfrm>
          <a:prstGeom prst="rect">
            <a:avLst/>
          </a:prstGeom>
          <a:noFill/>
        </p:spPr>
        <p:txBody>
          <a:bodyPr wrap="none" rtlCol="0">
            <a:spAutoFit/>
          </a:bodyPr>
          <a:lstStyle/>
          <a:p>
            <a:r>
              <a:rPr lang="en-US"/>
              <a:t>Redo</a:t>
            </a:r>
          </a:p>
        </p:txBody>
      </p:sp>
      <p:sp>
        <p:nvSpPr>
          <p:cNvPr id="6" name="Right Brace 5">
            <a:extLst>
              <a:ext uri="{FF2B5EF4-FFF2-40B4-BE49-F238E27FC236}">
                <a16:creationId xmlns:a16="http://schemas.microsoft.com/office/drawing/2014/main" id="{DD778DCE-F898-D2E3-5974-34E560362F09}"/>
              </a:ext>
            </a:extLst>
          </p:cNvPr>
          <p:cNvSpPr/>
          <p:nvPr/>
        </p:nvSpPr>
        <p:spPr>
          <a:xfrm>
            <a:off x="3584448" y="3572256"/>
            <a:ext cx="353568" cy="8530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CA3775B-D084-EEAD-8567-BA1B5C289FCC}"/>
              </a:ext>
            </a:extLst>
          </p:cNvPr>
          <p:cNvSpPr txBox="1"/>
          <p:nvPr/>
        </p:nvSpPr>
        <p:spPr>
          <a:xfrm>
            <a:off x="4230624" y="3572256"/>
            <a:ext cx="697627" cy="369332"/>
          </a:xfrm>
          <a:prstGeom prst="rect">
            <a:avLst/>
          </a:prstGeom>
          <a:noFill/>
        </p:spPr>
        <p:txBody>
          <a:bodyPr wrap="none" rtlCol="0">
            <a:spAutoFit/>
          </a:bodyPr>
          <a:lstStyle/>
          <a:p>
            <a:r>
              <a:rPr lang="en-US"/>
              <a:t>Undo</a:t>
            </a:r>
          </a:p>
        </p:txBody>
      </p:sp>
    </p:spTree>
    <p:extLst>
      <p:ext uri="{BB962C8B-B14F-4D97-AF65-F5344CB8AC3E}">
        <p14:creationId xmlns:p14="http://schemas.microsoft.com/office/powerpoint/2010/main" val="14239261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ECC9A7-826B-25B9-613C-850323C3A7FE}"/>
              </a:ext>
            </a:extLst>
          </p:cNvPr>
          <p:cNvSpPr txBox="1"/>
          <p:nvPr/>
        </p:nvSpPr>
        <p:spPr>
          <a:xfrm>
            <a:off x="780288" y="662678"/>
            <a:ext cx="6096000" cy="369332"/>
          </a:xfrm>
          <a:prstGeom prst="rect">
            <a:avLst/>
          </a:prstGeom>
          <a:noFill/>
        </p:spPr>
        <p:txBody>
          <a:bodyPr wrap="square">
            <a:spAutoFit/>
          </a:bodyPr>
          <a:lstStyle/>
          <a:p>
            <a:pPr algn="just"/>
            <a:r>
              <a:rPr lang="en-IN" b="0" i="0">
                <a:solidFill>
                  <a:srgbClr val="610B38"/>
                </a:solidFill>
                <a:effectLst/>
                <a:latin typeface="erdana"/>
              </a:rPr>
              <a:t>Checkpoint</a:t>
            </a:r>
          </a:p>
        </p:txBody>
      </p:sp>
      <p:sp>
        <p:nvSpPr>
          <p:cNvPr id="5" name="TextBox 4">
            <a:extLst>
              <a:ext uri="{FF2B5EF4-FFF2-40B4-BE49-F238E27FC236}">
                <a16:creationId xmlns:a16="http://schemas.microsoft.com/office/drawing/2014/main" id="{4DCBB1E2-BBED-9978-242C-08BBAD9A5E4E}"/>
              </a:ext>
            </a:extLst>
          </p:cNvPr>
          <p:cNvSpPr txBox="1"/>
          <p:nvPr/>
        </p:nvSpPr>
        <p:spPr>
          <a:xfrm>
            <a:off x="780288" y="1409807"/>
            <a:ext cx="10911840" cy="646331"/>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The checkpoint is a type of mechanism where all the previous logs are removed from the system and permanently stored in the storage disk.</a:t>
            </a:r>
          </a:p>
        </p:txBody>
      </p:sp>
      <p:sp>
        <p:nvSpPr>
          <p:cNvPr id="7" name="TextBox 6">
            <a:extLst>
              <a:ext uri="{FF2B5EF4-FFF2-40B4-BE49-F238E27FC236}">
                <a16:creationId xmlns:a16="http://schemas.microsoft.com/office/drawing/2014/main" id="{6FF0E1A0-7B50-8688-0B1E-53871CC961FF}"/>
              </a:ext>
            </a:extLst>
          </p:cNvPr>
          <p:cNvSpPr txBox="1"/>
          <p:nvPr/>
        </p:nvSpPr>
        <p:spPr>
          <a:xfrm>
            <a:off x="780288" y="2289631"/>
            <a:ext cx="10911840" cy="646331"/>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The checkpoint is like a bookmark. While the execution of the transaction, such checkpoints are marked, and the transaction is executed then using the steps of the transaction, the log files will be created.</a:t>
            </a:r>
          </a:p>
        </p:txBody>
      </p:sp>
      <p:sp>
        <p:nvSpPr>
          <p:cNvPr id="10" name="TextBox 9">
            <a:extLst>
              <a:ext uri="{FF2B5EF4-FFF2-40B4-BE49-F238E27FC236}">
                <a16:creationId xmlns:a16="http://schemas.microsoft.com/office/drawing/2014/main" id="{BDA0DC0E-BDC9-36BF-58B0-CB0C0AC4A87F}"/>
              </a:ext>
            </a:extLst>
          </p:cNvPr>
          <p:cNvSpPr txBox="1"/>
          <p:nvPr/>
        </p:nvSpPr>
        <p:spPr>
          <a:xfrm>
            <a:off x="780288" y="3169455"/>
            <a:ext cx="10911840" cy="923330"/>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When it reaches to the checkpoint, then the transaction will be updated into the database, and till that point, the entire log file will be removed from the file. Then the log file is updated with the new step of transaction till next checkpoint and so on.</a:t>
            </a:r>
          </a:p>
        </p:txBody>
      </p:sp>
      <p:sp>
        <p:nvSpPr>
          <p:cNvPr id="12" name="TextBox 11">
            <a:extLst>
              <a:ext uri="{FF2B5EF4-FFF2-40B4-BE49-F238E27FC236}">
                <a16:creationId xmlns:a16="http://schemas.microsoft.com/office/drawing/2014/main" id="{0122E1FB-AE48-9882-B900-D8B6FE7825DF}"/>
              </a:ext>
            </a:extLst>
          </p:cNvPr>
          <p:cNvSpPr txBox="1"/>
          <p:nvPr/>
        </p:nvSpPr>
        <p:spPr>
          <a:xfrm>
            <a:off x="780288" y="4421231"/>
            <a:ext cx="10911840" cy="646331"/>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The checkpoint is used to declare a point before which the DBMS was in the consistent state, and all transactions were committed.</a:t>
            </a:r>
          </a:p>
        </p:txBody>
      </p:sp>
    </p:spTree>
    <p:extLst>
      <p:ext uri="{BB962C8B-B14F-4D97-AF65-F5344CB8AC3E}">
        <p14:creationId xmlns:p14="http://schemas.microsoft.com/office/powerpoint/2010/main" val="220459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0" grpId="0"/>
      <p:bldP spid="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6B45A5-6CEE-4EAC-7ECD-B9D011AC47F9}"/>
              </a:ext>
            </a:extLst>
          </p:cNvPr>
          <p:cNvSpPr txBox="1"/>
          <p:nvPr/>
        </p:nvSpPr>
        <p:spPr>
          <a:xfrm>
            <a:off x="914400" y="806071"/>
            <a:ext cx="10180320" cy="3970318"/>
          </a:xfrm>
          <a:prstGeom prst="rect">
            <a:avLst/>
          </a:prstGeom>
          <a:noFill/>
        </p:spPr>
        <p:txBody>
          <a:bodyPr wrap="square">
            <a:spAutoFit/>
          </a:bodyPr>
          <a:lstStyle/>
          <a:p>
            <a:pPr algn="just" fontAlgn="base"/>
            <a:r>
              <a:rPr lang="en-IN" b="1" i="0">
                <a:solidFill>
                  <a:srgbClr val="273239"/>
                </a:solidFill>
                <a:effectLst/>
                <a:latin typeface="Nunito" panose="020F0502020204030204" pitchFamily="34" charset="0"/>
              </a:rPr>
              <a:t>Why do We Need Checkpoints?</a:t>
            </a:r>
          </a:p>
          <a:p>
            <a:pPr algn="just" fontAlgn="base"/>
            <a:endParaRPr lang="en-IN" b="1" i="0">
              <a:solidFill>
                <a:srgbClr val="273239"/>
              </a:solidFill>
              <a:effectLst/>
              <a:latin typeface="Nunito" panose="020F0502020204030204" pitchFamily="34" charset="0"/>
            </a:endParaRPr>
          </a:p>
          <a:p>
            <a:pPr marL="285750" indent="-285750" algn="just" fontAlgn="base">
              <a:buFont typeface="Arial" panose="020B0604020202020204" pitchFamily="34" charset="0"/>
              <a:buChar char="•"/>
            </a:pPr>
            <a:r>
              <a:rPr lang="en-IN" b="0" i="0">
                <a:solidFill>
                  <a:srgbClr val="273239"/>
                </a:solidFill>
                <a:effectLst/>
                <a:latin typeface="Nunito" pitchFamily="2" charset="77"/>
              </a:rPr>
              <a:t>Whenever transaction logs are created in a real-time environment, it eats up lots of storage space. </a:t>
            </a:r>
          </a:p>
          <a:p>
            <a:pPr algn="just" fontAlgn="base"/>
            <a:endParaRPr lang="en-IN">
              <a:solidFill>
                <a:srgbClr val="273239"/>
              </a:solidFill>
              <a:latin typeface="Nunito" pitchFamily="2" charset="77"/>
            </a:endParaRPr>
          </a:p>
          <a:p>
            <a:pPr marL="285750" indent="-285750" algn="just" fontAlgn="base">
              <a:buFont typeface="Arial" panose="020B0604020202020204" pitchFamily="34" charset="0"/>
              <a:buChar char="•"/>
            </a:pPr>
            <a:r>
              <a:rPr lang="en-IN" b="0" i="0">
                <a:solidFill>
                  <a:srgbClr val="273239"/>
                </a:solidFill>
                <a:effectLst/>
                <a:latin typeface="Nunito" pitchFamily="2" charset="77"/>
              </a:rPr>
              <a:t>Also keeping track of every update and its maintenance may increase the physical space of the system. </a:t>
            </a:r>
          </a:p>
          <a:p>
            <a:pPr algn="just" fontAlgn="base"/>
            <a:endParaRPr lang="en-IN">
              <a:solidFill>
                <a:srgbClr val="273239"/>
              </a:solidFill>
              <a:latin typeface="Nunito" pitchFamily="2" charset="77"/>
            </a:endParaRPr>
          </a:p>
          <a:p>
            <a:pPr marL="285750" indent="-285750" algn="just" fontAlgn="base">
              <a:buFont typeface="Arial" panose="020B0604020202020204" pitchFamily="34" charset="0"/>
              <a:buChar char="•"/>
            </a:pPr>
            <a:r>
              <a:rPr lang="en-IN" b="0" i="0">
                <a:solidFill>
                  <a:srgbClr val="273239"/>
                </a:solidFill>
                <a:effectLst/>
                <a:latin typeface="Nunito" pitchFamily="2" charset="77"/>
              </a:rPr>
              <a:t>Eventually, the transaction log file may not be handled as the size keeps growing. </a:t>
            </a:r>
          </a:p>
          <a:p>
            <a:pPr algn="just" fontAlgn="base"/>
            <a:endParaRPr lang="en-IN">
              <a:solidFill>
                <a:srgbClr val="273239"/>
              </a:solidFill>
              <a:latin typeface="Nunito" pitchFamily="2" charset="77"/>
            </a:endParaRPr>
          </a:p>
          <a:p>
            <a:pPr marL="285750" indent="-285750" algn="just" fontAlgn="base">
              <a:buFont typeface="Arial" panose="020B0604020202020204" pitchFamily="34" charset="0"/>
              <a:buChar char="•"/>
            </a:pPr>
            <a:r>
              <a:rPr lang="en-IN" b="0" i="0">
                <a:solidFill>
                  <a:srgbClr val="273239"/>
                </a:solidFill>
                <a:effectLst/>
                <a:latin typeface="Nunito" pitchFamily="2" charset="77"/>
              </a:rPr>
              <a:t>This can be addressed with checkpoints. </a:t>
            </a:r>
          </a:p>
          <a:p>
            <a:pPr algn="just" fontAlgn="base"/>
            <a:endParaRPr lang="en-IN">
              <a:solidFill>
                <a:srgbClr val="273239"/>
              </a:solidFill>
              <a:latin typeface="Nunito" pitchFamily="2" charset="77"/>
            </a:endParaRPr>
          </a:p>
          <a:p>
            <a:pPr marL="285750" indent="-285750" algn="just" fontAlgn="base">
              <a:buFont typeface="Arial" panose="020B0604020202020204" pitchFamily="34" charset="0"/>
              <a:buChar char="•"/>
            </a:pPr>
            <a:r>
              <a:rPr lang="en-IN" b="0" i="0">
                <a:solidFill>
                  <a:srgbClr val="273239"/>
                </a:solidFill>
                <a:effectLst/>
                <a:latin typeface="Nunito" pitchFamily="2" charset="77"/>
              </a:rPr>
              <a:t>The methodology utilized for removing all previous transaction logs and storing them in permanent storage is called a Checkpoint. </a:t>
            </a:r>
          </a:p>
        </p:txBody>
      </p:sp>
    </p:spTree>
    <p:extLst>
      <p:ext uri="{BB962C8B-B14F-4D97-AF65-F5344CB8AC3E}">
        <p14:creationId xmlns:p14="http://schemas.microsoft.com/office/powerpoint/2010/main" val="11842878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43E340-D5B2-AADB-90EC-39938486D88A}"/>
              </a:ext>
            </a:extLst>
          </p:cNvPr>
          <p:cNvSpPr txBox="1"/>
          <p:nvPr/>
        </p:nvSpPr>
        <p:spPr>
          <a:xfrm>
            <a:off x="890016" y="760214"/>
            <a:ext cx="6096000" cy="369332"/>
          </a:xfrm>
          <a:prstGeom prst="rect">
            <a:avLst/>
          </a:prstGeom>
          <a:noFill/>
        </p:spPr>
        <p:txBody>
          <a:bodyPr wrap="square">
            <a:spAutoFit/>
          </a:bodyPr>
          <a:lstStyle/>
          <a:p>
            <a:pPr algn="just"/>
            <a:r>
              <a:rPr lang="en-IN" b="0" i="0">
                <a:solidFill>
                  <a:srgbClr val="610B38"/>
                </a:solidFill>
                <a:effectLst/>
                <a:latin typeface="erdana"/>
              </a:rPr>
              <a:t>Recovery using Checkpoint</a:t>
            </a:r>
          </a:p>
        </p:txBody>
      </p:sp>
      <p:pic>
        <p:nvPicPr>
          <p:cNvPr id="1026" name="Picture 2" descr="DBMS Checkpoint">
            <a:extLst>
              <a:ext uri="{FF2B5EF4-FFF2-40B4-BE49-F238E27FC236}">
                <a16:creationId xmlns:a16="http://schemas.microsoft.com/office/drawing/2014/main" id="{07F60B4E-2D96-1EE6-2ACA-2716974CB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550" y="1454150"/>
            <a:ext cx="6692900" cy="394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1432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93914-43C7-EF4E-F3AE-9343E53B4FF3}"/>
              </a:ext>
            </a:extLst>
          </p:cNvPr>
          <p:cNvSpPr txBox="1"/>
          <p:nvPr/>
        </p:nvSpPr>
        <p:spPr>
          <a:xfrm>
            <a:off x="743712" y="892386"/>
            <a:ext cx="11058144" cy="1477328"/>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The transaction is put into undo state if the recovery system sees a log with &lt;Tn, Start&gt; but no commit or abort log found. In the undo-list, all the transactions are undone, and their logs are removed.</a:t>
            </a:r>
          </a:p>
          <a:p>
            <a:pPr algn="just"/>
            <a:endParaRPr lang="en-IN" b="0" i="0">
              <a:solidFill>
                <a:srgbClr val="000000"/>
              </a:solidFill>
              <a:effectLst/>
              <a:latin typeface="inter-regular"/>
            </a:endParaRPr>
          </a:p>
          <a:p>
            <a:pPr algn="just">
              <a:buFont typeface="Arial" panose="020B0604020202020204" pitchFamily="34" charset="0"/>
              <a:buChar char="•"/>
            </a:pPr>
            <a:r>
              <a:rPr lang="en-IN" b="1" i="0">
                <a:solidFill>
                  <a:srgbClr val="000000"/>
                </a:solidFill>
                <a:effectLst/>
                <a:latin typeface="inter-bold"/>
              </a:rPr>
              <a:t>For example:</a:t>
            </a:r>
            <a:r>
              <a:rPr lang="en-IN" b="0" i="0">
                <a:solidFill>
                  <a:srgbClr val="000000"/>
                </a:solidFill>
                <a:effectLst/>
                <a:latin typeface="inter-regular"/>
              </a:rPr>
              <a:t> Transaction T4 will have &lt;Tn, Start&gt;. So T4 will be put into undo list since this transaction is not yet complete and failed amid.</a:t>
            </a:r>
          </a:p>
        </p:txBody>
      </p:sp>
    </p:spTree>
    <p:extLst>
      <p:ext uri="{BB962C8B-B14F-4D97-AF65-F5344CB8AC3E}">
        <p14:creationId xmlns:p14="http://schemas.microsoft.com/office/powerpoint/2010/main" val="37079277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130535-2C19-CAB2-35E6-620DF6E2861B}"/>
              </a:ext>
            </a:extLst>
          </p:cNvPr>
          <p:cNvSpPr txBox="1"/>
          <p:nvPr/>
        </p:nvSpPr>
        <p:spPr>
          <a:xfrm>
            <a:off x="999744" y="837289"/>
            <a:ext cx="10741152" cy="3139321"/>
          </a:xfrm>
          <a:prstGeom prst="rect">
            <a:avLst/>
          </a:prstGeom>
          <a:noFill/>
        </p:spPr>
        <p:txBody>
          <a:bodyPr wrap="square">
            <a:spAutoFit/>
          </a:bodyPr>
          <a:lstStyle/>
          <a:p>
            <a:pPr algn="just">
              <a:buFont typeface="Arial" panose="020B0604020202020204" pitchFamily="34" charset="0"/>
              <a:buChar char="•"/>
            </a:pPr>
            <a:r>
              <a:rPr lang="en-IN" b="0" i="0">
                <a:solidFill>
                  <a:srgbClr val="000000"/>
                </a:solidFill>
                <a:effectLst/>
                <a:latin typeface="inter-regular"/>
              </a:rPr>
              <a:t>The recovery system reads log files from the end to start. It reads log files from T4 to T1.</a:t>
            </a:r>
          </a:p>
          <a:p>
            <a:pPr algn="just"/>
            <a:endParaRPr lang="en-IN" b="0" i="0">
              <a:solidFill>
                <a:srgbClr val="000000"/>
              </a:solidFill>
              <a:effectLst/>
              <a:latin typeface="inter-regular"/>
            </a:endParaRPr>
          </a:p>
          <a:p>
            <a:pPr algn="just">
              <a:buFont typeface="Arial" panose="020B0604020202020204" pitchFamily="34" charset="0"/>
              <a:buChar char="•"/>
            </a:pPr>
            <a:r>
              <a:rPr lang="en-IN" b="0" i="0">
                <a:solidFill>
                  <a:srgbClr val="000000"/>
                </a:solidFill>
                <a:effectLst/>
                <a:latin typeface="inter-regular"/>
              </a:rPr>
              <a:t>Recovery system maintains two lists, a redo-list, and an undo-list.</a:t>
            </a:r>
          </a:p>
          <a:p>
            <a:pPr algn="just"/>
            <a:endParaRPr lang="en-IN" b="0" i="0">
              <a:solidFill>
                <a:srgbClr val="000000"/>
              </a:solidFill>
              <a:effectLst/>
              <a:latin typeface="inter-regular"/>
            </a:endParaRPr>
          </a:p>
          <a:p>
            <a:pPr algn="just">
              <a:buFont typeface="Arial" panose="020B0604020202020204" pitchFamily="34" charset="0"/>
              <a:buChar char="•"/>
            </a:pPr>
            <a:r>
              <a:rPr lang="en-IN" b="0" i="0">
                <a:solidFill>
                  <a:srgbClr val="000000"/>
                </a:solidFill>
                <a:effectLst/>
                <a:latin typeface="inter-regular"/>
              </a:rPr>
              <a:t>The transaction is put into redo state if the recovery system sees a log with &lt;Tn, Start&gt; and &lt;Tn, Commit&gt; or just &lt;Tn, Commit&gt;. In the redo-list and their previous list, all the transactions are removed and then redone before saving their logs.</a:t>
            </a:r>
          </a:p>
          <a:p>
            <a:pPr algn="just"/>
            <a:endParaRPr lang="en-IN" b="0" i="0">
              <a:solidFill>
                <a:srgbClr val="000000"/>
              </a:solidFill>
              <a:effectLst/>
              <a:latin typeface="inter-regular"/>
            </a:endParaRPr>
          </a:p>
          <a:p>
            <a:pPr algn="just">
              <a:buFont typeface="Arial" panose="020B0604020202020204" pitchFamily="34" charset="0"/>
              <a:buChar char="•"/>
            </a:pPr>
            <a:r>
              <a:rPr lang="en-IN" b="1" i="0">
                <a:solidFill>
                  <a:srgbClr val="000000"/>
                </a:solidFill>
                <a:effectLst/>
                <a:latin typeface="inter-bold"/>
              </a:rPr>
              <a:t>For example:</a:t>
            </a:r>
            <a:r>
              <a:rPr lang="en-IN" b="0" i="0">
                <a:solidFill>
                  <a:srgbClr val="000000"/>
                </a:solidFill>
                <a:effectLst/>
                <a:latin typeface="inter-regular"/>
              </a:rPr>
              <a:t> In the log file, transaction T2 and T3 will have &lt;Tn, Start&gt; and &lt;Tn, Commit&gt;. The T1 transaction will have only &lt;Tn, commit&gt; in the log file. That's why the transaction is committed after the checkpoint is crossed. Hence it puts T1, T2 and T3 transaction into redo list.</a:t>
            </a:r>
          </a:p>
        </p:txBody>
      </p:sp>
    </p:spTree>
    <p:extLst>
      <p:ext uri="{BB962C8B-B14F-4D97-AF65-F5344CB8AC3E}">
        <p14:creationId xmlns:p14="http://schemas.microsoft.com/office/powerpoint/2010/main" val="850725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581E8A-1C71-66EA-15FD-D56F1A4D2FA9}"/>
              </a:ext>
            </a:extLst>
          </p:cNvPr>
          <p:cNvSpPr txBox="1"/>
          <p:nvPr/>
        </p:nvSpPr>
        <p:spPr>
          <a:xfrm>
            <a:off x="1024128" y="670560"/>
            <a:ext cx="1632050" cy="369332"/>
          </a:xfrm>
          <a:prstGeom prst="rect">
            <a:avLst/>
          </a:prstGeom>
          <a:noFill/>
        </p:spPr>
        <p:txBody>
          <a:bodyPr wrap="none" rtlCol="0">
            <a:spAutoFit/>
          </a:bodyPr>
          <a:lstStyle/>
          <a:p>
            <a:r>
              <a:rPr lang="en-US" b="1"/>
              <a:t>Shadow Paging</a:t>
            </a:r>
          </a:p>
        </p:txBody>
      </p:sp>
      <p:sp>
        <p:nvSpPr>
          <p:cNvPr id="3" name="TextBox 2">
            <a:extLst>
              <a:ext uri="{FF2B5EF4-FFF2-40B4-BE49-F238E27FC236}">
                <a16:creationId xmlns:a16="http://schemas.microsoft.com/office/drawing/2014/main" id="{E901F9B2-5FE2-433E-EB98-C9ABA3ECF15D}"/>
              </a:ext>
            </a:extLst>
          </p:cNvPr>
          <p:cNvSpPr txBox="1"/>
          <p:nvPr/>
        </p:nvSpPr>
        <p:spPr>
          <a:xfrm>
            <a:off x="1133856" y="1438656"/>
            <a:ext cx="4075411" cy="369332"/>
          </a:xfrm>
          <a:prstGeom prst="rect">
            <a:avLst/>
          </a:prstGeom>
          <a:noFill/>
        </p:spPr>
        <p:txBody>
          <a:bodyPr wrap="none" rtlCol="0">
            <a:spAutoFit/>
          </a:bodyPr>
          <a:lstStyle/>
          <a:p>
            <a:r>
              <a:rPr lang="en-US"/>
              <a:t>Alternative method to log based recovery</a:t>
            </a:r>
          </a:p>
        </p:txBody>
      </p:sp>
      <p:sp>
        <p:nvSpPr>
          <p:cNvPr id="4" name="TextBox 3">
            <a:extLst>
              <a:ext uri="{FF2B5EF4-FFF2-40B4-BE49-F238E27FC236}">
                <a16:creationId xmlns:a16="http://schemas.microsoft.com/office/drawing/2014/main" id="{ECB002A2-C349-00BE-C7AA-CFA9C158D70B}"/>
              </a:ext>
            </a:extLst>
          </p:cNvPr>
          <p:cNvSpPr txBox="1"/>
          <p:nvPr/>
        </p:nvSpPr>
        <p:spPr>
          <a:xfrm>
            <a:off x="1133856" y="1975104"/>
            <a:ext cx="5071004" cy="369332"/>
          </a:xfrm>
          <a:prstGeom prst="rect">
            <a:avLst/>
          </a:prstGeom>
          <a:noFill/>
        </p:spPr>
        <p:txBody>
          <a:bodyPr wrap="none" rtlCol="0">
            <a:spAutoFit/>
          </a:bodyPr>
          <a:lstStyle/>
          <a:p>
            <a:r>
              <a:rPr lang="en-US"/>
              <a:t>Require fewer disk accesses then log based method.</a:t>
            </a:r>
          </a:p>
        </p:txBody>
      </p:sp>
      <p:sp>
        <p:nvSpPr>
          <p:cNvPr id="5" name="TextBox 4">
            <a:extLst>
              <a:ext uri="{FF2B5EF4-FFF2-40B4-BE49-F238E27FC236}">
                <a16:creationId xmlns:a16="http://schemas.microsoft.com/office/drawing/2014/main" id="{C3CB85EB-FA6D-2938-663B-04850452F3AB}"/>
              </a:ext>
            </a:extLst>
          </p:cNvPr>
          <p:cNvSpPr txBox="1"/>
          <p:nvPr/>
        </p:nvSpPr>
        <p:spPr>
          <a:xfrm>
            <a:off x="1133856" y="2596896"/>
            <a:ext cx="8505534" cy="369332"/>
          </a:xfrm>
          <a:prstGeom prst="rect">
            <a:avLst/>
          </a:prstGeom>
          <a:noFill/>
        </p:spPr>
        <p:txBody>
          <a:bodyPr wrap="none" rtlCol="0">
            <a:spAutoFit/>
          </a:bodyPr>
          <a:lstStyle/>
          <a:p>
            <a:r>
              <a:rPr lang="en-US"/>
              <a:t>Database is partitioned into number of fixed length blocks which are referred to as pages.</a:t>
            </a:r>
          </a:p>
        </p:txBody>
      </p:sp>
      <p:sp>
        <p:nvSpPr>
          <p:cNvPr id="6" name="TextBox 5">
            <a:extLst>
              <a:ext uri="{FF2B5EF4-FFF2-40B4-BE49-F238E27FC236}">
                <a16:creationId xmlns:a16="http://schemas.microsoft.com/office/drawing/2014/main" id="{D7C69C35-76DE-23DC-BF6C-25AA3728F470}"/>
              </a:ext>
            </a:extLst>
          </p:cNvPr>
          <p:cNvSpPr txBox="1"/>
          <p:nvPr/>
        </p:nvSpPr>
        <p:spPr>
          <a:xfrm>
            <a:off x="1133856" y="3182112"/>
            <a:ext cx="10076028" cy="646331"/>
          </a:xfrm>
          <a:prstGeom prst="rect">
            <a:avLst/>
          </a:prstGeom>
          <a:noFill/>
        </p:spPr>
        <p:txBody>
          <a:bodyPr wrap="none" rtlCol="0">
            <a:spAutoFit/>
          </a:bodyPr>
          <a:lstStyle/>
          <a:p>
            <a:r>
              <a:rPr lang="en-US"/>
              <a:t>Assume that there are ‘n’ pages numbered from 1 to n. These pages are not stored in any particular order</a:t>
            </a:r>
          </a:p>
          <a:p>
            <a:r>
              <a:rPr lang="en-US"/>
              <a:t>on the disk.</a:t>
            </a:r>
          </a:p>
        </p:txBody>
      </p:sp>
      <p:sp>
        <p:nvSpPr>
          <p:cNvPr id="7" name="TextBox 6">
            <a:extLst>
              <a:ext uri="{FF2B5EF4-FFF2-40B4-BE49-F238E27FC236}">
                <a16:creationId xmlns:a16="http://schemas.microsoft.com/office/drawing/2014/main" id="{82C7272C-BA90-8809-F5B5-94F235C5C2F2}"/>
              </a:ext>
            </a:extLst>
          </p:cNvPr>
          <p:cNvSpPr txBox="1"/>
          <p:nvPr/>
        </p:nvSpPr>
        <p:spPr>
          <a:xfrm>
            <a:off x="1133856" y="4023360"/>
            <a:ext cx="4285532" cy="369332"/>
          </a:xfrm>
          <a:prstGeom prst="rect">
            <a:avLst/>
          </a:prstGeom>
          <a:noFill/>
        </p:spPr>
        <p:txBody>
          <a:bodyPr wrap="none" rtlCol="0">
            <a:spAutoFit/>
          </a:bodyPr>
          <a:lstStyle/>
          <a:p>
            <a:r>
              <a:rPr lang="en-US"/>
              <a:t>Each entry contains pointer to page on disk.</a:t>
            </a:r>
          </a:p>
        </p:txBody>
      </p:sp>
    </p:spTree>
    <p:extLst>
      <p:ext uri="{BB962C8B-B14F-4D97-AF65-F5344CB8AC3E}">
        <p14:creationId xmlns:p14="http://schemas.microsoft.com/office/powerpoint/2010/main" val="30902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4F659E87B70A419CAE1A5092230E6B" ma:contentTypeVersion="10" ma:contentTypeDescription="Create a new document." ma:contentTypeScope="" ma:versionID="a1fe4f34fdc3d5650fd20aac599906e3">
  <xsd:schema xmlns:xsd="http://www.w3.org/2001/XMLSchema" xmlns:xs="http://www.w3.org/2001/XMLSchema" xmlns:p="http://schemas.microsoft.com/office/2006/metadata/properties" xmlns:ns2="5dbc6360-c13d-4683-9985-ea1540c9bf75" xmlns:ns3="bdf9c1d3-2a4c-4fde-897a-e4491510ebd4" targetNamespace="http://schemas.microsoft.com/office/2006/metadata/properties" ma:root="true" ma:fieldsID="cb1649a92221264937cf39dd234bddee" ns2:_="" ns3:_="">
    <xsd:import namespace="5dbc6360-c13d-4683-9985-ea1540c9bf75"/>
    <xsd:import namespace="bdf9c1d3-2a4c-4fde-897a-e4491510ebd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SearchPropertie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c6360-c13d-4683-9985-ea1540c9b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f9c1d3-2a4c-4fde-897a-e4491510ebd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bdf9c1d3-2a4c-4fde-897a-e4491510ebd4">
      <UserInfo>
        <DisplayName>P MUNI SANDHYA RANI 21BCE9912</DisplayName>
        <AccountId>96</AccountId>
        <AccountType/>
      </UserInfo>
      <UserInfo>
        <DisplayName>KRISHNA KESAV 21BCE8558</DisplayName>
        <AccountId>100</AccountId>
        <AccountType/>
      </UserInfo>
      <UserInfo>
        <DisplayName>LENKA TEHYA 21BCE9281</DisplayName>
        <AccountId>101</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8C4DAD-8714-475B-9B80-7014556B0F74}"/>
</file>

<file path=customXml/itemProps2.xml><?xml version="1.0" encoding="utf-8"?>
<ds:datastoreItem xmlns:ds="http://schemas.openxmlformats.org/officeDocument/2006/customXml" ds:itemID="{253162DC-7A2B-4921-8AAA-D273E8FFAF37}">
  <ds:schemaRefs>
    <ds:schemaRef ds:uri="bdf9c1d3-2a4c-4fde-897a-e4491510ebd4"/>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9C8B55E-539C-464B-9D95-93844D5382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101</Slides>
  <Notes>0</Notes>
  <HiddenSlides>0</HiddenSlide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Deepthi Godavarthi</dc:creator>
  <cp:revision>1</cp:revision>
  <dcterms:created xsi:type="dcterms:W3CDTF">2023-04-01T09:17:06Z</dcterms:created>
  <dcterms:modified xsi:type="dcterms:W3CDTF">2023-05-15T06:35:49Z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0x010100D94F659E87B70A419CAE1A5092230E6B</vt:lpwstr>
  </property>
</Properties>
</file>